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4" r:id="rId14"/>
    <p:sldId id="275" r:id="rId15"/>
    <p:sldId id="276" r:id="rId16"/>
    <p:sldId id="277" r:id="rId17"/>
    <p:sldId id="278"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9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DA5573B-9504-4DFB-89C3-E4BBDE9D1705}" type="datetimeFigureOut">
              <a:rPr lang="en-US" smtClean="0"/>
              <a:t>10/1/2023</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5AAB6FFD-EA85-4BBD-8C9E-C259EDBAB893}"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1029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A5573B-9504-4DFB-89C3-E4BBDE9D1705}" type="datetimeFigureOut">
              <a:rPr lang="en-US" smtClean="0"/>
              <a:t>10/1/2023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AB6FFD-EA85-4BBD-8C9E-C259EDBAB893}" type="slidenum">
              <a:rPr lang="en-US" smtClean="0"/>
              <a:t>‹#›</a:t>
            </a:fld>
            <a:endParaRPr lang="en-US"/>
          </a:p>
        </p:txBody>
      </p:sp>
    </p:spTree>
    <p:extLst>
      <p:ext uri="{BB962C8B-B14F-4D97-AF65-F5344CB8AC3E}">
        <p14:creationId xmlns:p14="http://schemas.microsoft.com/office/powerpoint/2010/main" val="1099091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A5573B-9504-4DFB-89C3-E4BBDE9D1705}" type="datetimeFigureOut">
              <a:rPr lang="en-US" smtClean="0"/>
              <a:t>10/1/2023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AB6FFD-EA85-4BBD-8C9E-C259EDBAB893}"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956768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A5573B-9504-4DFB-89C3-E4BBDE9D1705}" type="datetimeFigureOut">
              <a:rPr lang="en-US" smtClean="0"/>
              <a:t>10/1/2023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AB6FFD-EA85-4BBD-8C9E-C259EDBAB89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821643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A5573B-9504-4DFB-89C3-E4BBDE9D1705}" type="datetimeFigureOut">
              <a:rPr lang="en-US" smtClean="0"/>
              <a:t>10/1/2023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AB6FFD-EA85-4BBD-8C9E-C259EDBAB893}" type="slidenum">
              <a:rPr lang="en-US" smtClean="0"/>
              <a:t>‹#›</a:t>
            </a:fld>
            <a:endParaRPr lang="en-US"/>
          </a:p>
        </p:txBody>
      </p:sp>
    </p:spTree>
    <p:extLst>
      <p:ext uri="{BB962C8B-B14F-4D97-AF65-F5344CB8AC3E}">
        <p14:creationId xmlns:p14="http://schemas.microsoft.com/office/powerpoint/2010/main" val="12959848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A5573B-9504-4DFB-89C3-E4BBDE9D1705}" type="datetimeFigureOut">
              <a:rPr lang="en-US" smtClean="0"/>
              <a:t>10/1/2023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AB6FFD-EA85-4BBD-8C9E-C259EDBAB89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05126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A5573B-9504-4DFB-89C3-E4BBDE9D1705}" type="datetimeFigureOut">
              <a:rPr lang="en-US" smtClean="0"/>
              <a:t>10/1/2023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AB6FFD-EA85-4BBD-8C9E-C259EDBAB893}"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271692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A5573B-9504-4DFB-89C3-E4BBDE9D1705}" type="datetimeFigureOut">
              <a:rPr lang="en-US" smtClean="0"/>
              <a:t>10/1/2023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AB6FFD-EA85-4BBD-8C9E-C259EDBAB89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962220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A5573B-9504-4DFB-89C3-E4BBDE9D1705}" type="datetimeFigureOut">
              <a:rPr lang="en-US" smtClean="0"/>
              <a:t>10/1/2023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AB6FFD-EA85-4BBD-8C9E-C259EDBAB893}"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1983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A5573B-9504-4DFB-89C3-E4BBDE9D1705}" type="datetimeFigureOut">
              <a:rPr lang="en-US" smtClean="0"/>
              <a:t>10/1/2023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AB6FFD-EA85-4BBD-8C9E-C259EDBAB893}" type="slidenum">
              <a:rPr lang="en-US" smtClean="0"/>
              <a:t>‹#›</a:t>
            </a:fld>
            <a:endParaRPr lang="en-US"/>
          </a:p>
        </p:txBody>
      </p:sp>
    </p:spTree>
    <p:extLst>
      <p:ext uri="{BB962C8B-B14F-4D97-AF65-F5344CB8AC3E}">
        <p14:creationId xmlns:p14="http://schemas.microsoft.com/office/powerpoint/2010/main" val="2403522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A5573B-9504-4DFB-89C3-E4BBDE9D1705}" type="datetimeFigureOut">
              <a:rPr lang="en-US" smtClean="0"/>
              <a:t>10/1/2023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AB6FFD-EA85-4BBD-8C9E-C259EDBAB893}"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13592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DA5573B-9504-4DFB-89C3-E4BBDE9D1705}" type="datetimeFigureOut">
              <a:rPr lang="en-US" smtClean="0"/>
              <a:t>10/1/2023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AB6FFD-EA85-4BBD-8C9E-C259EDBAB893}" type="slidenum">
              <a:rPr lang="en-US" smtClean="0"/>
              <a:t>‹#›</a:t>
            </a:fld>
            <a:endParaRPr lang="en-US"/>
          </a:p>
        </p:txBody>
      </p:sp>
    </p:spTree>
    <p:extLst>
      <p:ext uri="{BB962C8B-B14F-4D97-AF65-F5344CB8AC3E}">
        <p14:creationId xmlns:p14="http://schemas.microsoft.com/office/powerpoint/2010/main" val="676351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DA5573B-9504-4DFB-89C3-E4BBDE9D1705}" type="datetimeFigureOut">
              <a:rPr lang="en-US" smtClean="0"/>
              <a:t>10/1/2023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AB6FFD-EA85-4BBD-8C9E-C259EDBAB893}"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0393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DA5573B-9504-4DFB-89C3-E4BBDE9D1705}" type="datetimeFigureOut">
              <a:rPr lang="en-US" smtClean="0"/>
              <a:t>10/1/2023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AB6FFD-EA85-4BBD-8C9E-C259EDBAB89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2408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A5573B-9504-4DFB-89C3-E4BBDE9D1705}" type="datetimeFigureOut">
              <a:rPr lang="en-US" smtClean="0"/>
              <a:t>10/1/2023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AB6FFD-EA85-4BBD-8C9E-C259EDBAB893}" type="slidenum">
              <a:rPr lang="en-US" smtClean="0"/>
              <a:t>‹#›</a:t>
            </a:fld>
            <a:endParaRPr lang="en-US"/>
          </a:p>
        </p:txBody>
      </p:sp>
    </p:spTree>
    <p:extLst>
      <p:ext uri="{BB962C8B-B14F-4D97-AF65-F5344CB8AC3E}">
        <p14:creationId xmlns:p14="http://schemas.microsoft.com/office/powerpoint/2010/main" val="923029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A5573B-9504-4DFB-89C3-E4BBDE9D1705}" type="datetimeFigureOut">
              <a:rPr lang="en-US" smtClean="0"/>
              <a:t>10/1/2023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AB6FFD-EA85-4BBD-8C9E-C259EDBAB893}"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7269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A5573B-9504-4DFB-89C3-E4BBDE9D1705}" type="datetimeFigureOut">
              <a:rPr lang="en-US" smtClean="0"/>
              <a:t>10/1/2023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AB6FFD-EA85-4BBD-8C9E-C259EDBAB893}" type="slidenum">
              <a:rPr lang="en-US" smtClean="0"/>
              <a:t>‹#›</a:t>
            </a:fld>
            <a:endParaRPr lang="en-US"/>
          </a:p>
        </p:txBody>
      </p:sp>
    </p:spTree>
    <p:extLst>
      <p:ext uri="{BB962C8B-B14F-4D97-AF65-F5344CB8AC3E}">
        <p14:creationId xmlns:p14="http://schemas.microsoft.com/office/powerpoint/2010/main" val="3060401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DA5573B-9504-4DFB-89C3-E4BBDE9D1705}" type="datetimeFigureOut">
              <a:rPr lang="en-US" smtClean="0"/>
              <a:t>10/1/2023</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AAB6FFD-EA85-4BBD-8C9E-C259EDBAB893}" type="slidenum">
              <a:rPr lang="en-US" smtClean="0"/>
              <a:t>‹#›</a:t>
            </a:fld>
            <a:endParaRPr lang="en-US"/>
          </a:p>
        </p:txBody>
      </p:sp>
    </p:spTree>
    <p:extLst>
      <p:ext uri="{BB962C8B-B14F-4D97-AF65-F5344CB8AC3E}">
        <p14:creationId xmlns:p14="http://schemas.microsoft.com/office/powerpoint/2010/main" val="34699082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Topic-3 </a:t>
            </a:r>
          </a:p>
        </p:txBody>
      </p:sp>
      <p:sp>
        <p:nvSpPr>
          <p:cNvPr id="3" name="Subtitle 2"/>
          <p:cNvSpPr>
            <a:spLocks noGrp="1"/>
          </p:cNvSpPr>
          <p:nvPr>
            <p:ph type="subTitle" idx="1"/>
          </p:nvPr>
        </p:nvSpPr>
        <p:spPr>
          <a:xfrm>
            <a:off x="2692398" y="3657597"/>
            <a:ext cx="6669966" cy="1320802"/>
          </a:xfrm>
        </p:spPr>
        <p:txBody>
          <a:bodyPr>
            <a:noAutofit/>
          </a:bodyPr>
          <a:lstStyle/>
          <a:p>
            <a:r>
              <a:rPr lang="en-US" sz="4400" b="1" dirty="0">
                <a:solidFill>
                  <a:srgbClr val="FF0000"/>
                </a:solidFill>
              </a:rPr>
              <a:t>Innovation &amp; Intrapreneurship</a:t>
            </a:r>
          </a:p>
        </p:txBody>
      </p:sp>
    </p:spTree>
    <p:extLst>
      <p:ext uri="{BB962C8B-B14F-4D97-AF65-F5344CB8AC3E}">
        <p14:creationId xmlns:p14="http://schemas.microsoft.com/office/powerpoint/2010/main" val="13709224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Disadvantages of Corporate Entrepreneurship</a:t>
            </a:r>
          </a:p>
        </p:txBody>
      </p:sp>
      <p:sp>
        <p:nvSpPr>
          <p:cNvPr id="3" name="Content Placeholder 2"/>
          <p:cNvSpPr>
            <a:spLocks noGrp="1"/>
          </p:cNvSpPr>
          <p:nvPr>
            <p:ph idx="1"/>
          </p:nvPr>
        </p:nvSpPr>
        <p:spPr/>
        <p:txBody>
          <a:bodyPr>
            <a:normAutofit fontScale="92500"/>
          </a:bodyPr>
          <a:lstStyle/>
          <a:p>
            <a:pPr algn="just"/>
            <a:r>
              <a:rPr lang="en-US" b="1" dirty="0">
                <a:solidFill>
                  <a:srgbClr val="FF0000"/>
                </a:solidFill>
              </a:rPr>
              <a:t>Risk and Uncertainty: </a:t>
            </a:r>
            <a:r>
              <a:rPr lang="en-US" dirty="0"/>
              <a:t>Corporate entrepreneurship involves taking risks, and not all entrepreneurial initiatives may succeed. There is always a level of uncertainty associated with pursuing new ideas, markets, or technologies, which can result in financial losses or other negative outcomes for the organization.</a:t>
            </a:r>
          </a:p>
          <a:p>
            <a:pPr algn="just"/>
            <a:r>
              <a:rPr lang="en-US" b="1" dirty="0">
                <a:solidFill>
                  <a:srgbClr val="FF0000"/>
                </a:solidFill>
              </a:rPr>
              <a:t>Organizational Resistance and Inertia: </a:t>
            </a:r>
            <a:r>
              <a:rPr lang="en-US" dirty="0"/>
              <a:t>Organizations that are accustomed to established ways of doing business may face resistance or inertia when trying to implement entrepreneurial initiatives. Existing organizational structures, processes, and cultures may resist change, making it challenging to drive entrepreneurial activities.</a:t>
            </a:r>
          </a:p>
        </p:txBody>
      </p:sp>
    </p:spTree>
    <p:extLst>
      <p:ext uri="{BB962C8B-B14F-4D97-AF65-F5344CB8AC3E}">
        <p14:creationId xmlns:p14="http://schemas.microsoft.com/office/powerpoint/2010/main" val="20544633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Disadvantages of Corporate Entrepreneurship</a:t>
            </a:r>
          </a:p>
        </p:txBody>
      </p:sp>
      <p:sp>
        <p:nvSpPr>
          <p:cNvPr id="3" name="Content Placeholder 2"/>
          <p:cNvSpPr>
            <a:spLocks noGrp="1"/>
          </p:cNvSpPr>
          <p:nvPr>
            <p:ph idx="1"/>
          </p:nvPr>
        </p:nvSpPr>
        <p:spPr>
          <a:xfrm>
            <a:off x="1295401" y="2556931"/>
            <a:ext cx="9601196" cy="3680095"/>
          </a:xfrm>
        </p:spPr>
        <p:txBody>
          <a:bodyPr>
            <a:normAutofit fontScale="92500"/>
          </a:bodyPr>
          <a:lstStyle/>
          <a:p>
            <a:pPr algn="just"/>
            <a:r>
              <a:rPr lang="en-US" b="1" dirty="0">
                <a:solidFill>
                  <a:srgbClr val="FF0000"/>
                </a:solidFill>
              </a:rPr>
              <a:t>Resource Allocation and Coordination: </a:t>
            </a:r>
            <a:r>
              <a:rPr lang="en-US" dirty="0"/>
              <a:t>Corporate entrepreneurship requires dedicated resources, including financial, human, and technological resources, to pursue new initiatives. Allocating resources and coordinating efforts across the organization can be complex and challenging, especially in larger organizations with multiple priorities and competing demands.</a:t>
            </a:r>
          </a:p>
          <a:p>
            <a:pPr algn="just"/>
            <a:r>
              <a:rPr lang="en-US" b="1" dirty="0">
                <a:solidFill>
                  <a:srgbClr val="FF0000"/>
                </a:solidFill>
              </a:rPr>
              <a:t>Short-term Orientation: </a:t>
            </a:r>
            <a:r>
              <a:rPr lang="en-US" dirty="0"/>
              <a:t>Corporate entrepreneurship initiatives may face pressure to deliver short-term results, which can limit the ability to take a long-term view and invest in innovative ideas that may require time to mature. Short-term focus may hinder the development of breakthrough innovations or disruptive ideas that can have a significant impact in the long run.</a:t>
            </a:r>
          </a:p>
        </p:txBody>
      </p:sp>
    </p:spTree>
    <p:extLst>
      <p:ext uri="{BB962C8B-B14F-4D97-AF65-F5344CB8AC3E}">
        <p14:creationId xmlns:p14="http://schemas.microsoft.com/office/powerpoint/2010/main" val="105596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Disadvantages of Corporate Entrepreneurship</a:t>
            </a:r>
          </a:p>
        </p:txBody>
      </p:sp>
      <p:sp>
        <p:nvSpPr>
          <p:cNvPr id="3" name="Content Placeholder 2"/>
          <p:cNvSpPr>
            <a:spLocks noGrp="1"/>
          </p:cNvSpPr>
          <p:nvPr>
            <p:ph idx="1"/>
          </p:nvPr>
        </p:nvSpPr>
        <p:spPr/>
        <p:txBody>
          <a:bodyPr/>
          <a:lstStyle/>
          <a:p>
            <a:pPr algn="just"/>
            <a:r>
              <a:rPr lang="en-US" b="1" dirty="0">
                <a:solidFill>
                  <a:srgbClr val="FF0000"/>
                </a:solidFill>
              </a:rPr>
              <a:t>Organizational Culture and Fit: </a:t>
            </a:r>
            <a:r>
              <a:rPr lang="en-US" dirty="0"/>
              <a:t>Corporate entrepreneurship initiatives may face challenges in fitting with the existing organizational culture or structure. An organization's culture, values, and ways of doing business may not always align with the entrepreneurial mindset and may require cultural shifts or changes in the organization to fully embrace and support corporate entrepreneurship.</a:t>
            </a:r>
          </a:p>
        </p:txBody>
      </p:sp>
    </p:spTree>
    <p:extLst>
      <p:ext uri="{BB962C8B-B14F-4D97-AF65-F5344CB8AC3E}">
        <p14:creationId xmlns:p14="http://schemas.microsoft.com/office/powerpoint/2010/main" val="2281262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Entrepreneur vs. </a:t>
            </a:r>
            <a:r>
              <a:rPr lang="en-US" dirty="0" err="1"/>
              <a:t>Intrapreneur</a:t>
            </a:r>
            <a:endParaRPr lang="en-US" dirty="0"/>
          </a:p>
        </p:txBody>
      </p:sp>
      <p:sp>
        <p:nvSpPr>
          <p:cNvPr id="3" name="Content Placeholder 2"/>
          <p:cNvSpPr>
            <a:spLocks noGrp="1"/>
          </p:cNvSpPr>
          <p:nvPr>
            <p:ph idx="1"/>
          </p:nvPr>
        </p:nvSpPr>
        <p:spPr>
          <a:xfrm>
            <a:off x="1295401" y="2556931"/>
            <a:ext cx="9601196" cy="3570913"/>
          </a:xfrm>
        </p:spPr>
        <p:txBody>
          <a:bodyPr>
            <a:normAutofit lnSpcReduction="10000"/>
          </a:bodyPr>
          <a:lstStyle/>
          <a:p>
            <a:pPr algn="just"/>
            <a:r>
              <a:rPr lang="en-US" sz="2800" b="1" dirty="0">
                <a:solidFill>
                  <a:srgbClr val="FF0000"/>
                </a:solidFill>
              </a:rPr>
              <a:t>Ownership and Control</a:t>
            </a:r>
          </a:p>
          <a:p>
            <a:pPr marL="0" indent="0" algn="just">
              <a:buNone/>
            </a:pPr>
            <a:r>
              <a:rPr lang="en-US" dirty="0"/>
              <a:t>Entrepreneurs typically start their own businesses and have full ownership and control over their ventures. They are responsible for setting the vision, mission, and direction of the business, and make all the decisions related to its operations. </a:t>
            </a:r>
          </a:p>
          <a:p>
            <a:pPr marL="0" indent="0" algn="just">
              <a:buNone/>
            </a:pPr>
            <a:r>
              <a:rPr lang="en-US" dirty="0"/>
              <a:t>In contrast, </a:t>
            </a:r>
            <a:r>
              <a:rPr lang="en-US" dirty="0" err="1"/>
              <a:t>intrapreneurs</a:t>
            </a:r>
            <a:r>
              <a:rPr lang="en-US" dirty="0"/>
              <a:t> work within an existing organization and operate under the authority of the organization's management. They may have autonomy and ownership over their projects, but they do not have the same level of control as entrepreneurs.</a:t>
            </a:r>
          </a:p>
          <a:p>
            <a:endParaRPr lang="en-US" dirty="0"/>
          </a:p>
        </p:txBody>
      </p:sp>
    </p:spTree>
    <p:extLst>
      <p:ext uri="{BB962C8B-B14F-4D97-AF65-F5344CB8AC3E}">
        <p14:creationId xmlns:p14="http://schemas.microsoft.com/office/powerpoint/2010/main" val="794878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Entrepreneur vs. </a:t>
            </a:r>
            <a:r>
              <a:rPr lang="en-US" dirty="0" err="1"/>
              <a:t>Intrapreneur</a:t>
            </a:r>
            <a:endParaRPr lang="en-US" dirty="0"/>
          </a:p>
        </p:txBody>
      </p:sp>
      <p:sp>
        <p:nvSpPr>
          <p:cNvPr id="3" name="Content Placeholder 2"/>
          <p:cNvSpPr>
            <a:spLocks noGrp="1"/>
          </p:cNvSpPr>
          <p:nvPr>
            <p:ph idx="1"/>
          </p:nvPr>
        </p:nvSpPr>
        <p:spPr>
          <a:xfrm>
            <a:off x="1295401" y="2556932"/>
            <a:ext cx="9601196" cy="3625504"/>
          </a:xfrm>
        </p:spPr>
        <p:txBody>
          <a:bodyPr>
            <a:normAutofit lnSpcReduction="10000"/>
          </a:bodyPr>
          <a:lstStyle/>
          <a:p>
            <a:r>
              <a:rPr lang="en-US" sz="2800" b="1" dirty="0">
                <a:solidFill>
                  <a:srgbClr val="FF0000"/>
                </a:solidFill>
              </a:rPr>
              <a:t>Risk and Resources</a:t>
            </a:r>
          </a:p>
          <a:p>
            <a:pPr marL="0" indent="0" algn="just">
              <a:buNone/>
            </a:pPr>
            <a:r>
              <a:rPr lang="en-US" dirty="0"/>
              <a:t>Entrepreneurs typically bear the full risk of their business ventures, including financial risks, market risks, and operational risks. They often need to invest their own capital and secure funding to support their ventures. </a:t>
            </a:r>
          </a:p>
          <a:p>
            <a:pPr marL="0" indent="0" algn="just">
              <a:buNone/>
            </a:pPr>
            <a:r>
              <a:rPr lang="en-US" dirty="0"/>
              <a:t>Intrapreneurs operate within an established organization, which provides them with access to resources such as funding, infrastructure, and support systems. The risks associated with </a:t>
            </a:r>
            <a:r>
              <a:rPr lang="en-US" dirty="0" err="1"/>
              <a:t>intrapreneurship</a:t>
            </a:r>
            <a:r>
              <a:rPr lang="en-US" dirty="0"/>
              <a:t> are often shared with the organization, and </a:t>
            </a:r>
            <a:r>
              <a:rPr lang="en-US" dirty="0" err="1"/>
              <a:t>intrapreneurs</a:t>
            </a:r>
            <a:r>
              <a:rPr lang="en-US" dirty="0"/>
              <a:t> may have more stability and security compared to entrepreneurs.</a:t>
            </a:r>
          </a:p>
          <a:p>
            <a:endParaRPr lang="en-US" dirty="0"/>
          </a:p>
        </p:txBody>
      </p:sp>
    </p:spTree>
    <p:extLst>
      <p:ext uri="{BB962C8B-B14F-4D97-AF65-F5344CB8AC3E}">
        <p14:creationId xmlns:p14="http://schemas.microsoft.com/office/powerpoint/2010/main" val="14975288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Entrepreneur vs. </a:t>
            </a:r>
            <a:r>
              <a:rPr lang="en-US" dirty="0" err="1"/>
              <a:t>Intrapreneur</a:t>
            </a:r>
            <a:endParaRPr lang="en-US" dirty="0"/>
          </a:p>
        </p:txBody>
      </p:sp>
      <p:sp>
        <p:nvSpPr>
          <p:cNvPr id="3" name="Content Placeholder 2"/>
          <p:cNvSpPr>
            <a:spLocks noGrp="1"/>
          </p:cNvSpPr>
          <p:nvPr>
            <p:ph idx="1"/>
          </p:nvPr>
        </p:nvSpPr>
        <p:spPr>
          <a:xfrm>
            <a:off x="1295401" y="2556931"/>
            <a:ext cx="9601196" cy="3584561"/>
          </a:xfrm>
        </p:spPr>
        <p:txBody>
          <a:bodyPr>
            <a:normAutofit lnSpcReduction="10000"/>
          </a:bodyPr>
          <a:lstStyle/>
          <a:p>
            <a:pPr algn="just"/>
            <a:r>
              <a:rPr lang="en-US" sz="3000" b="1" dirty="0">
                <a:solidFill>
                  <a:srgbClr val="FF0000"/>
                </a:solidFill>
              </a:rPr>
              <a:t>Focus and Scope</a:t>
            </a:r>
          </a:p>
          <a:p>
            <a:pPr marL="0" indent="0" algn="just">
              <a:buNone/>
            </a:pPr>
            <a:r>
              <a:rPr lang="en-US" dirty="0"/>
              <a:t>Entrepreneurs are focused on building and growing their own businesses, and their ventures may have a broader scope in terms of market reach, industry disruption, and scalability. Entrepreneurs are often driven by the pursuit of profits and building wealth through their ventures. </a:t>
            </a:r>
          </a:p>
          <a:p>
            <a:pPr marL="0" indent="0" algn="just">
              <a:buNone/>
            </a:pPr>
            <a:r>
              <a:rPr lang="en-US" dirty="0"/>
              <a:t>Intrapreneurs are focused on driving innovation and growth within the existing organization. Their initiatives are typically aligned with the organization's goals and strategies, and the scope of their projects may be narrower compared to entrepreneurs.</a:t>
            </a:r>
          </a:p>
          <a:p>
            <a:endParaRPr lang="en-US" dirty="0"/>
          </a:p>
        </p:txBody>
      </p:sp>
    </p:spTree>
    <p:extLst>
      <p:ext uri="{BB962C8B-B14F-4D97-AF65-F5344CB8AC3E}">
        <p14:creationId xmlns:p14="http://schemas.microsoft.com/office/powerpoint/2010/main" val="22148231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Entrepreneur vs. </a:t>
            </a:r>
            <a:r>
              <a:rPr lang="en-US" dirty="0" err="1"/>
              <a:t>Intrapreneur</a:t>
            </a:r>
            <a:endParaRPr lang="en-US" dirty="0"/>
          </a:p>
        </p:txBody>
      </p:sp>
      <p:sp>
        <p:nvSpPr>
          <p:cNvPr id="3" name="Content Placeholder 2"/>
          <p:cNvSpPr>
            <a:spLocks noGrp="1"/>
          </p:cNvSpPr>
          <p:nvPr>
            <p:ph idx="1"/>
          </p:nvPr>
        </p:nvSpPr>
        <p:spPr/>
        <p:txBody>
          <a:bodyPr>
            <a:normAutofit lnSpcReduction="10000"/>
          </a:bodyPr>
          <a:lstStyle/>
          <a:p>
            <a:r>
              <a:rPr lang="en-US" sz="2800" b="1" dirty="0">
                <a:solidFill>
                  <a:srgbClr val="FF0000"/>
                </a:solidFill>
              </a:rPr>
              <a:t>Flexibility and Adaptability</a:t>
            </a:r>
          </a:p>
          <a:p>
            <a:pPr marL="0" indent="0" algn="just">
              <a:buNone/>
            </a:pPr>
            <a:r>
              <a:rPr lang="en-US" dirty="0"/>
              <a:t>Entrepreneurs often have greater flexibility and adaptability in decision-making and strategic direction, as they are not bound by the existing structures and processes of a larger organization. They can pivot and change direction quickly in response to market changes. </a:t>
            </a:r>
          </a:p>
          <a:p>
            <a:pPr marL="0" indent="0" algn="just">
              <a:buNone/>
            </a:pPr>
            <a:r>
              <a:rPr lang="en-US" dirty="0"/>
              <a:t>Intrapreneurs may need to work within the established structures and processes of the organization, which can limit their flexibility and adaptability to some extent.</a:t>
            </a:r>
          </a:p>
        </p:txBody>
      </p:sp>
    </p:spTree>
    <p:extLst>
      <p:ext uri="{BB962C8B-B14F-4D97-AF65-F5344CB8AC3E}">
        <p14:creationId xmlns:p14="http://schemas.microsoft.com/office/powerpoint/2010/main" val="8202106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Entrepreneur vs. </a:t>
            </a:r>
            <a:r>
              <a:rPr lang="en-US" dirty="0" err="1"/>
              <a:t>Intrapreneur</a:t>
            </a:r>
            <a:endParaRPr lang="en-US" dirty="0"/>
          </a:p>
        </p:txBody>
      </p:sp>
      <p:sp>
        <p:nvSpPr>
          <p:cNvPr id="3" name="Content Placeholder 2"/>
          <p:cNvSpPr>
            <a:spLocks noGrp="1"/>
          </p:cNvSpPr>
          <p:nvPr>
            <p:ph idx="1"/>
          </p:nvPr>
        </p:nvSpPr>
        <p:spPr/>
        <p:txBody>
          <a:bodyPr/>
          <a:lstStyle/>
          <a:p>
            <a:pPr algn="just"/>
            <a:r>
              <a:rPr lang="en-US" sz="2800" b="1" dirty="0">
                <a:solidFill>
                  <a:srgbClr val="FF0000"/>
                </a:solidFill>
              </a:rPr>
              <a:t>Organizational Context</a:t>
            </a:r>
          </a:p>
          <a:p>
            <a:pPr marL="0" indent="0" algn="just">
              <a:buNone/>
            </a:pPr>
            <a:r>
              <a:rPr lang="en-US" dirty="0"/>
              <a:t>Entrepreneurs operate in a startup or small business context, where they have the freedom to build their businesses from scratch and shape the organizational culture and practices. </a:t>
            </a:r>
          </a:p>
          <a:p>
            <a:pPr marL="0" indent="0" algn="just">
              <a:buNone/>
            </a:pPr>
            <a:r>
              <a:rPr lang="en-US" dirty="0"/>
              <a:t>Intrapreneurs operate within an established organization, where they need to navigate the existing organizational culture, hierarchies, and policies.</a:t>
            </a:r>
          </a:p>
          <a:p>
            <a:endParaRPr lang="en-US" dirty="0"/>
          </a:p>
        </p:txBody>
      </p:sp>
    </p:spTree>
    <p:extLst>
      <p:ext uri="{BB962C8B-B14F-4D97-AF65-F5344CB8AC3E}">
        <p14:creationId xmlns:p14="http://schemas.microsoft.com/office/powerpoint/2010/main" val="4881104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1755" y="2892819"/>
            <a:ext cx="9601196" cy="1303867"/>
          </a:xfrm>
        </p:spPr>
        <p:txBody>
          <a:bodyPr/>
          <a:lstStyle/>
          <a:p>
            <a:r>
              <a:rPr lang="en-US" dirty="0"/>
              <a:t>Thank You!</a:t>
            </a:r>
          </a:p>
        </p:txBody>
      </p:sp>
    </p:spTree>
    <p:extLst>
      <p:ext uri="{BB962C8B-B14F-4D97-AF65-F5344CB8AC3E}">
        <p14:creationId xmlns:p14="http://schemas.microsoft.com/office/powerpoint/2010/main" val="2336668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Corporate Entrepreneurship</a:t>
            </a:r>
          </a:p>
        </p:txBody>
      </p:sp>
      <p:sp>
        <p:nvSpPr>
          <p:cNvPr id="3" name="Content Placeholder 2"/>
          <p:cNvSpPr>
            <a:spLocks noGrp="1"/>
          </p:cNvSpPr>
          <p:nvPr>
            <p:ph idx="1"/>
          </p:nvPr>
        </p:nvSpPr>
        <p:spPr/>
        <p:txBody>
          <a:bodyPr/>
          <a:lstStyle/>
          <a:p>
            <a:pPr algn="just"/>
            <a:r>
              <a:rPr lang="en-US" dirty="0"/>
              <a:t>Corporate entrepreneurship refers to the entrepreneurial activities within an established corporation, with the aim of creating innovative products, services, or business models, and driving organizational growth and competitive advantage. </a:t>
            </a:r>
          </a:p>
          <a:p>
            <a:pPr algn="just"/>
            <a:r>
              <a:rPr lang="en-US" dirty="0"/>
              <a:t>It involves applying entrepreneurial principles, such as taking calculated risks, being innovative and adaptable, and seizing opportunities, within the context of a larger corporate structure.</a:t>
            </a:r>
          </a:p>
        </p:txBody>
      </p:sp>
    </p:spTree>
    <p:extLst>
      <p:ext uri="{BB962C8B-B14F-4D97-AF65-F5344CB8AC3E}">
        <p14:creationId xmlns:p14="http://schemas.microsoft.com/office/powerpoint/2010/main" val="3195883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Forms of Corporate Entrepreneurship</a:t>
            </a:r>
          </a:p>
        </p:txBody>
      </p:sp>
      <p:sp>
        <p:nvSpPr>
          <p:cNvPr id="3" name="Content Placeholder 2"/>
          <p:cNvSpPr>
            <a:spLocks noGrp="1"/>
          </p:cNvSpPr>
          <p:nvPr>
            <p:ph idx="1"/>
          </p:nvPr>
        </p:nvSpPr>
        <p:spPr/>
        <p:txBody>
          <a:bodyPr/>
          <a:lstStyle/>
          <a:p>
            <a:pPr algn="just"/>
            <a:r>
              <a:rPr lang="en-US" sz="2800" b="1" dirty="0">
                <a:solidFill>
                  <a:srgbClr val="FF0000"/>
                </a:solidFill>
              </a:rPr>
              <a:t>Internal innovation</a:t>
            </a:r>
          </a:p>
          <a:p>
            <a:pPr marL="0" indent="0" algn="just">
              <a:buNone/>
            </a:pPr>
            <a:r>
              <a:rPr lang="en-US" dirty="0"/>
              <a:t>This involves fostering a culture of innovation within the organization, encouraging employees to come up with new ideas, and supporting them in developing and implementing innovative projects or initiatives. This can include developing new products, services, or processes, exploring new markets or customer segments, or improving existing offerings.</a:t>
            </a:r>
          </a:p>
          <a:p>
            <a:endParaRPr lang="en-US" dirty="0"/>
          </a:p>
        </p:txBody>
      </p:sp>
    </p:spTree>
    <p:extLst>
      <p:ext uri="{BB962C8B-B14F-4D97-AF65-F5344CB8AC3E}">
        <p14:creationId xmlns:p14="http://schemas.microsoft.com/office/powerpoint/2010/main" val="4074060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Forms of Corporate Entrepreneurship</a:t>
            </a:r>
          </a:p>
        </p:txBody>
      </p:sp>
      <p:sp>
        <p:nvSpPr>
          <p:cNvPr id="3" name="Content Placeholder 2"/>
          <p:cNvSpPr>
            <a:spLocks noGrp="1"/>
          </p:cNvSpPr>
          <p:nvPr>
            <p:ph idx="1"/>
          </p:nvPr>
        </p:nvSpPr>
        <p:spPr/>
        <p:txBody>
          <a:bodyPr/>
          <a:lstStyle/>
          <a:p>
            <a:r>
              <a:rPr lang="en-US" sz="2800" b="1" dirty="0">
                <a:solidFill>
                  <a:srgbClr val="FF0000"/>
                </a:solidFill>
              </a:rPr>
              <a:t>Intrapreneurship </a:t>
            </a:r>
          </a:p>
          <a:p>
            <a:pPr marL="0" indent="0" algn="just">
              <a:buNone/>
            </a:pPr>
            <a:r>
              <a:rPr lang="en-US" dirty="0"/>
              <a:t>This refers to employees within the organization who exhibit entrepreneurial traits and behaviors, taking ownership of their ideas and driving them forward as if they were running their own business within the organization.</a:t>
            </a:r>
          </a:p>
          <a:p>
            <a:pPr marL="0" indent="0" algn="just">
              <a:buNone/>
            </a:pPr>
            <a:r>
              <a:rPr lang="en-US" dirty="0"/>
              <a:t>Intrapreneurs are encouraged to think creatively, take risks, and challenge the status quo, often resulting in new business opportunities and growth.</a:t>
            </a:r>
          </a:p>
          <a:p>
            <a:endParaRPr lang="en-US" dirty="0"/>
          </a:p>
        </p:txBody>
      </p:sp>
    </p:spTree>
    <p:extLst>
      <p:ext uri="{BB962C8B-B14F-4D97-AF65-F5344CB8AC3E}">
        <p14:creationId xmlns:p14="http://schemas.microsoft.com/office/powerpoint/2010/main" val="2734147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Forms of Corporate Entrepreneurship</a:t>
            </a:r>
          </a:p>
        </p:txBody>
      </p:sp>
      <p:sp>
        <p:nvSpPr>
          <p:cNvPr id="3" name="Content Placeholder 2"/>
          <p:cNvSpPr>
            <a:spLocks noGrp="1"/>
          </p:cNvSpPr>
          <p:nvPr>
            <p:ph idx="1"/>
          </p:nvPr>
        </p:nvSpPr>
        <p:spPr/>
        <p:txBody>
          <a:bodyPr/>
          <a:lstStyle/>
          <a:p>
            <a:r>
              <a:rPr lang="en-US" sz="2800" b="1" dirty="0">
                <a:solidFill>
                  <a:srgbClr val="FF0000"/>
                </a:solidFill>
              </a:rPr>
              <a:t>Corporate venturing </a:t>
            </a:r>
          </a:p>
          <a:p>
            <a:pPr marL="0" indent="0" algn="just">
              <a:buNone/>
            </a:pPr>
            <a:r>
              <a:rPr lang="en-US" dirty="0"/>
              <a:t>This involves the creation of separate business units or subsidiaries within the organization that operate independently and pursue entrepreneurial activities, often in new or emerging markets. </a:t>
            </a:r>
          </a:p>
          <a:p>
            <a:pPr marL="0" indent="0" algn="just">
              <a:buNone/>
            </a:pPr>
            <a:r>
              <a:rPr lang="en-US" dirty="0"/>
              <a:t>These units are given autonomy and resources to develop and grow new business ideas, and they may have their own unique culture, structure, and strategies.</a:t>
            </a:r>
          </a:p>
          <a:p>
            <a:endParaRPr lang="en-US" dirty="0"/>
          </a:p>
        </p:txBody>
      </p:sp>
    </p:spTree>
    <p:extLst>
      <p:ext uri="{BB962C8B-B14F-4D97-AF65-F5344CB8AC3E}">
        <p14:creationId xmlns:p14="http://schemas.microsoft.com/office/powerpoint/2010/main" val="201714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Forms of Corporate Entrepreneurship</a:t>
            </a:r>
          </a:p>
        </p:txBody>
      </p:sp>
      <p:sp>
        <p:nvSpPr>
          <p:cNvPr id="3" name="Content Placeholder 2"/>
          <p:cNvSpPr>
            <a:spLocks noGrp="1"/>
          </p:cNvSpPr>
          <p:nvPr>
            <p:ph idx="1"/>
          </p:nvPr>
        </p:nvSpPr>
        <p:spPr/>
        <p:txBody>
          <a:bodyPr/>
          <a:lstStyle/>
          <a:p>
            <a:r>
              <a:rPr lang="en-US" sz="2800" b="1" dirty="0">
                <a:solidFill>
                  <a:srgbClr val="FF0000"/>
                </a:solidFill>
              </a:rPr>
              <a:t>Strategic partnerships and collaborations</a:t>
            </a:r>
          </a:p>
          <a:p>
            <a:pPr marL="0" indent="0" algn="just">
              <a:buNone/>
            </a:pPr>
            <a:r>
              <a:rPr lang="en-US" dirty="0"/>
              <a:t>Corporate entrepreneurship can also involve forming strategic partnerships or collaborations with external entities, such as startups, universities, or research institutions, to access new technologies, markets, or expertise. </a:t>
            </a:r>
          </a:p>
          <a:p>
            <a:pPr marL="0" indent="0" algn="just">
              <a:buNone/>
            </a:pPr>
            <a:r>
              <a:rPr lang="en-US" dirty="0"/>
              <a:t>This allows organizations to leverage external innovation and entrepreneurial capabilities to drive their own growth.</a:t>
            </a:r>
          </a:p>
          <a:p>
            <a:endParaRPr lang="en-US" dirty="0"/>
          </a:p>
        </p:txBody>
      </p:sp>
    </p:spTree>
    <p:extLst>
      <p:ext uri="{BB962C8B-B14F-4D97-AF65-F5344CB8AC3E}">
        <p14:creationId xmlns:p14="http://schemas.microsoft.com/office/powerpoint/2010/main" val="1636946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Forms of Corporate Entrepreneurship</a:t>
            </a:r>
          </a:p>
        </p:txBody>
      </p:sp>
      <p:sp>
        <p:nvSpPr>
          <p:cNvPr id="3" name="Content Placeholder 2"/>
          <p:cNvSpPr>
            <a:spLocks noGrp="1"/>
          </p:cNvSpPr>
          <p:nvPr>
            <p:ph idx="1"/>
          </p:nvPr>
        </p:nvSpPr>
        <p:spPr/>
        <p:txBody>
          <a:bodyPr/>
          <a:lstStyle/>
          <a:p>
            <a:r>
              <a:rPr lang="en-US" sz="2800" b="1" dirty="0">
                <a:solidFill>
                  <a:srgbClr val="FF0000"/>
                </a:solidFill>
              </a:rPr>
              <a:t>Mergers and acquisitions</a:t>
            </a:r>
          </a:p>
          <a:p>
            <a:pPr marL="0" indent="0" algn="just">
              <a:buNone/>
            </a:pPr>
            <a:r>
              <a:rPr lang="en-US" dirty="0"/>
              <a:t>Another form of corporate entrepreneurship is through mergers and acquisitions (M&amp;A), where established organizations acquire or merge with smaller, innovative companies to gain access to their products, technologies, or market presence. </a:t>
            </a:r>
          </a:p>
          <a:p>
            <a:pPr marL="0" indent="0" algn="just">
              <a:buNone/>
            </a:pPr>
            <a:r>
              <a:rPr lang="en-US" dirty="0"/>
              <a:t>This can accelerate the pace of innovation and provide new growth opportunities.</a:t>
            </a:r>
          </a:p>
          <a:p>
            <a:endParaRPr lang="en-US" dirty="0"/>
          </a:p>
        </p:txBody>
      </p:sp>
    </p:spTree>
    <p:extLst>
      <p:ext uri="{BB962C8B-B14F-4D97-AF65-F5344CB8AC3E}">
        <p14:creationId xmlns:p14="http://schemas.microsoft.com/office/powerpoint/2010/main" val="507209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Advantages of Corporate Entrepreneurship</a:t>
            </a:r>
          </a:p>
        </p:txBody>
      </p:sp>
      <p:sp>
        <p:nvSpPr>
          <p:cNvPr id="3" name="Content Placeholder 2"/>
          <p:cNvSpPr>
            <a:spLocks noGrp="1"/>
          </p:cNvSpPr>
          <p:nvPr>
            <p:ph idx="1"/>
          </p:nvPr>
        </p:nvSpPr>
        <p:spPr>
          <a:xfrm>
            <a:off x="1295401" y="2556932"/>
            <a:ext cx="9601196" cy="3611856"/>
          </a:xfrm>
        </p:spPr>
        <p:txBody>
          <a:bodyPr>
            <a:normAutofit fontScale="92500" lnSpcReduction="10000"/>
          </a:bodyPr>
          <a:lstStyle/>
          <a:p>
            <a:pPr algn="just"/>
            <a:r>
              <a:rPr lang="en-US" b="1" dirty="0">
                <a:solidFill>
                  <a:srgbClr val="FF0000"/>
                </a:solidFill>
              </a:rPr>
              <a:t>Innovation and Adaptability: </a:t>
            </a:r>
            <a:r>
              <a:rPr lang="en-US" dirty="0"/>
              <a:t>Corporate entrepreneurship can foster a culture of innovation and adaptability within an organization. By encouraging employees to think creatively, take risks, and pursue new ideas, organizations can develop innovative products, services, or business models that can give them a competitive edge in the market.</a:t>
            </a:r>
          </a:p>
          <a:p>
            <a:pPr algn="just"/>
            <a:r>
              <a:rPr lang="en-US" b="1" dirty="0">
                <a:solidFill>
                  <a:srgbClr val="FF0000"/>
                </a:solidFill>
              </a:rPr>
              <a:t>Growth and Diversification: </a:t>
            </a:r>
            <a:r>
              <a:rPr lang="en-US" dirty="0"/>
              <a:t>Corporate entrepreneurship can lead to the development of new revenue streams and business opportunities, allowing organizations to grow and diversify their offerings. This can help organizations stay ahead of the competition and capitalize on emerging market trends or customer needs.</a:t>
            </a:r>
          </a:p>
          <a:p>
            <a:endParaRPr lang="en-US" dirty="0"/>
          </a:p>
        </p:txBody>
      </p:sp>
    </p:spTree>
    <p:extLst>
      <p:ext uri="{BB962C8B-B14F-4D97-AF65-F5344CB8AC3E}">
        <p14:creationId xmlns:p14="http://schemas.microsoft.com/office/powerpoint/2010/main" val="13045143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Advantages of Corporate Entrepreneurship</a:t>
            </a:r>
          </a:p>
        </p:txBody>
      </p:sp>
      <p:sp>
        <p:nvSpPr>
          <p:cNvPr id="3" name="Content Placeholder 2"/>
          <p:cNvSpPr>
            <a:spLocks noGrp="1"/>
          </p:cNvSpPr>
          <p:nvPr>
            <p:ph idx="1"/>
          </p:nvPr>
        </p:nvSpPr>
        <p:spPr>
          <a:xfrm>
            <a:off x="1295402" y="2461396"/>
            <a:ext cx="9601196" cy="3680095"/>
          </a:xfrm>
        </p:spPr>
        <p:txBody>
          <a:bodyPr>
            <a:normAutofit fontScale="92500" lnSpcReduction="10000"/>
          </a:bodyPr>
          <a:lstStyle/>
          <a:p>
            <a:pPr algn="just"/>
            <a:r>
              <a:rPr lang="en-US" b="1" dirty="0">
                <a:solidFill>
                  <a:srgbClr val="FF0000"/>
                </a:solidFill>
              </a:rPr>
              <a:t>Employee Engagement and Retention: </a:t>
            </a:r>
            <a:r>
              <a:rPr lang="en-US" dirty="0"/>
              <a:t>Encouraging corporate entrepreneurship can boost employee engagement and retention by providing opportunities for employees to be </a:t>
            </a:r>
            <a:r>
              <a:rPr lang="en-US" dirty="0" err="1"/>
              <a:t>intrapreneurs</a:t>
            </a:r>
            <a:r>
              <a:rPr lang="en-US" dirty="0"/>
              <a:t>, take ownership of their ideas, and contribute to the organization's success. This can result in increased job satisfaction, motivation, and loyalty among employees.</a:t>
            </a:r>
          </a:p>
          <a:p>
            <a:pPr algn="just"/>
            <a:r>
              <a:rPr lang="en-US" b="1" dirty="0">
                <a:solidFill>
                  <a:srgbClr val="FF0000"/>
                </a:solidFill>
              </a:rPr>
              <a:t>Enhanced Organizational Learning and Capabilities: </a:t>
            </a:r>
            <a:r>
              <a:rPr lang="en-US" dirty="0"/>
              <a:t>Corporate entrepreneurship can promote organizational learning and capabilities by encouraging experimentation, learning from failures, and fostering a culture of continuous improvement. This can lead to enhanced organizational agility, adaptability, and learning, which are crucial in today's rapidly changing business landscape.</a:t>
            </a:r>
          </a:p>
          <a:p>
            <a:endParaRPr lang="en-US" dirty="0"/>
          </a:p>
        </p:txBody>
      </p:sp>
    </p:spTree>
    <p:extLst>
      <p:ext uri="{BB962C8B-B14F-4D97-AF65-F5344CB8AC3E}">
        <p14:creationId xmlns:p14="http://schemas.microsoft.com/office/powerpoint/2010/main" val="282842711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20</TotalTime>
  <Words>1278</Words>
  <Application>Microsoft Office PowerPoint</Application>
  <PresentationFormat>Widescreen</PresentationFormat>
  <Paragraphs>59</Paragraphs>
  <Slides>18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Garamond</vt:lpstr>
      <vt:lpstr>Organic</vt:lpstr>
      <vt:lpstr>Topic-3 </vt:lpstr>
      <vt:lpstr>Corporate Entrepreneurship</vt:lpstr>
      <vt:lpstr>Forms of Corporate Entrepreneurship</vt:lpstr>
      <vt:lpstr>Forms of Corporate Entrepreneurship</vt:lpstr>
      <vt:lpstr>Forms of Corporate Entrepreneurship</vt:lpstr>
      <vt:lpstr>Forms of Corporate Entrepreneurship</vt:lpstr>
      <vt:lpstr>Forms of Corporate Entrepreneurship</vt:lpstr>
      <vt:lpstr>Advantages of Corporate Entrepreneurship</vt:lpstr>
      <vt:lpstr>Advantages of Corporate Entrepreneurship</vt:lpstr>
      <vt:lpstr>Disadvantages of Corporate Entrepreneurship</vt:lpstr>
      <vt:lpstr>Disadvantages of Corporate Entrepreneurship</vt:lpstr>
      <vt:lpstr>Disadvantages of Corporate Entrepreneurship</vt:lpstr>
      <vt:lpstr>Entrepreneur vs. Intrapreneur</vt:lpstr>
      <vt:lpstr>Entrepreneur vs. Intrapreneur</vt:lpstr>
      <vt:lpstr>Entrepreneur vs. Intrapreneur</vt:lpstr>
      <vt:lpstr>Entrepreneur vs. Intrapreneur</vt:lpstr>
      <vt:lpstr>Entrepreneur vs. Intrapreneur</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Topic-3 </dc:title>
  <dc:creator>Microsoft account</dc:creator>
  <cp:lastModifiedBy>Fariza Prodhan</cp:lastModifiedBy>
  <cp:revision>38</cp:revision>
  <dcterms:created xsi:type="dcterms:W3CDTF">2023-04-11T03:33:20Z</dcterms:created>
  <dcterms:modified xsi:type="dcterms:W3CDTF">2023-10-01T09:58:13Z</dcterms:modified>
</cp:coreProperties>
</file>