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2" r:id="rId4"/>
    <p:sldId id="264" r:id="rId5"/>
    <p:sldId id="259" r:id="rId6"/>
    <p:sldId id="260" r:id="rId7"/>
    <p:sldId id="265" r:id="rId8"/>
    <p:sldId id="266" r:id="rId9"/>
    <p:sldId id="267" r:id="rId10"/>
    <p:sldId id="261" r:id="rId11"/>
    <p:sldId id="269" r:id="rId12"/>
    <p:sldId id="268" r:id="rId13"/>
    <p:sldId id="262" r:id="rId14"/>
    <p:sldId id="270" r:id="rId15"/>
    <p:sldId id="271" r:id="rId16"/>
    <p:sldId id="263" r:id="rId17"/>
    <p:sldId id="272" r:id="rId18"/>
    <p:sldId id="283" r:id="rId19"/>
    <p:sldId id="273" r:id="rId20"/>
    <p:sldId id="284" r:id="rId21"/>
    <p:sldId id="274" r:id="rId22"/>
    <p:sldId id="275" r:id="rId23"/>
    <p:sldId id="276" r:id="rId24"/>
    <p:sldId id="277" r:id="rId25"/>
    <p:sldId id="278" r:id="rId26"/>
    <p:sldId id="280" r:id="rId27"/>
    <p:sldId id="279" r:id="rId28"/>
    <p:sldId id="281" r:id="rId29"/>
    <p:sldId id="285" r:id="rId30"/>
    <p:sldId id="286" r:id="rId31"/>
    <p:sldId id="287" r:id="rId32"/>
    <p:sldId id="288" r:id="rId33"/>
    <p:sldId id="289" r:id="rId34"/>
    <p:sldId id="290" r:id="rId35"/>
    <p:sldId id="291" r:id="rId36"/>
    <p:sldId id="292" r:id="rId37"/>
    <p:sldId id="313" r:id="rId38"/>
    <p:sldId id="293" r:id="rId39"/>
    <p:sldId id="294" r:id="rId40"/>
    <p:sldId id="312" r:id="rId41"/>
    <p:sldId id="295" r:id="rId42"/>
    <p:sldId id="296" r:id="rId43"/>
    <p:sldId id="311" r:id="rId44"/>
    <p:sldId id="297" r:id="rId45"/>
    <p:sldId id="310" r:id="rId46"/>
    <p:sldId id="298" r:id="rId47"/>
    <p:sldId id="299" r:id="rId48"/>
    <p:sldId id="300" r:id="rId49"/>
    <p:sldId id="301" r:id="rId50"/>
    <p:sldId id="302" r:id="rId51"/>
    <p:sldId id="303" r:id="rId52"/>
    <p:sldId id="304" r:id="rId53"/>
    <p:sldId id="305" r:id="rId54"/>
    <p:sldId id="306" r:id="rId55"/>
    <p:sldId id="30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FE44D05-0447-4EA6-8FF3-9D33B5872B51}" type="datetimeFigureOut">
              <a:rPr lang="en-US" smtClean="0"/>
              <a:t>8/31/2022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F4920E0-90B5-43DA-A20A-14FD0814DA8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E44D05-0447-4EA6-8FF3-9D33B5872B51}"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920E0-90B5-43DA-A20A-14FD0814DA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E44D05-0447-4EA6-8FF3-9D33B5872B51}"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920E0-90B5-43DA-A20A-14FD0814DA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FE44D05-0447-4EA6-8FF3-9D33B5872B51}"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920E0-90B5-43DA-A20A-14FD0814DA80}"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par>
                          <p:cTn id="12" fill="hold">
                            <p:stCondLst>
                              <p:cond delay="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3">
                                            <p:txEl>
                                              <p:pRg st="1" end="1"/>
                                            </p:txEl>
                                          </p:spTgt>
                                        </p:tgtEl>
                                      </p:cBhvr>
                                    </p:animEffect>
                                  </p:childTnLst>
                                </p:cTn>
                              </p:par>
                            </p:childTnLst>
                          </p:cTn>
                        </p:par>
                        <p:par>
                          <p:cTn id="20" fill="hold">
                            <p:stCondLst>
                              <p:cond delay="1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2" end="2"/>
                                            </p:txEl>
                                          </p:spTgt>
                                        </p:tgtEl>
                                      </p:cBhvr>
                                    </p:animEffect>
                                  </p:childTnLst>
                                </p:cTn>
                              </p:par>
                            </p:childTnLst>
                          </p:cTn>
                        </p:par>
                        <p:par>
                          <p:cTn id="28" fill="hold">
                            <p:stCondLst>
                              <p:cond delay="18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
                                            <p:txEl>
                                              <p:pRg st="3" end="3"/>
                                            </p:txEl>
                                          </p:spTgt>
                                        </p:tgtEl>
                                      </p:cBhvr>
                                    </p:animEffect>
                                  </p:childTnLst>
                                </p:cTn>
                              </p:par>
                            </p:childTnLst>
                          </p:cTn>
                        </p:par>
                        <p:par>
                          <p:cTn id="36" fill="hold">
                            <p:stCondLst>
                              <p:cond delay="23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2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2">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3">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4">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5">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E44D05-0447-4EA6-8FF3-9D33B5872B51}"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920E0-90B5-43DA-A20A-14FD0814DA8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E44D05-0447-4EA6-8FF3-9D33B5872B51}"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920E0-90B5-43DA-A20A-14FD0814DA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E44D05-0447-4EA6-8FF3-9D33B5872B51}" type="datetimeFigureOut">
              <a:rPr lang="en-US" smtClean="0"/>
              <a:t>8/31/2022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920E0-90B5-43DA-A20A-14FD0814DA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8FE44D05-0447-4EA6-8FF3-9D33B5872B51}" type="datetimeFigureOut">
              <a:rPr lang="en-US" smtClean="0"/>
              <a:t>8/31/2022</a:t>
            </a:fld>
            <a:endParaRPr lang="en-US"/>
          </a:p>
        </p:txBody>
      </p:sp>
      <p:sp>
        <p:nvSpPr>
          <p:cNvPr id="8" name="Slide Number Placeholder 7"/>
          <p:cNvSpPr>
            <a:spLocks noGrp="1"/>
          </p:cNvSpPr>
          <p:nvPr>
            <p:ph type="sldNum" sz="quarter" idx="11"/>
          </p:nvPr>
        </p:nvSpPr>
        <p:spPr/>
        <p:txBody>
          <a:bodyPr/>
          <a:lstStyle/>
          <a:p>
            <a:fld id="{0F4920E0-90B5-43DA-A20A-14FD0814DA8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44D05-0447-4EA6-8FF3-9D33B5872B51}" type="datetimeFigureOut">
              <a:rPr lang="en-US" smtClean="0"/>
              <a:t>8/31/2022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920E0-90B5-43DA-A20A-14FD0814DA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E44D05-0447-4EA6-8FF3-9D33B5872B51}"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F4920E0-90B5-43DA-A20A-14FD0814DA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FE44D05-0447-4EA6-8FF3-9D33B5872B51}"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920E0-90B5-43DA-A20A-14FD0814DA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FE44D05-0447-4EA6-8FF3-9D33B5872B51}" type="datetimeFigureOut">
              <a:rPr lang="en-US" smtClean="0"/>
              <a:t>8/31/2022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F4920E0-90B5-43DA-A20A-14FD0814DA8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10399"/>
          </a:xfrm>
        </p:spPr>
      </p:pic>
    </p:spTree>
    <p:extLst>
      <p:ext uri="{BB962C8B-B14F-4D97-AF65-F5344CB8AC3E}">
        <p14:creationId xmlns:p14="http://schemas.microsoft.com/office/powerpoint/2010/main" val="406157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000" b="1" u="sng" dirty="0">
                <a:latin typeface="Calibri" pitchFamily="34" charset="0"/>
              </a:rPr>
              <a:t>Provinces</a:t>
            </a:r>
            <a:endParaRPr lang="en-US" sz="4000" b="1" dirty="0">
              <a:latin typeface="Calibri" pitchFamily="34" charset="0"/>
            </a:endParaRPr>
          </a:p>
          <a:p>
            <a:pPr marL="36576" indent="0">
              <a:buNone/>
            </a:pPr>
            <a:endParaRPr lang="en-US" sz="3200" b="1" dirty="0">
              <a:latin typeface="Calibri" pitchFamily="34" charset="0"/>
            </a:endParaRPr>
          </a:p>
          <a:p>
            <a:pPr marL="36576" indent="0">
              <a:buNone/>
            </a:pPr>
            <a:r>
              <a:rPr lang="en-US" sz="3200" b="1" dirty="0">
                <a:latin typeface="Calibri" pitchFamily="34" charset="0"/>
              </a:rPr>
              <a:t>1. </a:t>
            </a:r>
            <a:r>
              <a:rPr lang="en-US" sz="3200" b="1" u="sng" dirty="0" err="1">
                <a:latin typeface="Calibri" pitchFamily="34" charset="0"/>
              </a:rPr>
              <a:t>Adalat</a:t>
            </a:r>
            <a:r>
              <a:rPr lang="en-US" sz="3200" b="1" u="sng" dirty="0">
                <a:latin typeface="Calibri" pitchFamily="34" charset="0"/>
              </a:rPr>
              <a:t> </a:t>
            </a:r>
            <a:r>
              <a:rPr lang="en-US" sz="3200" b="1" u="sng" dirty="0" err="1">
                <a:latin typeface="Calibri" pitchFamily="34" charset="0"/>
              </a:rPr>
              <a:t>Nazim</a:t>
            </a:r>
            <a:r>
              <a:rPr lang="en-US" sz="3200" b="1" u="sng" dirty="0">
                <a:latin typeface="Calibri" pitchFamily="34" charset="0"/>
              </a:rPr>
              <a:t> </a:t>
            </a:r>
            <a:r>
              <a:rPr lang="en-US" sz="3200" b="1" u="sng" dirty="0" err="1">
                <a:latin typeface="Calibri" pitchFamily="34" charset="0"/>
              </a:rPr>
              <a:t>Subah</a:t>
            </a:r>
            <a:r>
              <a:rPr lang="en-US" sz="3200" b="1" u="sng" dirty="0">
                <a:latin typeface="Calibri" pitchFamily="34" charset="0"/>
              </a:rPr>
              <a:t> /Governor’s Court </a:t>
            </a:r>
            <a:r>
              <a:rPr lang="en-US" sz="3200" b="1" dirty="0">
                <a:latin typeface="Calibri" pitchFamily="34" charset="0"/>
              </a:rPr>
              <a:t>(The Governor or </a:t>
            </a:r>
            <a:r>
              <a:rPr lang="en-US" sz="3200" b="1" dirty="0" err="1">
                <a:latin typeface="Calibri" pitchFamily="34" charset="0"/>
              </a:rPr>
              <a:t>Nazim</a:t>
            </a:r>
            <a:r>
              <a:rPr lang="en-US" sz="3200" b="1" dirty="0">
                <a:latin typeface="Calibri" pitchFamily="34" charset="0"/>
              </a:rPr>
              <a:t> was head of this court and Sultan was represented by him. Both original and appellate jurisdiction and appeal from this court lay to the Central Appellate court)</a:t>
            </a:r>
            <a:br>
              <a:rPr lang="en-US" sz="3200" b="1" dirty="0">
                <a:latin typeface="Calibri" pitchFamily="34" charset="0"/>
              </a:rPr>
            </a:br>
            <a:br>
              <a:rPr lang="en-US" sz="3200" b="1" dirty="0">
                <a:latin typeface="Calibri" pitchFamily="34" charset="0"/>
              </a:rPr>
            </a:br>
            <a:r>
              <a:rPr lang="en-US" sz="3200" b="1" dirty="0">
                <a:latin typeface="Calibri" pitchFamily="34" charset="0"/>
              </a:rPr>
              <a:t>2. </a:t>
            </a:r>
            <a:r>
              <a:rPr lang="en-US" sz="3200" b="1" u="sng" dirty="0">
                <a:latin typeface="Calibri" pitchFamily="34" charset="0"/>
              </a:rPr>
              <a:t>Governor’s Bench </a:t>
            </a:r>
            <a:r>
              <a:rPr lang="en-US" sz="3200" b="1" dirty="0">
                <a:latin typeface="Calibri" pitchFamily="34" charset="0"/>
              </a:rPr>
              <a:t>(The Governor, while exercising his appellate jurisdiction sat with </a:t>
            </a:r>
            <a:r>
              <a:rPr lang="en-US" sz="3200" b="1" dirty="0" err="1">
                <a:latin typeface="Calibri" pitchFamily="34" charset="0"/>
              </a:rPr>
              <a:t>Qazi</a:t>
            </a:r>
            <a:r>
              <a:rPr lang="en-US" sz="3200" b="1" dirty="0">
                <a:latin typeface="Calibri" pitchFamily="34" charset="0"/>
              </a:rPr>
              <a:t>-e-</a:t>
            </a:r>
            <a:r>
              <a:rPr lang="en-US" sz="3200" b="1" dirty="0" err="1">
                <a:latin typeface="Calibri" pitchFamily="34" charset="0"/>
              </a:rPr>
              <a:t>Subah</a:t>
            </a:r>
            <a:r>
              <a:rPr lang="en-US" sz="3200" b="1" dirty="0">
                <a:latin typeface="Calibri" pitchFamily="34" charset="0"/>
              </a:rPr>
              <a:t> constituting a Bench to hear appeals)</a:t>
            </a:r>
            <a:br>
              <a:rPr lang="en-US" sz="3200" b="1" dirty="0">
                <a:latin typeface="Calibri" pitchFamily="34" charset="0"/>
              </a:rPr>
            </a:br>
            <a:endParaRPr lang="en-US" sz="3200" b="1" dirty="0">
              <a:latin typeface="Calibri" pitchFamily="34" charset="0"/>
            </a:endParaRPr>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3. </a:t>
            </a:r>
            <a:r>
              <a:rPr lang="en-US" sz="3200" b="1" u="sng" dirty="0" err="1">
                <a:latin typeface="Calibri" pitchFamily="34" charset="0"/>
                <a:cs typeface="Calibri" pitchFamily="34" charset="0"/>
              </a:rPr>
              <a:t>Adalat</a:t>
            </a:r>
            <a:r>
              <a:rPr lang="en-US" sz="3200" b="1" u="sng" dirty="0">
                <a:latin typeface="Calibri" pitchFamily="34" charset="0"/>
                <a:cs typeface="Calibri" pitchFamily="34" charset="0"/>
              </a:rPr>
              <a:t> </a:t>
            </a:r>
            <a:r>
              <a:rPr lang="en-US" sz="3200" b="1" u="sng" dirty="0" err="1">
                <a:latin typeface="Calibri" pitchFamily="34" charset="0"/>
                <a:cs typeface="Calibri" pitchFamily="34" charset="0"/>
              </a:rPr>
              <a:t>Qazi</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Subah</a:t>
            </a:r>
            <a:r>
              <a:rPr lang="en-US" sz="3200" b="1" u="sng" dirty="0">
                <a:latin typeface="Calibri" pitchFamily="34" charset="0"/>
                <a:cs typeface="Calibri" pitchFamily="34" charset="0"/>
              </a:rPr>
              <a:t> </a:t>
            </a:r>
            <a:r>
              <a:rPr lang="en-US" sz="3200" b="1" dirty="0">
                <a:latin typeface="Calibri" pitchFamily="34" charset="0"/>
                <a:cs typeface="Calibri" pitchFamily="34" charset="0"/>
              </a:rPr>
              <a:t>(The Chief provincial </a:t>
            </a:r>
            <a:r>
              <a:rPr lang="en-US" sz="3200" b="1" dirty="0" err="1">
                <a:latin typeface="Calibri" pitchFamily="34" charset="0"/>
                <a:cs typeface="Calibri" pitchFamily="34" charset="0"/>
              </a:rPr>
              <a:t>Qazi</a:t>
            </a:r>
            <a:r>
              <a:rPr lang="en-US" sz="3200" b="1" dirty="0">
                <a:latin typeface="Calibri" pitchFamily="34" charset="0"/>
                <a:cs typeface="Calibri" pitchFamily="34" charset="0"/>
              </a:rPr>
              <a:t> was head of this court. It had original civil and criminal jurisdiction as well. It heard appeals from decisions of the </a:t>
            </a:r>
            <a:r>
              <a:rPr lang="en-US" sz="3200" b="1" dirty="0" err="1">
                <a:latin typeface="Calibri" pitchFamily="34" charset="0"/>
                <a:cs typeface="Calibri" pitchFamily="34" charset="0"/>
              </a:rPr>
              <a:t>Qazis</a:t>
            </a:r>
            <a:r>
              <a:rPr lang="en-US" sz="3200" b="1" dirty="0">
                <a:latin typeface="Calibri" pitchFamily="34" charset="0"/>
                <a:cs typeface="Calibri" pitchFamily="34" charset="0"/>
              </a:rPr>
              <a:t> of the District and also had supervisory power. There were four court officials)</a:t>
            </a:r>
            <a:br>
              <a:rPr lang="en-US" sz="3200" b="1" dirty="0">
                <a:latin typeface="Calibri" pitchFamily="34" charset="0"/>
                <a:cs typeface="Calibri" pitchFamily="34" charset="0"/>
              </a:rPr>
            </a:b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4. </a:t>
            </a:r>
            <a:r>
              <a:rPr lang="en-US" sz="3200" b="1" u="sng" dirty="0">
                <a:latin typeface="Calibri" pitchFamily="34" charset="0"/>
                <a:cs typeface="Calibri" pitchFamily="34" charset="0"/>
              </a:rPr>
              <a:t>The Court of </a:t>
            </a:r>
            <a:r>
              <a:rPr lang="en-US" sz="3200" b="1" u="sng" dirty="0" err="1">
                <a:latin typeface="Calibri" pitchFamily="34" charset="0"/>
                <a:cs typeface="Calibri" pitchFamily="34" charset="0"/>
              </a:rPr>
              <a:t>Diwan</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Subah</a:t>
            </a:r>
            <a:r>
              <a:rPr lang="en-US" sz="3200" b="1" u="sng" dirty="0">
                <a:latin typeface="Calibri" pitchFamily="34" charset="0"/>
                <a:cs typeface="Calibri" pitchFamily="34" charset="0"/>
              </a:rPr>
              <a:t> </a:t>
            </a:r>
            <a:r>
              <a:rPr lang="en-US" sz="3200" b="1" dirty="0">
                <a:latin typeface="Calibri" pitchFamily="34" charset="0"/>
                <a:cs typeface="Calibri" pitchFamily="34" charset="0"/>
              </a:rPr>
              <a:t>(</a:t>
            </a:r>
            <a:r>
              <a:rPr lang="en-US" sz="3200" b="1" dirty="0" err="1">
                <a:latin typeface="Calibri" pitchFamily="34" charset="0"/>
                <a:cs typeface="Calibri" pitchFamily="34" charset="0"/>
              </a:rPr>
              <a:t>Diwan</a:t>
            </a:r>
            <a:r>
              <a:rPr lang="en-US" sz="3200" b="1" dirty="0">
                <a:latin typeface="Calibri" pitchFamily="34" charset="0"/>
                <a:cs typeface="Calibri" pitchFamily="34" charset="0"/>
              </a:rPr>
              <a:t>-e-</a:t>
            </a:r>
            <a:r>
              <a:rPr lang="en-US" sz="3200" b="1" dirty="0" err="1">
                <a:latin typeface="Calibri" pitchFamily="34" charset="0"/>
                <a:cs typeface="Calibri" pitchFamily="34" charset="0"/>
              </a:rPr>
              <a:t>Subah</a:t>
            </a:r>
            <a:r>
              <a:rPr lang="en-US" sz="3200" b="1" dirty="0">
                <a:latin typeface="Calibri" pitchFamily="34" charset="0"/>
                <a:cs typeface="Calibri" pitchFamily="34" charset="0"/>
              </a:rPr>
              <a:t> was head of this court. It had both original and appellate jurisdiction in all revenue matters)</a:t>
            </a:r>
            <a:br>
              <a:rPr lang="en-US" sz="3200" b="1" dirty="0">
                <a:latin typeface="Calibri" pitchFamily="34" charset="0"/>
                <a:cs typeface="Calibri" pitchFamily="34" charset="0"/>
              </a:rPr>
            </a:br>
            <a:endParaRPr lang="en-US" dirty="0"/>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b="1" dirty="0">
              <a:latin typeface="Calibri" pitchFamily="34" charset="0"/>
              <a:cs typeface="Calibri" pitchFamily="34" charset="0"/>
            </a:endParaRPr>
          </a:p>
          <a:p>
            <a:pPr marL="36576" indent="0">
              <a:buNone/>
            </a:pPr>
            <a:endParaRPr lang="en-US" b="1" dirty="0">
              <a:latin typeface="Calibri" pitchFamily="34" charset="0"/>
              <a:cs typeface="Calibri" pitchFamily="34" charset="0"/>
            </a:endParaRPr>
          </a:p>
          <a:p>
            <a:pPr marL="36576" indent="0">
              <a:buNone/>
            </a:pPr>
            <a:endParaRPr lang="en-US" b="1" dirty="0">
              <a:latin typeface="Calibri" pitchFamily="34" charset="0"/>
              <a:cs typeface="Calibri" pitchFamily="34" charset="0"/>
            </a:endParaRPr>
          </a:p>
          <a:p>
            <a:pPr marL="36576" indent="0">
              <a:buNone/>
            </a:pPr>
            <a:r>
              <a:rPr lang="en-US" b="1" dirty="0">
                <a:latin typeface="Calibri" pitchFamily="34" charset="0"/>
                <a:cs typeface="Calibri" pitchFamily="34" charset="0"/>
              </a:rPr>
              <a:t>5. </a:t>
            </a:r>
            <a:r>
              <a:rPr lang="en-US" b="1" u="sng" dirty="0">
                <a:latin typeface="Calibri" pitchFamily="34" charset="0"/>
                <a:cs typeface="Calibri" pitchFamily="34" charset="0"/>
              </a:rPr>
              <a:t>The Court of </a:t>
            </a:r>
            <a:r>
              <a:rPr lang="en-US" b="1" u="sng" dirty="0" err="1">
                <a:latin typeface="Calibri" pitchFamily="34" charset="0"/>
                <a:cs typeface="Calibri" pitchFamily="34" charset="0"/>
              </a:rPr>
              <a:t>Sadre</a:t>
            </a:r>
            <a:r>
              <a:rPr lang="en-US" b="1" u="sng" dirty="0">
                <a:latin typeface="Calibri" pitchFamily="34" charset="0"/>
                <a:cs typeface="Calibri" pitchFamily="34" charset="0"/>
              </a:rPr>
              <a:t> </a:t>
            </a:r>
            <a:r>
              <a:rPr lang="en-US" b="1" u="sng" dirty="0" err="1">
                <a:latin typeface="Calibri" pitchFamily="34" charset="0"/>
                <a:cs typeface="Calibri" pitchFamily="34" charset="0"/>
              </a:rPr>
              <a:t>Subah</a:t>
            </a:r>
            <a:r>
              <a:rPr lang="en-US" b="1" u="sng" dirty="0">
                <a:latin typeface="Calibri" pitchFamily="34" charset="0"/>
                <a:cs typeface="Calibri" pitchFamily="34" charset="0"/>
              </a:rPr>
              <a:t> </a:t>
            </a:r>
            <a:r>
              <a:rPr lang="en-US" b="1" dirty="0">
                <a:latin typeface="Calibri" pitchFamily="34" charset="0"/>
                <a:cs typeface="Calibri" pitchFamily="34" charset="0"/>
              </a:rPr>
              <a:t>(This was the Chief ecclesiastical court in the province and dealt with the matters relating to grant of stipend, lands etc.)</a:t>
            </a:r>
            <a:endParaRPr lang="en-US" b="1" u="sng" dirty="0">
              <a:latin typeface="Calibri" pitchFamily="34" charset="0"/>
              <a:cs typeface="Calibri" pitchFamily="34" charset="0"/>
            </a:endParaRPr>
          </a:p>
          <a:p>
            <a:pPr marL="36576" indent="0">
              <a:buNone/>
            </a:pPr>
            <a:endParaRPr lang="en-US" dirty="0"/>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000" b="1" u="sng" dirty="0">
                <a:latin typeface="Calibri" pitchFamily="34" charset="0"/>
              </a:rPr>
              <a:t>Districts</a:t>
            </a:r>
            <a:br>
              <a:rPr lang="en-US" sz="4000" b="1" u="sng" dirty="0">
                <a:latin typeface="Calibri" pitchFamily="34" charset="0"/>
              </a:rPr>
            </a:br>
            <a:endParaRPr lang="en-US" sz="4000" b="1" u="sng" dirty="0">
              <a:latin typeface="Calibri" pitchFamily="34" charset="0"/>
            </a:endParaRPr>
          </a:p>
          <a:p>
            <a:pPr marL="36576" indent="0">
              <a:buNone/>
            </a:pPr>
            <a:r>
              <a:rPr lang="en-US" sz="3200" b="1" dirty="0">
                <a:latin typeface="Calibri" pitchFamily="34" charset="0"/>
              </a:rPr>
              <a:t>1. </a:t>
            </a:r>
            <a:r>
              <a:rPr lang="en-US" sz="3200" b="1" u="sng" dirty="0">
                <a:latin typeface="Calibri" pitchFamily="34" charset="0"/>
              </a:rPr>
              <a:t>The Court of District </a:t>
            </a:r>
            <a:r>
              <a:rPr lang="en-US" sz="3200" b="1" u="sng" dirty="0" err="1">
                <a:latin typeface="Calibri" pitchFamily="34" charset="0"/>
              </a:rPr>
              <a:t>Qazi</a:t>
            </a:r>
            <a:r>
              <a:rPr lang="en-US" sz="3200" b="1" u="sng" dirty="0">
                <a:latin typeface="Calibri" pitchFamily="34" charset="0"/>
              </a:rPr>
              <a:t> </a:t>
            </a:r>
            <a:r>
              <a:rPr lang="en-US" sz="3200" b="1" dirty="0">
                <a:latin typeface="Calibri" pitchFamily="34" charset="0"/>
              </a:rPr>
              <a:t>(The District </a:t>
            </a:r>
            <a:r>
              <a:rPr lang="en-US" sz="3200" b="1" dirty="0" err="1">
                <a:latin typeface="Calibri" pitchFamily="34" charset="0"/>
              </a:rPr>
              <a:t>Qazi</a:t>
            </a:r>
            <a:r>
              <a:rPr lang="en-US" sz="3200" b="1" dirty="0">
                <a:latin typeface="Calibri" pitchFamily="34" charset="0"/>
              </a:rPr>
              <a:t> was head of this court. It had the jurisdiction to try all civil and criminal matters. Empowered to hear appeal from the decisions of the Parganah </a:t>
            </a:r>
            <a:r>
              <a:rPr lang="en-US" sz="3200" b="1" dirty="0" err="1">
                <a:latin typeface="Calibri" pitchFamily="34" charset="0"/>
              </a:rPr>
              <a:t>Qazis</a:t>
            </a:r>
            <a:r>
              <a:rPr lang="en-US" sz="3200" b="1" dirty="0">
                <a:latin typeface="Calibri" pitchFamily="34" charset="0"/>
              </a:rPr>
              <a:t>, </a:t>
            </a:r>
            <a:r>
              <a:rPr lang="en-US" sz="3200" b="1" dirty="0" err="1">
                <a:latin typeface="Calibri" pitchFamily="34" charset="0"/>
              </a:rPr>
              <a:t>Kotwals</a:t>
            </a:r>
            <a:r>
              <a:rPr lang="en-US" sz="3200" b="1" dirty="0">
                <a:latin typeface="Calibri" pitchFamily="34" charset="0"/>
              </a:rPr>
              <a:t> and Village </a:t>
            </a:r>
            <a:r>
              <a:rPr lang="en-US" sz="3200" b="1" dirty="0" err="1">
                <a:latin typeface="Calibri" pitchFamily="34" charset="0"/>
              </a:rPr>
              <a:t>Panchayat</a:t>
            </a:r>
            <a:r>
              <a:rPr lang="en-US" sz="3200" b="1" dirty="0">
                <a:latin typeface="Calibri" pitchFamily="34" charset="0"/>
              </a:rPr>
              <a:t>)</a:t>
            </a:r>
            <a:br>
              <a:rPr lang="en-US" sz="3200" b="1" dirty="0">
                <a:latin typeface="Calibri" pitchFamily="34" charset="0"/>
              </a:rPr>
            </a:br>
            <a:br>
              <a:rPr lang="en-US" sz="3200" b="1" u="sng" dirty="0">
                <a:latin typeface="Calibri" pitchFamily="34" charset="0"/>
              </a:rPr>
            </a:br>
            <a:r>
              <a:rPr lang="en-US" sz="3200" b="1" dirty="0">
                <a:latin typeface="Calibri" pitchFamily="34" charset="0"/>
              </a:rPr>
              <a:t>2. </a:t>
            </a:r>
            <a:r>
              <a:rPr lang="en-US" sz="3200" b="1" u="sng" dirty="0">
                <a:latin typeface="Calibri" pitchFamily="34" charset="0"/>
              </a:rPr>
              <a:t>The Court of </a:t>
            </a:r>
            <a:r>
              <a:rPr lang="en-US" sz="3200" b="1" u="sng" dirty="0" err="1">
                <a:latin typeface="Calibri" pitchFamily="34" charset="0"/>
              </a:rPr>
              <a:t>Dadbaks</a:t>
            </a:r>
            <a:r>
              <a:rPr lang="en-US" sz="3200" b="1" u="sng" dirty="0">
                <a:latin typeface="Calibri" pitchFamily="34" charset="0"/>
              </a:rPr>
              <a:t> </a:t>
            </a:r>
            <a:r>
              <a:rPr lang="en-US" sz="3200" b="1" dirty="0">
                <a:latin typeface="Calibri" pitchFamily="34" charset="0"/>
              </a:rPr>
              <a:t>(Assistant court to the Court of District </a:t>
            </a:r>
            <a:r>
              <a:rPr lang="en-US" sz="3200" b="1" dirty="0" err="1">
                <a:latin typeface="Calibri" pitchFamily="34" charset="0"/>
              </a:rPr>
              <a:t>Qazi’s</a:t>
            </a:r>
            <a:r>
              <a:rPr lang="en-US" sz="3200" b="1" dirty="0">
                <a:latin typeface="Calibri" pitchFamily="34" charset="0"/>
              </a:rPr>
              <a:t>)</a:t>
            </a:r>
            <a:br>
              <a:rPr lang="en-US" sz="3200" b="1" dirty="0">
                <a:latin typeface="Calibri" pitchFamily="34" charset="0"/>
              </a:rPr>
            </a:br>
            <a:endParaRPr lang="en-US" sz="3200" b="1" dirty="0">
              <a:latin typeface="Calibri" pitchFamily="34" charset="0"/>
            </a:endParaRPr>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fontScale="92500" lnSpcReduction="20000"/>
          </a:bodyPr>
          <a:lstStyle/>
          <a:p>
            <a:pPr marL="36576" indent="0">
              <a:buNone/>
            </a:pPr>
            <a:endParaRPr lang="en-US" sz="3200" b="1" dirty="0">
              <a:latin typeface="Calibri" pitchFamily="34" charset="0"/>
              <a:cs typeface="Calibri" pitchFamily="34" charset="0"/>
            </a:endParaRPr>
          </a:p>
          <a:p>
            <a:pPr marL="36576" indent="0">
              <a:buNone/>
            </a:pPr>
            <a:r>
              <a:rPr lang="en-US" sz="3500" b="1" dirty="0">
                <a:latin typeface="Calibri" pitchFamily="34" charset="0"/>
                <a:cs typeface="Calibri" pitchFamily="34" charset="0"/>
              </a:rPr>
              <a:t>3. </a:t>
            </a:r>
            <a:r>
              <a:rPr lang="en-US" sz="3500" b="1" u="sng" dirty="0">
                <a:latin typeface="Calibri" pitchFamily="34" charset="0"/>
                <a:cs typeface="Calibri" pitchFamily="34" charset="0"/>
              </a:rPr>
              <a:t>The Court of </a:t>
            </a:r>
            <a:r>
              <a:rPr lang="en-US" sz="3500" b="1" u="sng" dirty="0" err="1">
                <a:latin typeface="Calibri" pitchFamily="34" charset="0"/>
                <a:cs typeface="Calibri" pitchFamily="34" charset="0"/>
              </a:rPr>
              <a:t>Faujders</a:t>
            </a:r>
            <a:r>
              <a:rPr lang="en-US" sz="3500" b="1" u="sng" dirty="0">
                <a:latin typeface="Calibri" pitchFamily="34" charset="0"/>
                <a:cs typeface="Calibri" pitchFamily="34" charset="0"/>
              </a:rPr>
              <a:t> </a:t>
            </a:r>
            <a:r>
              <a:rPr lang="en-US" sz="3500" b="1" dirty="0">
                <a:latin typeface="Calibri" pitchFamily="34" charset="0"/>
                <a:cs typeface="Calibri" pitchFamily="34" charset="0"/>
              </a:rPr>
              <a:t>(Jurisdiction to try petty criminal cases concerning security and suspected criminals. Appeal from this court to court of </a:t>
            </a:r>
            <a:r>
              <a:rPr lang="en-US" sz="3500" b="1" dirty="0" err="1">
                <a:latin typeface="Calibri" pitchFamily="34" charset="0"/>
                <a:cs typeface="Calibri" pitchFamily="34" charset="0"/>
              </a:rPr>
              <a:t>Nazim</a:t>
            </a:r>
            <a:r>
              <a:rPr lang="en-US" sz="3500" b="1" dirty="0">
                <a:latin typeface="Calibri" pitchFamily="34" charset="0"/>
                <a:cs typeface="Calibri" pitchFamily="34" charset="0"/>
              </a:rPr>
              <a:t>-e-</a:t>
            </a:r>
            <a:r>
              <a:rPr lang="en-US" sz="3500" b="1" dirty="0" err="1">
                <a:latin typeface="Calibri" pitchFamily="34" charset="0"/>
                <a:cs typeface="Calibri" pitchFamily="34" charset="0"/>
              </a:rPr>
              <a:t>Subah</a:t>
            </a:r>
            <a:r>
              <a:rPr lang="en-US" sz="3500" b="1" dirty="0">
                <a:latin typeface="Calibri" pitchFamily="34" charset="0"/>
                <a:cs typeface="Calibri" pitchFamily="34" charset="0"/>
              </a:rPr>
              <a:t>)</a:t>
            </a:r>
            <a:br>
              <a:rPr lang="en-US" sz="3500" b="1" dirty="0">
                <a:latin typeface="Calibri" pitchFamily="34" charset="0"/>
                <a:cs typeface="Calibri" pitchFamily="34" charset="0"/>
              </a:rPr>
            </a:br>
            <a:endParaRPr lang="en-US" sz="3500" b="1" dirty="0">
              <a:latin typeface="Calibri" pitchFamily="34" charset="0"/>
              <a:cs typeface="Calibri" pitchFamily="34" charset="0"/>
            </a:endParaRPr>
          </a:p>
          <a:p>
            <a:pPr marL="36576" indent="0">
              <a:buNone/>
            </a:pPr>
            <a:endParaRPr lang="en-US" sz="3500" b="1" dirty="0">
              <a:latin typeface="Calibri" pitchFamily="34" charset="0"/>
              <a:cs typeface="Calibri" pitchFamily="34" charset="0"/>
            </a:endParaRPr>
          </a:p>
          <a:p>
            <a:pPr marL="36576" indent="0">
              <a:buNone/>
            </a:pPr>
            <a:r>
              <a:rPr lang="en-US" sz="3500" b="1" dirty="0">
                <a:latin typeface="Calibri" pitchFamily="34" charset="0"/>
                <a:cs typeface="Calibri" pitchFamily="34" charset="0"/>
              </a:rPr>
              <a:t>4. </a:t>
            </a:r>
            <a:r>
              <a:rPr lang="en-US" sz="3500" b="1" u="sng" dirty="0">
                <a:latin typeface="Calibri" pitchFamily="34" charset="0"/>
                <a:cs typeface="Calibri" pitchFamily="34" charset="0"/>
              </a:rPr>
              <a:t>The Court of </a:t>
            </a:r>
            <a:r>
              <a:rPr lang="en-US" sz="3500" b="1" u="sng" dirty="0" err="1">
                <a:latin typeface="Calibri" pitchFamily="34" charset="0"/>
                <a:cs typeface="Calibri" pitchFamily="34" charset="0"/>
              </a:rPr>
              <a:t>Sadre</a:t>
            </a:r>
            <a:r>
              <a:rPr lang="en-US" sz="3500" b="1" u="sng" dirty="0">
                <a:latin typeface="Calibri" pitchFamily="34" charset="0"/>
                <a:cs typeface="Calibri" pitchFamily="34" charset="0"/>
              </a:rPr>
              <a:t> </a:t>
            </a:r>
            <a:r>
              <a:rPr lang="en-US" sz="3500" b="1" dirty="0">
                <a:latin typeface="Calibri" pitchFamily="34" charset="0"/>
                <a:cs typeface="Calibri" pitchFamily="34" charset="0"/>
              </a:rPr>
              <a:t>(Dealt with cases concerning grant of land and registration of land. Appeals from this court lay to the court of </a:t>
            </a:r>
            <a:r>
              <a:rPr lang="en-US" sz="3500" b="1" dirty="0" err="1">
                <a:latin typeface="Calibri" pitchFamily="34" charset="0"/>
                <a:cs typeface="Calibri" pitchFamily="34" charset="0"/>
              </a:rPr>
              <a:t>Sadre</a:t>
            </a:r>
            <a:r>
              <a:rPr lang="en-US" sz="3500" b="1" dirty="0">
                <a:latin typeface="Calibri" pitchFamily="34" charset="0"/>
                <a:cs typeface="Calibri" pitchFamily="34" charset="0"/>
              </a:rPr>
              <a:t> </a:t>
            </a:r>
            <a:r>
              <a:rPr lang="en-US" sz="3500" b="1" dirty="0" err="1">
                <a:latin typeface="Calibri" pitchFamily="34" charset="0"/>
                <a:cs typeface="Calibri" pitchFamily="34" charset="0"/>
              </a:rPr>
              <a:t>Subah</a:t>
            </a:r>
            <a:r>
              <a:rPr lang="en-US" sz="3500" b="1" dirty="0">
                <a:latin typeface="Calibri" pitchFamily="34" charset="0"/>
                <a:cs typeface="Calibri" pitchFamily="34" charset="0"/>
              </a:rPr>
              <a:t>.)</a:t>
            </a:r>
            <a:endParaRPr lang="en-US" sz="3500" b="1" u="sng"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br>
              <a:rPr lang="en-US" dirty="0"/>
            </a:br>
            <a:endParaRPr lang="en-US" dirty="0"/>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5. </a:t>
            </a:r>
            <a:r>
              <a:rPr lang="en-US" sz="3200" b="1" u="sng" dirty="0">
                <a:latin typeface="Calibri" pitchFamily="34" charset="0"/>
                <a:cs typeface="Calibri" pitchFamily="34" charset="0"/>
              </a:rPr>
              <a:t>The Court of </a:t>
            </a:r>
            <a:r>
              <a:rPr lang="en-US" sz="3200" b="1" u="sng" dirty="0" err="1">
                <a:latin typeface="Calibri" pitchFamily="34" charset="0"/>
                <a:cs typeface="Calibri" pitchFamily="34" charset="0"/>
              </a:rPr>
              <a:t>Amils</a:t>
            </a:r>
            <a:r>
              <a:rPr lang="en-US" sz="3200" b="1" u="sng" dirty="0">
                <a:latin typeface="Calibri" pitchFamily="34" charset="0"/>
                <a:cs typeface="Calibri" pitchFamily="34" charset="0"/>
              </a:rPr>
              <a:t> </a:t>
            </a:r>
            <a:r>
              <a:rPr lang="en-US" sz="3200" b="1" dirty="0">
                <a:latin typeface="Calibri" pitchFamily="34" charset="0"/>
                <a:cs typeface="Calibri" pitchFamily="34" charset="0"/>
              </a:rPr>
              <a:t>(Jurisdiction on land revenue cases)</a:t>
            </a:r>
          </a:p>
          <a:p>
            <a:pPr marL="36576" indent="0">
              <a:buNone/>
            </a:pPr>
            <a:br>
              <a:rPr lang="en-US" sz="3200" b="1" dirty="0">
                <a:latin typeface="Calibri" pitchFamily="34" charset="0"/>
                <a:cs typeface="Calibri" pitchFamily="34" charset="0"/>
              </a:rPr>
            </a:br>
            <a:r>
              <a:rPr lang="en-US" sz="3200" b="1" dirty="0">
                <a:latin typeface="Calibri" pitchFamily="34" charset="0"/>
                <a:cs typeface="Calibri" pitchFamily="34" charset="0"/>
              </a:rPr>
              <a:t>6. </a:t>
            </a:r>
            <a:r>
              <a:rPr lang="en-US" sz="3200" b="1" u="sng" dirty="0">
                <a:latin typeface="Calibri" pitchFamily="34" charset="0"/>
                <a:cs typeface="Calibri" pitchFamily="34" charset="0"/>
              </a:rPr>
              <a:t>The Court of </a:t>
            </a:r>
            <a:r>
              <a:rPr lang="en-US" sz="3200" b="1" u="sng" dirty="0" err="1">
                <a:latin typeface="Calibri" pitchFamily="34" charset="0"/>
                <a:cs typeface="Calibri" pitchFamily="34" charset="0"/>
              </a:rPr>
              <a:t>Kotwals</a:t>
            </a:r>
            <a:r>
              <a:rPr lang="en-US" sz="3200" b="1" u="sng" dirty="0">
                <a:latin typeface="Calibri" pitchFamily="34" charset="0"/>
                <a:cs typeface="Calibri" pitchFamily="34" charset="0"/>
              </a:rPr>
              <a:t> </a:t>
            </a:r>
            <a:r>
              <a:rPr lang="en-US" sz="3200" b="1" dirty="0">
                <a:latin typeface="Calibri" pitchFamily="34" charset="0"/>
                <a:cs typeface="Calibri" pitchFamily="34" charset="0"/>
              </a:rPr>
              <a:t>(The court was authorized to try police and petty criminal cases)</a:t>
            </a:r>
            <a:endParaRPr lang="en-US" sz="3200" b="1" u="sng" dirty="0">
              <a:latin typeface="Calibri" pitchFamily="34" charset="0"/>
              <a:cs typeface="Calibri" pitchFamily="34" charset="0"/>
            </a:endParaRPr>
          </a:p>
          <a:p>
            <a:pPr marL="36576" indent="0">
              <a:buNone/>
            </a:pPr>
            <a:endParaRPr lang="en-US" dirty="0"/>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fontScale="92500" lnSpcReduction="20000"/>
          </a:bodyPr>
          <a:lstStyle/>
          <a:p>
            <a:pPr marL="36576" indent="0">
              <a:buNone/>
            </a:pPr>
            <a:r>
              <a:rPr lang="en-US" sz="4000" b="1" u="sng" dirty="0">
                <a:latin typeface="Calibri" pitchFamily="34" charset="0"/>
              </a:rPr>
              <a:t>Parganah</a:t>
            </a:r>
            <a:br>
              <a:rPr lang="en-US" sz="4000" b="1" dirty="0">
                <a:latin typeface="Calibri" pitchFamily="34" charset="0"/>
              </a:rPr>
            </a:br>
            <a:endParaRPr lang="en-US" sz="4000" b="1" dirty="0">
              <a:latin typeface="Calibri" pitchFamily="34" charset="0"/>
            </a:endParaRPr>
          </a:p>
          <a:p>
            <a:pPr marL="36576" indent="0">
              <a:buNone/>
            </a:pPr>
            <a:r>
              <a:rPr lang="en-US" sz="3200" b="1" dirty="0">
                <a:latin typeface="Calibri" pitchFamily="34" charset="0"/>
              </a:rPr>
              <a:t>1. </a:t>
            </a:r>
            <a:r>
              <a:rPr lang="en-US" sz="3200" b="1" u="sng" dirty="0">
                <a:latin typeface="Calibri" pitchFamily="34" charset="0"/>
              </a:rPr>
              <a:t>The Court of </a:t>
            </a:r>
            <a:r>
              <a:rPr lang="en-US" sz="3200" b="1" u="sng" dirty="0" err="1">
                <a:latin typeface="Calibri" pitchFamily="34" charset="0"/>
              </a:rPr>
              <a:t>Qazi</a:t>
            </a:r>
            <a:r>
              <a:rPr lang="en-US" sz="3200" b="1" u="sng" dirty="0">
                <a:latin typeface="Calibri" pitchFamily="34" charset="0"/>
              </a:rPr>
              <a:t>-e-</a:t>
            </a:r>
            <a:r>
              <a:rPr lang="en-US" sz="3200" b="1" u="sng" dirty="0" err="1">
                <a:latin typeface="Calibri" pitchFamily="34" charset="0"/>
              </a:rPr>
              <a:t>Parganah</a:t>
            </a:r>
            <a:r>
              <a:rPr lang="en-US" sz="3200" b="1" u="sng" dirty="0">
                <a:latin typeface="Calibri" pitchFamily="34" charset="0"/>
              </a:rPr>
              <a:t> </a:t>
            </a:r>
            <a:r>
              <a:rPr lang="en-US" sz="3200" b="1" dirty="0">
                <a:latin typeface="Calibri" pitchFamily="34" charset="0"/>
              </a:rPr>
              <a:t>(The court had all the powers of a District </a:t>
            </a:r>
            <a:r>
              <a:rPr lang="en-US" sz="3200" b="1" dirty="0" err="1">
                <a:latin typeface="Calibri" pitchFamily="34" charset="0"/>
              </a:rPr>
              <a:t>Qazi</a:t>
            </a:r>
            <a:r>
              <a:rPr lang="en-US" sz="3200" b="1" dirty="0">
                <a:latin typeface="Calibri" pitchFamily="34" charset="0"/>
              </a:rPr>
              <a:t> in all civil and criminal cases but no appellate jurisdiction)</a:t>
            </a:r>
            <a:br>
              <a:rPr lang="en-US" sz="3200" b="1" dirty="0">
                <a:latin typeface="Calibri" pitchFamily="34" charset="0"/>
              </a:rPr>
            </a:br>
            <a:br>
              <a:rPr lang="en-US" sz="3200" b="1" dirty="0">
                <a:latin typeface="Calibri" pitchFamily="34" charset="0"/>
              </a:rPr>
            </a:br>
            <a:br>
              <a:rPr lang="en-US" sz="3200" b="1" dirty="0">
                <a:latin typeface="Calibri" pitchFamily="34" charset="0"/>
              </a:rPr>
            </a:br>
            <a:r>
              <a:rPr lang="en-US" sz="3200" b="1" dirty="0">
                <a:latin typeface="Calibri" pitchFamily="34" charset="0"/>
              </a:rPr>
              <a:t>2. </a:t>
            </a:r>
            <a:r>
              <a:rPr lang="en-US" sz="3200" b="1" u="sng" dirty="0">
                <a:latin typeface="Calibri" pitchFamily="34" charset="0"/>
              </a:rPr>
              <a:t>The Court of </a:t>
            </a:r>
            <a:r>
              <a:rPr lang="en-US" sz="3200" b="1" u="sng" dirty="0" err="1">
                <a:latin typeface="Calibri" pitchFamily="34" charset="0"/>
              </a:rPr>
              <a:t>Kotwal</a:t>
            </a:r>
            <a:r>
              <a:rPr lang="en-US" sz="3200" b="1" u="sng" dirty="0">
                <a:latin typeface="Calibri" pitchFamily="34" charset="0"/>
              </a:rPr>
              <a:t> </a:t>
            </a:r>
            <a:r>
              <a:rPr lang="en-US" sz="3200" b="1" dirty="0">
                <a:latin typeface="Calibri" pitchFamily="34" charset="0"/>
              </a:rPr>
              <a:t>(Authorized to try petty criminal cases and the </a:t>
            </a:r>
            <a:r>
              <a:rPr lang="en-US" sz="3200" b="1" dirty="0" err="1">
                <a:latin typeface="Calibri" pitchFamily="34" charset="0"/>
              </a:rPr>
              <a:t>Kotwal</a:t>
            </a:r>
            <a:r>
              <a:rPr lang="en-US" sz="3200" b="1" dirty="0">
                <a:latin typeface="Calibri" pitchFamily="34" charset="0"/>
              </a:rPr>
              <a:t> was the principal executive officer of the town)</a:t>
            </a:r>
            <a:endParaRPr lang="en-US" sz="3200" b="1" u="sng" dirty="0">
              <a:latin typeface="Calibri" pitchFamily="34" charset="0"/>
            </a:endParaRPr>
          </a:p>
          <a:p>
            <a:pPr marL="36576" indent="0">
              <a:buNone/>
            </a:pPr>
            <a:endParaRPr lang="en-US" sz="3200" b="1" dirty="0">
              <a:latin typeface="Calibri" pitchFamily="34" charset="0"/>
            </a:endParaRPr>
          </a:p>
          <a:p>
            <a:pPr marL="36576" indent="0">
              <a:buNone/>
            </a:pPr>
            <a:br>
              <a:rPr lang="en-US" sz="4000" b="1" dirty="0">
                <a:latin typeface="Calibri" pitchFamily="34" charset="0"/>
              </a:rPr>
            </a:br>
            <a:br>
              <a:rPr lang="en-US" sz="4000" b="1" dirty="0">
                <a:latin typeface="Calibri" pitchFamily="34" charset="0"/>
              </a:rPr>
            </a:br>
            <a:endParaRPr lang="en-US" sz="4000" b="1" dirty="0">
              <a:latin typeface="Calibri" pitchFamily="34" charset="0"/>
            </a:endParaRPr>
          </a:p>
        </p:txBody>
      </p:sp>
    </p:spTree>
    <p:extLst>
      <p:ext uri="{BB962C8B-B14F-4D97-AF65-F5344CB8AC3E}">
        <p14:creationId xmlns:p14="http://schemas.microsoft.com/office/powerpoint/2010/main" val="406157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000" b="1" u="sng" dirty="0">
                <a:latin typeface="Calibri" pitchFamily="34" charset="0"/>
                <a:cs typeface="Calibri" pitchFamily="34" charset="0"/>
              </a:rPr>
              <a:t>Village</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dirty="0">
                <a:latin typeface="Calibri" pitchFamily="34" charset="0"/>
                <a:cs typeface="Calibri" pitchFamily="34" charset="0"/>
              </a:rPr>
              <a:t>1. </a:t>
            </a:r>
            <a:r>
              <a:rPr lang="en-US" sz="3200" b="1" u="sng" dirty="0" err="1">
                <a:latin typeface="Calibri" pitchFamily="34" charset="0"/>
                <a:cs typeface="Calibri" pitchFamily="34" charset="0"/>
              </a:rPr>
              <a:t>Panchayat</a:t>
            </a:r>
            <a:r>
              <a:rPr lang="en-US" sz="3200" b="1" u="sng" dirty="0">
                <a:latin typeface="Calibri" pitchFamily="34" charset="0"/>
                <a:cs typeface="Calibri" pitchFamily="34" charset="0"/>
              </a:rPr>
              <a:t> </a:t>
            </a:r>
            <a:r>
              <a:rPr lang="en-US" sz="3200" b="1" dirty="0">
                <a:latin typeface="Calibri" pitchFamily="34" charset="0"/>
                <a:cs typeface="Calibri" pitchFamily="34" charset="0"/>
              </a:rPr>
              <a:t>(For each village there was a village assembly or </a:t>
            </a:r>
            <a:r>
              <a:rPr lang="en-US" sz="3200" b="1" dirty="0" err="1">
                <a:latin typeface="Calibri" pitchFamily="34" charset="0"/>
                <a:cs typeface="Calibri" pitchFamily="34" charset="0"/>
              </a:rPr>
              <a:t>Panchayat</a:t>
            </a:r>
            <a:r>
              <a:rPr lang="en-US" sz="3200" b="1" dirty="0">
                <a:latin typeface="Calibri" pitchFamily="34" charset="0"/>
                <a:cs typeface="Calibri" pitchFamily="34" charset="0"/>
              </a:rPr>
              <a:t>. It was constituted by five leading men to look after the executive and judicial affairs. The </a:t>
            </a:r>
            <a:r>
              <a:rPr lang="en-US" sz="3200" b="1" dirty="0" err="1">
                <a:latin typeface="Calibri" pitchFamily="34" charset="0"/>
                <a:cs typeface="Calibri" pitchFamily="34" charset="0"/>
              </a:rPr>
              <a:t>Sarpanch</a:t>
            </a:r>
            <a:r>
              <a:rPr lang="en-US" sz="3200" b="1" dirty="0">
                <a:latin typeface="Calibri" pitchFamily="34" charset="0"/>
                <a:cs typeface="Calibri" pitchFamily="34" charset="0"/>
              </a:rPr>
              <a:t>/ chairman was appointed by the </a:t>
            </a:r>
            <a:r>
              <a:rPr lang="en-US" sz="3200" b="1" dirty="0" err="1">
                <a:latin typeface="Calibri" pitchFamily="34" charset="0"/>
                <a:cs typeface="Calibri" pitchFamily="34" charset="0"/>
              </a:rPr>
              <a:t>Nazim</a:t>
            </a:r>
            <a:r>
              <a:rPr lang="en-US" sz="3200" b="1" dirty="0">
                <a:latin typeface="Calibri" pitchFamily="34" charset="0"/>
                <a:cs typeface="Calibri" pitchFamily="34" charset="0"/>
              </a:rPr>
              <a:t> or the </a:t>
            </a:r>
            <a:r>
              <a:rPr lang="en-US" sz="3200" b="1" dirty="0" err="1">
                <a:latin typeface="Calibri" pitchFamily="34" charset="0"/>
                <a:cs typeface="Calibri" pitchFamily="34" charset="0"/>
              </a:rPr>
              <a:t>Faujder</a:t>
            </a:r>
            <a:r>
              <a:rPr lang="en-US" sz="3200" b="1" dirty="0">
                <a:latin typeface="Calibri" pitchFamily="34" charset="0"/>
                <a:cs typeface="Calibri" pitchFamily="34" charset="0"/>
              </a:rPr>
              <a:t>. The </a:t>
            </a:r>
            <a:r>
              <a:rPr lang="en-US" sz="3200" b="1" dirty="0" err="1">
                <a:latin typeface="Calibri" pitchFamily="34" charset="0"/>
                <a:cs typeface="Calibri" pitchFamily="34" charset="0"/>
              </a:rPr>
              <a:t>Panchayats</a:t>
            </a:r>
            <a:r>
              <a:rPr lang="en-US" sz="3200" b="1" dirty="0">
                <a:latin typeface="Calibri" pitchFamily="34" charset="0"/>
                <a:cs typeface="Calibri" pitchFamily="34" charset="0"/>
              </a:rPr>
              <a:t> decided civil and criminal cases of purely local characters)</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934200"/>
          </a:xfrm>
        </p:spPr>
      </p:pic>
    </p:spTree>
    <p:extLst>
      <p:ext uri="{BB962C8B-B14F-4D97-AF65-F5344CB8AC3E}">
        <p14:creationId xmlns:p14="http://schemas.microsoft.com/office/powerpoint/2010/main" val="164959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r>
              <a:rPr lang="en-US" sz="4800" b="1" dirty="0">
                <a:latin typeface="Calibri" pitchFamily="34" charset="0"/>
                <a:cs typeface="Calibri" pitchFamily="34" charset="0"/>
              </a:rPr>
              <a:t>The Mughal Period (1526-1862)</a:t>
            </a:r>
          </a:p>
          <a:p>
            <a:pPr marL="36576" indent="0">
              <a:buNone/>
            </a:pPr>
            <a:endParaRPr lang="en-US" sz="48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Babar founded Mughal empire after defeating Ibrahim Lodi at </a:t>
            </a:r>
            <a:r>
              <a:rPr lang="en-US" sz="3200" b="1" dirty="0" err="1">
                <a:latin typeface="Calibri" pitchFamily="34" charset="0"/>
                <a:cs typeface="Calibri" pitchFamily="34" charset="0"/>
              </a:rPr>
              <a:t>Panipath</a:t>
            </a:r>
            <a:r>
              <a:rPr lang="en-US" sz="3200" b="1" dirty="0">
                <a:latin typeface="Calibri" pitchFamily="34" charset="0"/>
                <a:cs typeface="Calibri" pitchFamily="34" charset="0"/>
              </a:rPr>
              <a:t> in 1526. Mughal emperors were absolutely </a:t>
            </a:r>
            <a:r>
              <a:rPr lang="en-US" sz="3200" b="1" dirty="0" err="1">
                <a:latin typeface="Calibri" pitchFamily="34" charset="0"/>
                <a:cs typeface="Calibri" pitchFamily="34" charset="0"/>
              </a:rPr>
              <a:t>moranchs</a:t>
            </a:r>
            <a:r>
              <a:rPr lang="en-US" sz="3200" b="1" dirty="0">
                <a:latin typeface="Calibri" pitchFamily="34" charset="0"/>
                <a:cs typeface="Calibri" pitchFamily="34" charset="0"/>
              </a:rPr>
              <a:t> and the Emperor was the supreme authority and in him the entire executive, judicial and military power resided. The Emperor was considered as the “Fountain of Justice”.</a:t>
            </a:r>
            <a:br>
              <a:rPr lang="en-US" dirty="0"/>
            </a:br>
            <a:endParaRPr lang="en-US" dirty="0"/>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dirty="0"/>
          </a:p>
          <a:p>
            <a:pPr marL="36576" indent="0">
              <a:buNone/>
            </a:pPr>
            <a:r>
              <a:rPr lang="en-US" sz="3200" b="1" dirty="0">
                <a:latin typeface="Calibri" pitchFamily="34" charset="0"/>
              </a:rPr>
              <a:t>The causes of the downfall of Hindu Kingdoms</a:t>
            </a:r>
          </a:p>
          <a:p>
            <a:pPr marL="36576" indent="0">
              <a:buNone/>
            </a:pPr>
            <a:endParaRPr lang="en-US" sz="3200" b="1" dirty="0">
              <a:latin typeface="Calibri" pitchFamily="34" charset="0"/>
            </a:endParaRPr>
          </a:p>
          <a:p>
            <a:pPr marL="36576" indent="0">
              <a:buNone/>
            </a:pPr>
            <a:r>
              <a:rPr lang="en-US" sz="3200" b="1" dirty="0">
                <a:latin typeface="Calibri" pitchFamily="34" charset="0"/>
              </a:rPr>
              <a:t>1. Disunity among Hindu kingdoms</a:t>
            </a:r>
            <a:br>
              <a:rPr lang="en-US" sz="3200" b="1" dirty="0">
                <a:latin typeface="Calibri" pitchFamily="34" charset="0"/>
              </a:rPr>
            </a:br>
            <a:r>
              <a:rPr lang="en-US" sz="3200" b="1" dirty="0">
                <a:latin typeface="Calibri" pitchFamily="34" charset="0"/>
              </a:rPr>
              <a:t>2. Lack of strong leadership</a:t>
            </a:r>
          </a:p>
          <a:p>
            <a:pPr marL="36576" indent="0">
              <a:buNone/>
            </a:pPr>
            <a:r>
              <a:rPr lang="en-US" sz="3200" b="1" dirty="0">
                <a:latin typeface="Calibri" pitchFamily="34" charset="0"/>
              </a:rPr>
              <a:t>3. Lust for supremacy and struggles for increasing their own supremacy</a:t>
            </a:r>
            <a:br>
              <a:rPr lang="en-US" sz="3200" b="1" dirty="0">
                <a:latin typeface="Calibri" pitchFamily="34" charset="0"/>
              </a:rPr>
            </a:br>
            <a:r>
              <a:rPr lang="en-US" sz="3200" b="1" dirty="0">
                <a:latin typeface="Calibri" pitchFamily="34" charset="0"/>
              </a:rPr>
              <a:t>4. Caste system</a:t>
            </a:r>
          </a:p>
          <a:p>
            <a:pPr marL="36576" indent="0">
              <a:buNone/>
            </a:pPr>
            <a:r>
              <a:rPr lang="en-US" sz="3200" b="1" dirty="0">
                <a:latin typeface="Calibri" pitchFamily="34" charset="0"/>
              </a:rPr>
              <a:t>5. Lack of awareness among the rulers, </a:t>
            </a:r>
            <a:r>
              <a:rPr lang="en-US" sz="3200" b="1" dirty="0" err="1">
                <a:latin typeface="Calibri" pitchFamily="34" charset="0"/>
              </a:rPr>
              <a:t>unpaotic</a:t>
            </a:r>
            <a:r>
              <a:rPr lang="en-US" sz="3200" b="1" dirty="0">
                <a:latin typeface="Calibri" pitchFamily="34" charset="0"/>
              </a:rPr>
              <a:t> and politically disunited</a:t>
            </a:r>
          </a:p>
        </p:txBody>
      </p:sp>
    </p:spTree>
    <p:extLst>
      <p:ext uri="{BB962C8B-B14F-4D97-AF65-F5344CB8AC3E}">
        <p14:creationId xmlns:p14="http://schemas.microsoft.com/office/powerpoint/2010/main" val="4061573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r>
              <a:rPr lang="en-US" dirty="0"/>
              <a:t>            </a:t>
            </a:r>
            <a:r>
              <a:rPr lang="en-US" sz="4400" b="1" dirty="0">
                <a:latin typeface="Calibri" pitchFamily="34" charset="0"/>
              </a:rPr>
              <a:t>Administrative Units</a:t>
            </a:r>
          </a:p>
          <a:p>
            <a:pPr marL="36576" indent="0">
              <a:buNone/>
            </a:pPr>
            <a:endParaRPr lang="en-US" dirty="0"/>
          </a:p>
          <a:p>
            <a:pPr marL="36576" indent="0">
              <a:buNone/>
            </a:pPr>
            <a:endParaRPr lang="en-US" dirty="0"/>
          </a:p>
        </p:txBody>
      </p:sp>
      <p:sp>
        <p:nvSpPr>
          <p:cNvPr id="4" name="Rectangle 3"/>
          <p:cNvSpPr/>
          <p:nvPr/>
        </p:nvSpPr>
        <p:spPr>
          <a:xfrm>
            <a:off x="1960418" y="1066800"/>
            <a:ext cx="4114800"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Calibri" pitchFamily="34" charset="0"/>
              </a:rPr>
              <a:t>Imperial Capital</a:t>
            </a:r>
          </a:p>
        </p:txBody>
      </p:sp>
      <p:sp>
        <p:nvSpPr>
          <p:cNvPr id="6" name="Rectangle 5"/>
          <p:cNvSpPr/>
          <p:nvPr/>
        </p:nvSpPr>
        <p:spPr>
          <a:xfrm>
            <a:off x="2112818" y="2362200"/>
            <a:ext cx="3810000" cy="762000"/>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Calibri" pitchFamily="34" charset="0"/>
              </a:rPr>
              <a:t>Provinces</a:t>
            </a:r>
          </a:p>
        </p:txBody>
      </p:sp>
      <p:sp>
        <p:nvSpPr>
          <p:cNvPr id="7" name="Rectangle 6"/>
          <p:cNvSpPr/>
          <p:nvPr/>
        </p:nvSpPr>
        <p:spPr>
          <a:xfrm>
            <a:off x="2112818" y="3505200"/>
            <a:ext cx="38100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latin typeface="Calibri" pitchFamily="34" charset="0"/>
              </a:rPr>
              <a:t>District/Sarkers</a:t>
            </a:r>
          </a:p>
        </p:txBody>
      </p:sp>
      <p:sp>
        <p:nvSpPr>
          <p:cNvPr id="8" name="Rectangle 7"/>
          <p:cNvSpPr/>
          <p:nvPr/>
        </p:nvSpPr>
        <p:spPr>
          <a:xfrm>
            <a:off x="2112818" y="4648200"/>
            <a:ext cx="38100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Calibri" pitchFamily="34" charset="0"/>
              </a:rPr>
              <a:t>Parganah</a:t>
            </a:r>
          </a:p>
        </p:txBody>
      </p:sp>
      <p:sp>
        <p:nvSpPr>
          <p:cNvPr id="9" name="Rectangle 8"/>
          <p:cNvSpPr/>
          <p:nvPr/>
        </p:nvSpPr>
        <p:spPr>
          <a:xfrm>
            <a:off x="2112818" y="5715000"/>
            <a:ext cx="3810000"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Calibri" pitchFamily="34" charset="0"/>
              </a:rPr>
              <a:t>Village</a:t>
            </a:r>
          </a:p>
        </p:txBody>
      </p:sp>
    </p:spTree>
    <p:extLst>
      <p:ext uri="{BB962C8B-B14F-4D97-AF65-F5344CB8AC3E}">
        <p14:creationId xmlns:p14="http://schemas.microsoft.com/office/powerpoint/2010/main" val="331611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fontScale="92500" lnSpcReduction="20000"/>
          </a:bodyPr>
          <a:lstStyle/>
          <a:p>
            <a:pPr marL="36576" indent="0">
              <a:buNone/>
            </a:pPr>
            <a:r>
              <a:rPr lang="en-US" sz="4400" b="1" u="sng" dirty="0">
                <a:latin typeface="Calibri" pitchFamily="34" charset="0"/>
                <a:cs typeface="Calibri" pitchFamily="34" charset="0"/>
              </a:rPr>
              <a:t>Imperial Capital</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1. </a:t>
            </a:r>
            <a:r>
              <a:rPr lang="en-US" sz="3200" b="1" u="sng" dirty="0">
                <a:latin typeface="Calibri" pitchFamily="34" charset="0"/>
                <a:cs typeface="Calibri" pitchFamily="34" charset="0"/>
              </a:rPr>
              <a:t>The Emperors Court </a:t>
            </a:r>
            <a:r>
              <a:rPr lang="en-US" sz="3200" b="1" dirty="0">
                <a:latin typeface="Calibri" pitchFamily="34" charset="0"/>
                <a:cs typeface="Calibri" pitchFamily="34" charset="0"/>
              </a:rPr>
              <a:t>(Presided over by the Emperor and highest court of the empire. Both civil and criminal original jurisdiction. While hearing appeal the Emperor presided over a Bench consisting of the Chief Justice and other Judges)</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2. </a:t>
            </a:r>
            <a:r>
              <a:rPr lang="en-US" sz="3200" b="1" u="sng" dirty="0">
                <a:latin typeface="Calibri" pitchFamily="34" charset="0"/>
                <a:cs typeface="Calibri" pitchFamily="34" charset="0"/>
              </a:rPr>
              <a:t>The Court of Chief Justice </a:t>
            </a:r>
            <a:r>
              <a:rPr lang="en-US" sz="3200" b="1" dirty="0">
                <a:latin typeface="Calibri" pitchFamily="34" charset="0"/>
                <a:cs typeface="Calibri" pitchFamily="34" charset="0"/>
              </a:rPr>
              <a:t>(Presided over by the </a:t>
            </a:r>
            <a:r>
              <a:rPr lang="en-US" sz="3200" b="1" dirty="0" err="1">
                <a:latin typeface="Calibri" pitchFamily="34" charset="0"/>
                <a:cs typeface="Calibri" pitchFamily="34" charset="0"/>
              </a:rPr>
              <a:t>Qazi-ul-Quzat</a:t>
            </a:r>
            <a:r>
              <a:rPr lang="en-US" sz="3200" b="1" dirty="0">
                <a:latin typeface="Calibri" pitchFamily="34" charset="0"/>
                <a:cs typeface="Calibri" pitchFamily="34" charset="0"/>
              </a:rPr>
              <a:t>/Chief Justice. It had Original jurisdiction in both civil and criminal cases along with the appellate jurisdiction from provincial court. The Chief Justice was assisted by two </a:t>
            </a:r>
            <a:r>
              <a:rPr lang="en-US" sz="3200" b="1" dirty="0" err="1">
                <a:latin typeface="Calibri" pitchFamily="34" charset="0"/>
                <a:cs typeface="Calibri" pitchFamily="34" charset="0"/>
              </a:rPr>
              <a:t>Qazies</a:t>
            </a:r>
            <a:r>
              <a:rPr lang="en-US" sz="3200" b="1" dirty="0">
                <a:latin typeface="Calibri" pitchFamily="34" charset="0"/>
                <a:cs typeface="Calibri" pitchFamily="34" charset="0"/>
              </a:rPr>
              <a:t> and there were four court officials namely: </a:t>
            </a:r>
            <a:r>
              <a:rPr lang="en-US" sz="3200" b="1" dirty="0" err="1">
                <a:latin typeface="Calibri" pitchFamily="34" charset="0"/>
                <a:cs typeface="Calibri" pitchFamily="34" charset="0"/>
              </a:rPr>
              <a:t>Daroga</a:t>
            </a:r>
            <a:r>
              <a:rPr lang="en-US" sz="3200" b="1" dirty="0">
                <a:latin typeface="Calibri" pitchFamily="34" charset="0"/>
                <a:cs typeface="Calibri" pitchFamily="34" charset="0"/>
              </a:rPr>
              <a:t>-e-</a:t>
            </a:r>
            <a:r>
              <a:rPr lang="en-US" sz="3200" b="1" dirty="0" err="1">
                <a:latin typeface="Calibri" pitchFamily="34" charset="0"/>
                <a:cs typeface="Calibri" pitchFamily="34" charset="0"/>
              </a:rPr>
              <a:t>Adalat</a:t>
            </a:r>
            <a:r>
              <a:rPr lang="en-US" sz="3200" b="1" dirty="0">
                <a:latin typeface="Calibri" pitchFamily="34" charset="0"/>
                <a:cs typeface="Calibri" pitchFamily="34" charset="0"/>
              </a:rPr>
              <a:t>, Mufti, </a:t>
            </a:r>
            <a:r>
              <a:rPr lang="en-US" sz="3200" b="1" dirty="0" err="1">
                <a:latin typeface="Calibri" pitchFamily="34" charset="0"/>
                <a:cs typeface="Calibri" pitchFamily="34" charset="0"/>
              </a:rPr>
              <a:t>Mohtasib</a:t>
            </a:r>
            <a:r>
              <a:rPr lang="en-US" sz="3200" b="1" dirty="0">
                <a:latin typeface="Calibri" pitchFamily="34" charset="0"/>
                <a:cs typeface="Calibri" pitchFamily="34" charset="0"/>
              </a:rPr>
              <a:t> and Mir </a:t>
            </a:r>
            <a:r>
              <a:rPr lang="en-US" sz="3200" b="1" dirty="0" err="1">
                <a:latin typeface="Calibri" pitchFamily="34" charset="0"/>
                <a:cs typeface="Calibri" pitchFamily="34" charset="0"/>
              </a:rPr>
              <a:t>Adils</a:t>
            </a:r>
            <a:r>
              <a:rPr lang="en-US" sz="3200" b="1" dirty="0">
                <a:latin typeface="Calibri" pitchFamily="34" charset="0"/>
                <a:cs typeface="Calibri" pitchFamily="34" charset="0"/>
              </a:rPr>
              <a:t>)</a:t>
            </a:r>
            <a:br>
              <a:rPr lang="en-US" sz="3200" b="1" u="sng" dirty="0">
                <a:latin typeface="Calibri" pitchFamily="34" charset="0"/>
                <a:cs typeface="Calibri" pitchFamily="34" charset="0"/>
              </a:rPr>
            </a:b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3. </a:t>
            </a:r>
            <a:r>
              <a:rPr lang="en-US" sz="3200" b="1" u="sng" dirty="0">
                <a:latin typeface="Calibri" pitchFamily="34" charset="0"/>
                <a:cs typeface="Calibri" pitchFamily="34" charset="0"/>
              </a:rPr>
              <a:t>The Chief Revenue Court </a:t>
            </a:r>
            <a:r>
              <a:rPr lang="en-US" sz="3200" b="1" dirty="0">
                <a:latin typeface="Calibri" pitchFamily="34" charset="0"/>
                <a:cs typeface="Calibri" pitchFamily="34" charset="0"/>
              </a:rPr>
              <a:t>(It was the highest court of appeal to decide revenue cases. It was also assisted by the four court officials)</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4. </a:t>
            </a:r>
            <a:r>
              <a:rPr lang="en-US" sz="3200" b="1" u="sng" dirty="0">
                <a:latin typeface="Calibri" pitchFamily="34" charset="0"/>
                <a:cs typeface="Calibri" pitchFamily="34" charset="0"/>
              </a:rPr>
              <a:t>The Court of </a:t>
            </a:r>
            <a:r>
              <a:rPr lang="en-US" sz="3200" b="1" u="sng" dirty="0" err="1">
                <a:latin typeface="Calibri" pitchFamily="34" charset="0"/>
                <a:cs typeface="Calibri" pitchFamily="34" charset="0"/>
              </a:rPr>
              <a:t>Qazi</a:t>
            </a:r>
            <a:r>
              <a:rPr lang="en-US" sz="3200" b="1" u="sng" dirty="0">
                <a:latin typeface="Calibri" pitchFamily="34" charset="0"/>
                <a:cs typeface="Calibri" pitchFamily="34" charset="0"/>
              </a:rPr>
              <a:t> of Delhi </a:t>
            </a:r>
            <a:r>
              <a:rPr lang="en-US" sz="3200" b="1" dirty="0">
                <a:latin typeface="Calibri" pitchFamily="34" charset="0"/>
                <a:cs typeface="Calibri" pitchFamily="34" charset="0"/>
              </a:rPr>
              <a:t>(It sat in the absence of </a:t>
            </a:r>
            <a:r>
              <a:rPr lang="en-US" sz="3200" b="1" dirty="0" err="1">
                <a:latin typeface="Calibri" pitchFamily="34" charset="0"/>
                <a:cs typeface="Calibri" pitchFamily="34" charset="0"/>
              </a:rPr>
              <a:t>Qazi-ul-Quzat</a:t>
            </a:r>
            <a:r>
              <a:rPr lang="en-US" sz="3200" b="1" dirty="0">
                <a:latin typeface="Calibri" pitchFamily="34" charset="0"/>
                <a:cs typeface="Calibri" pitchFamily="34" charset="0"/>
              </a:rPr>
              <a:t> to decide civil and criminal matters and status was same. From the decision of this court an appeal was allowed to the court of Chief Justice.)</a:t>
            </a:r>
          </a:p>
          <a:p>
            <a:pPr marL="36576" indent="0">
              <a:buNone/>
            </a:pPr>
            <a:endParaRPr lang="en-US" sz="3200" b="1" u="sng"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5. </a:t>
            </a:r>
            <a:r>
              <a:rPr lang="en-US" sz="3200" b="1" u="sng" dirty="0">
                <a:latin typeface="Calibri" pitchFamily="34" charset="0"/>
                <a:cs typeface="Calibri" pitchFamily="34" charset="0"/>
              </a:rPr>
              <a:t>The Court of </a:t>
            </a:r>
            <a:r>
              <a:rPr lang="en-US" sz="3200" b="1" u="sng" dirty="0" err="1">
                <a:latin typeface="Calibri" pitchFamily="34" charset="0"/>
                <a:cs typeface="Calibri" pitchFamily="34" charset="0"/>
              </a:rPr>
              <a:t>Qazi</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Askar</a:t>
            </a:r>
            <a:r>
              <a:rPr lang="en-US" sz="3200" b="1" u="sng" dirty="0">
                <a:latin typeface="Calibri" pitchFamily="34" charset="0"/>
                <a:cs typeface="Calibri" pitchFamily="34" charset="0"/>
              </a:rPr>
              <a:t> </a:t>
            </a:r>
            <a:r>
              <a:rPr lang="en-US" sz="3200" b="1" dirty="0">
                <a:latin typeface="Calibri" pitchFamily="34" charset="0"/>
                <a:cs typeface="Calibri" pitchFamily="34" charset="0"/>
              </a:rPr>
              <a:t>(It was specially constituted to decide cases of the military area in the capital. The court moved from place to place with the troops)</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lnSpcReduction="10000"/>
          </a:bodyPr>
          <a:lstStyle/>
          <a:p>
            <a:pPr marL="36576" indent="0">
              <a:buNone/>
            </a:pPr>
            <a:r>
              <a:rPr lang="en-US" sz="4400" b="1" u="sng" dirty="0">
                <a:latin typeface="Calibri" pitchFamily="34" charset="0"/>
                <a:cs typeface="Calibri" pitchFamily="34" charset="0"/>
              </a:rPr>
              <a:t>Provinces</a:t>
            </a:r>
          </a:p>
          <a:p>
            <a:pPr marL="36576" indent="0">
              <a:buNone/>
            </a:pPr>
            <a:endParaRPr lang="en-US" sz="44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1. </a:t>
            </a:r>
            <a:r>
              <a:rPr lang="en-US" sz="3200" b="1" u="sng" dirty="0">
                <a:latin typeface="Calibri" pitchFamily="34" charset="0"/>
                <a:cs typeface="Calibri" pitchFamily="34" charset="0"/>
              </a:rPr>
              <a:t>The Governor’s Court/</a:t>
            </a:r>
            <a:r>
              <a:rPr lang="en-US" sz="3200" b="1" u="sng" dirty="0" err="1">
                <a:latin typeface="Calibri" pitchFamily="34" charset="0"/>
                <a:cs typeface="Calibri" pitchFamily="34" charset="0"/>
              </a:rPr>
              <a:t>Adalat</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Nazim</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Subah</a:t>
            </a:r>
            <a:r>
              <a:rPr lang="en-US" sz="3200" b="1" u="sng" dirty="0">
                <a:latin typeface="Calibri" pitchFamily="34" charset="0"/>
                <a:cs typeface="Calibri" pitchFamily="34" charset="0"/>
              </a:rPr>
              <a:t> </a:t>
            </a:r>
            <a:r>
              <a:rPr lang="en-US" sz="3200" b="1" dirty="0">
                <a:latin typeface="Calibri" pitchFamily="34" charset="0"/>
                <a:cs typeface="Calibri" pitchFamily="34" charset="0"/>
              </a:rPr>
              <a:t>(The Governor/ </a:t>
            </a:r>
            <a:r>
              <a:rPr lang="en-US" sz="3200" b="1" dirty="0" err="1">
                <a:latin typeface="Calibri" pitchFamily="34" charset="0"/>
                <a:cs typeface="Calibri" pitchFamily="34" charset="0"/>
              </a:rPr>
              <a:t>Nazim</a:t>
            </a:r>
            <a:r>
              <a:rPr lang="en-US" sz="3200" b="1" dirty="0">
                <a:latin typeface="Calibri" pitchFamily="34" charset="0"/>
                <a:cs typeface="Calibri" pitchFamily="34" charset="0"/>
              </a:rPr>
              <a:t>-e-</a:t>
            </a:r>
            <a:r>
              <a:rPr lang="en-US" sz="3200" b="1" dirty="0" err="1">
                <a:latin typeface="Calibri" pitchFamily="34" charset="0"/>
                <a:cs typeface="Calibri" pitchFamily="34" charset="0"/>
              </a:rPr>
              <a:t>Subah</a:t>
            </a:r>
            <a:r>
              <a:rPr lang="en-US" sz="3200" b="1" dirty="0">
                <a:latin typeface="Calibri" pitchFamily="34" charset="0"/>
                <a:cs typeface="Calibri" pitchFamily="34" charset="0"/>
              </a:rPr>
              <a:t> was the head of this Court. It had original jurisdiction in all cases arising in the provincial capital and also empowered to hear appeals. Appeal from this court lay to Emperor’s court.</a:t>
            </a:r>
            <a:br>
              <a:rPr lang="en-US" sz="3200" b="1" dirty="0">
                <a:latin typeface="Calibri" pitchFamily="34" charset="0"/>
                <a:cs typeface="Calibri" pitchFamily="34" charset="0"/>
              </a:rPr>
            </a:b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2. </a:t>
            </a:r>
            <a:r>
              <a:rPr lang="en-US" sz="3200" b="1" u="sng" dirty="0">
                <a:latin typeface="Calibri" pitchFamily="34" charset="0"/>
                <a:cs typeface="Calibri" pitchFamily="34" charset="0"/>
              </a:rPr>
              <a:t>The Provincial chief Appellate Court/</a:t>
            </a:r>
            <a:r>
              <a:rPr lang="en-US" sz="3200" b="1" u="sng" dirty="0" err="1">
                <a:latin typeface="Calibri" pitchFamily="34" charset="0"/>
                <a:cs typeface="Calibri" pitchFamily="34" charset="0"/>
              </a:rPr>
              <a:t>Adalat</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Qazi</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Subah</a:t>
            </a:r>
            <a:r>
              <a:rPr lang="en-US" sz="3200" b="1" u="sng" dirty="0">
                <a:latin typeface="Calibri" pitchFamily="34" charset="0"/>
                <a:cs typeface="Calibri" pitchFamily="34" charset="0"/>
              </a:rPr>
              <a:t> </a:t>
            </a:r>
            <a:r>
              <a:rPr lang="en-US" sz="3200" b="1" dirty="0">
                <a:latin typeface="Calibri" pitchFamily="34" charset="0"/>
                <a:cs typeface="Calibri" pitchFamily="34" charset="0"/>
              </a:rPr>
              <a:t>(</a:t>
            </a:r>
            <a:r>
              <a:rPr lang="en-US" sz="3200" b="1" dirty="0" err="1">
                <a:latin typeface="Calibri" pitchFamily="34" charset="0"/>
                <a:cs typeface="Calibri" pitchFamily="34" charset="0"/>
              </a:rPr>
              <a:t>Qazi</a:t>
            </a:r>
            <a:r>
              <a:rPr lang="en-US" sz="3200" b="1" dirty="0">
                <a:latin typeface="Calibri" pitchFamily="34" charset="0"/>
                <a:cs typeface="Calibri" pitchFamily="34" charset="0"/>
              </a:rPr>
              <a:t>-e-</a:t>
            </a:r>
            <a:r>
              <a:rPr lang="en-US" sz="3200" b="1" dirty="0" err="1">
                <a:latin typeface="Calibri" pitchFamily="34" charset="0"/>
                <a:cs typeface="Calibri" pitchFamily="34" charset="0"/>
              </a:rPr>
              <a:t>Subah</a:t>
            </a:r>
            <a:r>
              <a:rPr lang="en-US" sz="3200" b="1" dirty="0">
                <a:latin typeface="Calibri" pitchFamily="34" charset="0"/>
                <a:cs typeface="Calibri" pitchFamily="34" charset="0"/>
              </a:rPr>
              <a:t> was the head of this court. It had original civil and criminal jurisdiction)</a:t>
            </a:r>
            <a:endParaRPr lang="en-US" sz="3200" b="1" u="sng"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u="sng"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a:p>
            <a:pPr marL="36576" indent="0">
              <a:buNone/>
            </a:pPr>
            <a:r>
              <a:rPr lang="en-US" sz="3200" b="1" u="sng" dirty="0">
                <a:latin typeface="Calibri" pitchFamily="34" charset="0"/>
                <a:cs typeface="Calibri" pitchFamily="34" charset="0"/>
              </a:rPr>
              <a:t>3. Provincial Chief Revenue Court/</a:t>
            </a:r>
            <a:r>
              <a:rPr lang="en-US" sz="3200" b="1" u="sng" dirty="0" err="1">
                <a:latin typeface="Calibri" pitchFamily="34" charset="0"/>
                <a:cs typeface="Calibri" pitchFamily="34" charset="0"/>
              </a:rPr>
              <a:t>Adalat</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Diwan</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Subah</a:t>
            </a:r>
            <a:r>
              <a:rPr lang="en-US" sz="3200" b="1" u="sng" dirty="0">
                <a:latin typeface="Calibri" pitchFamily="34" charset="0"/>
                <a:cs typeface="Calibri" pitchFamily="34" charset="0"/>
              </a:rPr>
              <a:t> </a:t>
            </a:r>
            <a:r>
              <a:rPr lang="en-US" sz="3200" b="1" dirty="0">
                <a:latin typeface="Calibri" pitchFamily="34" charset="0"/>
                <a:cs typeface="Calibri" pitchFamily="34" charset="0"/>
              </a:rPr>
              <a:t>(The </a:t>
            </a:r>
            <a:r>
              <a:rPr lang="en-US" sz="3200" b="1" dirty="0" err="1">
                <a:latin typeface="Calibri" pitchFamily="34" charset="0"/>
                <a:cs typeface="Calibri" pitchFamily="34" charset="0"/>
              </a:rPr>
              <a:t>Diwan</a:t>
            </a:r>
            <a:r>
              <a:rPr lang="en-US" sz="3200" b="1" dirty="0">
                <a:latin typeface="Calibri" pitchFamily="34" charset="0"/>
                <a:cs typeface="Calibri" pitchFamily="34" charset="0"/>
              </a:rPr>
              <a:t>-e-</a:t>
            </a:r>
            <a:r>
              <a:rPr lang="en-US" sz="3200" b="1" dirty="0" err="1">
                <a:latin typeface="Calibri" pitchFamily="34" charset="0"/>
                <a:cs typeface="Calibri" pitchFamily="34" charset="0"/>
              </a:rPr>
              <a:t>Subah</a:t>
            </a:r>
            <a:r>
              <a:rPr lang="en-US" sz="3200" b="1" dirty="0">
                <a:latin typeface="Calibri" pitchFamily="34" charset="0"/>
                <a:cs typeface="Calibri" pitchFamily="34" charset="0"/>
              </a:rPr>
              <a:t> was the head of this court. It had original and appellate jurisdiction in all revenue matters.)</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r>
              <a:rPr lang="en-US" sz="4400" b="1" u="sng" dirty="0">
                <a:latin typeface="Calibri" pitchFamily="34" charset="0"/>
                <a:cs typeface="Calibri" pitchFamily="34" charset="0"/>
              </a:rPr>
              <a:t>Court at District</a:t>
            </a:r>
          </a:p>
          <a:p>
            <a:pPr marL="36576" indent="0">
              <a:buNone/>
            </a:pPr>
            <a:br>
              <a:rPr lang="en-US" sz="3200" b="1" dirty="0">
                <a:latin typeface="Calibri" pitchFamily="34" charset="0"/>
                <a:cs typeface="Calibri" pitchFamily="34" charset="0"/>
              </a:rPr>
            </a:b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1. </a:t>
            </a:r>
            <a:r>
              <a:rPr lang="en-US" sz="3200" b="1" u="sng" dirty="0">
                <a:latin typeface="Calibri" pitchFamily="34" charset="0"/>
                <a:cs typeface="Calibri" pitchFamily="34" charset="0"/>
              </a:rPr>
              <a:t>The Court of District </a:t>
            </a:r>
            <a:r>
              <a:rPr lang="en-US" sz="3200" b="1" u="sng" dirty="0" err="1">
                <a:latin typeface="Calibri" pitchFamily="34" charset="0"/>
                <a:cs typeface="Calibri" pitchFamily="34" charset="0"/>
              </a:rPr>
              <a:t>Qazi</a:t>
            </a:r>
            <a:r>
              <a:rPr lang="en-US" sz="3200" b="1" u="sng" dirty="0">
                <a:latin typeface="Calibri" pitchFamily="34" charset="0"/>
                <a:cs typeface="Calibri" pitchFamily="34" charset="0"/>
              </a:rPr>
              <a:t> </a:t>
            </a:r>
            <a:r>
              <a:rPr lang="en-US" sz="3200" b="1" dirty="0">
                <a:latin typeface="Calibri" pitchFamily="34" charset="0"/>
                <a:cs typeface="Calibri" pitchFamily="34" charset="0"/>
              </a:rPr>
              <a:t>(Presided over by the </a:t>
            </a:r>
            <a:r>
              <a:rPr lang="en-US" sz="3200" b="1" dirty="0" err="1">
                <a:latin typeface="Calibri" pitchFamily="34" charset="0"/>
                <a:cs typeface="Calibri" pitchFamily="34" charset="0"/>
              </a:rPr>
              <a:t>Qazi</a:t>
            </a:r>
            <a:r>
              <a:rPr lang="en-US" sz="3200" b="1" dirty="0">
                <a:latin typeface="Calibri" pitchFamily="34" charset="0"/>
                <a:cs typeface="Calibri" pitchFamily="34" charset="0"/>
              </a:rPr>
              <a:t>-e-</a:t>
            </a:r>
            <a:r>
              <a:rPr lang="en-US" sz="3200" b="1" dirty="0" err="1">
                <a:latin typeface="Calibri" pitchFamily="34" charset="0"/>
                <a:cs typeface="Calibri" pitchFamily="34" charset="0"/>
              </a:rPr>
              <a:t>Sarkar</a:t>
            </a:r>
            <a:r>
              <a:rPr lang="en-US" sz="3200" b="1" dirty="0">
                <a:latin typeface="Calibri" pitchFamily="34" charset="0"/>
                <a:cs typeface="Calibri" pitchFamily="34" charset="0"/>
              </a:rPr>
              <a:t> and he was the principal judicial officer in a district. Jurisdiction in both civil and criminal cases and in religious matters. Appeals from this court lay to </a:t>
            </a:r>
            <a:r>
              <a:rPr lang="en-US" sz="3200" b="1" dirty="0" err="1">
                <a:latin typeface="Calibri" pitchFamily="34" charset="0"/>
                <a:cs typeface="Calibri" pitchFamily="34" charset="0"/>
              </a:rPr>
              <a:t>Qazi</a:t>
            </a:r>
            <a:r>
              <a:rPr lang="en-US" sz="3200" b="1" dirty="0">
                <a:latin typeface="Calibri" pitchFamily="34" charset="0"/>
                <a:cs typeface="Calibri" pitchFamily="34" charset="0"/>
              </a:rPr>
              <a:t>-e-</a:t>
            </a:r>
            <a:r>
              <a:rPr lang="en-US" sz="3200" b="1" dirty="0" err="1">
                <a:latin typeface="Calibri" pitchFamily="34" charset="0"/>
                <a:cs typeface="Calibri" pitchFamily="34" charset="0"/>
              </a:rPr>
              <a:t>Subah</a:t>
            </a:r>
            <a:r>
              <a:rPr lang="en-US" sz="3200" b="1" dirty="0">
                <a:latin typeface="Calibri" pitchFamily="34" charset="0"/>
                <a:cs typeface="Calibri" pitchFamily="34" charset="0"/>
              </a:rPr>
              <a:t>. There were six court officials namely: </a:t>
            </a:r>
            <a:r>
              <a:rPr lang="en-US" sz="3200" b="1" dirty="0" err="1">
                <a:latin typeface="Calibri" pitchFamily="34" charset="0"/>
                <a:cs typeface="Calibri" pitchFamily="34" charset="0"/>
              </a:rPr>
              <a:t>Daroga</a:t>
            </a:r>
            <a:r>
              <a:rPr lang="en-US" sz="3200" b="1" dirty="0">
                <a:latin typeface="Calibri" pitchFamily="34" charset="0"/>
                <a:cs typeface="Calibri" pitchFamily="34" charset="0"/>
              </a:rPr>
              <a:t>-e-</a:t>
            </a:r>
            <a:r>
              <a:rPr lang="en-US" sz="3200" b="1" dirty="0" err="1">
                <a:latin typeface="Calibri" pitchFamily="34" charset="0"/>
                <a:cs typeface="Calibri" pitchFamily="34" charset="0"/>
              </a:rPr>
              <a:t>Adalat</a:t>
            </a:r>
            <a:r>
              <a:rPr lang="en-US" sz="3200" b="1" dirty="0">
                <a:latin typeface="Calibri" pitchFamily="34" charset="0"/>
                <a:cs typeface="Calibri" pitchFamily="34" charset="0"/>
              </a:rPr>
              <a:t>, Mir </a:t>
            </a:r>
            <a:r>
              <a:rPr lang="en-US" sz="3200" b="1" dirty="0" err="1">
                <a:latin typeface="Calibri" pitchFamily="34" charset="0"/>
                <a:cs typeface="Calibri" pitchFamily="34" charset="0"/>
              </a:rPr>
              <a:t>Adil</a:t>
            </a:r>
            <a:r>
              <a:rPr lang="en-US" sz="3200" b="1" dirty="0">
                <a:latin typeface="Calibri" pitchFamily="34" charset="0"/>
                <a:cs typeface="Calibri" pitchFamily="34" charset="0"/>
              </a:rPr>
              <a:t>, Mufti, </a:t>
            </a:r>
            <a:r>
              <a:rPr lang="en-US" sz="3200" b="1" dirty="0" err="1">
                <a:latin typeface="Calibri" pitchFamily="34" charset="0"/>
                <a:cs typeface="Calibri" pitchFamily="34" charset="0"/>
              </a:rPr>
              <a:t>Pandit</a:t>
            </a:r>
            <a:r>
              <a:rPr lang="en-US" sz="3200" b="1" dirty="0">
                <a:latin typeface="Calibri" pitchFamily="34" charset="0"/>
                <a:cs typeface="Calibri" pitchFamily="34" charset="0"/>
              </a:rPr>
              <a:t>, </a:t>
            </a:r>
            <a:r>
              <a:rPr lang="en-US" sz="3200" b="1" dirty="0" err="1">
                <a:latin typeface="Calibri" pitchFamily="34" charset="0"/>
                <a:cs typeface="Calibri" pitchFamily="34" charset="0"/>
              </a:rPr>
              <a:t>Mohtasib</a:t>
            </a:r>
            <a:r>
              <a:rPr lang="en-US" sz="3200" b="1" dirty="0">
                <a:latin typeface="Calibri" pitchFamily="34" charset="0"/>
                <a:cs typeface="Calibri" pitchFamily="34" charset="0"/>
              </a:rPr>
              <a:t> and </a:t>
            </a:r>
            <a:r>
              <a:rPr lang="en-US" sz="3200" b="1" dirty="0" err="1">
                <a:latin typeface="Calibri" pitchFamily="34" charset="0"/>
                <a:cs typeface="Calibri" pitchFamily="34" charset="0"/>
              </a:rPr>
              <a:t>Vakil</a:t>
            </a:r>
            <a:r>
              <a:rPr lang="en-US" sz="3200" b="1" dirty="0">
                <a:latin typeface="Calibri" pitchFamily="34" charset="0"/>
                <a:cs typeface="Calibri" pitchFamily="34" charset="0"/>
              </a:rPr>
              <a:t>-e-</a:t>
            </a:r>
            <a:r>
              <a:rPr lang="en-US" sz="3200" b="1" dirty="0" err="1">
                <a:latin typeface="Calibri" pitchFamily="34" charset="0"/>
                <a:cs typeface="Calibri" pitchFamily="34" charset="0"/>
              </a:rPr>
              <a:t>Shariyat</a:t>
            </a:r>
            <a:r>
              <a:rPr lang="en-US" sz="3200" b="1" dirty="0">
                <a:latin typeface="Calibri" pitchFamily="34" charset="0"/>
                <a:cs typeface="Calibri" pitchFamily="34" charset="0"/>
              </a:rPr>
              <a:t>.)</a:t>
            </a: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2. </a:t>
            </a:r>
            <a:r>
              <a:rPr lang="en-US" sz="3200" b="1" u="sng" dirty="0" err="1">
                <a:latin typeface="Calibri" pitchFamily="34" charset="0"/>
                <a:cs typeface="Calibri" pitchFamily="34" charset="0"/>
              </a:rPr>
              <a:t>Faujdar</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Adalat</a:t>
            </a:r>
            <a:r>
              <a:rPr lang="en-US" sz="3200" b="1" u="sng" dirty="0">
                <a:latin typeface="Calibri" pitchFamily="34" charset="0"/>
                <a:cs typeface="Calibri" pitchFamily="34" charset="0"/>
              </a:rPr>
              <a:t> </a:t>
            </a:r>
            <a:r>
              <a:rPr lang="en-US" sz="3200" b="1" dirty="0">
                <a:latin typeface="Calibri" pitchFamily="34" charset="0"/>
                <a:cs typeface="Calibri" pitchFamily="34" charset="0"/>
              </a:rPr>
              <a:t>(Presided over by a </a:t>
            </a:r>
            <a:r>
              <a:rPr lang="en-US" sz="3200" b="1" dirty="0" err="1">
                <a:latin typeface="Calibri" pitchFamily="34" charset="0"/>
                <a:cs typeface="Calibri" pitchFamily="34" charset="0"/>
              </a:rPr>
              <a:t>Faujder</a:t>
            </a:r>
            <a:r>
              <a:rPr lang="en-US" sz="3200" b="1" dirty="0">
                <a:latin typeface="Calibri" pitchFamily="34" charset="0"/>
                <a:cs typeface="Calibri" pitchFamily="34" charset="0"/>
              </a:rPr>
              <a:t>. Jurisdiction over cases relating to riot and state security. Appeal from this court lay to Governor’s Court)</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3. </a:t>
            </a:r>
            <a:r>
              <a:rPr lang="en-US" sz="3200" b="1" u="sng" dirty="0" err="1">
                <a:latin typeface="Calibri" pitchFamily="34" charset="0"/>
                <a:cs typeface="Calibri" pitchFamily="34" charset="0"/>
              </a:rPr>
              <a:t>Kotwal</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Adalat</a:t>
            </a:r>
            <a:r>
              <a:rPr lang="en-US" sz="3200" b="1" u="sng" dirty="0">
                <a:latin typeface="Calibri" pitchFamily="34" charset="0"/>
                <a:cs typeface="Calibri" pitchFamily="34" charset="0"/>
              </a:rPr>
              <a:t> </a:t>
            </a:r>
            <a:r>
              <a:rPr lang="en-US" sz="3200" b="1" dirty="0">
                <a:latin typeface="Calibri" pitchFamily="34" charset="0"/>
                <a:cs typeface="Calibri" pitchFamily="34" charset="0"/>
              </a:rPr>
              <a:t>(Presided over by </a:t>
            </a:r>
            <a:r>
              <a:rPr lang="en-US" sz="3200" b="1" dirty="0" err="1">
                <a:latin typeface="Calibri" pitchFamily="34" charset="0"/>
                <a:cs typeface="Calibri" pitchFamily="34" charset="0"/>
              </a:rPr>
              <a:t>Kotwal</a:t>
            </a:r>
            <a:r>
              <a:rPr lang="en-US" sz="3200" b="1" dirty="0">
                <a:latin typeface="Calibri" pitchFamily="34" charset="0"/>
                <a:cs typeface="Calibri" pitchFamily="34" charset="0"/>
              </a:rPr>
              <a:t>-e-</a:t>
            </a:r>
            <a:r>
              <a:rPr lang="en-US" sz="3200" b="1" dirty="0" err="1">
                <a:latin typeface="Calibri" pitchFamily="34" charset="0"/>
                <a:cs typeface="Calibri" pitchFamily="34" charset="0"/>
              </a:rPr>
              <a:t>Shahar</a:t>
            </a:r>
            <a:r>
              <a:rPr lang="en-US" sz="3200" b="1" dirty="0">
                <a:latin typeface="Calibri" pitchFamily="34" charset="0"/>
                <a:cs typeface="Calibri" pitchFamily="34" charset="0"/>
              </a:rPr>
              <a:t>. It decided cases similar to under modern Police Act and had appellate jurisdiction. Appeal from this court lay to the District court.)</a:t>
            </a:r>
          </a:p>
          <a:p>
            <a:pPr marL="36576" indent="0">
              <a:buNone/>
            </a:pP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4. </a:t>
            </a:r>
            <a:r>
              <a:rPr lang="en-US" sz="3200" b="1" u="sng" dirty="0" err="1">
                <a:latin typeface="Calibri" pitchFamily="34" charset="0"/>
                <a:cs typeface="Calibri" pitchFamily="34" charset="0"/>
              </a:rPr>
              <a:t>Amalguzari</a:t>
            </a:r>
            <a:r>
              <a:rPr lang="en-US" sz="3200" b="1" u="sng" dirty="0">
                <a:latin typeface="Calibri" pitchFamily="34" charset="0"/>
                <a:cs typeface="Calibri" pitchFamily="34" charset="0"/>
              </a:rPr>
              <a:t> </a:t>
            </a:r>
            <a:r>
              <a:rPr lang="en-US" sz="3200" b="1" u="sng" dirty="0" err="1">
                <a:latin typeface="Calibri" pitchFamily="34" charset="0"/>
                <a:cs typeface="Calibri" pitchFamily="34" charset="0"/>
              </a:rPr>
              <a:t>Kachehri</a:t>
            </a:r>
            <a:r>
              <a:rPr lang="en-US" sz="3200" b="1" u="sng" dirty="0">
                <a:latin typeface="Calibri" pitchFamily="34" charset="0"/>
                <a:cs typeface="Calibri" pitchFamily="34" charset="0"/>
              </a:rPr>
              <a:t> </a:t>
            </a:r>
            <a:r>
              <a:rPr lang="en-US" sz="3200" b="1" dirty="0">
                <a:latin typeface="Calibri" pitchFamily="34" charset="0"/>
                <a:cs typeface="Calibri" pitchFamily="34" charset="0"/>
              </a:rPr>
              <a:t>(It was presided over by the </a:t>
            </a:r>
            <a:r>
              <a:rPr lang="en-US" sz="3200" b="1" dirty="0" err="1">
                <a:latin typeface="Calibri" pitchFamily="34" charset="0"/>
                <a:cs typeface="Calibri" pitchFamily="34" charset="0"/>
              </a:rPr>
              <a:t>Amalguzar</a:t>
            </a:r>
            <a:r>
              <a:rPr lang="en-US" sz="3200" b="1" dirty="0">
                <a:latin typeface="Calibri" pitchFamily="34" charset="0"/>
                <a:cs typeface="Calibri" pitchFamily="34" charset="0"/>
              </a:rPr>
              <a:t> and decided all revenue cases. An appeal from this court was allowed to the </a:t>
            </a:r>
            <a:r>
              <a:rPr lang="en-US" sz="3200" b="1" dirty="0" err="1">
                <a:latin typeface="Calibri" pitchFamily="34" charset="0"/>
                <a:cs typeface="Calibri" pitchFamily="34" charset="0"/>
              </a:rPr>
              <a:t>Diwan</a:t>
            </a:r>
            <a:r>
              <a:rPr lang="en-US" sz="3200" b="1" dirty="0">
                <a:latin typeface="Calibri" pitchFamily="34" charset="0"/>
                <a:cs typeface="Calibri" pitchFamily="34" charset="0"/>
              </a:rPr>
              <a:t>-e-</a:t>
            </a:r>
            <a:r>
              <a:rPr lang="en-US" sz="3200" b="1" dirty="0" err="1">
                <a:latin typeface="Calibri" pitchFamily="34" charset="0"/>
                <a:cs typeface="Calibri" pitchFamily="34" charset="0"/>
              </a:rPr>
              <a:t>Subah</a:t>
            </a:r>
            <a:r>
              <a:rPr lang="en-US" sz="3200" b="1" dirty="0">
                <a:latin typeface="Calibri" pitchFamily="34" charset="0"/>
                <a:cs typeface="Calibri" pitchFamily="34" charset="0"/>
              </a:rPr>
              <a:t>)</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2288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800" b="1" u="sng" dirty="0">
                <a:latin typeface="Calibri" pitchFamily="34" charset="0"/>
                <a:cs typeface="Calibri" pitchFamily="34" charset="0"/>
              </a:rPr>
              <a:t>Parganah</a:t>
            </a:r>
          </a:p>
          <a:p>
            <a:pPr marL="36576" indent="0">
              <a:buNone/>
            </a:pPr>
            <a:endParaRPr lang="en-US" sz="48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1. </a:t>
            </a:r>
            <a:r>
              <a:rPr lang="en-US" sz="3200" b="1" u="sng" dirty="0" err="1">
                <a:latin typeface="Calibri" pitchFamily="34" charset="0"/>
                <a:cs typeface="Calibri" pitchFamily="34" charset="0"/>
              </a:rPr>
              <a:t>Qazi</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Parganah’s</a:t>
            </a:r>
            <a:r>
              <a:rPr lang="en-US" sz="3200" b="1" u="sng" dirty="0">
                <a:latin typeface="Calibri" pitchFamily="34" charset="0"/>
                <a:cs typeface="Calibri" pitchFamily="34" charset="0"/>
              </a:rPr>
              <a:t> Court </a:t>
            </a:r>
            <a:r>
              <a:rPr lang="en-US" sz="3200" b="1" dirty="0">
                <a:latin typeface="Calibri" pitchFamily="34" charset="0"/>
                <a:cs typeface="Calibri" pitchFamily="34" charset="0"/>
              </a:rPr>
              <a:t>(Jurisdiction over all civil and criminal cases within its original jurisdiction. It had no </a:t>
            </a:r>
            <a:r>
              <a:rPr lang="en-US" sz="3200" b="1" dirty="0" err="1">
                <a:latin typeface="Calibri" pitchFamily="34" charset="0"/>
                <a:cs typeface="Calibri" pitchFamily="34" charset="0"/>
              </a:rPr>
              <a:t>apellate</a:t>
            </a:r>
            <a:r>
              <a:rPr lang="en-US" sz="3200" b="1" dirty="0">
                <a:latin typeface="Calibri" pitchFamily="34" charset="0"/>
                <a:cs typeface="Calibri" pitchFamily="34" charset="0"/>
              </a:rPr>
              <a:t> jurisdiction. Appeals from this court lay to the court of District </a:t>
            </a:r>
            <a:r>
              <a:rPr lang="en-US" sz="3200" b="1" dirty="0" err="1">
                <a:latin typeface="Calibri" pitchFamily="34" charset="0"/>
                <a:cs typeface="Calibri" pitchFamily="34" charset="0"/>
              </a:rPr>
              <a:t>Qazi</a:t>
            </a:r>
            <a:r>
              <a:rPr lang="en-US" sz="3200" b="1" dirty="0">
                <a:latin typeface="Calibri" pitchFamily="34" charset="0"/>
                <a:cs typeface="Calibri" pitchFamily="34" charset="0"/>
              </a:rPr>
              <a:t>.</a:t>
            </a:r>
            <a:br>
              <a:rPr lang="en-US" sz="3200" b="1" dirty="0">
                <a:latin typeface="Calibri" pitchFamily="34" charset="0"/>
                <a:cs typeface="Calibri" pitchFamily="34" charset="0"/>
              </a:rPr>
            </a:b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2. </a:t>
            </a:r>
            <a:r>
              <a:rPr lang="en-US" sz="3200" b="1" u="sng" dirty="0">
                <a:latin typeface="Calibri" pitchFamily="34" charset="0"/>
                <a:cs typeface="Calibri" pitchFamily="34" charset="0"/>
              </a:rPr>
              <a:t>Court of </a:t>
            </a:r>
            <a:r>
              <a:rPr lang="en-US" sz="3200" b="1" u="sng" dirty="0" err="1">
                <a:latin typeface="Calibri" pitchFamily="34" charset="0"/>
                <a:cs typeface="Calibri" pitchFamily="34" charset="0"/>
              </a:rPr>
              <a:t>Kotwals</a:t>
            </a:r>
            <a:r>
              <a:rPr lang="en-US" sz="3200" b="1" u="sng" dirty="0">
                <a:latin typeface="Calibri" pitchFamily="34" charset="0"/>
                <a:cs typeface="Calibri" pitchFamily="34" charset="0"/>
              </a:rPr>
              <a:t>: </a:t>
            </a:r>
            <a:r>
              <a:rPr lang="en-US" sz="3200" b="1" dirty="0">
                <a:latin typeface="Calibri" pitchFamily="34" charset="0"/>
                <a:cs typeface="Calibri" pitchFamily="34" charset="0"/>
              </a:rPr>
              <a:t>(Presided over by </a:t>
            </a:r>
            <a:r>
              <a:rPr lang="en-US" sz="3200" b="1" dirty="0" err="1">
                <a:latin typeface="Calibri" pitchFamily="34" charset="0"/>
                <a:cs typeface="Calibri" pitchFamily="34" charset="0"/>
              </a:rPr>
              <a:t>Kotwal</a:t>
            </a:r>
            <a:r>
              <a:rPr lang="en-US" sz="3200" b="1" dirty="0">
                <a:latin typeface="Calibri" pitchFamily="34" charset="0"/>
                <a:cs typeface="Calibri" pitchFamily="34" charset="0"/>
              </a:rPr>
              <a:t>-e-Parganah and decided petty criminal cases. Appeal from this court lay to the Court of District </a:t>
            </a:r>
            <a:r>
              <a:rPr lang="en-US" sz="3200" b="1" dirty="0" err="1">
                <a:latin typeface="Calibri" pitchFamily="34" charset="0"/>
                <a:cs typeface="Calibri" pitchFamily="34" charset="0"/>
              </a:rPr>
              <a:t>Qazi</a:t>
            </a:r>
            <a:r>
              <a:rPr lang="en-US" sz="3200" b="1" dirty="0">
                <a:latin typeface="Calibri" pitchFamily="34" charset="0"/>
                <a:cs typeface="Calibri" pitchFamily="34" charset="0"/>
              </a:rPr>
              <a:t>)</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373519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114"/>
            <a:ext cx="9143999" cy="6833886"/>
          </a:xfrm>
        </p:spPr>
      </p:pic>
    </p:spTree>
    <p:extLst>
      <p:ext uri="{BB962C8B-B14F-4D97-AF65-F5344CB8AC3E}">
        <p14:creationId xmlns:p14="http://schemas.microsoft.com/office/powerpoint/2010/main" val="358144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u="sng"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a:p>
            <a:pPr marL="36576" indent="0">
              <a:buNone/>
            </a:pPr>
            <a:r>
              <a:rPr lang="en-US" sz="3200" b="1" u="sng" dirty="0">
                <a:latin typeface="Calibri" pitchFamily="34" charset="0"/>
                <a:cs typeface="Calibri" pitchFamily="34" charset="0"/>
              </a:rPr>
              <a:t>3. Amin-e-Parganah </a:t>
            </a:r>
            <a:r>
              <a:rPr lang="en-US" sz="3200" b="1" dirty="0">
                <a:latin typeface="Calibri" pitchFamily="34" charset="0"/>
                <a:cs typeface="Calibri" pitchFamily="34" charset="0"/>
              </a:rPr>
              <a:t>(Presided over by an Amin decided all revenue matters. Appeal from this court lay to the District </a:t>
            </a:r>
            <a:r>
              <a:rPr lang="en-US" sz="3200" b="1" dirty="0" err="1">
                <a:latin typeface="Calibri" pitchFamily="34" charset="0"/>
                <a:cs typeface="Calibri" pitchFamily="34" charset="0"/>
              </a:rPr>
              <a:t>Amalguzar</a:t>
            </a:r>
            <a:r>
              <a:rPr lang="en-US" sz="3200" b="1" dirty="0">
                <a:latin typeface="Calibri" pitchFamily="34" charset="0"/>
                <a:cs typeface="Calibri" pitchFamily="34" charset="0"/>
              </a:rPr>
              <a:t>)</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373519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400" b="1" u="sng" dirty="0">
                <a:latin typeface="Calibri" pitchFamily="34" charset="0"/>
                <a:cs typeface="Calibri" pitchFamily="34" charset="0"/>
              </a:rPr>
              <a:t>Village</a:t>
            </a:r>
          </a:p>
          <a:p>
            <a:pPr marL="36576" indent="0">
              <a:buNone/>
            </a:pPr>
            <a:endParaRPr lang="en-US" sz="44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It was similar to the village courts under the Sultanate. In every village there was a </a:t>
            </a:r>
            <a:r>
              <a:rPr lang="en-US" sz="3200" b="1" dirty="0" err="1">
                <a:latin typeface="Calibri" pitchFamily="34" charset="0"/>
                <a:cs typeface="Calibri" pitchFamily="34" charset="0"/>
              </a:rPr>
              <a:t>Panchayat</a:t>
            </a:r>
            <a:r>
              <a:rPr lang="en-US" sz="3200" b="1" dirty="0">
                <a:latin typeface="Calibri" pitchFamily="34" charset="0"/>
                <a:cs typeface="Calibri" pitchFamily="34" charset="0"/>
              </a:rPr>
              <a:t> to administer justice in all petty civil and criminal cases. The meeting was held in a public place and presided over by the </a:t>
            </a:r>
            <a:r>
              <a:rPr lang="en-US" sz="3200" b="1" dirty="0" err="1">
                <a:latin typeface="Calibri" pitchFamily="34" charset="0"/>
                <a:cs typeface="Calibri" pitchFamily="34" charset="0"/>
              </a:rPr>
              <a:t>Sarpanch</a:t>
            </a:r>
            <a:r>
              <a:rPr lang="en-US" sz="3200" b="1" dirty="0">
                <a:latin typeface="Calibri" pitchFamily="34" charset="0"/>
                <a:cs typeface="Calibri" pitchFamily="34" charset="0"/>
              </a:rPr>
              <a:t> (Village headman). </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 </a:t>
            </a:r>
            <a:r>
              <a:rPr lang="en-US" sz="3200" b="1" dirty="0" err="1">
                <a:latin typeface="Calibri" pitchFamily="34" charset="0"/>
                <a:cs typeface="Calibri" pitchFamily="34" charset="0"/>
              </a:rPr>
              <a:t>Panchayat</a:t>
            </a:r>
            <a:r>
              <a:rPr lang="en-US" sz="3200" b="1" dirty="0">
                <a:latin typeface="Calibri" pitchFamily="34" charset="0"/>
                <a:cs typeface="Calibri" pitchFamily="34" charset="0"/>
              </a:rPr>
              <a:t> was composed of five </a:t>
            </a:r>
            <a:r>
              <a:rPr lang="en-US" sz="3200" b="1" dirty="0" err="1">
                <a:latin typeface="Calibri" pitchFamily="34" charset="0"/>
                <a:cs typeface="Calibri" pitchFamily="34" charset="0"/>
              </a:rPr>
              <a:t>panchs</a:t>
            </a:r>
            <a:r>
              <a:rPr lang="en-US" sz="3200" b="1" dirty="0">
                <a:latin typeface="Calibri" pitchFamily="34" charset="0"/>
                <a:cs typeface="Calibri" pitchFamily="34" charset="0"/>
              </a:rPr>
              <a:t> elected by the villagers and no appeal was allowed from the decision of the </a:t>
            </a:r>
            <a:r>
              <a:rPr lang="en-US" sz="3200" b="1" dirty="0" err="1">
                <a:latin typeface="Calibri" pitchFamily="34" charset="0"/>
                <a:cs typeface="Calibri" pitchFamily="34" charset="0"/>
              </a:rPr>
              <a:t>Panchayat</a:t>
            </a:r>
            <a:r>
              <a:rPr lang="en-US" sz="3200" b="1" dirty="0">
                <a:latin typeface="Calibri" pitchFamily="34" charset="0"/>
                <a:cs typeface="Calibri" pitchFamily="34" charset="0"/>
              </a:rPr>
              <a:t>.</a:t>
            </a:r>
          </a:p>
        </p:txBody>
      </p:sp>
    </p:spTree>
    <p:extLst>
      <p:ext uri="{BB962C8B-B14F-4D97-AF65-F5344CB8AC3E}">
        <p14:creationId xmlns:p14="http://schemas.microsoft.com/office/powerpoint/2010/main" val="373519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35193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4000" b="1" u="sng" dirty="0">
              <a:latin typeface="Calibri" pitchFamily="34" charset="0"/>
              <a:cs typeface="Calibri" pitchFamily="34" charset="0"/>
            </a:endParaRPr>
          </a:p>
          <a:p>
            <a:pPr marL="36576" indent="0">
              <a:buNone/>
            </a:pPr>
            <a:endParaRPr lang="en-US" sz="4000" b="1" u="sng" dirty="0">
              <a:latin typeface="Calibri" pitchFamily="34" charset="0"/>
              <a:cs typeface="Calibri" pitchFamily="34" charset="0"/>
            </a:endParaRPr>
          </a:p>
          <a:p>
            <a:pPr marL="36576" indent="0">
              <a:buNone/>
            </a:pPr>
            <a:r>
              <a:rPr lang="en-US" sz="4000" b="1" u="sng" dirty="0">
                <a:latin typeface="Calibri" pitchFamily="34" charset="0"/>
                <a:cs typeface="Calibri" pitchFamily="34" charset="0"/>
              </a:rPr>
              <a:t>Procedural Code</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 judicial procedure was regulated by two Muslim Codes namely:</a:t>
            </a:r>
          </a:p>
          <a:p>
            <a:pPr marL="36576" indent="0">
              <a:buNone/>
            </a:pPr>
            <a:r>
              <a:rPr lang="en-US" sz="3200" b="1" dirty="0">
                <a:latin typeface="Calibri" pitchFamily="34" charset="0"/>
                <a:cs typeface="Calibri" pitchFamily="34" charset="0"/>
              </a:rPr>
              <a:t>1. </a:t>
            </a:r>
            <a:r>
              <a:rPr lang="en-US" sz="3200" b="1" dirty="0" err="1">
                <a:latin typeface="Calibri" pitchFamily="34" charset="0"/>
                <a:cs typeface="Calibri" pitchFamily="34" charset="0"/>
              </a:rPr>
              <a:t>Fiqh</a:t>
            </a:r>
            <a:r>
              <a:rPr lang="en-US" sz="3200" b="1" dirty="0">
                <a:latin typeface="Calibri" pitchFamily="34" charset="0"/>
                <a:cs typeface="Calibri" pitchFamily="34" charset="0"/>
              </a:rPr>
              <a:t>-e-</a:t>
            </a:r>
            <a:r>
              <a:rPr lang="en-US" sz="3200" b="1" dirty="0" err="1">
                <a:latin typeface="Calibri" pitchFamily="34" charset="0"/>
                <a:cs typeface="Calibri" pitchFamily="34" charset="0"/>
              </a:rPr>
              <a:t>Firoz</a:t>
            </a:r>
            <a:r>
              <a:rPr lang="en-US" sz="3200" b="1" dirty="0">
                <a:latin typeface="Calibri" pitchFamily="34" charset="0"/>
                <a:cs typeface="Calibri" pitchFamily="34" charset="0"/>
              </a:rPr>
              <a:t> </a:t>
            </a:r>
            <a:r>
              <a:rPr lang="en-US" sz="3200" b="1" dirty="0" err="1">
                <a:latin typeface="Calibri" pitchFamily="34" charset="0"/>
                <a:cs typeface="Calibri" pitchFamily="34" charset="0"/>
              </a:rPr>
              <a:t>Shahi</a:t>
            </a:r>
            <a:br>
              <a:rPr lang="en-US" sz="3200" b="1" dirty="0">
                <a:latin typeface="Calibri" pitchFamily="34" charset="0"/>
                <a:cs typeface="Calibri" pitchFamily="34" charset="0"/>
              </a:rPr>
            </a:br>
            <a:r>
              <a:rPr lang="en-US" sz="3200" b="1" dirty="0">
                <a:latin typeface="Calibri" pitchFamily="34" charset="0"/>
                <a:cs typeface="Calibri" pitchFamily="34" charset="0"/>
              </a:rPr>
              <a:t>2. Fatwa-e-</a:t>
            </a:r>
            <a:r>
              <a:rPr lang="en-US" sz="3200" b="1" dirty="0" err="1">
                <a:latin typeface="Calibri" pitchFamily="34" charset="0"/>
                <a:cs typeface="Calibri" pitchFamily="34" charset="0"/>
              </a:rPr>
              <a:t>Alamgiri</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41687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400" b="1" u="sng" dirty="0">
                <a:latin typeface="Calibri" pitchFamily="34" charset="0"/>
                <a:cs typeface="Calibri" pitchFamily="34" charset="0"/>
              </a:rPr>
              <a:t>Evidence</a:t>
            </a:r>
          </a:p>
          <a:p>
            <a:pPr marL="36576" indent="0">
              <a:buNone/>
            </a:pPr>
            <a:r>
              <a:rPr lang="en-US" sz="3200" b="1" dirty="0">
                <a:latin typeface="Calibri" pitchFamily="34" charset="0"/>
                <a:cs typeface="Calibri" pitchFamily="34" charset="0"/>
              </a:rPr>
              <a:t>All those who believed in God were competent witness. Oaths were administered to all witnesses.</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Women were also competent witness but </a:t>
            </a:r>
            <a:r>
              <a:rPr lang="en-US" sz="3200" b="1" dirty="0" err="1">
                <a:latin typeface="Calibri" pitchFamily="34" charset="0"/>
                <a:cs typeface="Calibri" pitchFamily="34" charset="0"/>
              </a:rPr>
              <a:t>atleast</a:t>
            </a:r>
            <a:r>
              <a:rPr lang="en-US" sz="3200" b="1" dirty="0">
                <a:latin typeface="Calibri" pitchFamily="34" charset="0"/>
                <a:cs typeface="Calibri" pitchFamily="34" charset="0"/>
              </a:rPr>
              <a:t> two women witnesses were required to prove a fact for which the evidence of one man was sufficient.</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 principle of Estoppel and Res-judicata were also recognized.</a:t>
            </a:r>
          </a:p>
        </p:txBody>
      </p:sp>
    </p:spTree>
    <p:extLst>
      <p:ext uri="{BB962C8B-B14F-4D97-AF65-F5344CB8AC3E}">
        <p14:creationId xmlns:p14="http://schemas.microsoft.com/office/powerpoint/2010/main" val="41687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000" b="1" u="sng" dirty="0">
                <a:latin typeface="Calibri" pitchFamily="34" charset="0"/>
                <a:cs typeface="Calibri" pitchFamily="34" charset="0"/>
              </a:rPr>
              <a:t>Representation by Lawyers </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Litigants were represented by the lawyers known as </a:t>
            </a:r>
            <a:r>
              <a:rPr lang="en-US" sz="3200" b="1" dirty="0" err="1">
                <a:latin typeface="Calibri" pitchFamily="34" charset="0"/>
                <a:cs typeface="Calibri" pitchFamily="34" charset="0"/>
              </a:rPr>
              <a:t>Vakils</a:t>
            </a:r>
            <a:r>
              <a:rPr lang="en-US" sz="3200" b="1" dirty="0">
                <a:latin typeface="Calibri" pitchFamily="34" charset="0"/>
                <a:cs typeface="Calibri" pitchFamily="34" charset="0"/>
              </a:rPr>
              <a:t>. </a:t>
            </a:r>
          </a:p>
          <a:p>
            <a:pPr marL="36576" indent="0">
              <a:buNone/>
            </a:pPr>
            <a:br>
              <a:rPr lang="en-US" sz="3200" b="1" dirty="0">
                <a:latin typeface="Calibri" pitchFamily="34" charset="0"/>
                <a:cs typeface="Calibri" pitchFamily="34" charset="0"/>
              </a:rPr>
            </a:br>
            <a:r>
              <a:rPr lang="en-US" sz="3200" b="1" dirty="0">
                <a:latin typeface="Calibri" pitchFamily="34" charset="0"/>
                <a:cs typeface="Calibri" pitchFamily="34" charset="0"/>
              </a:rPr>
              <a:t>During the reign of Shah </a:t>
            </a:r>
            <a:r>
              <a:rPr lang="en-US" sz="3200" b="1" dirty="0" err="1">
                <a:latin typeface="Calibri" pitchFamily="34" charset="0"/>
                <a:cs typeface="Calibri" pitchFamily="34" charset="0"/>
              </a:rPr>
              <a:t>Jahan</a:t>
            </a:r>
            <a:r>
              <a:rPr lang="en-US" sz="3200" b="1" dirty="0">
                <a:latin typeface="Calibri" pitchFamily="34" charset="0"/>
                <a:cs typeface="Calibri" pitchFamily="34" charset="0"/>
              </a:rPr>
              <a:t> government advocates were appointed to defend civil suits against the state.</a:t>
            </a:r>
            <a:br>
              <a:rPr lang="en-US" sz="3200" b="1" dirty="0">
                <a:latin typeface="Calibri" pitchFamily="34" charset="0"/>
                <a:cs typeface="Calibri" pitchFamily="34" charset="0"/>
              </a:rPr>
            </a:b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During Aurangzeb’s region, whole time lawyers were appointed in every district known as </a:t>
            </a:r>
            <a:r>
              <a:rPr lang="en-US" sz="3200" b="1" dirty="0" err="1">
                <a:latin typeface="Calibri" pitchFamily="34" charset="0"/>
                <a:cs typeface="Calibri" pitchFamily="34" charset="0"/>
              </a:rPr>
              <a:t>Vakil</a:t>
            </a:r>
            <a:r>
              <a:rPr lang="en-US" sz="3200" b="1" dirty="0">
                <a:latin typeface="Calibri" pitchFamily="34" charset="0"/>
                <a:cs typeface="Calibri" pitchFamily="34" charset="0"/>
              </a:rPr>
              <a:t>-e- </a:t>
            </a:r>
            <a:r>
              <a:rPr lang="en-US" sz="3200" b="1" dirty="0" err="1">
                <a:latin typeface="Calibri" pitchFamily="34" charset="0"/>
                <a:cs typeface="Calibri" pitchFamily="34" charset="0"/>
              </a:rPr>
              <a:t>Sarkar</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41687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000" b="1" u="sng" dirty="0">
                <a:latin typeface="Calibri" pitchFamily="34" charset="0"/>
                <a:cs typeface="Calibri" pitchFamily="34" charset="0"/>
              </a:rPr>
              <a:t>Trial by Ordeal</a:t>
            </a:r>
          </a:p>
          <a:p>
            <a:pPr marL="36576" indent="0">
              <a:buNone/>
            </a:pPr>
            <a:endParaRPr lang="en-US" sz="40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 Muslim law prohibited the use of trial by ordeal to determine the guilt of a person. It was not favored either by the Sultans or by the Mughal Rulers.</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Emperor Akbar tried to encourage the system most probably in order to please the </a:t>
            </a:r>
            <a:r>
              <a:rPr lang="en-US" sz="3200" b="1" dirty="0" err="1">
                <a:latin typeface="Calibri" pitchFamily="34" charset="0"/>
                <a:cs typeface="Calibri" pitchFamily="34" charset="0"/>
              </a:rPr>
              <a:t>Rajputs</a:t>
            </a:r>
            <a:r>
              <a:rPr lang="en-US" sz="3200" b="1" dirty="0">
                <a:latin typeface="Calibri" pitchFamily="34" charset="0"/>
                <a:cs typeface="Calibri" pitchFamily="34" charset="0"/>
              </a:rPr>
              <a:t>. The Muslim law experts strongly opposed this move and therefore Akbar gave up the idea.</a:t>
            </a:r>
          </a:p>
        </p:txBody>
      </p:sp>
    </p:spTree>
    <p:extLst>
      <p:ext uri="{BB962C8B-B14F-4D97-AF65-F5344CB8AC3E}">
        <p14:creationId xmlns:p14="http://schemas.microsoft.com/office/powerpoint/2010/main" val="41687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977155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4400" b="1" u="sng" dirty="0">
                <a:latin typeface="Calibri" pitchFamily="34" charset="0"/>
                <a:cs typeface="Calibri" pitchFamily="34" charset="0"/>
              </a:rPr>
              <a:t>Crimes</a:t>
            </a:r>
          </a:p>
          <a:p>
            <a:pPr marL="36576" indent="0">
              <a:buNone/>
            </a:pPr>
            <a:endParaRPr lang="en-US" sz="44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 Muslim Criminal law broadly classified crimes under three heads:</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1. Crime against God</a:t>
            </a:r>
          </a:p>
          <a:p>
            <a:pPr marL="36576" indent="0">
              <a:buNone/>
            </a:pPr>
            <a:r>
              <a:rPr lang="en-US" sz="3200" b="1" dirty="0">
                <a:latin typeface="Calibri" pitchFamily="34" charset="0"/>
                <a:cs typeface="Calibri" pitchFamily="34" charset="0"/>
              </a:rPr>
              <a:t>2. Crime against  King</a:t>
            </a:r>
            <a:br>
              <a:rPr lang="en-US" sz="3200" b="1" dirty="0">
                <a:latin typeface="Calibri" pitchFamily="34" charset="0"/>
                <a:cs typeface="Calibri" pitchFamily="34" charset="0"/>
              </a:rPr>
            </a:br>
            <a:r>
              <a:rPr lang="en-US" sz="3200" b="1" dirty="0">
                <a:latin typeface="Calibri" pitchFamily="34" charset="0"/>
                <a:cs typeface="Calibri" pitchFamily="34" charset="0"/>
              </a:rPr>
              <a:t>3. Crime against private individual</a:t>
            </a:r>
          </a:p>
        </p:txBody>
      </p:sp>
    </p:spTree>
    <p:extLst>
      <p:ext uri="{BB962C8B-B14F-4D97-AF65-F5344CB8AC3E}">
        <p14:creationId xmlns:p14="http://schemas.microsoft.com/office/powerpoint/2010/main" val="20032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lnSpcReduction="10000"/>
          </a:bodyPr>
          <a:lstStyle/>
          <a:p>
            <a:pPr marL="36576" indent="0">
              <a:buNone/>
            </a:pPr>
            <a:r>
              <a:rPr lang="en-US" sz="4000" b="1" u="sng" dirty="0">
                <a:latin typeface="Calibri" pitchFamily="34" charset="0"/>
                <a:cs typeface="Calibri" pitchFamily="34" charset="0"/>
              </a:rPr>
              <a:t>Punishments</a:t>
            </a:r>
          </a:p>
          <a:p>
            <a:pPr marL="36576" indent="0">
              <a:buNone/>
            </a:pPr>
            <a:br>
              <a:rPr lang="en-US" sz="4000" b="1" u="sng" dirty="0">
                <a:latin typeface="Calibri" pitchFamily="34" charset="0"/>
                <a:cs typeface="Calibri" pitchFamily="34" charset="0"/>
              </a:rPr>
            </a:br>
            <a:r>
              <a:rPr lang="en-US" sz="3200" b="1" u="sng" dirty="0">
                <a:latin typeface="Calibri" pitchFamily="34" charset="0"/>
                <a:cs typeface="Calibri" pitchFamily="34" charset="0"/>
              </a:rPr>
              <a:t>1. </a:t>
            </a:r>
            <a:r>
              <a:rPr lang="en-US" sz="3200" b="1" u="sng" dirty="0" err="1">
                <a:latin typeface="Calibri" pitchFamily="34" charset="0"/>
                <a:cs typeface="Calibri" pitchFamily="34" charset="0"/>
              </a:rPr>
              <a:t>Hadd</a:t>
            </a:r>
            <a:r>
              <a:rPr lang="en-US" sz="3200" b="1" u="sng" dirty="0">
                <a:latin typeface="Calibri" pitchFamily="34" charset="0"/>
                <a:cs typeface="Calibri" pitchFamily="34" charset="0"/>
              </a:rPr>
              <a:t> (fixed penalties)</a:t>
            </a:r>
            <a:br>
              <a:rPr lang="en-US" sz="3200" b="1" u="sng" dirty="0">
                <a:latin typeface="Calibri" pitchFamily="34" charset="0"/>
                <a:cs typeface="Calibri" pitchFamily="34" charset="0"/>
              </a:rPr>
            </a:br>
            <a:br>
              <a:rPr lang="en-US" sz="3200" b="1" u="sng" dirty="0">
                <a:latin typeface="Calibri" pitchFamily="34" charset="0"/>
                <a:cs typeface="Calibri" pitchFamily="34" charset="0"/>
              </a:rPr>
            </a:br>
            <a:r>
              <a:rPr lang="en-US" sz="3200" b="1" dirty="0">
                <a:latin typeface="Calibri" pitchFamily="34" charset="0"/>
                <a:cs typeface="Calibri" pitchFamily="34" charset="0"/>
              </a:rPr>
              <a:t>Specific punishment for specific crime like: theft, robbery, </a:t>
            </a:r>
            <a:r>
              <a:rPr lang="en-US" sz="3200" b="1" dirty="0" err="1">
                <a:latin typeface="Calibri" pitchFamily="34" charset="0"/>
                <a:cs typeface="Calibri" pitchFamily="34" charset="0"/>
              </a:rPr>
              <a:t>drunkness</a:t>
            </a:r>
            <a:r>
              <a:rPr lang="en-US" sz="3200" b="1" dirty="0">
                <a:latin typeface="Calibri" pitchFamily="34" charset="0"/>
                <a:cs typeface="Calibri" pitchFamily="34" charset="0"/>
              </a:rPr>
              <a:t>, whoredom etc. No compensation was granted under it.</a:t>
            </a:r>
            <a:br>
              <a:rPr lang="en-US" sz="3200" b="1" dirty="0">
                <a:latin typeface="Calibri" pitchFamily="34" charset="0"/>
                <a:cs typeface="Calibri" pitchFamily="34" charset="0"/>
              </a:rPr>
            </a:b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Stoning to death was prescribed for adultery or drinking wine, cutting of the right hand in case of theft etc.</a:t>
            </a:r>
            <a:br>
              <a:rPr lang="en-US" sz="4000" b="1" u="sng" dirty="0">
                <a:latin typeface="Calibri" pitchFamily="34" charset="0"/>
                <a:cs typeface="Calibri" pitchFamily="34" charset="0"/>
              </a:rPr>
            </a:br>
            <a:endParaRPr lang="en-US" sz="4000" b="1" u="sng" dirty="0">
              <a:latin typeface="Calibri" pitchFamily="34" charset="0"/>
              <a:cs typeface="Calibri" pitchFamily="34" charset="0"/>
            </a:endParaRPr>
          </a:p>
        </p:txBody>
      </p:sp>
    </p:spTree>
    <p:extLst>
      <p:ext uri="{BB962C8B-B14F-4D97-AF65-F5344CB8AC3E}">
        <p14:creationId xmlns:p14="http://schemas.microsoft.com/office/powerpoint/2010/main" val="20032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dirty="0"/>
          </a:p>
          <a:p>
            <a:pPr marL="36576" indent="0">
              <a:buNone/>
            </a:pPr>
            <a:r>
              <a:rPr lang="en-US" sz="4000" b="1" dirty="0">
                <a:latin typeface="Calibri" pitchFamily="34" charset="0"/>
              </a:rPr>
              <a:t>The Sultanate Period (1206-1626)</a:t>
            </a:r>
            <a:br>
              <a:rPr lang="en-US" sz="3200" b="1" dirty="0">
                <a:latin typeface="Calibri" pitchFamily="34" charset="0"/>
              </a:rPr>
            </a:br>
            <a:br>
              <a:rPr lang="en-US" sz="3200" b="1" dirty="0">
                <a:latin typeface="Calibri" pitchFamily="34" charset="0"/>
              </a:rPr>
            </a:br>
            <a:r>
              <a:rPr lang="en-US" sz="3200" b="1" dirty="0">
                <a:latin typeface="Calibri" pitchFamily="34" charset="0"/>
              </a:rPr>
              <a:t>The Sultan and his Chief Minister (</a:t>
            </a:r>
            <a:r>
              <a:rPr lang="en-US" sz="3200" b="1" dirty="0" err="1">
                <a:latin typeface="Calibri" pitchFamily="34" charset="0"/>
              </a:rPr>
              <a:t>Wazir</a:t>
            </a:r>
            <a:r>
              <a:rPr lang="en-US" sz="3200" b="1" dirty="0">
                <a:latin typeface="Calibri" pitchFamily="34" charset="0"/>
              </a:rPr>
              <a:t>) were head of the civil administration of Sultanate.</a:t>
            </a:r>
            <a:br>
              <a:rPr lang="en-US" sz="3200" b="1" dirty="0">
                <a:latin typeface="Calibri" pitchFamily="34" charset="0"/>
              </a:rPr>
            </a:br>
            <a:br>
              <a:rPr lang="en-US" sz="3200" b="1" dirty="0">
                <a:latin typeface="Calibri" pitchFamily="34" charset="0"/>
              </a:rPr>
            </a:br>
            <a:r>
              <a:rPr lang="en-US" sz="3200" b="1" dirty="0">
                <a:latin typeface="Calibri" pitchFamily="34" charset="0"/>
              </a:rPr>
              <a:t>The Sultan being head of the justice was the supreme authority to administer justice in his kingdom.</a:t>
            </a:r>
            <a:br>
              <a:rPr lang="en-US" sz="3200" b="1" dirty="0">
                <a:latin typeface="Calibri" pitchFamily="34" charset="0"/>
              </a:rPr>
            </a:br>
            <a:br>
              <a:rPr lang="en-US" sz="3200" b="1" dirty="0">
                <a:latin typeface="Calibri" pitchFamily="34" charset="0"/>
              </a:rPr>
            </a:br>
            <a:r>
              <a:rPr lang="en-US" sz="3200" b="1" dirty="0">
                <a:latin typeface="Calibri" pitchFamily="34" charset="0"/>
              </a:rPr>
              <a:t>All the major courts required to seek Sultan’s prior approval before awarding capital punishment.</a:t>
            </a:r>
          </a:p>
        </p:txBody>
      </p:sp>
    </p:spTree>
    <p:extLst>
      <p:ext uri="{BB962C8B-B14F-4D97-AF65-F5344CB8AC3E}">
        <p14:creationId xmlns:p14="http://schemas.microsoft.com/office/powerpoint/2010/main" val="4061573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03127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br>
              <a:rPr lang="en-US" sz="3200" b="1" u="sng" dirty="0">
                <a:latin typeface="Calibri" pitchFamily="34" charset="0"/>
                <a:cs typeface="Calibri" pitchFamily="34" charset="0"/>
              </a:rPr>
            </a:br>
            <a:r>
              <a:rPr lang="en-US" sz="3200" b="1" u="sng" dirty="0">
                <a:latin typeface="Calibri" pitchFamily="34" charset="0"/>
                <a:cs typeface="Calibri" pitchFamily="34" charset="0"/>
              </a:rPr>
              <a:t>2. </a:t>
            </a:r>
            <a:r>
              <a:rPr lang="en-US" sz="3200" b="1" u="sng" dirty="0" err="1">
                <a:latin typeface="Calibri" pitchFamily="34" charset="0"/>
                <a:cs typeface="Calibri" pitchFamily="34" charset="0"/>
              </a:rPr>
              <a:t>Tazir</a:t>
            </a:r>
            <a:r>
              <a:rPr lang="en-US" sz="3200" b="1" u="sng" dirty="0">
                <a:latin typeface="Calibri" pitchFamily="34" charset="0"/>
                <a:cs typeface="Calibri" pitchFamily="34" charset="0"/>
              </a:rPr>
              <a:t> (Discretionary Punishment) </a:t>
            </a:r>
            <a:br>
              <a:rPr lang="en-US" sz="3200" b="1" u="sng" dirty="0">
                <a:latin typeface="Calibri" pitchFamily="34" charset="0"/>
                <a:cs typeface="Calibri" pitchFamily="34" charset="0"/>
              </a:rPr>
            </a:br>
            <a:br>
              <a:rPr lang="en-US" sz="3200" b="1" u="sng" dirty="0">
                <a:latin typeface="Calibri" pitchFamily="34" charset="0"/>
                <a:cs typeface="Calibri" pitchFamily="34" charset="0"/>
              </a:rPr>
            </a:br>
            <a:r>
              <a:rPr lang="en-US" sz="3200" b="1" dirty="0">
                <a:latin typeface="Calibri" pitchFamily="34" charset="0"/>
                <a:cs typeface="Calibri" pitchFamily="34" charset="0"/>
              </a:rPr>
              <a:t>It was applicable to all crimes which were not classified under “</a:t>
            </a:r>
            <a:r>
              <a:rPr lang="en-US" sz="3200" b="1" dirty="0" err="1">
                <a:latin typeface="Calibri" pitchFamily="34" charset="0"/>
                <a:cs typeface="Calibri" pitchFamily="34" charset="0"/>
              </a:rPr>
              <a:t>Hadd</a:t>
            </a:r>
            <a:r>
              <a:rPr lang="en-US" sz="3200" b="1" dirty="0">
                <a:latin typeface="Calibri" pitchFamily="34" charset="0"/>
                <a:cs typeface="Calibri" pitchFamily="34" charset="0"/>
              </a:rPr>
              <a:t>” and includes counterfeiting coins, gambling, causing injury etc.</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dirty="0">
                <a:latin typeface="Calibri" pitchFamily="34" charset="0"/>
                <a:cs typeface="Calibri" pitchFamily="34" charset="0"/>
              </a:rPr>
              <a:t>The courts exercised their discretion in awarding suitable punishment to the criminals. The courts were free to invent new methods of punishing the criminals.</a:t>
            </a:r>
          </a:p>
        </p:txBody>
      </p:sp>
    </p:spTree>
    <p:extLst>
      <p:ext uri="{BB962C8B-B14F-4D97-AF65-F5344CB8AC3E}">
        <p14:creationId xmlns:p14="http://schemas.microsoft.com/office/powerpoint/2010/main" val="20032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dirty="0"/>
          </a:p>
          <a:p>
            <a:pPr marL="36576" indent="0">
              <a:buNone/>
            </a:pPr>
            <a:endParaRPr lang="en-US" sz="3200" b="1" u="sng" dirty="0">
              <a:latin typeface="Calibri" pitchFamily="34" charset="0"/>
              <a:cs typeface="Calibri" pitchFamily="34" charset="0"/>
            </a:endParaRPr>
          </a:p>
          <a:p>
            <a:pPr marL="36576" indent="0">
              <a:buNone/>
            </a:pPr>
            <a:r>
              <a:rPr lang="en-US" sz="3200" b="1" u="sng" dirty="0">
                <a:latin typeface="Calibri" pitchFamily="34" charset="0"/>
                <a:cs typeface="Calibri" pitchFamily="34" charset="0"/>
              </a:rPr>
              <a:t>3. </a:t>
            </a:r>
            <a:r>
              <a:rPr lang="en-US" sz="3200" b="1" u="sng" dirty="0" err="1">
                <a:latin typeface="Calibri" pitchFamily="34" charset="0"/>
                <a:cs typeface="Calibri" pitchFamily="34" charset="0"/>
              </a:rPr>
              <a:t>Qiyas</a:t>
            </a:r>
            <a:r>
              <a:rPr lang="en-US" sz="3200" b="1" u="sng" dirty="0">
                <a:latin typeface="Calibri" pitchFamily="34" charset="0"/>
                <a:cs typeface="Calibri" pitchFamily="34" charset="0"/>
              </a:rPr>
              <a:t> (Retaliation) </a:t>
            </a:r>
            <a:br>
              <a:rPr lang="en-US" sz="4000" b="1" u="sng" dirty="0">
                <a:latin typeface="Calibri" pitchFamily="34" charset="0"/>
                <a:cs typeface="Calibri" pitchFamily="34" charset="0"/>
              </a:rPr>
            </a:br>
            <a:br>
              <a:rPr lang="en-US" sz="4000" b="1" u="sng" dirty="0">
                <a:latin typeface="Calibri" pitchFamily="34" charset="0"/>
                <a:cs typeface="Calibri" pitchFamily="34" charset="0"/>
              </a:rPr>
            </a:br>
            <a:r>
              <a:rPr lang="en-US" sz="3200" b="1" dirty="0" err="1">
                <a:latin typeface="Calibri" pitchFamily="34" charset="0"/>
                <a:cs typeface="Calibri" pitchFamily="34" charset="0"/>
              </a:rPr>
              <a:t>Qias</a:t>
            </a:r>
            <a:r>
              <a:rPr lang="en-US" sz="3200" b="1" dirty="0">
                <a:latin typeface="Calibri" pitchFamily="34" charset="0"/>
                <a:cs typeface="Calibri" pitchFamily="34" charset="0"/>
              </a:rPr>
              <a:t> meant, in principle, life for life and limb for limb. It was applied to cases of willful killing and certain types grave wounding.</a:t>
            </a:r>
            <a:br>
              <a:rPr lang="en-US" sz="4000" b="1" u="sng" dirty="0">
                <a:latin typeface="Calibri" pitchFamily="34" charset="0"/>
                <a:cs typeface="Calibri" pitchFamily="34" charset="0"/>
              </a:rPr>
            </a:br>
            <a:br>
              <a:rPr lang="en-US" sz="4000" b="1" u="sng" dirty="0">
                <a:latin typeface="Calibri" pitchFamily="34" charset="0"/>
                <a:cs typeface="Calibri" pitchFamily="34" charset="0"/>
              </a:rPr>
            </a:br>
            <a:endParaRPr lang="en-US" sz="4000" b="1" u="sng" dirty="0">
              <a:latin typeface="Calibri" pitchFamily="34" charset="0"/>
              <a:cs typeface="Calibri" pitchFamily="34" charset="0"/>
            </a:endParaRPr>
          </a:p>
        </p:txBody>
      </p:sp>
    </p:spTree>
    <p:extLst>
      <p:ext uri="{BB962C8B-B14F-4D97-AF65-F5344CB8AC3E}">
        <p14:creationId xmlns:p14="http://schemas.microsoft.com/office/powerpoint/2010/main" val="20032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37406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86800" cy="6477000"/>
          </a:xfrm>
        </p:spPr>
        <p:txBody>
          <a:bodyPr>
            <a:normAutofit/>
          </a:bodyPr>
          <a:lstStyle/>
          <a:p>
            <a:pPr marL="36576" indent="0">
              <a:buNone/>
            </a:pPr>
            <a:r>
              <a:rPr lang="en-US" sz="3200" b="1" u="sng" dirty="0">
                <a:latin typeface="Calibri" pitchFamily="34" charset="0"/>
                <a:cs typeface="Calibri" pitchFamily="34" charset="0"/>
              </a:rPr>
              <a:t>4. </a:t>
            </a:r>
            <a:r>
              <a:rPr lang="en-US" sz="3200" b="1" u="sng" dirty="0" err="1">
                <a:latin typeface="Calibri" pitchFamily="34" charset="0"/>
                <a:cs typeface="Calibri" pitchFamily="34" charset="0"/>
              </a:rPr>
              <a:t>Diya</a:t>
            </a:r>
            <a:r>
              <a:rPr lang="en-US" sz="3200" b="1" u="sng" dirty="0">
                <a:latin typeface="Calibri" pitchFamily="34" charset="0"/>
                <a:cs typeface="Calibri" pitchFamily="34" charset="0"/>
              </a:rPr>
              <a:t> (Blood Money) </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dirty="0">
                <a:latin typeface="Calibri" pitchFamily="34" charset="0"/>
                <a:cs typeface="Calibri" pitchFamily="34" charset="0"/>
              </a:rPr>
              <a:t>It was sort of blood money paid by the man who killed another man if the murderer can convinced the victim and in that case he is not sentenced to death for his offence.</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dirty="0">
                <a:latin typeface="Calibri" pitchFamily="34" charset="0"/>
                <a:cs typeface="Calibri" pitchFamily="34" charset="0"/>
              </a:rPr>
              <a:t>In cases where </a:t>
            </a:r>
            <a:r>
              <a:rPr lang="en-US" sz="3200" b="1" dirty="0" err="1">
                <a:latin typeface="Calibri" pitchFamily="34" charset="0"/>
                <a:cs typeface="Calibri" pitchFamily="34" charset="0"/>
              </a:rPr>
              <a:t>Qias</a:t>
            </a:r>
            <a:r>
              <a:rPr lang="en-US" sz="3200" b="1" dirty="0">
                <a:latin typeface="Calibri" pitchFamily="34" charset="0"/>
                <a:cs typeface="Calibri" pitchFamily="34" charset="0"/>
              </a:rPr>
              <a:t> was available, it could be exchanged with </a:t>
            </a:r>
            <a:r>
              <a:rPr lang="en-US" sz="3200" b="1" dirty="0" err="1">
                <a:latin typeface="Calibri" pitchFamily="34" charset="0"/>
                <a:cs typeface="Calibri" pitchFamily="34" charset="0"/>
              </a:rPr>
              <a:t>Diya</a:t>
            </a:r>
            <a:r>
              <a:rPr lang="en-US" sz="3200" b="1" dirty="0">
                <a:latin typeface="Calibri" pitchFamily="34" charset="0"/>
                <a:cs typeface="Calibri" pitchFamily="34" charset="0"/>
              </a:rPr>
              <a:t> or blood money when the next of kin of the victim was satisfied with compensation for price of blood.</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19488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337406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dirty="0"/>
          </a:p>
          <a:p>
            <a:pPr marL="36576" indent="0">
              <a:buNone/>
            </a:pPr>
            <a:r>
              <a:rPr lang="en-US" sz="3200" b="1" u="sng" dirty="0">
                <a:latin typeface="Calibri" pitchFamily="34" charset="0"/>
                <a:cs typeface="Calibri" pitchFamily="34" charset="0"/>
              </a:rPr>
              <a:t>Punishment for Treason</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Muslim law considered “Treason” (</a:t>
            </a:r>
            <a:r>
              <a:rPr lang="en-US" sz="3200" b="1" dirty="0" err="1">
                <a:latin typeface="Calibri" pitchFamily="34" charset="0"/>
                <a:cs typeface="Calibri" pitchFamily="34" charset="0"/>
              </a:rPr>
              <a:t>Ghadr</a:t>
            </a:r>
            <a:r>
              <a:rPr lang="en-US" sz="3200" b="1" dirty="0">
                <a:latin typeface="Calibri" pitchFamily="34" charset="0"/>
                <a:cs typeface="Calibri" pitchFamily="34" charset="0"/>
              </a:rPr>
              <a:t>) as a crime against God and religion and state. The punishment was mostly death and no consideration was shown for their rank, religion or caste. Only the ruler was empowered to consider a mercy petition.</a:t>
            </a:r>
          </a:p>
        </p:txBody>
      </p:sp>
    </p:spTree>
    <p:extLst>
      <p:ext uri="{BB962C8B-B14F-4D97-AF65-F5344CB8AC3E}">
        <p14:creationId xmlns:p14="http://schemas.microsoft.com/office/powerpoint/2010/main" val="19488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48837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u="sng" dirty="0">
              <a:latin typeface="Calibri" pitchFamily="34" charset="0"/>
              <a:cs typeface="Calibri" pitchFamily="34" charset="0"/>
            </a:endParaRPr>
          </a:p>
          <a:p>
            <a:pPr marL="36576" indent="0">
              <a:buNone/>
            </a:pPr>
            <a:r>
              <a:rPr lang="en-US" sz="3200" b="1" u="sng" dirty="0">
                <a:latin typeface="Calibri" pitchFamily="34" charset="0"/>
                <a:cs typeface="Calibri" pitchFamily="34" charset="0"/>
              </a:rPr>
              <a:t>1. No separation of  Judiciary</a:t>
            </a:r>
          </a:p>
          <a:p>
            <a:pPr marL="36576" indent="0">
              <a:buNone/>
            </a:pPr>
            <a:br>
              <a:rPr lang="en-US" sz="3200" b="1" u="sng" dirty="0">
                <a:latin typeface="Calibri" pitchFamily="34" charset="0"/>
                <a:cs typeface="Calibri" pitchFamily="34" charset="0"/>
              </a:rPr>
            </a:br>
            <a:r>
              <a:rPr lang="en-US" sz="3200" b="1" dirty="0">
                <a:latin typeface="Calibri" pitchFamily="34" charset="0"/>
                <a:cs typeface="Calibri" pitchFamily="34" charset="0"/>
              </a:rPr>
              <a:t>The emperor who was the head of the government was also the fountain of justice and administered justice accordingly.</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There was no separation between executive and judiciary.</a:t>
            </a:r>
          </a:p>
        </p:txBody>
      </p:sp>
    </p:spTree>
    <p:extLst>
      <p:ext uri="{BB962C8B-B14F-4D97-AF65-F5344CB8AC3E}">
        <p14:creationId xmlns:p14="http://schemas.microsoft.com/office/powerpoint/2010/main" val="19488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sz="3200" b="1" u="sng" dirty="0">
              <a:latin typeface="Calibri" pitchFamily="34" charset="0"/>
              <a:cs typeface="Calibri" pitchFamily="34" charset="0"/>
            </a:endParaRPr>
          </a:p>
          <a:p>
            <a:pPr marL="36576" indent="0">
              <a:buNone/>
            </a:pPr>
            <a:r>
              <a:rPr lang="en-US" sz="3200" b="1" u="sng" dirty="0">
                <a:latin typeface="Calibri" pitchFamily="34" charset="0"/>
                <a:cs typeface="Calibri" pitchFamily="34" charset="0"/>
              </a:rPr>
              <a:t>2. Uncertainty and non-uniformity</a:t>
            </a:r>
          </a:p>
          <a:p>
            <a:pPr marL="36576" indent="0">
              <a:buNone/>
            </a:pPr>
            <a:br>
              <a:rPr lang="en-US" dirty="0"/>
            </a:br>
            <a:r>
              <a:rPr lang="en-US" sz="3200" b="1" dirty="0">
                <a:latin typeface="Calibri" pitchFamily="34" charset="0"/>
                <a:cs typeface="Calibri" pitchFamily="34" charset="0"/>
              </a:rPr>
              <a:t>Muslim family law was not certain and uniform.</a:t>
            </a:r>
            <a:br>
              <a:rPr lang="en-US" sz="3200" b="1" dirty="0">
                <a:latin typeface="Calibri" pitchFamily="34" charset="0"/>
                <a:cs typeface="Calibri" pitchFamily="34" charset="0"/>
              </a:rPr>
            </a:br>
            <a:r>
              <a:rPr lang="en-US" sz="3200" b="1" dirty="0">
                <a:latin typeface="Calibri" pitchFamily="34" charset="0"/>
                <a:cs typeface="Calibri" pitchFamily="34" charset="0"/>
              </a:rPr>
              <a:t>The law laid down in </a:t>
            </a:r>
            <a:r>
              <a:rPr lang="en-US" sz="3200" b="1" dirty="0" err="1">
                <a:latin typeface="Calibri" pitchFamily="34" charset="0"/>
                <a:cs typeface="Calibri" pitchFamily="34" charset="0"/>
              </a:rPr>
              <a:t>Hedaya</a:t>
            </a:r>
            <a:r>
              <a:rPr lang="en-US" sz="3200" b="1" dirty="0">
                <a:latin typeface="Calibri" pitchFamily="34" charset="0"/>
                <a:cs typeface="Calibri" pitchFamily="34" charset="0"/>
              </a:rPr>
              <a:t> and Fatwa-e-</a:t>
            </a:r>
            <a:r>
              <a:rPr lang="en-US" sz="3200" b="1" dirty="0" err="1">
                <a:latin typeface="Calibri" pitchFamily="34" charset="0"/>
                <a:cs typeface="Calibri" pitchFamily="34" charset="0"/>
              </a:rPr>
              <a:t>Alamgiri</a:t>
            </a:r>
            <a:r>
              <a:rPr lang="en-US" sz="3200" b="1" dirty="0">
                <a:latin typeface="Calibri" pitchFamily="34" charset="0"/>
                <a:cs typeface="Calibri" pitchFamily="34" charset="0"/>
              </a:rPr>
              <a:t> was mostly conflicting.</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There were differences of opinions among Muslim jurists.</a:t>
            </a:r>
          </a:p>
          <a:p>
            <a:pPr marL="36576" indent="0">
              <a:buNone/>
            </a:pP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488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r>
              <a:rPr lang="en-US" dirty="0"/>
              <a:t>            </a:t>
            </a:r>
            <a:r>
              <a:rPr lang="en-US" sz="4400" b="1" dirty="0">
                <a:latin typeface="Calibri" pitchFamily="34" charset="0"/>
              </a:rPr>
              <a:t>Administrative Units</a:t>
            </a:r>
          </a:p>
          <a:p>
            <a:pPr marL="36576" indent="0">
              <a:buNone/>
            </a:pPr>
            <a:endParaRPr lang="en-US" dirty="0"/>
          </a:p>
          <a:p>
            <a:pPr marL="36576" indent="0">
              <a:buNone/>
            </a:pPr>
            <a:endParaRPr lang="en-US" dirty="0"/>
          </a:p>
        </p:txBody>
      </p:sp>
      <p:sp>
        <p:nvSpPr>
          <p:cNvPr id="4" name="Rectangle 3"/>
          <p:cNvSpPr/>
          <p:nvPr/>
        </p:nvSpPr>
        <p:spPr>
          <a:xfrm>
            <a:off x="1960418" y="1066800"/>
            <a:ext cx="4114800"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itchFamily="34" charset="0"/>
              </a:rPr>
              <a:t>Central Capital</a:t>
            </a:r>
          </a:p>
        </p:txBody>
      </p:sp>
      <p:sp>
        <p:nvSpPr>
          <p:cNvPr id="6" name="Rectangle 5"/>
          <p:cNvSpPr/>
          <p:nvPr/>
        </p:nvSpPr>
        <p:spPr>
          <a:xfrm>
            <a:off x="2112818" y="2362200"/>
            <a:ext cx="3810000" cy="762000"/>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itchFamily="34" charset="0"/>
              </a:rPr>
              <a:t>Provinces</a:t>
            </a:r>
          </a:p>
        </p:txBody>
      </p:sp>
      <p:sp>
        <p:nvSpPr>
          <p:cNvPr id="7" name="Rectangle 6"/>
          <p:cNvSpPr/>
          <p:nvPr/>
        </p:nvSpPr>
        <p:spPr>
          <a:xfrm>
            <a:off x="2112818" y="3505200"/>
            <a:ext cx="38100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itchFamily="34" charset="0"/>
              </a:rPr>
              <a:t>District</a:t>
            </a:r>
          </a:p>
        </p:txBody>
      </p:sp>
      <p:sp>
        <p:nvSpPr>
          <p:cNvPr id="8" name="Rectangle 7"/>
          <p:cNvSpPr/>
          <p:nvPr/>
        </p:nvSpPr>
        <p:spPr>
          <a:xfrm>
            <a:off x="2112818" y="4648200"/>
            <a:ext cx="38100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itchFamily="34" charset="0"/>
              </a:rPr>
              <a:t>Parganah</a:t>
            </a:r>
          </a:p>
        </p:txBody>
      </p:sp>
      <p:sp>
        <p:nvSpPr>
          <p:cNvPr id="9" name="Rectangle 8"/>
          <p:cNvSpPr/>
          <p:nvPr/>
        </p:nvSpPr>
        <p:spPr>
          <a:xfrm>
            <a:off x="2112818" y="5715000"/>
            <a:ext cx="3810000"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itchFamily="34" charset="0"/>
              </a:rPr>
              <a:t>Village</a:t>
            </a:r>
          </a:p>
        </p:txBody>
      </p:sp>
    </p:spTree>
    <p:extLst>
      <p:ext uri="{BB962C8B-B14F-4D97-AF65-F5344CB8AC3E}">
        <p14:creationId xmlns:p14="http://schemas.microsoft.com/office/powerpoint/2010/main" val="4061573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endParaRPr lang="en-US" sz="3200" b="1" u="sng" dirty="0">
              <a:latin typeface="Calibri" pitchFamily="34" charset="0"/>
              <a:cs typeface="Calibri" pitchFamily="34" charset="0"/>
            </a:endParaRPr>
          </a:p>
          <a:p>
            <a:pPr marL="36576" indent="0">
              <a:buNone/>
            </a:pPr>
            <a:r>
              <a:rPr lang="en-US" sz="3200" b="1" u="sng" dirty="0">
                <a:latin typeface="Calibri" pitchFamily="34" charset="0"/>
                <a:cs typeface="Calibri" pitchFamily="34" charset="0"/>
              </a:rPr>
              <a:t>3. No differences between public law and private law</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 Muslim criminal law didn’t draw any distinction between public law and private law. Criminal law was regarded as a breach of private law. It had not developed the idea that crime was crime was an offence not only against the injured individuals but also against the society as well.</a:t>
            </a:r>
          </a:p>
        </p:txBody>
      </p:sp>
    </p:spTree>
    <p:extLst>
      <p:ext uri="{BB962C8B-B14F-4D97-AF65-F5344CB8AC3E}">
        <p14:creationId xmlns:p14="http://schemas.microsoft.com/office/powerpoint/2010/main" val="19488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dirty="0"/>
          </a:p>
          <a:p>
            <a:pPr marL="36576" indent="0">
              <a:buNone/>
            </a:pPr>
            <a:r>
              <a:rPr lang="en-US" sz="3200" b="1" u="sng" dirty="0">
                <a:latin typeface="Calibri" pitchFamily="34" charset="0"/>
                <a:cs typeface="Calibri" pitchFamily="34" charset="0"/>
              </a:rPr>
              <a:t>4. The Defective practice of </a:t>
            </a:r>
            <a:r>
              <a:rPr lang="en-US" sz="3200" b="1" u="sng" dirty="0" err="1">
                <a:latin typeface="Calibri" pitchFamily="34" charset="0"/>
                <a:cs typeface="Calibri" pitchFamily="34" charset="0"/>
              </a:rPr>
              <a:t>Diya</a:t>
            </a:r>
            <a:r>
              <a:rPr lang="en-US" sz="3200" b="1" u="sng" dirty="0">
                <a:latin typeface="Calibri" pitchFamily="34" charset="0"/>
                <a:cs typeface="Calibri" pitchFamily="34" charset="0"/>
              </a:rPr>
              <a:t> and Blood money</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In many cases the murderer escaped simply by paying money to the relatives of the murdered person.</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dirty="0">
                <a:latin typeface="Calibri" pitchFamily="34" charset="0"/>
                <a:cs typeface="Calibri" pitchFamily="34" charset="0"/>
              </a:rPr>
              <a:t>In cases where murdered person left no heirs to punish the murderer/to demand blood money, a minor heir was to wait till he attained majority for punishing the murderer/demanding the blood-money.</a:t>
            </a:r>
          </a:p>
        </p:txBody>
      </p:sp>
    </p:spTree>
    <p:extLst>
      <p:ext uri="{BB962C8B-B14F-4D97-AF65-F5344CB8AC3E}">
        <p14:creationId xmlns:p14="http://schemas.microsoft.com/office/powerpoint/2010/main" val="17140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3200" b="1" u="sng" dirty="0">
                <a:latin typeface="Calibri" pitchFamily="34" charset="0"/>
                <a:cs typeface="Calibri" pitchFamily="34" charset="0"/>
              </a:rPr>
              <a:t>5. No prosecution with state initiatives</a:t>
            </a:r>
          </a:p>
          <a:p>
            <a:pPr marL="36576" indent="0">
              <a:buNone/>
            </a:pPr>
            <a:r>
              <a:rPr lang="en-US" sz="3200" b="1" dirty="0">
                <a:latin typeface="Calibri" pitchFamily="34" charset="0"/>
                <a:cs typeface="Calibri" pitchFamily="34" charset="0"/>
              </a:rPr>
              <a:t>State never took any initiative to punish the criminals or murderer for committing murder unless the heir of the murdered person claims before the court.</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u="sng" dirty="0">
                <a:latin typeface="Calibri" pitchFamily="34" charset="0"/>
                <a:cs typeface="Calibri" pitchFamily="34" charset="0"/>
              </a:rPr>
              <a:t>6. No consideration on criminal intention</a:t>
            </a:r>
            <a:br>
              <a:rPr lang="en-US" sz="3200" b="1" u="sng" dirty="0">
                <a:latin typeface="Calibri" pitchFamily="34" charset="0"/>
                <a:cs typeface="Calibri" pitchFamily="34" charset="0"/>
              </a:rPr>
            </a:br>
            <a:r>
              <a:rPr lang="en-US" sz="3200" b="1" dirty="0">
                <a:latin typeface="Calibri" pitchFamily="34" charset="0"/>
                <a:cs typeface="Calibri" pitchFamily="34" charset="0"/>
              </a:rPr>
              <a:t>Muslim law tried to distinguish between murder and culpable homicide but it did not consider the intention of the culprit. It considered on the method of weapons used in committing the crime.</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17140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3200" b="1" u="sng" dirty="0">
                <a:latin typeface="Calibri" pitchFamily="34" charset="0"/>
                <a:cs typeface="Calibri" pitchFamily="34" charset="0"/>
              </a:rPr>
              <a:t>7. Defect regarding </a:t>
            </a:r>
            <a:r>
              <a:rPr lang="en-US" sz="3200" b="1" u="sng" dirty="0" err="1">
                <a:latin typeface="Calibri" pitchFamily="34" charset="0"/>
                <a:cs typeface="Calibri" pitchFamily="34" charset="0"/>
              </a:rPr>
              <a:t>Tazir</a:t>
            </a:r>
            <a:br>
              <a:rPr lang="en-US" sz="3200" b="1" u="sng" dirty="0">
                <a:latin typeface="Calibri" pitchFamily="34" charset="0"/>
                <a:cs typeface="Calibri" pitchFamily="34" charset="0"/>
              </a:rPr>
            </a:br>
            <a:br>
              <a:rPr lang="en-US" sz="3200" b="1" u="sng" dirty="0">
                <a:latin typeface="Calibri" pitchFamily="34" charset="0"/>
                <a:cs typeface="Calibri" pitchFamily="34" charset="0"/>
              </a:rPr>
            </a:br>
            <a:r>
              <a:rPr lang="en-US" sz="3200" b="1" dirty="0">
                <a:latin typeface="Calibri" pitchFamily="34" charset="0"/>
                <a:cs typeface="Calibri" pitchFamily="34" charset="0"/>
              </a:rPr>
              <a:t>The law of </a:t>
            </a:r>
            <a:r>
              <a:rPr lang="en-US" sz="3200" b="1" dirty="0" err="1">
                <a:latin typeface="Calibri" pitchFamily="34" charset="0"/>
                <a:cs typeface="Calibri" pitchFamily="34" charset="0"/>
              </a:rPr>
              <a:t>Tazir</a:t>
            </a:r>
            <a:r>
              <a:rPr lang="en-US" sz="3200" b="1" dirty="0">
                <a:latin typeface="Calibri" pitchFamily="34" charset="0"/>
                <a:cs typeface="Calibri" pitchFamily="34" charset="0"/>
              </a:rPr>
              <a:t>, which provided for discretionary punishment was also very vague which gave too much power to the judge. Even innocent persons were punished by the courts while on the other hand it </a:t>
            </a:r>
            <a:r>
              <a:rPr lang="en-US" sz="3200" b="1" dirty="0" err="1">
                <a:latin typeface="Calibri" pitchFamily="34" charset="0"/>
                <a:cs typeface="Calibri" pitchFamily="34" charset="0"/>
              </a:rPr>
              <a:t>ledd</a:t>
            </a:r>
            <a:r>
              <a:rPr lang="en-US" sz="3200" b="1" dirty="0">
                <a:latin typeface="Calibri" pitchFamily="34" charset="0"/>
                <a:cs typeface="Calibri" pitchFamily="34" charset="0"/>
              </a:rPr>
              <a:t> to corruption and justice.</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Punishment could be unduly severe or ridiculously light as there was no standard or measure for them.</a:t>
            </a:r>
          </a:p>
        </p:txBody>
      </p:sp>
    </p:spTree>
    <p:extLst>
      <p:ext uri="{BB962C8B-B14F-4D97-AF65-F5344CB8AC3E}">
        <p14:creationId xmlns:p14="http://schemas.microsoft.com/office/powerpoint/2010/main" val="17140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dirty="0"/>
          </a:p>
          <a:p>
            <a:pPr marL="36576" indent="0">
              <a:buNone/>
            </a:pPr>
            <a:r>
              <a:rPr lang="en-US" sz="3200" b="1" u="sng" dirty="0">
                <a:latin typeface="Calibri" pitchFamily="34" charset="0"/>
                <a:cs typeface="Calibri" pitchFamily="34" charset="0"/>
              </a:rPr>
              <a:t>8. Defective Evidence Law</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No Muslim could be given capital punishment on the evidence of an infidel.</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dirty="0">
                <a:latin typeface="Calibri" pitchFamily="34" charset="0"/>
                <a:cs typeface="Calibri" pitchFamily="34" charset="0"/>
              </a:rPr>
              <a:t>Evidence of 1 Muslim was regarded as </a:t>
            </a:r>
            <a:r>
              <a:rPr lang="en-US" sz="3200" b="1" dirty="0" err="1">
                <a:latin typeface="Calibri" pitchFamily="34" charset="0"/>
                <a:cs typeface="Calibri" pitchFamily="34" charset="0"/>
              </a:rPr>
              <a:t>equvalent</a:t>
            </a:r>
            <a:r>
              <a:rPr lang="en-US" sz="3200" b="1" dirty="0">
                <a:latin typeface="Calibri" pitchFamily="34" charset="0"/>
                <a:cs typeface="Calibri" pitchFamily="34" charset="0"/>
              </a:rPr>
              <a:t> to 2 Hindus. Evidence of 1 man was regarded as equivalent to 2 women.</a:t>
            </a:r>
            <a:br>
              <a:rPr lang="en-US" sz="3200" b="1" dirty="0">
                <a:latin typeface="Calibri" pitchFamily="34" charset="0"/>
                <a:cs typeface="Calibri" pitchFamily="34" charset="0"/>
              </a:rPr>
            </a:br>
            <a:br>
              <a:rPr lang="en-US" sz="3200" b="1" dirty="0">
                <a:latin typeface="Calibri" pitchFamily="34" charset="0"/>
                <a:cs typeface="Calibri" pitchFamily="34" charset="0"/>
              </a:rPr>
            </a:br>
            <a:r>
              <a:rPr lang="en-US" sz="3200" b="1" dirty="0">
                <a:latin typeface="Calibri" pitchFamily="34" charset="0"/>
                <a:cs typeface="Calibri" pitchFamily="34" charset="0"/>
              </a:rPr>
              <a:t>For rape or illicit intercourse, evidence of four eye witnesses was necessary.</a:t>
            </a:r>
          </a:p>
        </p:txBody>
      </p:sp>
    </p:spTree>
    <p:extLst>
      <p:ext uri="{BB962C8B-B14F-4D97-AF65-F5344CB8AC3E}">
        <p14:creationId xmlns:p14="http://schemas.microsoft.com/office/powerpoint/2010/main" val="17140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3740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77000"/>
          </a:xfrm>
        </p:spPr>
        <p:txBody>
          <a:bodyPr>
            <a:normAutofit/>
          </a:bodyPr>
          <a:lstStyle/>
          <a:p>
            <a:pPr marL="36576" indent="0">
              <a:buNone/>
            </a:pPr>
            <a:r>
              <a:rPr lang="en-US" sz="4000" b="1" u="sng" dirty="0">
                <a:latin typeface="Calibri" pitchFamily="34" charset="0"/>
              </a:rPr>
              <a:t>Central Capital</a:t>
            </a:r>
            <a:br>
              <a:rPr lang="en-US" sz="4000" b="1" u="sng" dirty="0">
                <a:latin typeface="Calibri" pitchFamily="34" charset="0"/>
              </a:rPr>
            </a:br>
            <a:endParaRPr lang="en-US" sz="4000" b="1" dirty="0">
              <a:latin typeface="Calibri" pitchFamily="34" charset="0"/>
            </a:endParaRPr>
          </a:p>
          <a:p>
            <a:pPr marL="36576" indent="0">
              <a:buNone/>
            </a:pPr>
            <a:r>
              <a:rPr lang="en-US" sz="3200" b="1" dirty="0">
                <a:latin typeface="Calibri" pitchFamily="34" charset="0"/>
              </a:rPr>
              <a:t>1. </a:t>
            </a:r>
            <a:r>
              <a:rPr lang="en-US" sz="3200" b="1" u="sng" dirty="0">
                <a:latin typeface="Calibri" pitchFamily="34" charset="0"/>
              </a:rPr>
              <a:t>King’s Court </a:t>
            </a:r>
            <a:r>
              <a:rPr lang="en-US" sz="3200" b="1" dirty="0">
                <a:latin typeface="Calibri" pitchFamily="34" charset="0"/>
              </a:rPr>
              <a:t>(Presided over by the Sultan and had both original &amp; appellate jurisdiction over all cases within the realm. Two Muftis highly qualified in law assisted the Sultan)</a:t>
            </a:r>
            <a:br>
              <a:rPr lang="en-US" sz="3200" b="1" dirty="0">
                <a:latin typeface="Calibri" pitchFamily="34" charset="0"/>
              </a:rPr>
            </a:br>
            <a:endParaRPr lang="en-US" sz="3200" b="1" u="sng" dirty="0">
              <a:latin typeface="Calibri" pitchFamily="34" charset="0"/>
            </a:endParaRPr>
          </a:p>
          <a:p>
            <a:pPr marL="36576" indent="0">
              <a:buNone/>
            </a:pPr>
            <a:r>
              <a:rPr lang="en-US" sz="3200" b="1" dirty="0">
                <a:latin typeface="Calibri" pitchFamily="34" charset="0"/>
              </a:rPr>
              <a:t>2. </a:t>
            </a:r>
            <a:r>
              <a:rPr lang="en-US" sz="3200" b="1" u="sng" dirty="0">
                <a:latin typeface="Calibri" pitchFamily="34" charset="0"/>
              </a:rPr>
              <a:t>The Court of </a:t>
            </a:r>
            <a:r>
              <a:rPr lang="en-US" sz="3200" b="1" u="sng" dirty="0" err="1">
                <a:latin typeface="Calibri" pitchFamily="34" charset="0"/>
              </a:rPr>
              <a:t>Diwan</a:t>
            </a:r>
            <a:r>
              <a:rPr lang="en-US" sz="3200" b="1" u="sng" dirty="0">
                <a:latin typeface="Calibri" pitchFamily="34" charset="0"/>
              </a:rPr>
              <a:t>-e-</a:t>
            </a:r>
            <a:r>
              <a:rPr lang="en-US" sz="3200" b="1" u="sng" dirty="0" err="1">
                <a:latin typeface="Calibri" pitchFamily="34" charset="0"/>
              </a:rPr>
              <a:t>Muzalim</a:t>
            </a:r>
            <a:r>
              <a:rPr lang="en-US" sz="3200" b="1" u="sng" dirty="0">
                <a:latin typeface="Calibri" pitchFamily="34" charset="0"/>
              </a:rPr>
              <a:t> </a:t>
            </a:r>
            <a:r>
              <a:rPr lang="en-US" sz="3200" b="1" dirty="0">
                <a:latin typeface="Calibri" pitchFamily="34" charset="0"/>
              </a:rPr>
              <a:t>( Highest court of criminal appeal. Presided over by the Sultan but he seldom sat in it and in his absence the Chief Justice presided over it)</a:t>
            </a:r>
            <a:br>
              <a:rPr lang="en-US" sz="3200" b="1" dirty="0">
                <a:latin typeface="Calibri" pitchFamily="34" charset="0"/>
              </a:rPr>
            </a:br>
            <a:endParaRPr lang="en-US" sz="3200" b="1" dirty="0">
              <a:latin typeface="Calibri" pitchFamily="34" charset="0"/>
            </a:endParaRPr>
          </a:p>
        </p:txBody>
      </p:sp>
    </p:spTree>
    <p:extLst>
      <p:ext uri="{BB962C8B-B14F-4D97-AF65-F5344CB8AC3E}">
        <p14:creationId xmlns:p14="http://schemas.microsoft.com/office/powerpoint/2010/main" val="406157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sz="3200" b="1" dirty="0">
              <a:latin typeface="Calibri" pitchFamily="34" charset="0"/>
            </a:endParaRPr>
          </a:p>
          <a:p>
            <a:pPr marL="36576" indent="0">
              <a:buNone/>
            </a:pPr>
            <a:r>
              <a:rPr lang="en-US" sz="3200" b="1" dirty="0">
                <a:latin typeface="Calibri" pitchFamily="34" charset="0"/>
              </a:rPr>
              <a:t>3. </a:t>
            </a:r>
            <a:r>
              <a:rPr lang="en-US" sz="3200" b="1" u="sng" dirty="0">
                <a:latin typeface="Calibri" pitchFamily="34" charset="0"/>
              </a:rPr>
              <a:t>The Court of </a:t>
            </a:r>
            <a:r>
              <a:rPr lang="en-US" sz="3200" b="1" u="sng" dirty="0" err="1">
                <a:latin typeface="Calibri" pitchFamily="34" charset="0"/>
              </a:rPr>
              <a:t>Diwan</a:t>
            </a:r>
            <a:r>
              <a:rPr lang="en-US" sz="3200" b="1" u="sng" dirty="0">
                <a:latin typeface="Calibri" pitchFamily="34" charset="0"/>
              </a:rPr>
              <a:t>-e-</a:t>
            </a:r>
            <a:r>
              <a:rPr lang="en-US" sz="3200" b="1" u="sng" dirty="0" err="1">
                <a:latin typeface="Calibri" pitchFamily="34" charset="0"/>
              </a:rPr>
              <a:t>Risalat</a:t>
            </a:r>
            <a:r>
              <a:rPr lang="en-US" sz="3200" b="1" u="sng" dirty="0">
                <a:latin typeface="Calibri" pitchFamily="34" charset="0"/>
              </a:rPr>
              <a:t> </a:t>
            </a:r>
            <a:r>
              <a:rPr lang="en-US" sz="3200" b="1" dirty="0">
                <a:latin typeface="Calibri" pitchFamily="34" charset="0"/>
              </a:rPr>
              <a:t>(Highest court of </a:t>
            </a:r>
            <a:r>
              <a:rPr lang="en-US" sz="3200" b="1" dirty="0" err="1">
                <a:latin typeface="Calibri" pitchFamily="34" charset="0"/>
              </a:rPr>
              <a:t>civill</a:t>
            </a:r>
            <a:r>
              <a:rPr lang="en-US" sz="3200" b="1" dirty="0">
                <a:latin typeface="Calibri" pitchFamily="34" charset="0"/>
              </a:rPr>
              <a:t> appeal. Presided over by the Sultan but he seldom sat in it and in his absence the Chief Justice presided over it)</a:t>
            </a:r>
            <a:br>
              <a:rPr lang="en-US" sz="3200" b="1" dirty="0">
                <a:latin typeface="Calibri" pitchFamily="34" charset="0"/>
              </a:rPr>
            </a:br>
            <a:br>
              <a:rPr lang="en-US" sz="3200" b="1" dirty="0">
                <a:latin typeface="Calibri" pitchFamily="34" charset="0"/>
              </a:rPr>
            </a:br>
            <a:r>
              <a:rPr lang="en-US" sz="3200" b="1" dirty="0">
                <a:latin typeface="Calibri" pitchFamily="34" charset="0"/>
              </a:rPr>
              <a:t>4. </a:t>
            </a:r>
            <a:r>
              <a:rPr lang="en-US" sz="3200" b="1" u="sng" dirty="0" err="1">
                <a:latin typeface="Calibri" pitchFamily="34" charset="0"/>
              </a:rPr>
              <a:t>Sadre</a:t>
            </a:r>
            <a:r>
              <a:rPr lang="en-US" sz="3200" b="1" u="sng" dirty="0">
                <a:latin typeface="Calibri" pitchFamily="34" charset="0"/>
              </a:rPr>
              <a:t> Jahan Court </a:t>
            </a:r>
            <a:r>
              <a:rPr lang="en-US" sz="3200" b="1" dirty="0">
                <a:latin typeface="Calibri" pitchFamily="34" charset="0"/>
              </a:rPr>
              <a:t>(In 1248, Sultan Nasir Uddin being dissatisfied with the Chief justice created this court superior of </a:t>
            </a:r>
            <a:r>
              <a:rPr lang="en-US" sz="3200" b="1" dirty="0" err="1">
                <a:latin typeface="Calibri" pitchFamily="34" charset="0"/>
              </a:rPr>
              <a:t>Sadre</a:t>
            </a:r>
            <a:r>
              <a:rPr lang="en-US" sz="3200" b="1" dirty="0">
                <a:latin typeface="Calibri" pitchFamily="34" charset="0"/>
              </a:rPr>
              <a:t> </a:t>
            </a:r>
            <a:r>
              <a:rPr lang="en-US" sz="3200" b="1" dirty="0" err="1">
                <a:latin typeface="Calibri" pitchFamily="34" charset="0"/>
              </a:rPr>
              <a:t>Jahans</a:t>
            </a:r>
            <a:r>
              <a:rPr lang="en-US" sz="3200" b="1" dirty="0">
                <a:latin typeface="Calibri" pitchFamily="34" charset="0"/>
              </a:rPr>
              <a:t> Court . The ecclesiastical cases were transferred to this court and occasionally presided over the king’s court)</a:t>
            </a:r>
            <a:br>
              <a:rPr lang="en-US" sz="3200" b="1" dirty="0">
                <a:latin typeface="Calibri" pitchFamily="34" charset="0"/>
              </a:rPr>
            </a:br>
            <a:endParaRPr lang="en-US" dirty="0"/>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lstStyle/>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5. </a:t>
            </a:r>
            <a:r>
              <a:rPr lang="en-US" sz="3200" b="1" u="sng" dirty="0">
                <a:latin typeface="Calibri" pitchFamily="34" charset="0"/>
                <a:cs typeface="Calibri" pitchFamily="34" charset="0"/>
              </a:rPr>
              <a:t>Court of the Chief Justice </a:t>
            </a:r>
            <a:r>
              <a:rPr lang="en-US" sz="3200" b="1" dirty="0">
                <a:latin typeface="Calibri" pitchFamily="34" charset="0"/>
                <a:cs typeface="Calibri" pitchFamily="34" charset="0"/>
              </a:rPr>
              <a:t>(It was established in 1206 and presided over by the </a:t>
            </a:r>
            <a:r>
              <a:rPr lang="en-US" sz="3200" b="1" dirty="0" err="1">
                <a:latin typeface="Calibri" pitchFamily="34" charset="0"/>
                <a:cs typeface="Calibri" pitchFamily="34" charset="0"/>
              </a:rPr>
              <a:t>Qazi-ul-Quzat</a:t>
            </a:r>
            <a:r>
              <a:rPr lang="en-US" sz="3200" b="1" dirty="0">
                <a:latin typeface="Calibri" pitchFamily="34" charset="0"/>
                <a:cs typeface="Calibri" pitchFamily="34" charset="0"/>
              </a:rPr>
              <a:t>/ Chief Justice. It dealt with all kind of cases.)</a:t>
            </a:r>
            <a:endParaRPr lang="en-US" sz="3200" b="1" u="sng"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6. </a:t>
            </a:r>
            <a:r>
              <a:rPr lang="en-US" sz="3200" b="1" u="sng" dirty="0">
                <a:latin typeface="Calibri" pitchFamily="34" charset="0"/>
                <a:cs typeface="Calibri" pitchFamily="34" charset="0"/>
              </a:rPr>
              <a:t>The Court of </a:t>
            </a:r>
            <a:r>
              <a:rPr lang="en-US" sz="3200" b="1" u="sng" dirty="0" err="1">
                <a:latin typeface="Calibri" pitchFamily="34" charset="0"/>
                <a:cs typeface="Calibri" pitchFamily="34" charset="0"/>
              </a:rPr>
              <a:t>Diwan</a:t>
            </a:r>
            <a:r>
              <a:rPr lang="en-US" sz="3200" b="1" u="sng" dirty="0">
                <a:latin typeface="Calibri" pitchFamily="34" charset="0"/>
                <a:cs typeface="Calibri" pitchFamily="34" charset="0"/>
              </a:rPr>
              <a:t>-e-</a:t>
            </a:r>
            <a:r>
              <a:rPr lang="en-US" sz="3200" b="1" u="sng" dirty="0" err="1">
                <a:latin typeface="Calibri" pitchFamily="34" charset="0"/>
                <a:cs typeface="Calibri" pitchFamily="34" charset="0"/>
              </a:rPr>
              <a:t>Siyasat</a:t>
            </a:r>
            <a:r>
              <a:rPr lang="en-US" sz="3200" b="1" u="sng" dirty="0">
                <a:latin typeface="Calibri" pitchFamily="34" charset="0"/>
                <a:cs typeface="Calibri" pitchFamily="34" charset="0"/>
              </a:rPr>
              <a:t> </a:t>
            </a:r>
            <a:r>
              <a:rPr lang="en-US" sz="3200" b="1" dirty="0">
                <a:latin typeface="Calibri" pitchFamily="34" charset="0"/>
                <a:cs typeface="Calibri" pitchFamily="34" charset="0"/>
              </a:rPr>
              <a:t>(Constituted to deal with cases of rebels and high treason. Courts main purpose was to deal with criminal prosecution. It was established by Muhammad </a:t>
            </a:r>
            <a:r>
              <a:rPr lang="en-US" sz="3200" b="1" dirty="0" err="1">
                <a:latin typeface="Calibri" pitchFamily="34" charset="0"/>
                <a:cs typeface="Calibri" pitchFamily="34" charset="0"/>
              </a:rPr>
              <a:t>Tughlaq</a:t>
            </a:r>
            <a:r>
              <a:rPr lang="en-US" sz="3200" b="1" dirty="0">
                <a:latin typeface="Calibri" pitchFamily="34" charset="0"/>
                <a:cs typeface="Calibri" pitchFamily="34" charset="0"/>
              </a:rPr>
              <a:t> and continued up to 1351) </a:t>
            </a:r>
            <a:endParaRPr lang="en-US" sz="3200" b="1" u="sng" dirty="0">
              <a:latin typeface="Calibri" pitchFamily="34" charset="0"/>
              <a:cs typeface="Calibri" pitchFamily="34" charset="0"/>
            </a:endParaRPr>
          </a:p>
          <a:p>
            <a:pPr marL="36576" indent="0">
              <a:buNone/>
            </a:pPr>
            <a:endParaRPr lang="en-US" dirty="0"/>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763000" cy="6477000"/>
          </a:xfrm>
        </p:spPr>
        <p:txBody>
          <a:bodyPr>
            <a:normAutofit/>
          </a:bodyPr>
          <a:lstStyle/>
          <a:p>
            <a:pPr marL="36576" indent="0">
              <a:buNone/>
            </a:pPr>
            <a:r>
              <a:rPr lang="en-US" sz="3200" b="1" u="sng" dirty="0">
                <a:latin typeface="Calibri" pitchFamily="34" charset="0"/>
                <a:cs typeface="Calibri" pitchFamily="34" charset="0"/>
              </a:rPr>
              <a:t>Officer of the Court</a:t>
            </a:r>
            <a:br>
              <a:rPr lang="en-US" sz="3200" b="1" u="sng" dirty="0">
                <a:latin typeface="Calibri" pitchFamily="34" charset="0"/>
                <a:cs typeface="Calibri" pitchFamily="34" charset="0"/>
              </a:rPr>
            </a:br>
            <a:br>
              <a:rPr lang="en-US" sz="3200" b="1" u="sng" dirty="0">
                <a:latin typeface="Calibri" pitchFamily="34" charset="0"/>
                <a:cs typeface="Calibri" pitchFamily="34" charset="0"/>
              </a:rPr>
            </a:br>
            <a:r>
              <a:rPr lang="en-US" sz="3200" b="1" u="sng" dirty="0">
                <a:latin typeface="Calibri" pitchFamily="34" charset="0"/>
                <a:cs typeface="Calibri" pitchFamily="34" charset="0"/>
              </a:rPr>
              <a:t>1. Mufti: </a:t>
            </a:r>
            <a:r>
              <a:rPr lang="en-US" sz="3200" b="1" dirty="0">
                <a:latin typeface="Calibri" pitchFamily="34" charset="0"/>
                <a:cs typeface="Calibri" pitchFamily="34" charset="0"/>
              </a:rPr>
              <a:t>A lawyer attached to the court appointed by the Chief Justice in the name of sultan.</a:t>
            </a:r>
          </a:p>
          <a:p>
            <a:pPr marL="36576" indent="0">
              <a:buNone/>
            </a:pPr>
            <a:r>
              <a:rPr lang="en-US" sz="3200" b="1" u="sng" dirty="0">
                <a:latin typeface="Calibri" pitchFamily="34" charset="0"/>
                <a:cs typeface="Calibri" pitchFamily="34" charset="0"/>
              </a:rPr>
              <a:t>2. </a:t>
            </a:r>
            <a:r>
              <a:rPr lang="en-US" sz="3200" b="1" u="sng" dirty="0" err="1">
                <a:latin typeface="Calibri" pitchFamily="34" charset="0"/>
                <a:cs typeface="Calibri" pitchFamily="34" charset="0"/>
              </a:rPr>
              <a:t>Pandit</a:t>
            </a:r>
            <a:r>
              <a:rPr lang="en-US" sz="3200" b="1" u="sng" dirty="0">
                <a:latin typeface="Calibri" pitchFamily="34" charset="0"/>
                <a:cs typeface="Calibri" pitchFamily="34" charset="0"/>
              </a:rPr>
              <a:t>: </a:t>
            </a:r>
            <a:r>
              <a:rPr lang="en-US" sz="3200" b="1" dirty="0">
                <a:latin typeface="Calibri" pitchFamily="34" charset="0"/>
                <a:cs typeface="Calibri" pitchFamily="34" charset="0"/>
              </a:rPr>
              <a:t>A Brahmin lawyer appointed to explain personal laws of Hindus in civil cases and status same as mufti.</a:t>
            </a:r>
          </a:p>
          <a:p>
            <a:pPr marL="36576" indent="0">
              <a:buNone/>
            </a:pPr>
            <a:r>
              <a:rPr lang="en-US" sz="3200" b="1" u="sng" dirty="0">
                <a:latin typeface="Calibri" pitchFamily="34" charset="0"/>
                <a:cs typeface="Calibri" pitchFamily="34" charset="0"/>
              </a:rPr>
              <a:t>3. </a:t>
            </a:r>
            <a:r>
              <a:rPr lang="en-US" sz="3200" b="1" u="sng" dirty="0" err="1">
                <a:latin typeface="Calibri" pitchFamily="34" charset="0"/>
                <a:cs typeface="Calibri" pitchFamily="34" charset="0"/>
              </a:rPr>
              <a:t>Mohtasib</a:t>
            </a:r>
            <a:r>
              <a:rPr lang="en-US" sz="3200" b="1" u="sng" dirty="0">
                <a:latin typeface="Calibri" pitchFamily="34" charset="0"/>
                <a:cs typeface="Calibri" pitchFamily="34" charset="0"/>
              </a:rPr>
              <a:t>: </a:t>
            </a:r>
            <a:r>
              <a:rPr lang="en-US" sz="3200" b="1" dirty="0">
                <a:latin typeface="Calibri" pitchFamily="34" charset="0"/>
                <a:cs typeface="Calibri" pitchFamily="34" charset="0"/>
              </a:rPr>
              <a:t>He was in charge of prosecutions on original side and in appeal he answered for the prosecution.</a:t>
            </a:r>
          </a:p>
          <a:p>
            <a:pPr marL="36576" indent="0">
              <a:buNone/>
            </a:pPr>
            <a:r>
              <a:rPr lang="en-US" sz="3200" b="1" u="sng" dirty="0">
                <a:latin typeface="Calibri" pitchFamily="34" charset="0"/>
                <a:cs typeface="Calibri" pitchFamily="34" charset="0"/>
              </a:rPr>
              <a:t>4. </a:t>
            </a:r>
            <a:r>
              <a:rPr lang="en-US" sz="3200" b="1" u="sng" dirty="0" err="1">
                <a:latin typeface="Calibri" pitchFamily="34" charset="0"/>
                <a:cs typeface="Calibri" pitchFamily="34" charset="0"/>
              </a:rPr>
              <a:t>Dadbak</a:t>
            </a:r>
            <a:r>
              <a:rPr lang="en-US" sz="3200" b="1" u="sng" dirty="0">
                <a:latin typeface="Calibri" pitchFamily="34" charset="0"/>
                <a:cs typeface="Calibri" pitchFamily="34" charset="0"/>
              </a:rPr>
              <a:t>: </a:t>
            </a:r>
            <a:r>
              <a:rPr lang="en-US" sz="3200" b="1" dirty="0">
                <a:latin typeface="Calibri" pitchFamily="34" charset="0"/>
                <a:cs typeface="Calibri" pitchFamily="34" charset="0"/>
              </a:rPr>
              <a:t>Administrative officer of the court such as </a:t>
            </a:r>
            <a:r>
              <a:rPr lang="en-US" sz="3200" b="1" dirty="0" err="1">
                <a:latin typeface="Calibri" pitchFamily="34" charset="0"/>
                <a:cs typeface="Calibri" pitchFamily="34" charset="0"/>
              </a:rPr>
              <a:t>Sherestadar</a:t>
            </a:r>
            <a:r>
              <a:rPr lang="en-US" sz="3200" b="1" dirty="0">
                <a:latin typeface="Calibri" pitchFamily="34" charset="0"/>
                <a:cs typeface="Calibri" pitchFamily="34" charset="0"/>
              </a:rPr>
              <a:t>, </a:t>
            </a:r>
            <a:r>
              <a:rPr lang="en-US" sz="3200" b="1" dirty="0" err="1">
                <a:latin typeface="Calibri" pitchFamily="34" charset="0"/>
                <a:cs typeface="Calibri" pitchFamily="34" charset="0"/>
              </a:rPr>
              <a:t>Peshkar</a:t>
            </a:r>
            <a:r>
              <a:rPr lang="en-US" sz="3200" b="1" dirty="0">
                <a:latin typeface="Calibri" pitchFamily="34" charset="0"/>
                <a:cs typeface="Calibri" pitchFamily="34" charset="0"/>
              </a:rPr>
              <a:t>, Peon etc.</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4061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769</TotalTime>
  <Words>2517</Words>
  <Application>Microsoft Office PowerPoint</Application>
  <PresentationFormat>On-screen Show (4:3)</PresentationFormat>
  <Paragraphs>179</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Franklin Gothic Book</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Zeus</dc:creator>
  <cp:lastModifiedBy>DIU</cp:lastModifiedBy>
  <cp:revision>56</cp:revision>
  <dcterms:created xsi:type="dcterms:W3CDTF">2018-05-18T14:47:49Z</dcterms:created>
  <dcterms:modified xsi:type="dcterms:W3CDTF">2022-08-31T06:12:34Z</dcterms:modified>
</cp:coreProperties>
</file>