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5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08" y="66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575A5-7687-49C3-AD02-09625C724089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BDF7D-2C45-4AB4-8CBF-96A590AD93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919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F6B94-F02A-403D-9F1A-A9B3FDF65A20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D67C0-05AC-48E8-B7EA-CF861DF7C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90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3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B075-CABC-4E40-B6D5-513780F9E94A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07AC-31F9-476E-95E4-AA87195F41A0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16F85-D6EC-460C-B0F6-AA3002EAA957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AD9E4-05DD-4FFE-8F86-6107E48B1E07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25C-900D-4278-8B87-702D61568F8A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C90-6610-457C-B3DD-9E0F431D7A84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BAD2-70AF-4041-9159-11833010368A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E692-F87F-466B-8ADC-C036E0F0CF27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B2D2-D74E-4E8C-B196-4F39B9E2EFF8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3AAA-0FB2-4FBB-BD3C-F1C73750E1D5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8730-A9E3-4319-B19E-FBAB5AEF8C7E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6A84-D8F3-45BA-86A7-A725895C25EF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dt="0"/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96555"/>
            <a:ext cx="6461760" cy="115824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latin typeface="Eras Demi ITC" pitchFamily="34" charset="0"/>
              </a:rPr>
              <a:t>Computer </a:t>
            </a:r>
            <a:r>
              <a:rPr lang="en-US" sz="4400" dirty="0" smtClean="0">
                <a:latin typeface="Eras Demi ITC" pitchFamily="34" charset="0"/>
              </a:rPr>
              <a:t>Networks</a:t>
            </a:r>
            <a:endParaRPr lang="en-US" sz="4400" b="1" dirty="0"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" y="1598950"/>
            <a:ext cx="10850880" cy="6264890"/>
          </a:xfrm>
        </p:spPr>
        <p:txBody>
          <a:bodyPr>
            <a:normAutofit lnSpcReduction="10000"/>
          </a:bodyPr>
          <a:lstStyle/>
          <a:p>
            <a:pPr algn="ctr">
              <a:buClr>
                <a:srgbClr val="00B0F0"/>
              </a:buClr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Eras Demi ITC" pitchFamily="34" charset="0"/>
              </a:rPr>
              <a:t/>
            </a:r>
            <a:br>
              <a:rPr lang="en-US" sz="3400" b="1" dirty="0" smtClean="0">
                <a:solidFill>
                  <a:srgbClr val="FFFF00"/>
                </a:solidFill>
                <a:latin typeface="Eras Demi ITC" pitchFamily="34" charset="0"/>
              </a:rPr>
            </a:br>
            <a:r>
              <a:rPr lang="en-US" sz="5800" b="1" dirty="0" smtClean="0">
                <a:latin typeface="Eras Demi ITC" pitchFamily="34" charset="0"/>
                <a:cs typeface="Times New Roman" pitchFamily="18" charset="0"/>
              </a:rPr>
              <a:t>VLSM</a:t>
            </a:r>
            <a:endParaRPr lang="en-US" sz="5800" b="1" dirty="0"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marL="0" indent="0" algn="ctr">
              <a:buNone/>
            </a:pPr>
            <a:r>
              <a:rPr lang="pt-BR" sz="3500" b="1" dirty="0">
                <a:latin typeface="Eras Demi ITC" panose="020B0805030504020804" pitchFamily="34" charset="0"/>
              </a:rPr>
              <a:t>Professor Dr. A.K.M Fazlul Haque</a:t>
            </a:r>
          </a:p>
          <a:p>
            <a:pPr marL="0" indent="0" algn="ctr">
              <a:buNone/>
            </a:pPr>
            <a:r>
              <a:rPr lang="en-US" sz="3500" b="1" smtClean="0">
                <a:latin typeface="Eras Demi ITC" panose="020B0805030504020804" pitchFamily="34" charset="0"/>
                <a:cs typeface="Times New Roman" pitchFamily="18" charset="0"/>
              </a:rPr>
              <a:t>Department </a:t>
            </a:r>
            <a:r>
              <a:rPr lang="en-US" sz="3500" b="1" dirty="0">
                <a:latin typeface="Eras Demi ITC" panose="020B0805030504020804" pitchFamily="34" charset="0"/>
                <a:cs typeface="Times New Roman" pitchFamily="18" charset="0"/>
              </a:rPr>
              <a:t>of </a:t>
            </a:r>
            <a:r>
              <a:rPr lang="en-US" sz="3500" b="1" dirty="0" smtClean="0">
                <a:latin typeface="Eras Demi ITC" panose="020B0805030504020804" pitchFamily="34" charset="0"/>
              </a:rPr>
              <a:t>Electronics </a:t>
            </a:r>
            <a:r>
              <a:rPr lang="en-US" sz="3500" b="1" dirty="0">
                <a:latin typeface="Eras Demi ITC" panose="020B0805030504020804" pitchFamily="34" charset="0"/>
              </a:rPr>
              <a:t>and Telecommunication </a:t>
            </a:r>
            <a:r>
              <a:rPr lang="en-US" sz="3500" b="1" dirty="0" smtClean="0">
                <a:latin typeface="Eras Demi ITC" panose="020B0805030504020804" pitchFamily="34" charset="0"/>
              </a:rPr>
              <a:t>Engineering(ETE</a:t>
            </a:r>
            <a:r>
              <a:rPr lang="en-US" sz="3500" b="1" dirty="0">
                <a:latin typeface="Eras Demi ITC" panose="020B0805030504020804" pitchFamily="34" charset="0"/>
              </a:rPr>
              <a:t>)</a:t>
            </a:r>
          </a:p>
          <a:p>
            <a:pPr marL="0" indent="0" algn="ctr">
              <a:buNone/>
            </a:pPr>
            <a:r>
              <a:rPr lang="en-US" sz="3500" b="1" dirty="0">
                <a:latin typeface="Eras Demi ITC" panose="020B0805030504020804" pitchFamily="34" charset="0"/>
              </a:rPr>
              <a:t>Daffodil International University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4876800" y="3352800"/>
            <a:ext cx="1742441" cy="128016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sp>
        <p:nvSpPr>
          <p:cNvPr id="4" name="Rectangle 3"/>
          <p:cNvSpPr/>
          <p:nvPr/>
        </p:nvSpPr>
        <p:spPr>
          <a:xfrm>
            <a:off x="9144000" y="152400"/>
            <a:ext cx="5181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400" b="1" dirty="0" smtClean="0">
                <a:solidFill>
                  <a:srgbClr val="00B0F0"/>
                </a:solidFill>
                <a:latin typeface="Eras Demi ITC" pitchFamily="34" charset="0"/>
              </a:rPr>
              <a:t>GAA</a:t>
            </a:r>
          </a:p>
          <a:p>
            <a:r>
              <a:rPr lang="en-US" sz="4400" b="1" dirty="0">
                <a:solidFill>
                  <a:srgbClr val="00B0F0"/>
                </a:solidFill>
                <a:latin typeface="Eras Demi ITC" pitchFamily="34" charset="0"/>
              </a:rPr>
              <a:t>Global Access Asia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11506200" y="15240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1612880" cy="101536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Class B Addressing guide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1600200"/>
            <a:ext cx="108204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10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11155680" cy="132016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Class C Addressing guide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987" y="2362200"/>
            <a:ext cx="10663706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1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9784080" cy="116776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Route Summarization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861" y="5867400"/>
            <a:ext cx="11125200" cy="1550831"/>
          </a:xfrm>
        </p:spPr>
        <p:txBody>
          <a:bodyPr>
            <a:normAutofit/>
          </a:bodyPr>
          <a:lstStyle/>
          <a:p>
            <a:pPr algn="just" defTabSz="548640">
              <a:lnSpc>
                <a:spcPct val="95000"/>
              </a:lnSpc>
              <a:spcBef>
                <a:spcPts val="1200"/>
              </a:spcBef>
              <a:buClr>
                <a:schemeClr val="accent1"/>
              </a:buClr>
              <a:buSzPct val="80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example, we have a route summarization of 172.16.12.0/22 or 255.255.252.0. The mask tells us that we are using 6 bits in the third octet, which is a multiple of 4. Therefore, four subnets with a mask of 255.255.255.0 or /24, are condensed into a single summary route.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21" y="1580850"/>
            <a:ext cx="10393680" cy="396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2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1" y="2438400"/>
            <a:ext cx="4267200" cy="4184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11480" indent="-41148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6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1540" indent="-34290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92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8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5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VLSM &amp; Classless routing</a:t>
            </a:r>
          </a:p>
          <a:p>
            <a:pPr marL="688975" lvl="1" indent="-225425" algn="just">
              <a:lnSpc>
                <a:spcPct val="85000"/>
              </a:lnSpc>
              <a:buFontTx/>
              <a:buChar char="–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process of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subnetting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subnet</a:t>
            </a:r>
          </a:p>
          <a:p>
            <a:pPr marL="688975" lvl="1" indent="-225425" algn="just">
              <a:lnSpc>
                <a:spcPct val="85000"/>
              </a:lnSpc>
              <a:buFontTx/>
              <a:buChar char="–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subnet mask can be used</a:t>
            </a:r>
          </a:p>
          <a:p>
            <a:pPr marL="688975" lvl="1" indent="-225425" algn="just">
              <a:lnSpc>
                <a:spcPct val="85000"/>
              </a:lnSpc>
              <a:buFontTx/>
              <a:buChar char="–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efficient use of IP addresses as compared to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classful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 addressing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438400"/>
            <a:ext cx="6721642" cy="51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04981" y="914400"/>
            <a:ext cx="5707062" cy="741362"/>
          </a:xfrm>
        </p:spPr>
        <p:txBody>
          <a:bodyPr>
            <a:noAutofit/>
          </a:bodyPr>
          <a:lstStyle/>
          <a:p>
            <a:pPr eaLnBrk="1" hangingPunct="1"/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VLSM</a:t>
            </a:r>
          </a:p>
        </p:txBody>
      </p:sp>
    </p:spTree>
    <p:extLst>
      <p:ext uri="{BB962C8B-B14F-4D97-AF65-F5344CB8AC3E}">
        <p14:creationId xmlns:p14="http://schemas.microsoft.com/office/powerpoint/2010/main" val="283066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145462" cy="741362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VLSM(Cont.)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9021" y="2039537"/>
            <a:ext cx="5021179" cy="5570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11480" indent="-41148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6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1540" indent="-34290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92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8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54864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4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indent="-225425" algn="just">
              <a:lnSpc>
                <a:spcPct val="85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VLSM – the process of sub-netting a subnet to fit your needs</a:t>
            </a:r>
          </a:p>
          <a:p>
            <a:pPr marL="225425" indent="-225425" algn="just">
              <a:lnSpc>
                <a:spcPct val="85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688975" lvl="1" indent="-225425" algn="just">
              <a:lnSpc>
                <a:spcPct val="85000"/>
              </a:lnSpc>
              <a:buFontTx/>
              <a:buChar char="–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Subnet 10.1.0.0/16, 8    more bits are borrowed again, to create 256 subnets with a /24 mask.</a:t>
            </a:r>
          </a:p>
          <a:p>
            <a:pPr marL="688975" lvl="1" indent="-225425" algn="just">
              <a:lnSpc>
                <a:spcPct val="85000"/>
              </a:lnSpc>
              <a:buFontTx/>
              <a:buChar char="–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Mask allows for 254 host addresses per subnet</a:t>
            </a:r>
          </a:p>
          <a:p>
            <a:pPr marL="688975" lvl="1" indent="-225425" algn="just">
              <a:lnSpc>
                <a:spcPct val="85000"/>
              </a:lnSpc>
              <a:buFontTx/>
              <a:buChar char="–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Subnets range from:  10.1.0.0 / 24 to 10.1.255.0 / 24</a:t>
            </a:r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814" y="1754896"/>
            <a:ext cx="6053723" cy="613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685" y="457200"/>
            <a:ext cx="7879080" cy="13716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VLSM(Cont.)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9906000" cy="572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224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9566"/>
            <a:ext cx="13441680" cy="1371600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Addressing a Network with Standard </a:t>
            </a:r>
            <a:r>
              <a:rPr lang="en-US" sz="4400" b="1" dirty="0" err="1">
                <a:latin typeface="Eras Demi ITC" pitchFamily="34" charset="0"/>
                <a:ea typeface="+mn-ea"/>
                <a:cs typeface="Times New Roman" pitchFamily="18" charset="0"/>
              </a:rPr>
              <a:t>Subnetting</a:t>
            </a:r>
            <a:endParaRPr lang="en-US" sz="4400" b="1" dirty="0"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8305"/>
            <a:ext cx="6879498" cy="4099560"/>
          </a:xfrm>
        </p:spPr>
        <p:txBody>
          <a:bodyPr>
            <a:normAutofit/>
          </a:bodyPr>
          <a:lstStyle/>
          <a:p>
            <a:pPr algn="just" defTabSz="548640">
              <a:lnSpc>
                <a:spcPct val="85000"/>
              </a:lnSpc>
              <a:spcBef>
                <a:spcPts val="1200"/>
              </a:spcBef>
              <a:buClr>
                <a:schemeClr val="accent1"/>
              </a:buClr>
              <a:buSzPct val="80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 3 bits will meet the current needs of the company, but it leaves little room for growth.</a:t>
            </a:r>
          </a:p>
          <a:p>
            <a:pPr algn="just" defTabSz="548640">
              <a:lnSpc>
                <a:spcPct val="85000"/>
              </a:lnSpc>
              <a:spcBef>
                <a:spcPts val="1200"/>
              </a:spcBef>
              <a:buClr>
                <a:schemeClr val="accent1"/>
              </a:buClr>
              <a:buSzPct val="80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network will have 30 usable addresses, including the point-to-point WAN links (which only require two addresses).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715839"/>
              </p:ext>
            </p:extLst>
          </p:nvPr>
        </p:nvGraphicFramePr>
        <p:xfrm>
          <a:off x="5903186" y="3415499"/>
          <a:ext cx="5019674" cy="43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3" imgW="2370125" imgH="1699727" progId="Excel.Sheet.8">
                  <p:embed/>
                </p:oleObj>
              </mc:Choice>
              <mc:Fallback>
                <p:oleObj name="Worksheet" r:id="rId3" imgW="2370125" imgH="169972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186" y="3415499"/>
                        <a:ext cx="5019674" cy="43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26"/>
          <p:cNvGrpSpPr>
            <a:grpSpLocks/>
          </p:cNvGrpSpPr>
          <p:nvPr/>
        </p:nvGrpSpPr>
        <p:grpSpPr bwMode="auto">
          <a:xfrm>
            <a:off x="990600" y="5009847"/>
            <a:ext cx="4491989" cy="2148841"/>
            <a:chOff x="3161" y="3212"/>
            <a:chExt cx="2358" cy="1128"/>
          </a:xfrm>
        </p:grpSpPr>
        <p:grpSp>
          <p:nvGrpSpPr>
            <p:cNvPr id="50" name="Group 4"/>
            <p:cNvGrpSpPr>
              <a:grpSpLocks/>
            </p:cNvGrpSpPr>
            <p:nvPr/>
          </p:nvGrpSpPr>
          <p:grpSpPr bwMode="auto">
            <a:xfrm>
              <a:off x="3376" y="3212"/>
              <a:ext cx="2143" cy="936"/>
              <a:chOff x="3436" y="457"/>
              <a:chExt cx="2143" cy="936"/>
            </a:xfrm>
          </p:grpSpPr>
          <p:graphicFrame>
            <p:nvGraphicFramePr>
              <p:cNvPr id="55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29262410"/>
                  </p:ext>
                </p:extLst>
              </p:nvPr>
            </p:nvGraphicFramePr>
            <p:xfrm>
              <a:off x="3467" y="457"/>
              <a:ext cx="2112" cy="9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3" name="VISIO" r:id="rId5" imgW="5841360" imgH="2263680" progId="Visio.Drawing.6">
                      <p:embed/>
                    </p:oleObj>
                  </mc:Choice>
                  <mc:Fallback>
                    <p:oleObj name="VISIO" r:id="rId5" imgW="5841360" imgH="2263680" progId="Visio.Drawing.6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67" y="457"/>
                            <a:ext cx="2112" cy="9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56" name="Group 6"/>
              <p:cNvGrpSpPr>
                <a:grpSpLocks/>
              </p:cNvGrpSpPr>
              <p:nvPr/>
            </p:nvGrpSpPr>
            <p:grpSpPr bwMode="auto">
              <a:xfrm rot="-1491656">
                <a:off x="3631" y="1038"/>
                <a:ext cx="144" cy="240"/>
                <a:chOff x="3528" y="1056"/>
                <a:chExt cx="144" cy="240"/>
              </a:xfrm>
            </p:grpSpPr>
            <p:sp>
              <p:nvSpPr>
                <p:cNvPr id="69" name="Line 7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70" name="Line 8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grpSp>
            <p:nvGrpSpPr>
              <p:cNvPr id="57" name="Group 9"/>
              <p:cNvGrpSpPr>
                <a:grpSpLocks/>
              </p:cNvGrpSpPr>
              <p:nvPr/>
            </p:nvGrpSpPr>
            <p:grpSpPr bwMode="auto">
              <a:xfrm>
                <a:off x="4263" y="1054"/>
                <a:ext cx="144" cy="240"/>
                <a:chOff x="3528" y="1056"/>
                <a:chExt cx="144" cy="240"/>
              </a:xfrm>
            </p:grpSpPr>
            <p:sp>
              <p:nvSpPr>
                <p:cNvPr id="67" name="Line 10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68" name="Line 11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grpSp>
            <p:nvGrpSpPr>
              <p:cNvPr id="58" name="Group 12"/>
              <p:cNvGrpSpPr>
                <a:grpSpLocks/>
              </p:cNvGrpSpPr>
              <p:nvPr/>
            </p:nvGrpSpPr>
            <p:grpSpPr bwMode="auto">
              <a:xfrm>
                <a:off x="4983" y="1054"/>
                <a:ext cx="144" cy="240"/>
                <a:chOff x="3528" y="1056"/>
                <a:chExt cx="144" cy="240"/>
              </a:xfrm>
            </p:grpSpPr>
            <p:sp>
              <p:nvSpPr>
                <p:cNvPr id="65" name="Line 13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66" name="Line 14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grpSp>
            <p:nvGrpSpPr>
              <p:cNvPr id="59" name="Group 15"/>
              <p:cNvGrpSpPr>
                <a:grpSpLocks/>
              </p:cNvGrpSpPr>
              <p:nvPr/>
            </p:nvGrpSpPr>
            <p:grpSpPr bwMode="auto">
              <a:xfrm rot="1491656" flipH="1">
                <a:off x="3445" y="1036"/>
                <a:ext cx="144" cy="240"/>
                <a:chOff x="3528" y="1056"/>
                <a:chExt cx="144" cy="240"/>
              </a:xfrm>
            </p:grpSpPr>
            <p:sp>
              <p:nvSpPr>
                <p:cNvPr id="63" name="Line 16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64" name="Line 17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sp>
            <p:nvSpPr>
              <p:cNvPr id="60" name="Text Box 18"/>
              <p:cNvSpPr txBox="1">
                <a:spLocks noChangeArrowheads="1"/>
              </p:cNvSpPr>
              <p:nvPr/>
            </p:nvSpPr>
            <p:spPr bwMode="auto">
              <a:xfrm>
                <a:off x="3436" y="675"/>
                <a:ext cx="369" cy="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80"/>
                  <a:t>Site A</a:t>
                </a:r>
              </a:p>
            </p:txBody>
          </p:sp>
          <p:sp>
            <p:nvSpPr>
              <p:cNvPr id="61" name="Text Box 19"/>
              <p:cNvSpPr txBox="1">
                <a:spLocks noChangeArrowheads="1"/>
              </p:cNvSpPr>
              <p:nvPr/>
            </p:nvSpPr>
            <p:spPr bwMode="auto">
              <a:xfrm>
                <a:off x="4171" y="629"/>
                <a:ext cx="369" cy="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80"/>
                  <a:t>Site B</a:t>
                </a:r>
              </a:p>
            </p:txBody>
          </p:sp>
          <p:sp>
            <p:nvSpPr>
              <p:cNvPr id="62" name="Text Box 20"/>
              <p:cNvSpPr txBox="1">
                <a:spLocks noChangeArrowheads="1"/>
              </p:cNvSpPr>
              <p:nvPr/>
            </p:nvSpPr>
            <p:spPr bwMode="auto">
              <a:xfrm>
                <a:off x="4864" y="669"/>
                <a:ext cx="369" cy="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80"/>
                  <a:t>Site C</a:t>
                </a:r>
              </a:p>
            </p:txBody>
          </p:sp>
        </p:grpSp>
        <p:sp>
          <p:nvSpPr>
            <p:cNvPr id="51" name="Text Box 21"/>
            <p:cNvSpPr txBox="1">
              <a:spLocks noChangeArrowheads="1"/>
            </p:cNvSpPr>
            <p:nvPr/>
          </p:nvSpPr>
          <p:spPr bwMode="auto">
            <a:xfrm>
              <a:off x="3161" y="4069"/>
              <a:ext cx="403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25 users</a:t>
              </a:r>
            </a:p>
          </p:txBody>
        </p:sp>
        <p:sp>
          <p:nvSpPr>
            <p:cNvPr id="52" name="Text Box 22"/>
            <p:cNvSpPr txBox="1">
              <a:spLocks noChangeArrowheads="1"/>
            </p:cNvSpPr>
            <p:nvPr/>
          </p:nvSpPr>
          <p:spPr bwMode="auto">
            <a:xfrm>
              <a:off x="3605" y="4066"/>
              <a:ext cx="403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25 users</a:t>
              </a:r>
            </a:p>
          </p:txBody>
        </p:sp>
        <p:sp>
          <p:nvSpPr>
            <p:cNvPr id="53" name="Text Box 23"/>
            <p:cNvSpPr txBox="1">
              <a:spLocks noChangeArrowheads="1"/>
            </p:cNvSpPr>
            <p:nvPr/>
          </p:nvSpPr>
          <p:spPr bwMode="auto">
            <a:xfrm>
              <a:off x="4129" y="4067"/>
              <a:ext cx="403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10 users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4885" y="4067"/>
              <a:ext cx="40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8 users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252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162"/>
            <a:ext cx="11188727" cy="848357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Addressing a Network Using VLSM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773" y="1331580"/>
            <a:ext cx="9730409" cy="2686747"/>
          </a:xfrm>
        </p:spPr>
        <p:txBody>
          <a:bodyPr>
            <a:normAutofit/>
          </a:bodyPr>
          <a:lstStyle/>
          <a:p>
            <a:pPr algn="just" defTabSz="548640">
              <a:lnSpc>
                <a:spcPct val="85000"/>
              </a:lnSpc>
              <a:spcBef>
                <a:spcPts val="1200"/>
              </a:spcBef>
              <a:buClr>
                <a:schemeClr val="accent1"/>
              </a:buClr>
              <a:buSzPct val="80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begin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subnetting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network using VLSM, identify the LAN with the largest number of hosts.  Subnet the address 207.21.24.0 /24 based on this information.</a:t>
            </a:r>
          </a:p>
          <a:p>
            <a:pPr algn="just" defTabSz="548640">
              <a:lnSpc>
                <a:spcPct val="85000"/>
              </a:lnSpc>
              <a:spcBef>
                <a:spcPts val="12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 A has two Ethernet networks (25 hosts each)</a:t>
            </a:r>
          </a:p>
          <a:p>
            <a:pPr algn="just" defTabSz="548640">
              <a:lnSpc>
                <a:spcPct val="85000"/>
              </a:lnSpc>
              <a:spcBef>
                <a:spcPts val="1200"/>
              </a:spcBef>
              <a:buClr>
                <a:schemeClr val="accent1"/>
              </a:buClr>
              <a:buSzPct val="80000"/>
              <a:buFontTx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 B had one Ethernet network (10 hosts)</a:t>
            </a:r>
          </a:p>
          <a:p>
            <a:pPr algn="just" defTabSz="548640">
              <a:lnSpc>
                <a:spcPct val="85000"/>
              </a:lnSpc>
              <a:spcBef>
                <a:spcPts val="1200"/>
              </a:spcBef>
              <a:buClr>
                <a:schemeClr val="accent1"/>
              </a:buClr>
              <a:buSzPct val="80000"/>
              <a:buFontTx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 C had one Ethernet network (8 hosts)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005278"/>
              </p:ext>
            </p:extLst>
          </p:nvPr>
        </p:nvGraphicFramePr>
        <p:xfrm>
          <a:off x="754545" y="5075693"/>
          <a:ext cx="5208612" cy="237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Worksheet" r:id="rId3" imgW="2370125" imgH="1699727" progId="Excel.Sheet.8">
                  <p:embed/>
                </p:oleObj>
              </mc:Choice>
              <mc:Fallback>
                <p:oleObj name="Worksheet" r:id="rId3" imgW="2370125" imgH="169972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545" y="5075693"/>
                        <a:ext cx="5208612" cy="237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4"/>
          <p:cNvGrpSpPr>
            <a:grpSpLocks/>
          </p:cNvGrpSpPr>
          <p:nvPr/>
        </p:nvGrpSpPr>
        <p:grpSpPr bwMode="auto">
          <a:xfrm>
            <a:off x="6473853" y="4920339"/>
            <a:ext cx="5172074" cy="2689108"/>
            <a:chOff x="3161" y="3259"/>
            <a:chExt cx="2359" cy="936"/>
          </a:xfrm>
        </p:grpSpPr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3388" y="3259"/>
              <a:ext cx="2132" cy="936"/>
              <a:chOff x="3436" y="480"/>
              <a:chExt cx="2132" cy="936"/>
            </a:xfrm>
          </p:grpSpPr>
          <p:graphicFrame>
            <p:nvGraphicFramePr>
              <p:cNvPr id="33" name="Object 6"/>
              <p:cNvGraphicFramePr>
                <a:graphicFrameLocks noChangeAspect="1"/>
              </p:cNvGraphicFramePr>
              <p:nvPr/>
            </p:nvGraphicFramePr>
            <p:xfrm>
              <a:off x="3456" y="480"/>
              <a:ext cx="2112" cy="9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77" name="VISIO" r:id="rId5" imgW="5841360" imgH="2263680" progId="Visio.Drawing.6">
                      <p:embed/>
                    </p:oleObj>
                  </mc:Choice>
                  <mc:Fallback>
                    <p:oleObj name="VISIO" r:id="rId5" imgW="5841360" imgH="2263680" progId="Visio.Drawing.6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56" y="480"/>
                            <a:ext cx="2112" cy="9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34" name="Group 7"/>
              <p:cNvGrpSpPr>
                <a:grpSpLocks/>
              </p:cNvGrpSpPr>
              <p:nvPr/>
            </p:nvGrpSpPr>
            <p:grpSpPr bwMode="auto">
              <a:xfrm rot="-1491656">
                <a:off x="3631" y="1038"/>
                <a:ext cx="144" cy="240"/>
                <a:chOff x="3528" y="1056"/>
                <a:chExt cx="144" cy="240"/>
              </a:xfrm>
            </p:grpSpPr>
            <p:sp>
              <p:nvSpPr>
                <p:cNvPr id="47" name="Line 8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48" name="Line 9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grpSp>
            <p:nvGrpSpPr>
              <p:cNvPr id="35" name="Group 10"/>
              <p:cNvGrpSpPr>
                <a:grpSpLocks/>
              </p:cNvGrpSpPr>
              <p:nvPr/>
            </p:nvGrpSpPr>
            <p:grpSpPr bwMode="auto">
              <a:xfrm>
                <a:off x="4263" y="1054"/>
                <a:ext cx="144" cy="240"/>
                <a:chOff x="3528" y="1056"/>
                <a:chExt cx="144" cy="240"/>
              </a:xfrm>
            </p:grpSpPr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grpSp>
            <p:nvGrpSpPr>
              <p:cNvPr id="36" name="Group 13"/>
              <p:cNvGrpSpPr>
                <a:grpSpLocks/>
              </p:cNvGrpSpPr>
              <p:nvPr/>
            </p:nvGrpSpPr>
            <p:grpSpPr bwMode="auto">
              <a:xfrm>
                <a:off x="4983" y="1054"/>
                <a:ext cx="144" cy="240"/>
                <a:chOff x="3528" y="1056"/>
                <a:chExt cx="144" cy="240"/>
              </a:xfrm>
            </p:grpSpPr>
            <p:sp>
              <p:nvSpPr>
                <p:cNvPr id="43" name="Line 14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44" name="Line 15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grpSp>
            <p:nvGrpSpPr>
              <p:cNvPr id="37" name="Group 16"/>
              <p:cNvGrpSpPr>
                <a:grpSpLocks/>
              </p:cNvGrpSpPr>
              <p:nvPr/>
            </p:nvGrpSpPr>
            <p:grpSpPr bwMode="auto">
              <a:xfrm rot="1491656" flipH="1">
                <a:off x="3445" y="1036"/>
                <a:ext cx="144" cy="240"/>
                <a:chOff x="3528" y="1056"/>
                <a:chExt cx="144" cy="240"/>
              </a:xfrm>
            </p:grpSpPr>
            <p:sp>
              <p:nvSpPr>
                <p:cNvPr id="41" name="Line 17"/>
                <p:cNvSpPr>
                  <a:spLocks noChangeShapeType="1"/>
                </p:cNvSpPr>
                <p:nvPr/>
              </p:nvSpPr>
              <p:spPr bwMode="auto">
                <a:xfrm>
                  <a:off x="3600" y="105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  <p:sp>
              <p:nvSpPr>
                <p:cNvPr id="42" name="Line 18"/>
                <p:cNvSpPr>
                  <a:spLocks noChangeShapeType="1"/>
                </p:cNvSpPr>
                <p:nvPr/>
              </p:nvSpPr>
              <p:spPr bwMode="auto">
                <a:xfrm>
                  <a:off x="3528" y="1296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92"/>
                </a:p>
              </p:txBody>
            </p:sp>
          </p:grpSp>
          <p:sp>
            <p:nvSpPr>
              <p:cNvPr id="38" name="Text Box 19"/>
              <p:cNvSpPr txBox="1">
                <a:spLocks noChangeArrowheads="1"/>
              </p:cNvSpPr>
              <p:nvPr/>
            </p:nvSpPr>
            <p:spPr bwMode="auto">
              <a:xfrm>
                <a:off x="3436" y="675"/>
                <a:ext cx="369" cy="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80"/>
                  <a:t>Site A</a:t>
                </a:r>
              </a:p>
            </p:txBody>
          </p:sp>
          <p:sp>
            <p:nvSpPr>
              <p:cNvPr id="39" name="Text Box 20"/>
              <p:cNvSpPr txBox="1">
                <a:spLocks noChangeArrowheads="1"/>
              </p:cNvSpPr>
              <p:nvPr/>
            </p:nvSpPr>
            <p:spPr bwMode="auto">
              <a:xfrm>
                <a:off x="4138" y="669"/>
                <a:ext cx="369" cy="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80" dirty="0"/>
                  <a:t>Site B</a:t>
                </a:r>
              </a:p>
            </p:txBody>
          </p:sp>
          <p:sp>
            <p:nvSpPr>
              <p:cNvPr id="40" name="Text Box 21"/>
              <p:cNvSpPr txBox="1">
                <a:spLocks noChangeArrowheads="1"/>
              </p:cNvSpPr>
              <p:nvPr/>
            </p:nvSpPr>
            <p:spPr bwMode="auto">
              <a:xfrm>
                <a:off x="4864" y="669"/>
                <a:ext cx="369" cy="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80"/>
                  <a:t>Site C</a:t>
                </a:r>
              </a:p>
            </p:txBody>
          </p:sp>
        </p:grpSp>
        <p:sp>
          <p:nvSpPr>
            <p:cNvPr id="29" name="Text Box 22"/>
            <p:cNvSpPr txBox="1">
              <a:spLocks noChangeArrowheads="1"/>
            </p:cNvSpPr>
            <p:nvPr/>
          </p:nvSpPr>
          <p:spPr bwMode="auto">
            <a:xfrm>
              <a:off x="3161" y="4069"/>
              <a:ext cx="403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25 users</a:t>
              </a:r>
            </a:p>
          </p:txBody>
        </p: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3605" y="4066"/>
              <a:ext cx="403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25 users</a:t>
              </a:r>
            </a:p>
          </p:txBody>
        </p:sp>
        <p:sp>
          <p:nvSpPr>
            <p:cNvPr id="31" name="Text Box 24"/>
            <p:cNvSpPr txBox="1">
              <a:spLocks noChangeArrowheads="1"/>
            </p:cNvSpPr>
            <p:nvPr/>
          </p:nvSpPr>
          <p:spPr bwMode="auto">
            <a:xfrm>
              <a:off x="4129" y="4067"/>
              <a:ext cx="403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10 users</a:t>
              </a: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4885" y="4067"/>
              <a:ext cx="403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/>
                <a:t>8 users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95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1018725" cy="848357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Addressing a Network Using VLSM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12898"/>
            <a:ext cx="9326880" cy="1511302"/>
          </a:xfrm>
        </p:spPr>
        <p:txBody>
          <a:bodyPr>
            <a:normAutofit/>
          </a:bodyPr>
          <a:lstStyle/>
          <a:p>
            <a:pPr algn="just" defTabSz="548640">
              <a:lnSpc>
                <a:spcPct val="85000"/>
              </a:lnSpc>
              <a:spcBef>
                <a:spcPts val="1200"/>
              </a:spcBef>
              <a:buClr>
                <a:schemeClr val="accent1"/>
              </a:buClr>
              <a:buSzPct val="8000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Subnet 1 &amp; 2 can be used to address Site A Ethernet networks. Subnet 5 can be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subnetted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accommodate Site B &amp; C Ethernet networks. Subnet 6 can be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subnetted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accommodate the WAN links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124200"/>
            <a:ext cx="1077468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7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30" y="153907"/>
            <a:ext cx="11992806" cy="1338392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ea typeface="+mn-ea"/>
                <a:cs typeface="Times New Roman" pitchFamily="18" charset="0"/>
              </a:rPr>
              <a:t>Applying the Addresses to the </a:t>
            </a:r>
            <a:r>
              <a:rPr lang="en-US" sz="4400" b="1" dirty="0" smtClean="0">
                <a:latin typeface="Eras Demi ITC" panose="020B0805030504020804" pitchFamily="34" charset="0"/>
                <a:ea typeface="+mn-ea"/>
                <a:cs typeface="Times New Roman" pitchFamily="18" charset="0"/>
              </a:rPr>
              <a:t>Topology</a:t>
            </a:r>
            <a:endParaRPr lang="en-US" sz="4400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541"/>
          <p:cNvGrpSpPr>
            <a:grpSpLocks/>
          </p:cNvGrpSpPr>
          <p:nvPr/>
        </p:nvGrpSpPr>
        <p:grpSpPr bwMode="auto">
          <a:xfrm>
            <a:off x="619605" y="1219200"/>
            <a:ext cx="10429395" cy="6515526"/>
            <a:chOff x="174" y="317"/>
            <a:chExt cx="5586" cy="3583"/>
          </a:xfrm>
        </p:grpSpPr>
        <p:pic>
          <p:nvPicPr>
            <p:cNvPr id="5" name="Picture 52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153"/>
            <a:stretch>
              <a:fillRect/>
            </a:stretch>
          </p:blipFill>
          <p:spPr bwMode="auto">
            <a:xfrm>
              <a:off x="295" y="317"/>
              <a:ext cx="5465" cy="3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 Box 526"/>
            <p:cNvSpPr txBox="1">
              <a:spLocks noChangeArrowheads="1"/>
            </p:cNvSpPr>
            <p:nvPr/>
          </p:nvSpPr>
          <p:spPr bwMode="auto">
            <a:xfrm>
              <a:off x="3340" y="1163"/>
              <a:ext cx="933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80" b="1"/>
                <a:t>Address provided by ISP</a:t>
              </a:r>
            </a:p>
          </p:txBody>
        </p:sp>
        <p:sp>
          <p:nvSpPr>
            <p:cNvPr id="7" name="Text Box 527"/>
            <p:cNvSpPr txBox="1">
              <a:spLocks noChangeArrowheads="1"/>
            </p:cNvSpPr>
            <p:nvPr/>
          </p:nvSpPr>
          <p:spPr bwMode="auto">
            <a:xfrm>
              <a:off x="1196" y="1300"/>
              <a:ext cx="933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80">
                  <a:solidFill>
                    <a:schemeClr val="accent2"/>
                  </a:solidFill>
                </a:rPr>
                <a:t>195.39.71.64 /26</a:t>
              </a:r>
            </a:p>
          </p:txBody>
        </p:sp>
        <p:sp>
          <p:nvSpPr>
            <p:cNvPr id="8" name="Text Box 529"/>
            <p:cNvSpPr txBox="1">
              <a:spLocks noChangeArrowheads="1"/>
            </p:cNvSpPr>
            <p:nvPr/>
          </p:nvSpPr>
          <p:spPr bwMode="auto">
            <a:xfrm>
              <a:off x="174" y="3756"/>
              <a:ext cx="9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chemeClr val="accent2"/>
                  </a:solidFill>
                </a:rPr>
                <a:t>195.39.71.128 /28</a:t>
              </a:r>
            </a:p>
          </p:txBody>
        </p:sp>
        <p:sp>
          <p:nvSpPr>
            <p:cNvPr id="9" name="Text Box 530"/>
            <p:cNvSpPr txBox="1">
              <a:spLocks noChangeArrowheads="1"/>
            </p:cNvSpPr>
            <p:nvPr/>
          </p:nvSpPr>
          <p:spPr bwMode="auto">
            <a:xfrm>
              <a:off x="1126" y="3756"/>
              <a:ext cx="9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chemeClr val="accent2"/>
                  </a:solidFill>
                </a:rPr>
                <a:t>195.39.71.144 /28</a:t>
              </a:r>
            </a:p>
          </p:txBody>
        </p:sp>
        <p:sp>
          <p:nvSpPr>
            <p:cNvPr id="10" name="Text Box 531"/>
            <p:cNvSpPr txBox="1">
              <a:spLocks noChangeArrowheads="1"/>
            </p:cNvSpPr>
            <p:nvPr/>
          </p:nvSpPr>
          <p:spPr bwMode="auto">
            <a:xfrm>
              <a:off x="2111" y="3756"/>
              <a:ext cx="9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chemeClr val="accent2"/>
                  </a:solidFill>
                </a:rPr>
                <a:t>195.39.71.160 /28</a:t>
              </a:r>
            </a:p>
          </p:txBody>
        </p:sp>
        <p:sp>
          <p:nvSpPr>
            <p:cNvPr id="11" name="Text Box 532"/>
            <p:cNvSpPr txBox="1">
              <a:spLocks noChangeArrowheads="1"/>
            </p:cNvSpPr>
            <p:nvPr/>
          </p:nvSpPr>
          <p:spPr bwMode="auto">
            <a:xfrm>
              <a:off x="3108" y="3756"/>
              <a:ext cx="9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chemeClr val="accent2"/>
                  </a:solidFill>
                </a:rPr>
                <a:t>195.39.71.176 /28</a:t>
              </a:r>
            </a:p>
          </p:txBody>
        </p:sp>
        <p:sp>
          <p:nvSpPr>
            <p:cNvPr id="12" name="Text Box 533"/>
            <p:cNvSpPr txBox="1">
              <a:spLocks noChangeArrowheads="1"/>
            </p:cNvSpPr>
            <p:nvPr/>
          </p:nvSpPr>
          <p:spPr bwMode="auto">
            <a:xfrm>
              <a:off x="4067" y="3756"/>
              <a:ext cx="9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chemeClr val="accent2"/>
                  </a:solidFill>
                </a:rPr>
                <a:t>195.39.71.192 /28</a:t>
              </a:r>
            </a:p>
          </p:txBody>
        </p:sp>
        <p:sp>
          <p:nvSpPr>
            <p:cNvPr id="13" name="Text Box 534"/>
            <p:cNvSpPr txBox="1">
              <a:spLocks noChangeArrowheads="1"/>
            </p:cNvSpPr>
            <p:nvPr/>
          </p:nvSpPr>
          <p:spPr bwMode="auto">
            <a:xfrm rot="19488170">
              <a:off x="982" y="1977"/>
              <a:ext cx="9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 dirty="0">
                  <a:solidFill>
                    <a:srgbClr val="FF0000"/>
                  </a:solidFill>
                </a:rPr>
                <a:t>195.39.71.208 /30</a:t>
              </a:r>
            </a:p>
          </p:txBody>
        </p:sp>
        <p:sp>
          <p:nvSpPr>
            <p:cNvPr id="14" name="Text Box 535"/>
            <p:cNvSpPr txBox="1">
              <a:spLocks noChangeArrowheads="1"/>
            </p:cNvSpPr>
            <p:nvPr/>
          </p:nvSpPr>
          <p:spPr bwMode="auto">
            <a:xfrm rot="18272261">
              <a:off x="1528" y="2047"/>
              <a:ext cx="93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rgbClr val="FF0000"/>
                  </a:solidFill>
                </a:rPr>
                <a:t>195.39.71.212 /30</a:t>
              </a:r>
            </a:p>
          </p:txBody>
        </p:sp>
        <p:sp>
          <p:nvSpPr>
            <p:cNvPr id="15" name="Text Box 536"/>
            <p:cNvSpPr txBox="1">
              <a:spLocks noChangeArrowheads="1"/>
            </p:cNvSpPr>
            <p:nvPr/>
          </p:nvSpPr>
          <p:spPr bwMode="auto">
            <a:xfrm rot="16174322">
              <a:off x="2033" y="1993"/>
              <a:ext cx="93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rgbClr val="FF0000"/>
                  </a:solidFill>
                </a:rPr>
                <a:t>195.39.71.216 /30</a:t>
              </a:r>
            </a:p>
          </p:txBody>
        </p:sp>
        <p:sp>
          <p:nvSpPr>
            <p:cNvPr id="16" name="Text Box 537"/>
            <p:cNvSpPr txBox="1">
              <a:spLocks noChangeArrowheads="1"/>
            </p:cNvSpPr>
            <p:nvPr/>
          </p:nvSpPr>
          <p:spPr bwMode="auto">
            <a:xfrm rot="3367855">
              <a:off x="2807" y="2192"/>
              <a:ext cx="93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rgbClr val="FF0000"/>
                  </a:solidFill>
                </a:rPr>
                <a:t>195.39.71.220 /30</a:t>
              </a:r>
            </a:p>
          </p:txBody>
        </p:sp>
        <p:sp>
          <p:nvSpPr>
            <p:cNvPr id="17" name="Text Box 538"/>
            <p:cNvSpPr txBox="1">
              <a:spLocks noChangeArrowheads="1"/>
            </p:cNvSpPr>
            <p:nvPr/>
          </p:nvSpPr>
          <p:spPr bwMode="auto">
            <a:xfrm rot="2059589">
              <a:off x="3303" y="2077"/>
              <a:ext cx="93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680">
                  <a:solidFill>
                    <a:srgbClr val="FF0000"/>
                  </a:solidFill>
                </a:rPr>
                <a:t>195.39.71.224 /30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997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11536680" cy="93916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Class A Addressing Guide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676400"/>
            <a:ext cx="109728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8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2396</TotalTime>
  <Words>396</Words>
  <Application>Microsoft Office PowerPoint</Application>
  <PresentationFormat>Custom</PresentationFormat>
  <Paragraphs>68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Eras Demi ITC</vt:lpstr>
      <vt:lpstr>Times New Roman</vt:lpstr>
      <vt:lpstr>Wingdings 3</vt:lpstr>
      <vt:lpstr>Office Theme</vt:lpstr>
      <vt:lpstr>Worksheet</vt:lpstr>
      <vt:lpstr>VISIO</vt:lpstr>
      <vt:lpstr>Computer Networks</vt:lpstr>
      <vt:lpstr>VLSM</vt:lpstr>
      <vt:lpstr>VLSM(Cont.)</vt:lpstr>
      <vt:lpstr>VLSM(Cont.)</vt:lpstr>
      <vt:lpstr>Addressing a Network with Standard Subnetting</vt:lpstr>
      <vt:lpstr>Addressing a Network Using VLSM</vt:lpstr>
      <vt:lpstr>Addressing a Network Using VLSM</vt:lpstr>
      <vt:lpstr>Applying the Addresses to the Topology</vt:lpstr>
      <vt:lpstr>Class A Addressing Guide</vt:lpstr>
      <vt:lpstr>Class B Addressing guide</vt:lpstr>
      <vt:lpstr>Class C Addressing guide</vt:lpstr>
      <vt:lpstr>Route Summarization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Administrator</cp:lastModifiedBy>
  <cp:revision>306</cp:revision>
  <dcterms:created xsi:type="dcterms:W3CDTF">2006-08-16T00:00:00Z</dcterms:created>
  <dcterms:modified xsi:type="dcterms:W3CDTF">2020-09-03T18:13:01Z</dcterms:modified>
</cp:coreProperties>
</file>