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307" r:id="rId3"/>
    <p:sldId id="309" r:id="rId4"/>
    <p:sldId id="308" r:id="rId5"/>
    <p:sldId id="310" r:id="rId6"/>
    <p:sldId id="315" r:id="rId7"/>
    <p:sldId id="303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F01"/>
    <a:srgbClr val="0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9" autoAdjust="0"/>
    <p:restoredTop sz="96296"/>
  </p:normalViewPr>
  <p:slideViewPr>
    <p:cSldViewPr snapToGrid="0">
      <p:cViewPr varScale="1">
        <p:scale>
          <a:sx n="124" d="100"/>
          <a:sy n="124" d="100"/>
        </p:scale>
        <p:origin x="216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42AE-9B91-0A49-BF12-4BE2F61F665E}" type="datetimeFigureOut">
              <a:rPr lang="x-none" smtClean="0"/>
              <a:t>2/5/20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974B-BD33-9645-BCB0-019DEDD129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472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521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305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510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259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972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8121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495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464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A7-1E49-F641-A1FC-0199097CED91}" type="datetime1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4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05C-E552-534D-9344-24F9FD149A23}" type="datetime1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6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A888-9378-F44C-B7B1-1D56F17F1D2D}" type="datetime1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2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5B1-8AA4-8047-B0CB-1E42AFB10D8F}" type="datetime1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5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E8DC-E858-B242-AC2D-02D380A6733B}" type="datetime1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0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830A-574F-7046-BE32-3D1E8C7FC9EA}" type="datetime1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EEEC-1FD1-964E-9CA5-FC9B5340EE9C}" type="datetime1">
              <a:rPr lang="en-US" smtClean="0"/>
              <a:t>5/2/20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5603-F08C-104A-9890-A75A10D23249}" type="datetime1">
              <a:rPr lang="en-US" smtClean="0"/>
              <a:t>5/2/20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2CE3-DFD7-CD4F-8334-05506261BF5E}" type="datetime1">
              <a:rPr lang="en-US" smtClean="0"/>
              <a:t>5/2/20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8F0-2595-D244-B5DB-9B20D10C57E7}" type="datetime1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1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B3DE-2757-984D-9135-7C0CBFACDA65}" type="datetime1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044B-0F47-F34C-8D5D-169574A91704}" type="datetime1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file:////var/folders/21/00wfyl915mnf0l7wvpkn6kc80000gn/T/com.microsoft.Powerpoint/converted_emf.em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.png"/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3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tags" Target="../tags/tag2.xml"/><Relationship Id="rId6" Type="http://schemas.openxmlformats.org/officeDocument/2006/relationships/image" Target="../media/image210.png"/><Relationship Id="rId11" Type="http://schemas.openxmlformats.org/officeDocument/2006/relationships/image" Target="../media/image25.png"/><Relationship Id="rId15" Type="http://schemas.openxmlformats.org/officeDocument/2006/relationships/image" Target="../media/image29.png"/><Relationship Id="rId19" Type="http://schemas.openxmlformats.org/officeDocument/2006/relationships/image" Target="../media/image200.png"/><Relationship Id="rId4" Type="http://schemas.openxmlformats.org/officeDocument/2006/relationships/image" Target="../media/image21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tags" Target="../tags/tag4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1.png"/><Relationship Id="rId15" Type="http://schemas.openxmlformats.org/officeDocument/2006/relationships/image" Target="../media/image41.png"/><Relationship Id="rId19" Type="http://schemas.openxmlformats.org/officeDocument/2006/relationships/image" Target="../media/image36.png"/><Relationship Id="rId4" Type="http://schemas.openxmlformats.org/officeDocument/2006/relationships/image" Target="../media/image32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png"/><Relationship Id="rId1" Type="http://schemas.openxmlformats.org/officeDocument/2006/relationships/tags" Target="../tags/tag6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1.png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4" Type="http://schemas.openxmlformats.org/officeDocument/2006/relationships/image" Target="../media/image460.png"/><Relationship Id="rId9" Type="http://schemas.openxmlformats.org/officeDocument/2006/relationships/image" Target="../media/image49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png"/><Relationship Id="rId1" Type="http://schemas.openxmlformats.org/officeDocument/2006/relationships/tags" Target="../tags/tag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1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60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7769" y="561942"/>
            <a:ext cx="8576457" cy="156851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(Part – 3)</a:t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(Integration by parts and Integration by partial fraction)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7992" y="2314799"/>
            <a:ext cx="6196013" cy="15685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 Sultana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GED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Daffodil International University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CB00646-DE60-8548-AF4B-72696A3A0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9" b="35014"/>
          <a:stretch/>
        </p:blipFill>
        <p:spPr>
          <a:xfrm>
            <a:off x="3397248" y="5129706"/>
            <a:ext cx="5404693" cy="163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81293-C500-554D-B4BD-AF49E3C8AD38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A9F28-060E-4A4F-A7FF-E1B2D6255BF2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D860D-F952-D044-B79D-D839776D874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929D29-4C80-C549-8CA3-9FE2A6934A99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F534E7-D0D0-A240-80AE-6DF315FAA96A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E90575-9BEB-6144-8EF4-567FC42E308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2" name="Picture 11" descr="A smiling young person in a blue shirt&#10;&#10;Description automatically generated">
            <a:extLst>
              <a:ext uri="{FF2B5EF4-FFF2-40B4-BE49-F238E27FC236}">
                <a16:creationId xmlns:a16="http://schemas.microsoft.com/office/drawing/2014/main" id="{22C41280-974F-704F-AE01-51807D8FA7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/>
          <a:stretch/>
        </p:blipFill>
        <p:spPr>
          <a:xfrm>
            <a:off x="8871563" y="2675467"/>
            <a:ext cx="3060572" cy="2520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BB8A22-9025-CB4A-9F3F-93D06230FCED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DA75E-388E-C44F-BAE1-910885EE8412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AB8188-5F54-CB4F-887C-227869A6328C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B1D7E1-1C9E-D049-AF6B-A42E4B23EE27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6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" y="-1115"/>
                <a:ext cx="12192001" cy="2301267"/>
              </a:xfr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Integration by Parts: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functions of </a:t>
                </a:r>
                <a:r>
                  <a:rPr lang="en-GB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then</a:t>
                </a:r>
                <a:b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nary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x-none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nary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d>
                        </m:e>
                      </m:nary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-1115"/>
                <a:ext cx="12192001" cy="2301267"/>
              </a:xfrm>
              <a:blipFill>
                <a:blip r:embed="rId4"/>
                <a:stretch>
                  <a:fillRect l="-1250" t="-43094" b="-12375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2</a:t>
            </a:fld>
            <a:endParaRPr lang="en-US" sz="1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73A88E-A412-0949-B689-4554F5F9CD76}"/>
              </a:ext>
            </a:extLst>
          </p:cNvPr>
          <p:cNvGrpSpPr/>
          <p:nvPr/>
        </p:nvGrpSpPr>
        <p:grpSpPr>
          <a:xfrm>
            <a:off x="1598690" y="2981184"/>
            <a:ext cx="8268642" cy="2969645"/>
            <a:chOff x="6752710" y="3277177"/>
            <a:chExt cx="5051895" cy="29696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6587BD-A424-1847-B6B2-7AF340FC4DE8}"/>
                </a:ext>
              </a:extLst>
            </p:cNvPr>
            <p:cNvSpPr/>
            <p:nvPr/>
          </p:nvSpPr>
          <p:spPr>
            <a:xfrm>
              <a:off x="6752710" y="3277177"/>
              <a:ext cx="5051892" cy="7078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BD" sz="4000" b="1" dirty="0">
                  <a:solidFill>
                    <a:srgbClr val="FE7F01"/>
                  </a:solidFill>
                </a:rPr>
                <a:t> L        I        A        T        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8FCC1C-283C-0443-8748-31215CC3886D}"/>
                    </a:ext>
                  </a:extLst>
                </p:cNvPr>
                <p:cNvSpPr/>
                <p:nvPr/>
              </p:nvSpPr>
              <p:spPr>
                <a:xfrm>
                  <a:off x="6752710" y="3995180"/>
                  <a:ext cx="5051895" cy="225164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BD" sz="2800" b="1" dirty="0">
                      <a:solidFill>
                        <a:srgbClr val="FE7F01"/>
                      </a:solidFill>
                    </a:rPr>
                    <a:t>L</a:t>
                  </a:r>
                  <a:r>
                    <a:rPr lang="en-BD" sz="2800" dirty="0">
                      <a:solidFill>
                        <a:schemeClr val="tx1"/>
                      </a:solidFill>
                    </a:rPr>
                    <a:t> : Logoritmic function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,…)</m:t>
                      </m:r>
                    </m:oMath>
                  </a14:m>
                  <a:endParaRPr lang="en-BD" sz="2800" dirty="0">
                    <a:solidFill>
                      <a:schemeClr val="tx1"/>
                    </a:solidFill>
                  </a:endParaRPr>
                </a:p>
                <a:p>
                  <a:r>
                    <a:rPr lang="en-BD" sz="2800" b="1" dirty="0">
                      <a:solidFill>
                        <a:srgbClr val="FE7F01"/>
                      </a:solidFill>
                    </a:rPr>
                    <a:t>I</a:t>
                  </a:r>
                  <a:r>
                    <a:rPr lang="en-BD" sz="2800" dirty="0"/>
                    <a:t> : Inverse Trigonometric Function</a:t>
                  </a: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,…)</m:t>
                      </m:r>
                    </m:oMath>
                  </a14:m>
                  <a:endParaRPr lang="en-BD" sz="2800" dirty="0"/>
                </a:p>
                <a:p>
                  <a:r>
                    <a:rPr lang="en-BD" sz="2800" b="1" dirty="0">
                      <a:solidFill>
                        <a:srgbClr val="FE7F01"/>
                      </a:solidFill>
                    </a:rPr>
                    <a:t>A</a:t>
                  </a:r>
                  <a:r>
                    <a:rPr lang="en-BD" sz="2800" dirty="0">
                      <a:solidFill>
                        <a:schemeClr val="tx1"/>
                      </a:solidFill>
                    </a:rPr>
                    <a:t> : Algebraic Function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,…)</m:t>
                      </m:r>
                    </m:oMath>
                  </a14:m>
                  <a:endParaRPr lang="en-BD" sz="2800" dirty="0">
                    <a:solidFill>
                      <a:schemeClr val="tx1"/>
                    </a:solidFill>
                  </a:endParaRPr>
                </a:p>
                <a:p>
                  <a:r>
                    <a:rPr lang="en-BD" sz="2800" b="1" dirty="0">
                      <a:solidFill>
                        <a:srgbClr val="FE7F01"/>
                      </a:solidFill>
                    </a:rPr>
                    <a:t>T</a:t>
                  </a:r>
                  <a:r>
                    <a:rPr lang="en-BD" sz="2800" dirty="0"/>
                    <a:t> : Trigonometric Function</a:t>
                  </a: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,…)</m:t>
                      </m:r>
                    </m:oMath>
                  </a14:m>
                  <a:endParaRPr lang="en-BD" sz="2800" dirty="0"/>
                </a:p>
                <a:p>
                  <a:r>
                    <a:rPr lang="en-BD" sz="2800" b="1" dirty="0">
                      <a:solidFill>
                        <a:srgbClr val="FE7F01"/>
                      </a:solidFill>
                    </a:rPr>
                    <a:t>E</a:t>
                  </a:r>
                  <a:r>
                    <a:rPr lang="en-BD" sz="2800" dirty="0">
                      <a:solidFill>
                        <a:schemeClr val="tx1"/>
                      </a:solidFill>
                    </a:rPr>
                    <a:t> : Exponential Function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,…)</m:t>
                      </m:r>
                    </m:oMath>
                  </a14:m>
                  <a:endParaRPr lang="en-BD" sz="28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8FCC1C-283C-0443-8748-31215CC388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2710" y="3995180"/>
                  <a:ext cx="5051895" cy="2251642"/>
                </a:xfrm>
                <a:prstGeom prst="rect">
                  <a:avLst/>
                </a:prstGeom>
                <a:blipFill>
                  <a:blip r:embed="rId6"/>
                  <a:stretch>
                    <a:fillRect l="-1534" t="-2235" r="-767" b="-614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B62873-96FD-B146-A055-9C35CB3F0D94}"/>
                  </a:ext>
                </a:extLst>
              </p:cNvPr>
              <p:cNvSpPr txBox="1"/>
              <p:nvPr/>
            </p:nvSpPr>
            <p:spPr>
              <a:xfrm>
                <a:off x="0" y="2457964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BD" sz="2800" b="1" dirty="0">
                    <a:solidFill>
                      <a:srgbClr val="0070C0"/>
                    </a:solidFill>
                  </a:rPr>
                  <a:t>Guideline for selecting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BD" sz="2800" b="1" dirty="0">
                    <a:solidFill>
                      <a:srgbClr val="0070C0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B62873-96FD-B146-A055-9C35CB3F0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57964"/>
                <a:ext cx="5486400" cy="523220"/>
              </a:xfrm>
              <a:prstGeom prst="rect">
                <a:avLst/>
              </a:prstGeom>
              <a:blipFill>
                <a:blip r:embed="rId7"/>
                <a:stretch>
                  <a:fillRect l="-2315" t="-14286" b="-2857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A4DEB8-5082-DF4D-9443-0CF7AC07B1BF}"/>
                  </a:ext>
                </a:extLst>
              </p:cNvPr>
              <p:cNvSpPr txBox="1"/>
              <p:nvPr/>
            </p:nvSpPr>
            <p:spPr>
              <a:xfrm>
                <a:off x="1534746" y="6152217"/>
                <a:ext cx="83325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BD" sz="2800" dirty="0"/>
                  <a:t>Choose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“</m:t>
                    </m:r>
                    <m:r>
                      <a:rPr lang="en-GB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BD" sz="2800" dirty="0"/>
                  <a:t> to be the function that comes first in this list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A4DEB8-5082-DF4D-9443-0CF7AC07B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46" y="6152217"/>
                <a:ext cx="8332581" cy="523220"/>
              </a:xfrm>
              <a:prstGeom prst="rect">
                <a:avLst/>
              </a:prstGeom>
              <a:blipFill>
                <a:blip r:embed="rId8"/>
                <a:stretch>
                  <a:fillRect l="-1522" t="-9302" r="-2892" b="-2790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398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FE87F9-0ACC-0A49-B66D-4FB17D4F3AC3}"/>
                  </a:ext>
                </a:extLst>
              </p:cNvPr>
              <p:cNvSpPr/>
              <p:nvPr/>
            </p:nvSpPr>
            <p:spPr>
              <a:xfrm>
                <a:off x="2328204" y="806899"/>
                <a:ext cx="1800000" cy="1080000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BD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FE87F9-0ACC-0A49-B66D-4FB17D4F3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04" y="806899"/>
                <a:ext cx="1800000" cy="1080000"/>
              </a:xfrm>
              <a:prstGeom prst="rect">
                <a:avLst/>
              </a:prstGeom>
              <a:blipFill>
                <a:blip r:embed="rId4"/>
                <a:stretch>
                  <a:fillRect l="-53147" t="-136047" r="-3497" b="-187209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4835515-562B-B34F-9BB2-3F5DDA9D6EA2}"/>
              </a:ext>
            </a:extLst>
          </p:cNvPr>
          <p:cNvGrpSpPr/>
          <p:nvPr/>
        </p:nvGrpSpPr>
        <p:grpSpPr>
          <a:xfrm>
            <a:off x="2328204" y="806899"/>
            <a:ext cx="1800000" cy="1080000"/>
            <a:chOff x="3201800" y="-1047657"/>
            <a:chExt cx="2592000" cy="108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4CB4BB-712A-644E-8403-86F1FBC01FB8}"/>
                </a:ext>
              </a:extLst>
            </p:cNvPr>
            <p:cNvSpPr/>
            <p:nvPr/>
          </p:nvSpPr>
          <p:spPr>
            <a:xfrm>
              <a:off x="3201800" y="-1047657"/>
              <a:ext cx="2592000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B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EB700C7-E4B6-7C47-B6CF-EB125B423873}"/>
                    </a:ext>
                  </a:extLst>
                </p:cNvPr>
                <p:cNvSpPr/>
                <p:nvPr/>
              </p:nvSpPr>
              <p:spPr>
                <a:xfrm>
                  <a:off x="3201800" y="-1047657"/>
                  <a:ext cx="2592000" cy="1080000"/>
                </a:xfrm>
                <a:prstGeom prst="rect">
                  <a:avLst/>
                </a:prstGeom>
              </p:spPr>
              <p:txBody>
                <a:bodyPr wrap="square" lIns="0" r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BD" sz="24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EB700C7-E4B6-7C47-B6CF-EB125B4238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800" y="-1047657"/>
                  <a:ext cx="2592000" cy="1080000"/>
                </a:xfrm>
                <a:prstGeom prst="rect">
                  <a:avLst/>
                </a:prstGeom>
                <a:blipFill>
                  <a:blip r:embed="rId18"/>
                  <a:stretch>
                    <a:fillRect l="-53147" t="-136047" r="-3497" b="-187209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0"/>
                <a:ext cx="11914194" cy="82017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Evaluate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0"/>
                <a:ext cx="11914194" cy="820175"/>
              </a:xfrm>
              <a:blipFill>
                <a:blip r:embed="rId19"/>
                <a:stretch>
                  <a:fillRect l="-1173" t="-110769" b="-16461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3</a:t>
            </a:fld>
            <a:endParaRPr lang="en-US" sz="1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DF3BD4-CA49-D64A-9F49-7347A9F3EBB6}"/>
              </a:ext>
            </a:extLst>
          </p:cNvPr>
          <p:cNvGrpSpPr/>
          <p:nvPr/>
        </p:nvGrpSpPr>
        <p:grpSpPr>
          <a:xfrm>
            <a:off x="-42739" y="806901"/>
            <a:ext cx="2652465" cy="1060931"/>
            <a:chOff x="-42739" y="806901"/>
            <a:chExt cx="2652465" cy="1060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/>
                <p:nvPr/>
              </p:nvSpPr>
              <p:spPr>
                <a:xfrm>
                  <a:off x="682385" y="806901"/>
                  <a:ext cx="1927341" cy="1060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nary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en-BD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385" y="806901"/>
                  <a:ext cx="1927341" cy="1060931"/>
                </a:xfrm>
                <a:prstGeom prst="rect">
                  <a:avLst/>
                </a:prstGeom>
                <a:blipFill>
                  <a:blip r:embed="rId6"/>
                  <a:stretch>
                    <a:fillRect l="-48684" t="-139286" b="-19404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BF761A-80D8-3740-94C8-37277234C17E}"/>
                </a:ext>
              </a:extLst>
            </p:cNvPr>
            <p:cNvSpPr/>
            <p:nvPr/>
          </p:nvSpPr>
          <p:spPr>
            <a:xfrm>
              <a:off x="-42739" y="1106534"/>
              <a:ext cx="8616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/>
              <p:nvPr/>
            </p:nvSpPr>
            <p:spPr>
              <a:xfrm>
                <a:off x="314854" y="5007530"/>
                <a:ext cx="3883948" cy="106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54" y="5007530"/>
                <a:ext cx="3883948" cy="1060931"/>
              </a:xfrm>
              <a:prstGeom prst="rect">
                <a:avLst/>
              </a:prstGeom>
              <a:blipFill>
                <a:blip r:embed="rId7"/>
                <a:stretch>
                  <a:fillRect l="-23127" t="-137647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E7CABA-7D5A-C64C-9E61-6EFAA9B370E2}"/>
                  </a:ext>
                </a:extLst>
              </p:cNvPr>
              <p:cNvSpPr/>
              <p:nvPr/>
            </p:nvSpPr>
            <p:spPr>
              <a:xfrm>
                <a:off x="6473037" y="447728"/>
                <a:ext cx="5677765" cy="11094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x-non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E7CABA-7D5A-C64C-9E61-6EFAA9B37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37" y="447728"/>
                <a:ext cx="5677765" cy="1109471"/>
              </a:xfrm>
              <a:prstGeom prst="rect">
                <a:avLst/>
              </a:prstGeom>
              <a:blipFill>
                <a:blip r:embed="rId8"/>
                <a:stretch>
                  <a:fillRect l="-21158" t="-124444" b="-180000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DAF6B5-6E8C-8540-A534-029ACF3B8949}"/>
                  </a:ext>
                </a:extLst>
              </p:cNvPr>
              <p:cNvSpPr/>
              <p:nvPr/>
            </p:nvSpPr>
            <p:spPr>
              <a:xfrm>
                <a:off x="1276379" y="1689102"/>
                <a:ext cx="5051895" cy="1111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x-non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DAF6B5-6E8C-8540-A534-029ACF3B8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79" y="1689102"/>
                <a:ext cx="5051895" cy="1111138"/>
              </a:xfrm>
              <a:prstGeom prst="rect">
                <a:avLst/>
              </a:prstGeom>
              <a:blipFill>
                <a:blip r:embed="rId21"/>
                <a:stretch>
                  <a:fillRect l="-13568" t="-128409" b="-18636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5AB35A-DB1B-F448-9228-662FFC63353F}"/>
                  </a:ext>
                </a:extLst>
              </p:cNvPr>
              <p:cNvSpPr/>
              <p:nvPr/>
            </p:nvSpPr>
            <p:spPr>
              <a:xfrm>
                <a:off x="1276379" y="2608236"/>
                <a:ext cx="3208410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x-non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5AB35A-DB1B-F448-9228-662FFC633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79" y="2608236"/>
                <a:ext cx="3208410" cy="1060931"/>
              </a:xfrm>
              <a:prstGeom prst="rect">
                <a:avLst/>
              </a:prstGeom>
              <a:blipFill>
                <a:blip r:embed="rId11"/>
                <a:stretch>
                  <a:fillRect t="-137647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84C18D9-95FC-EF43-BD39-2F369CDE3573}"/>
                  </a:ext>
                </a:extLst>
              </p:cNvPr>
              <p:cNvSpPr/>
              <p:nvPr/>
            </p:nvSpPr>
            <p:spPr>
              <a:xfrm>
                <a:off x="1276379" y="3527295"/>
                <a:ext cx="2408517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84C18D9-95FC-EF43-BD39-2F369CDE3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79" y="3527295"/>
                <a:ext cx="2408517" cy="1060931"/>
              </a:xfrm>
              <a:prstGeom prst="rect">
                <a:avLst/>
              </a:prstGeom>
              <a:blipFill>
                <a:blip r:embed="rId12"/>
                <a:stretch>
                  <a:fillRect l="-2105" t="-140476" r="-7895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F1C325-F744-E644-B0E3-2F72CF9E7E9D}"/>
                  </a:ext>
                </a:extLst>
              </p:cNvPr>
              <p:cNvSpPr/>
              <p:nvPr/>
            </p:nvSpPr>
            <p:spPr>
              <a:xfrm>
                <a:off x="1270854" y="4588226"/>
                <a:ext cx="23446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F1C325-F744-E644-B0E3-2F72CF9E7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854" y="4588226"/>
                <a:ext cx="234463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3FA6D6-8D63-3F49-96CD-B20214375E3B}"/>
                  </a:ext>
                </a:extLst>
              </p:cNvPr>
              <p:cNvSpPr/>
              <p:nvPr/>
            </p:nvSpPr>
            <p:spPr>
              <a:xfrm>
                <a:off x="6624766" y="4877414"/>
                <a:ext cx="1431336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BD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3FA6D6-8D63-3F49-96CD-B20214375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66" y="4877414"/>
                <a:ext cx="143133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90C672-3912-6342-97A8-2090FD142159}"/>
                  </a:ext>
                </a:extLst>
              </p:cNvPr>
              <p:cNvSpPr/>
              <p:nvPr/>
            </p:nvSpPr>
            <p:spPr>
              <a:xfrm>
                <a:off x="8257083" y="4881390"/>
                <a:ext cx="3916813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BD" sz="2400" dirty="0">
                    <a:solidFill>
                      <a:srgbClr val="C00000"/>
                    </a:solidFill>
                  </a:rPr>
                  <a:t> : Algebraic function (A)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90C672-3912-6342-97A8-2090FD142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083" y="4881390"/>
                <a:ext cx="3916813" cy="461665"/>
              </a:xfrm>
              <a:prstGeom prst="rect">
                <a:avLst/>
              </a:prstGeom>
              <a:blipFill>
                <a:blip r:embed="rId15"/>
                <a:stretch>
                  <a:fillRect t="-7895" b="-23684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6B2C425-6685-5C42-B8D5-82681EDA522A}"/>
                  </a:ext>
                </a:extLst>
              </p:cNvPr>
              <p:cNvSpPr/>
              <p:nvPr/>
            </p:nvSpPr>
            <p:spPr>
              <a:xfrm>
                <a:off x="6624766" y="5459872"/>
                <a:ext cx="1431336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BD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6B2C425-6685-5C42-B8D5-82681EDA5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66" y="5459872"/>
                <a:ext cx="143133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427514-5FD7-334C-9070-D83458D834C2}"/>
                  </a:ext>
                </a:extLst>
              </p:cNvPr>
              <p:cNvSpPr/>
              <p:nvPr/>
            </p:nvSpPr>
            <p:spPr>
              <a:xfrm>
                <a:off x="8234243" y="5459873"/>
                <a:ext cx="3916813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BD" sz="2400" dirty="0">
                    <a:solidFill>
                      <a:srgbClr val="0070C0"/>
                    </a:solidFill>
                  </a:rPr>
                  <a:t>: Exponential function (E)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427514-5FD7-334C-9070-D83458D83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243" y="5459873"/>
                <a:ext cx="3916813" cy="461665"/>
              </a:xfrm>
              <a:prstGeom prst="rect">
                <a:avLst/>
              </a:prstGeom>
              <a:blipFill>
                <a:blip r:embed="rId17"/>
                <a:stretch>
                  <a:fillRect t="-5263" b="-26316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84DD30-0938-DE4B-AA4C-EA0F78513BC8}"/>
              </a:ext>
            </a:extLst>
          </p:cNvPr>
          <p:cNvGrpSpPr/>
          <p:nvPr/>
        </p:nvGrpSpPr>
        <p:grpSpPr>
          <a:xfrm>
            <a:off x="6816945" y="1747392"/>
            <a:ext cx="5051895" cy="2964772"/>
            <a:chOff x="6752710" y="3277177"/>
            <a:chExt cx="5051895" cy="296477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9CEC3E-428D-9B46-BE4D-1524956DBEE6}"/>
                </a:ext>
              </a:extLst>
            </p:cNvPr>
            <p:cNvSpPr/>
            <p:nvPr/>
          </p:nvSpPr>
          <p:spPr>
            <a:xfrm>
              <a:off x="6752710" y="3277177"/>
              <a:ext cx="5051892" cy="7078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BD" sz="4000" b="1" dirty="0">
                  <a:solidFill>
                    <a:srgbClr val="FE7F01"/>
                  </a:solidFill>
                </a:rPr>
                <a:t> L      I      A      T      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AE5FA1-4477-594A-954D-F68DC35672A2}"/>
                </a:ext>
              </a:extLst>
            </p:cNvPr>
            <p:cNvSpPr/>
            <p:nvPr/>
          </p:nvSpPr>
          <p:spPr>
            <a:xfrm>
              <a:off x="6752710" y="3995180"/>
              <a:ext cx="5051895" cy="22467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en-BD" sz="2800" b="1" dirty="0">
                  <a:solidFill>
                    <a:srgbClr val="FE7F01"/>
                  </a:solidFill>
                </a:rPr>
                <a:t>L</a:t>
              </a:r>
              <a:r>
                <a:rPr lang="en-BD" sz="2800" dirty="0">
                  <a:solidFill>
                    <a:schemeClr val="tx1"/>
                  </a:solidFill>
                </a:rPr>
                <a:t> : Logoritmic function</a:t>
              </a:r>
            </a:p>
            <a:p>
              <a:r>
                <a:rPr lang="en-BD" sz="2800" b="1" dirty="0">
                  <a:solidFill>
                    <a:srgbClr val="FE7F01"/>
                  </a:solidFill>
                </a:rPr>
                <a:t>I</a:t>
              </a:r>
              <a:r>
                <a:rPr lang="en-BD" sz="2800" dirty="0"/>
                <a:t> : Inverse Trigonometric Function</a:t>
              </a:r>
            </a:p>
            <a:p>
              <a:r>
                <a:rPr lang="en-BD" sz="2800" b="1" dirty="0">
                  <a:solidFill>
                    <a:srgbClr val="FE7F01"/>
                  </a:solidFill>
                </a:rPr>
                <a:t>A</a:t>
              </a:r>
              <a:r>
                <a:rPr lang="en-BD" sz="2800" dirty="0">
                  <a:solidFill>
                    <a:schemeClr val="tx1"/>
                  </a:solidFill>
                </a:rPr>
                <a:t> : Algebraic Function</a:t>
              </a:r>
            </a:p>
            <a:p>
              <a:r>
                <a:rPr lang="en-BD" sz="2800" b="1" dirty="0">
                  <a:solidFill>
                    <a:srgbClr val="FE7F01"/>
                  </a:solidFill>
                </a:rPr>
                <a:t>T</a:t>
              </a:r>
              <a:r>
                <a:rPr lang="en-BD" sz="2800" dirty="0"/>
                <a:t> : Trigonometric Function</a:t>
              </a:r>
            </a:p>
            <a:p>
              <a:r>
                <a:rPr lang="en-BD" sz="2800" b="1" dirty="0">
                  <a:solidFill>
                    <a:srgbClr val="FE7F01"/>
                  </a:solidFill>
                </a:rPr>
                <a:t>E</a:t>
              </a:r>
              <a:r>
                <a:rPr lang="en-BD" sz="2800" dirty="0">
                  <a:solidFill>
                    <a:schemeClr val="tx1"/>
                  </a:solidFill>
                </a:rPr>
                <a:t> : Exponential Function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28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6" grpId="0" animBg="1"/>
      <p:bldP spid="22" grpId="0"/>
      <p:bldP spid="26" grpId="0"/>
      <p:bldP spid="28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0"/>
                <a:ext cx="11914194" cy="82017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Evaluate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0"/>
                <a:ext cx="11914194" cy="820175"/>
              </a:xfrm>
              <a:blipFill>
                <a:blip r:embed="rId4"/>
                <a:stretch>
                  <a:fillRect l="-1173" t="-110769" b="-16461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4</a:t>
            </a:fld>
            <a:endParaRPr lang="en-US" sz="1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DF3BD4-CA49-D64A-9F49-7347A9F3EBB6}"/>
              </a:ext>
            </a:extLst>
          </p:cNvPr>
          <p:cNvGrpSpPr/>
          <p:nvPr/>
        </p:nvGrpSpPr>
        <p:grpSpPr>
          <a:xfrm>
            <a:off x="-42739" y="806901"/>
            <a:ext cx="2125353" cy="1060931"/>
            <a:chOff x="-42739" y="806901"/>
            <a:chExt cx="2125353" cy="1060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/>
                <p:nvPr/>
              </p:nvSpPr>
              <p:spPr>
                <a:xfrm>
                  <a:off x="682385" y="806901"/>
                  <a:ext cx="1400229" cy="1060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BD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385" y="806901"/>
                  <a:ext cx="1400229" cy="1060931"/>
                </a:xfrm>
                <a:prstGeom prst="rect">
                  <a:avLst/>
                </a:prstGeom>
                <a:blipFill>
                  <a:blip r:embed="rId6"/>
                  <a:stretch>
                    <a:fillRect l="-84685" t="-139286" r="-2703" b="-19404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BF761A-80D8-3740-94C8-37277234C17E}"/>
                </a:ext>
              </a:extLst>
            </p:cNvPr>
            <p:cNvSpPr/>
            <p:nvPr/>
          </p:nvSpPr>
          <p:spPr>
            <a:xfrm>
              <a:off x="-42739" y="1106534"/>
              <a:ext cx="8616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/>
              <p:nvPr/>
            </p:nvSpPr>
            <p:spPr>
              <a:xfrm>
                <a:off x="314854" y="5007530"/>
                <a:ext cx="3910045" cy="106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54" y="5007530"/>
                <a:ext cx="3910045" cy="1060931"/>
              </a:xfrm>
              <a:prstGeom prst="rect">
                <a:avLst/>
              </a:prstGeom>
              <a:blipFill>
                <a:blip r:embed="rId7"/>
                <a:stretch>
                  <a:fillRect l="-22977" t="-137647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E7CABA-7D5A-C64C-9E61-6EFAA9B370E2}"/>
                  </a:ext>
                </a:extLst>
              </p:cNvPr>
              <p:cNvSpPr/>
              <p:nvPr/>
            </p:nvSpPr>
            <p:spPr>
              <a:xfrm>
                <a:off x="6473037" y="447728"/>
                <a:ext cx="5677765" cy="11094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x-non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E7CABA-7D5A-C64C-9E61-6EFAA9B37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37" y="447728"/>
                <a:ext cx="5677765" cy="1109471"/>
              </a:xfrm>
              <a:prstGeom prst="rect">
                <a:avLst/>
              </a:prstGeom>
              <a:blipFill>
                <a:blip r:embed="rId8"/>
                <a:stretch>
                  <a:fillRect l="-21158" t="-124444" b="-180000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DAF6B5-6E8C-8540-A534-029ACF3B8949}"/>
                  </a:ext>
                </a:extLst>
              </p:cNvPr>
              <p:cNvSpPr/>
              <p:nvPr/>
            </p:nvSpPr>
            <p:spPr>
              <a:xfrm>
                <a:off x="951477" y="1689102"/>
                <a:ext cx="5345343" cy="1111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x-non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DAF6B5-6E8C-8540-A534-029ACF3B8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77" y="1689102"/>
                <a:ext cx="5345343" cy="1111138"/>
              </a:xfrm>
              <a:prstGeom prst="rect">
                <a:avLst/>
              </a:prstGeom>
              <a:blipFill>
                <a:blip r:embed="rId9"/>
                <a:stretch>
                  <a:fillRect l="-7109" t="-128409" b="-18636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FE87F9-0ACC-0A49-B66D-4FB17D4F3AC3}"/>
                  </a:ext>
                </a:extLst>
              </p:cNvPr>
              <p:cNvSpPr/>
              <p:nvPr/>
            </p:nvSpPr>
            <p:spPr>
              <a:xfrm>
                <a:off x="2033800" y="834003"/>
                <a:ext cx="2015999" cy="1080000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BD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FE87F9-0ACC-0A49-B66D-4FB17D4F3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800" y="834003"/>
                <a:ext cx="2015999" cy="1080000"/>
              </a:xfrm>
              <a:prstGeom prst="rect">
                <a:avLst/>
              </a:prstGeom>
              <a:blipFill>
                <a:blip r:embed="rId10"/>
                <a:stretch>
                  <a:fillRect l="-46250" t="-134884" r="-1250" b="-187209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5AB35A-DB1B-F448-9228-662FFC63353F}"/>
                  </a:ext>
                </a:extLst>
              </p:cNvPr>
              <p:cNvSpPr/>
              <p:nvPr/>
            </p:nvSpPr>
            <p:spPr>
              <a:xfrm>
                <a:off x="951477" y="2647237"/>
                <a:ext cx="3844377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x-non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5AB35A-DB1B-F448-9228-662FFC633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77" y="2647237"/>
                <a:ext cx="3844377" cy="1060931"/>
              </a:xfrm>
              <a:prstGeom prst="rect">
                <a:avLst/>
              </a:prstGeom>
              <a:blipFill>
                <a:blip r:embed="rId11"/>
                <a:stretch>
                  <a:fillRect t="-137647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84C18D9-95FC-EF43-BD39-2F369CDE3573}"/>
                  </a:ext>
                </a:extLst>
              </p:cNvPr>
              <p:cNvSpPr/>
              <p:nvPr/>
            </p:nvSpPr>
            <p:spPr>
              <a:xfrm>
                <a:off x="951477" y="3601463"/>
                <a:ext cx="2494890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84C18D9-95FC-EF43-BD39-2F369CDE3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77" y="3601463"/>
                <a:ext cx="2494890" cy="1060931"/>
              </a:xfrm>
              <a:prstGeom prst="rect">
                <a:avLst/>
              </a:prstGeom>
              <a:blipFill>
                <a:blip r:embed="rId12"/>
                <a:stretch>
                  <a:fillRect t="-139286" r="-13198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F1C325-F744-E644-B0E3-2F72CF9E7E9D}"/>
                  </a:ext>
                </a:extLst>
              </p:cNvPr>
              <p:cNvSpPr/>
              <p:nvPr/>
            </p:nvSpPr>
            <p:spPr>
              <a:xfrm>
                <a:off x="951477" y="4602980"/>
                <a:ext cx="23446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F1C325-F744-E644-B0E3-2F72CF9E7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77" y="4602980"/>
                <a:ext cx="234463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3FA6D6-8D63-3F49-96CD-B20214375E3B}"/>
                  </a:ext>
                </a:extLst>
              </p:cNvPr>
              <p:cNvSpPr/>
              <p:nvPr/>
            </p:nvSpPr>
            <p:spPr>
              <a:xfrm>
                <a:off x="6624766" y="4877414"/>
                <a:ext cx="1431336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BD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3FA6D6-8D63-3F49-96CD-B20214375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66" y="4877414"/>
                <a:ext cx="143133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90C672-3912-6342-97A8-2090FD142159}"/>
                  </a:ext>
                </a:extLst>
              </p:cNvPr>
              <p:cNvSpPr/>
              <p:nvPr/>
            </p:nvSpPr>
            <p:spPr>
              <a:xfrm>
                <a:off x="8257083" y="4881390"/>
                <a:ext cx="3916813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BD" sz="2400" dirty="0">
                    <a:solidFill>
                      <a:srgbClr val="C00000"/>
                    </a:solidFill>
                  </a:rPr>
                  <a:t>: Logoritmic function (L)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90C672-3912-6342-97A8-2090FD142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083" y="4881390"/>
                <a:ext cx="3916813" cy="461665"/>
              </a:xfrm>
              <a:prstGeom prst="rect">
                <a:avLst/>
              </a:prstGeom>
              <a:blipFill>
                <a:blip r:embed="rId15"/>
                <a:stretch>
                  <a:fillRect l="-322" t="-7895" b="-23684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6B2C425-6685-5C42-B8D5-82681EDA522A}"/>
                  </a:ext>
                </a:extLst>
              </p:cNvPr>
              <p:cNvSpPr/>
              <p:nvPr/>
            </p:nvSpPr>
            <p:spPr>
              <a:xfrm>
                <a:off x="6624766" y="5459872"/>
                <a:ext cx="1431336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BD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6B2C425-6685-5C42-B8D5-82681EDA5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66" y="5459872"/>
                <a:ext cx="143133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427514-5FD7-334C-9070-D83458D834C2}"/>
                  </a:ext>
                </a:extLst>
              </p:cNvPr>
              <p:cNvSpPr/>
              <p:nvPr/>
            </p:nvSpPr>
            <p:spPr>
              <a:xfrm>
                <a:off x="8234243" y="5459873"/>
                <a:ext cx="3916813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BD" sz="2400" dirty="0">
                    <a:solidFill>
                      <a:srgbClr val="0070C0"/>
                    </a:solidFill>
                  </a:rPr>
                  <a:t>: Algebraic function (A)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427514-5FD7-334C-9070-D83458D83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243" y="5459873"/>
                <a:ext cx="3916813" cy="461665"/>
              </a:xfrm>
              <a:prstGeom prst="rect">
                <a:avLst/>
              </a:prstGeom>
              <a:blipFill>
                <a:blip r:embed="rId17"/>
                <a:stretch>
                  <a:fillRect l="-323" t="-5263" b="-26316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84DD30-0938-DE4B-AA4C-EA0F78513BC8}"/>
              </a:ext>
            </a:extLst>
          </p:cNvPr>
          <p:cNvGrpSpPr/>
          <p:nvPr/>
        </p:nvGrpSpPr>
        <p:grpSpPr>
          <a:xfrm>
            <a:off x="6816945" y="1747392"/>
            <a:ext cx="5051895" cy="2964772"/>
            <a:chOff x="6752710" y="3277177"/>
            <a:chExt cx="5051895" cy="296477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9CEC3E-428D-9B46-BE4D-1524956DBEE6}"/>
                </a:ext>
              </a:extLst>
            </p:cNvPr>
            <p:cNvSpPr/>
            <p:nvPr/>
          </p:nvSpPr>
          <p:spPr>
            <a:xfrm>
              <a:off x="6752710" y="3277177"/>
              <a:ext cx="5051892" cy="7078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BD" sz="4000" b="1" dirty="0">
                  <a:solidFill>
                    <a:srgbClr val="FE7F01"/>
                  </a:solidFill>
                </a:rPr>
                <a:t> L      I      A      T      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AE5FA1-4477-594A-954D-F68DC35672A2}"/>
                </a:ext>
              </a:extLst>
            </p:cNvPr>
            <p:cNvSpPr/>
            <p:nvPr/>
          </p:nvSpPr>
          <p:spPr>
            <a:xfrm>
              <a:off x="6752710" y="3995180"/>
              <a:ext cx="5051895" cy="22467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en-BD" sz="2800" b="1" dirty="0">
                  <a:solidFill>
                    <a:srgbClr val="FE7F01"/>
                  </a:solidFill>
                </a:rPr>
                <a:t>L</a:t>
              </a:r>
              <a:r>
                <a:rPr lang="en-BD" sz="2800" dirty="0">
                  <a:solidFill>
                    <a:schemeClr val="tx1"/>
                  </a:solidFill>
                </a:rPr>
                <a:t> : Logoritmic function</a:t>
              </a:r>
            </a:p>
            <a:p>
              <a:r>
                <a:rPr lang="en-BD" sz="2800" b="1" dirty="0">
                  <a:solidFill>
                    <a:srgbClr val="FE7F01"/>
                  </a:solidFill>
                </a:rPr>
                <a:t>I</a:t>
              </a:r>
              <a:r>
                <a:rPr lang="en-BD" sz="2800" dirty="0"/>
                <a:t> : Inverse Trigonometric Function</a:t>
              </a:r>
            </a:p>
            <a:p>
              <a:r>
                <a:rPr lang="en-BD" sz="2800" b="1" dirty="0">
                  <a:solidFill>
                    <a:srgbClr val="FE7F01"/>
                  </a:solidFill>
                </a:rPr>
                <a:t>A</a:t>
              </a:r>
              <a:r>
                <a:rPr lang="en-BD" sz="2800" dirty="0">
                  <a:solidFill>
                    <a:schemeClr val="tx1"/>
                  </a:solidFill>
                </a:rPr>
                <a:t> : Algebraic Function</a:t>
              </a:r>
            </a:p>
            <a:p>
              <a:r>
                <a:rPr lang="en-BD" sz="2800" b="1" dirty="0">
                  <a:solidFill>
                    <a:srgbClr val="FE7F01"/>
                  </a:solidFill>
                </a:rPr>
                <a:t>T</a:t>
              </a:r>
              <a:r>
                <a:rPr lang="en-BD" sz="2800" dirty="0"/>
                <a:t> : Trigonometric Function</a:t>
              </a:r>
            </a:p>
            <a:p>
              <a:r>
                <a:rPr lang="en-BD" sz="2800" b="1" dirty="0">
                  <a:solidFill>
                    <a:srgbClr val="FE7F01"/>
                  </a:solidFill>
                </a:rPr>
                <a:t>E</a:t>
              </a:r>
              <a:r>
                <a:rPr lang="en-BD" sz="2800" dirty="0">
                  <a:solidFill>
                    <a:schemeClr val="tx1"/>
                  </a:solidFill>
                </a:rPr>
                <a:t> : Exponential Function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1880277-7455-E74B-9042-038CCFCB7F51}"/>
              </a:ext>
            </a:extLst>
          </p:cNvPr>
          <p:cNvGrpSpPr/>
          <p:nvPr/>
        </p:nvGrpSpPr>
        <p:grpSpPr>
          <a:xfrm>
            <a:off x="2010659" y="834003"/>
            <a:ext cx="2039140" cy="1080000"/>
            <a:chOff x="2298145" y="806900"/>
            <a:chExt cx="2648767" cy="10609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5EB168-5E12-134A-99CD-0B92A3FA8626}"/>
                </a:ext>
              </a:extLst>
            </p:cNvPr>
            <p:cNvSpPr/>
            <p:nvPr/>
          </p:nvSpPr>
          <p:spPr>
            <a:xfrm>
              <a:off x="2328204" y="836495"/>
              <a:ext cx="2618708" cy="894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D2F349D-171F-B141-891A-B324F118F7E1}"/>
                    </a:ext>
                  </a:extLst>
                </p:cNvPr>
                <p:cNvSpPr/>
                <p:nvPr/>
              </p:nvSpPr>
              <p:spPr>
                <a:xfrm>
                  <a:off x="2298145" y="806900"/>
                  <a:ext cx="2618708" cy="1060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BD" sz="24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D2F349D-171F-B141-891A-B324F118F7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145" y="806900"/>
                  <a:ext cx="2618708" cy="1060931"/>
                </a:xfrm>
                <a:prstGeom prst="rect">
                  <a:avLst/>
                </a:prstGeom>
                <a:blipFill>
                  <a:blip r:embed="rId18"/>
                  <a:stretch>
                    <a:fillRect l="-45000" t="-134884" r="-3125" b="-187209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41728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22" grpId="0"/>
      <p:bldP spid="7" grpId="0"/>
      <p:bldP spid="26" grpId="0"/>
      <p:bldP spid="28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0"/>
                <a:ext cx="11914194" cy="82017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Evaluate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e>
                    </m:nary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0"/>
                <a:ext cx="11914194" cy="820175"/>
              </a:xfrm>
              <a:blipFill>
                <a:blip r:embed="rId4"/>
                <a:stretch>
                  <a:fillRect l="-1173" t="-110769" b="-16461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5</a:t>
            </a:fld>
            <a:endParaRPr lang="en-US" sz="1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DF3BD4-CA49-D64A-9F49-7347A9F3EBB6}"/>
              </a:ext>
            </a:extLst>
          </p:cNvPr>
          <p:cNvGrpSpPr/>
          <p:nvPr/>
        </p:nvGrpSpPr>
        <p:grpSpPr>
          <a:xfrm>
            <a:off x="-1795" y="615829"/>
            <a:ext cx="2611521" cy="1060931"/>
            <a:chOff x="-1795" y="806901"/>
            <a:chExt cx="2611521" cy="1060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/>
                <p:nvPr/>
              </p:nvSpPr>
              <p:spPr>
                <a:xfrm>
                  <a:off x="682385" y="806901"/>
                  <a:ext cx="1927341" cy="1060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nary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en-BD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385" y="806901"/>
                  <a:ext cx="1927341" cy="1060931"/>
                </a:xfrm>
                <a:prstGeom prst="rect">
                  <a:avLst/>
                </a:prstGeom>
                <a:blipFill>
                  <a:blip r:embed="rId6"/>
                  <a:stretch>
                    <a:fillRect l="-61184" t="-139286" b="-19404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BF761A-80D8-3740-94C8-37277234C17E}"/>
                </a:ext>
              </a:extLst>
            </p:cNvPr>
            <p:cNvSpPr/>
            <p:nvPr/>
          </p:nvSpPr>
          <p:spPr>
            <a:xfrm>
              <a:off x="-1795" y="1106534"/>
              <a:ext cx="8616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/>
              <p:nvPr/>
            </p:nvSpPr>
            <p:spPr>
              <a:xfrm>
                <a:off x="209867" y="5730895"/>
                <a:ext cx="6825971" cy="106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7" y="5730895"/>
                <a:ext cx="6825971" cy="1060931"/>
              </a:xfrm>
              <a:prstGeom prst="rect">
                <a:avLst/>
              </a:prstGeom>
              <a:blipFill>
                <a:blip r:embed="rId7"/>
                <a:stretch>
                  <a:fillRect l="-13011" t="-137647" b="-19058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E7CABA-7D5A-C64C-9E61-6EFAA9B370E2}"/>
                  </a:ext>
                </a:extLst>
              </p:cNvPr>
              <p:cNvSpPr/>
              <p:nvPr/>
            </p:nvSpPr>
            <p:spPr>
              <a:xfrm>
                <a:off x="6473037" y="447728"/>
                <a:ext cx="5677765" cy="11094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x-non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E7CABA-7D5A-C64C-9E61-6EFAA9B37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37" y="447728"/>
                <a:ext cx="5677765" cy="1109471"/>
              </a:xfrm>
              <a:prstGeom prst="rect">
                <a:avLst/>
              </a:prstGeom>
              <a:blipFill>
                <a:blip r:embed="rId8"/>
                <a:stretch>
                  <a:fillRect l="-21158" t="-124444" b="-180000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FE87F9-0ACC-0A49-B66D-4FB17D4F3AC3}"/>
                  </a:ext>
                </a:extLst>
              </p:cNvPr>
              <p:cNvSpPr/>
              <p:nvPr/>
            </p:nvSpPr>
            <p:spPr>
              <a:xfrm>
                <a:off x="2568161" y="627326"/>
                <a:ext cx="2232000" cy="1080000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FE87F9-0ACC-0A49-B66D-4FB17D4F3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161" y="627326"/>
                <a:ext cx="2232000" cy="1080000"/>
              </a:xfrm>
              <a:prstGeom prst="rect">
                <a:avLst/>
              </a:prstGeom>
              <a:blipFill>
                <a:blip r:embed="rId9"/>
                <a:stretch>
                  <a:fillRect l="-44068" t="-134884" r="-3390" b="-18837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5AB35A-DB1B-F448-9228-662FFC63353F}"/>
                  </a:ext>
                </a:extLst>
              </p:cNvPr>
              <p:cNvSpPr/>
              <p:nvPr/>
            </p:nvSpPr>
            <p:spPr>
              <a:xfrm>
                <a:off x="955344" y="2256380"/>
                <a:ext cx="4061954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x-non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5AB35A-DB1B-F448-9228-662FFC633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44" y="2256380"/>
                <a:ext cx="4061954" cy="1060931"/>
              </a:xfrm>
              <a:prstGeom prst="rect">
                <a:avLst/>
              </a:prstGeom>
              <a:blipFill>
                <a:blip r:embed="rId11"/>
                <a:stretch>
                  <a:fillRect t="-13928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84C18D9-95FC-EF43-BD39-2F369CDE3573}"/>
                  </a:ext>
                </a:extLst>
              </p:cNvPr>
              <p:cNvSpPr/>
              <p:nvPr/>
            </p:nvSpPr>
            <p:spPr>
              <a:xfrm>
                <a:off x="939726" y="3087354"/>
                <a:ext cx="7490505" cy="1111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x-non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func>
                                        <m:funcPr>
                                          <m:ctrlPr>
                                            <a:rPr lang="en-US" sz="2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e>
                                  </m:nary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84C18D9-95FC-EF43-BD39-2F369CDE3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26" y="3087354"/>
                <a:ext cx="7490505" cy="1111138"/>
              </a:xfrm>
              <a:prstGeom prst="rect">
                <a:avLst/>
              </a:prstGeom>
              <a:blipFill>
                <a:blip r:embed="rId12"/>
                <a:stretch>
                  <a:fillRect t="-126966" b="-18202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3FA6D6-8D63-3F49-96CD-B20214375E3B}"/>
                  </a:ext>
                </a:extLst>
              </p:cNvPr>
              <p:cNvSpPr/>
              <p:nvPr/>
            </p:nvSpPr>
            <p:spPr>
              <a:xfrm>
                <a:off x="7178014" y="4821405"/>
                <a:ext cx="1327350" cy="40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BD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3FA6D6-8D63-3F49-96CD-B20214375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014" y="4821405"/>
                <a:ext cx="132735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90C672-3912-6342-97A8-2090FD142159}"/>
                  </a:ext>
                </a:extLst>
              </p:cNvPr>
              <p:cNvSpPr/>
              <p:nvPr/>
            </p:nvSpPr>
            <p:spPr>
              <a:xfrm>
                <a:off x="8551090" y="4825150"/>
                <a:ext cx="3599710" cy="40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BD" sz="2000" dirty="0">
                    <a:solidFill>
                      <a:srgbClr val="C00000"/>
                    </a:solidFill>
                  </a:rPr>
                  <a:t> : Algebraic function (A)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90C672-3912-6342-97A8-2090FD142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090" y="4825150"/>
                <a:ext cx="3599710" cy="400110"/>
              </a:xfrm>
              <a:prstGeom prst="rect">
                <a:avLst/>
              </a:prstGeom>
              <a:blipFill>
                <a:blip r:embed="rId14"/>
                <a:stretch>
                  <a:fillRect t="-6061" b="-24242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6B2C425-6685-5C42-B8D5-82681EDA522A}"/>
                  </a:ext>
                </a:extLst>
              </p:cNvPr>
              <p:cNvSpPr/>
              <p:nvPr/>
            </p:nvSpPr>
            <p:spPr>
              <a:xfrm>
                <a:off x="7164366" y="5391907"/>
                <a:ext cx="1320457" cy="40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BD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6B2C425-6685-5C42-B8D5-82681EDA5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66" y="5391907"/>
                <a:ext cx="1320457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427514-5FD7-334C-9070-D83458D834C2}"/>
                  </a:ext>
                </a:extLst>
              </p:cNvPr>
              <p:cNvSpPr/>
              <p:nvPr/>
            </p:nvSpPr>
            <p:spPr>
              <a:xfrm>
                <a:off x="8551090" y="5391907"/>
                <a:ext cx="3599710" cy="40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BD" sz="2000" dirty="0">
                    <a:solidFill>
                      <a:srgbClr val="0070C0"/>
                    </a:solidFill>
                  </a:rPr>
                  <a:t>: Trigonometric function (T)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427514-5FD7-334C-9070-D83458D83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090" y="5391907"/>
                <a:ext cx="3599710" cy="400110"/>
              </a:xfrm>
              <a:prstGeom prst="rect">
                <a:avLst/>
              </a:prstGeom>
              <a:blipFill>
                <a:blip r:embed="rId16"/>
                <a:stretch>
                  <a:fillRect t="-9091" b="-21212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84DD30-0938-DE4B-AA4C-EA0F78513BC8}"/>
              </a:ext>
            </a:extLst>
          </p:cNvPr>
          <p:cNvGrpSpPr/>
          <p:nvPr/>
        </p:nvGrpSpPr>
        <p:grpSpPr>
          <a:xfrm>
            <a:off x="8430231" y="1822253"/>
            <a:ext cx="3720571" cy="2185444"/>
            <a:chOff x="6752710" y="3440952"/>
            <a:chExt cx="5051895" cy="218544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9CEC3E-428D-9B46-BE4D-1524956DBEE6}"/>
                </a:ext>
              </a:extLst>
            </p:cNvPr>
            <p:cNvSpPr/>
            <p:nvPr/>
          </p:nvSpPr>
          <p:spPr>
            <a:xfrm>
              <a:off x="6752710" y="3440952"/>
              <a:ext cx="5051892" cy="5232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BD" sz="2800" b="1" dirty="0">
                  <a:solidFill>
                    <a:srgbClr val="FE7F01"/>
                  </a:solidFill>
                </a:rPr>
                <a:t> L      I      A      T      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AE5FA1-4477-594A-954D-F68DC35672A2}"/>
                </a:ext>
              </a:extLst>
            </p:cNvPr>
            <p:cNvSpPr/>
            <p:nvPr/>
          </p:nvSpPr>
          <p:spPr>
            <a:xfrm>
              <a:off x="6752710" y="3995180"/>
              <a:ext cx="5051895" cy="163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en-BD" sz="2000" b="1" dirty="0">
                  <a:solidFill>
                    <a:srgbClr val="FE7F01"/>
                  </a:solidFill>
                </a:rPr>
                <a:t>L</a:t>
              </a:r>
              <a:r>
                <a:rPr lang="en-BD" sz="2000" dirty="0">
                  <a:solidFill>
                    <a:schemeClr val="tx1"/>
                  </a:solidFill>
                </a:rPr>
                <a:t> : Logoritmic function</a:t>
              </a:r>
            </a:p>
            <a:p>
              <a:r>
                <a:rPr lang="en-BD" sz="2000" b="1" dirty="0">
                  <a:solidFill>
                    <a:srgbClr val="FE7F01"/>
                  </a:solidFill>
                </a:rPr>
                <a:t>I</a:t>
              </a:r>
              <a:r>
                <a:rPr lang="en-BD" sz="2000" dirty="0"/>
                <a:t> : Inverse Trigonometric Function</a:t>
              </a:r>
            </a:p>
            <a:p>
              <a:r>
                <a:rPr lang="en-BD" sz="2000" b="1" dirty="0">
                  <a:solidFill>
                    <a:srgbClr val="FE7F01"/>
                  </a:solidFill>
                </a:rPr>
                <a:t>A</a:t>
              </a:r>
              <a:r>
                <a:rPr lang="en-BD" sz="2000" dirty="0">
                  <a:solidFill>
                    <a:schemeClr val="tx1"/>
                  </a:solidFill>
                </a:rPr>
                <a:t> : Algebraic Function</a:t>
              </a:r>
            </a:p>
            <a:p>
              <a:r>
                <a:rPr lang="en-BD" sz="2000" b="1" dirty="0">
                  <a:solidFill>
                    <a:srgbClr val="FE7F01"/>
                  </a:solidFill>
                </a:rPr>
                <a:t>T</a:t>
              </a:r>
              <a:r>
                <a:rPr lang="en-BD" sz="2000" dirty="0"/>
                <a:t> : Trigonometric Function</a:t>
              </a:r>
            </a:p>
            <a:p>
              <a:r>
                <a:rPr lang="en-BD" sz="2000" b="1" dirty="0">
                  <a:solidFill>
                    <a:srgbClr val="FE7F01"/>
                  </a:solidFill>
                </a:rPr>
                <a:t>E</a:t>
              </a:r>
              <a:r>
                <a:rPr lang="en-BD" sz="2000" dirty="0">
                  <a:solidFill>
                    <a:schemeClr val="tx1"/>
                  </a:solidFill>
                </a:rPr>
                <a:t> : Exponential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545DCE1-FA10-C64F-B028-3D6D8BE4B020}"/>
                  </a:ext>
                </a:extLst>
              </p:cNvPr>
              <p:cNvSpPr/>
              <p:nvPr/>
            </p:nvSpPr>
            <p:spPr>
              <a:xfrm>
                <a:off x="934402" y="4849716"/>
                <a:ext cx="5359705" cy="1111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545DCE1-FA10-C64F-B028-3D6D8BE4B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02" y="4849716"/>
                <a:ext cx="5359705" cy="1111138"/>
              </a:xfrm>
              <a:prstGeom prst="rect">
                <a:avLst/>
              </a:prstGeom>
              <a:blipFill>
                <a:blip r:embed="rId17"/>
                <a:stretch>
                  <a:fillRect t="-128409" b="-18522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DD95E1-FAB6-D149-93A5-DDD9FBD9CFE2}"/>
                  </a:ext>
                </a:extLst>
              </p:cNvPr>
              <p:cNvSpPr/>
              <p:nvPr/>
            </p:nvSpPr>
            <p:spPr>
              <a:xfrm>
                <a:off x="939726" y="3968535"/>
                <a:ext cx="6284017" cy="1111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DD95E1-FAB6-D149-93A5-DDD9FBD9C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26" y="3968535"/>
                <a:ext cx="6284017" cy="1111138"/>
              </a:xfrm>
              <a:prstGeom prst="rect">
                <a:avLst/>
              </a:prstGeom>
              <a:blipFill>
                <a:blip r:embed="rId18"/>
                <a:stretch>
                  <a:fillRect t="-129545" b="-18522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FC36204-5646-F241-97E7-ACC1A1D0C963}"/>
              </a:ext>
            </a:extLst>
          </p:cNvPr>
          <p:cNvGrpSpPr/>
          <p:nvPr/>
        </p:nvGrpSpPr>
        <p:grpSpPr>
          <a:xfrm>
            <a:off x="2568161" y="627326"/>
            <a:ext cx="2232000" cy="1080000"/>
            <a:chOff x="3201800" y="-1047657"/>
            <a:chExt cx="2592000" cy="1080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587C3C-F136-0C4C-A3BD-43F0BA1F8D27}"/>
                </a:ext>
              </a:extLst>
            </p:cNvPr>
            <p:cNvSpPr/>
            <p:nvPr/>
          </p:nvSpPr>
          <p:spPr>
            <a:xfrm>
              <a:off x="3201800" y="-1047657"/>
              <a:ext cx="2592000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B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DF1A5AA-ADE1-7640-8A1D-E388DD3ADF44}"/>
                    </a:ext>
                  </a:extLst>
                </p:cNvPr>
                <p:cNvSpPr/>
                <p:nvPr/>
              </p:nvSpPr>
              <p:spPr>
                <a:xfrm>
                  <a:off x="3201800" y="-1047657"/>
                  <a:ext cx="2592000" cy="1080000"/>
                </a:xfrm>
                <a:prstGeom prst="rect">
                  <a:avLst/>
                </a:prstGeom>
              </p:spPr>
              <p:txBody>
                <a:bodyPr wrap="square" lIns="0" r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BD" sz="24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DF1A5AA-ADE1-7640-8A1D-E388DD3ADF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800" y="-1047657"/>
                  <a:ext cx="2592000" cy="1080000"/>
                </a:xfrm>
                <a:prstGeom prst="rect">
                  <a:avLst/>
                </a:prstGeom>
                <a:blipFill>
                  <a:blip r:embed="rId19"/>
                  <a:stretch>
                    <a:fillRect l="-44633" t="-134884" r="-5650" b="-188372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DAF6B5-6E8C-8540-A534-029ACF3B8949}"/>
                  </a:ext>
                </a:extLst>
              </p:cNvPr>
              <p:cNvSpPr/>
              <p:nvPr/>
            </p:nvSpPr>
            <p:spPr>
              <a:xfrm>
                <a:off x="955344" y="1375199"/>
                <a:ext cx="5964073" cy="1111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x-non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DAF6B5-6E8C-8540-A534-029ACF3B8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44" y="1375199"/>
                <a:ext cx="5964073" cy="1111138"/>
              </a:xfrm>
              <a:prstGeom prst="rect">
                <a:avLst/>
              </a:prstGeom>
              <a:blipFill>
                <a:blip r:embed="rId20"/>
                <a:stretch>
                  <a:fillRect l="-8917" t="-128409" b="-18522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708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7" grpId="0"/>
      <p:bldP spid="26" grpId="0"/>
      <p:bldP spid="28" grpId="0"/>
      <p:bldP spid="30" grpId="0" animBg="1"/>
      <p:bldP spid="31" grpId="0" animBg="1"/>
      <p:bldP spid="32" grpId="0" animBg="1"/>
      <p:bldP spid="33" grpId="0" animBg="1"/>
      <p:bldP spid="23" grpId="0"/>
      <p:bldP spid="2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82" y="-28576"/>
            <a:ext cx="11914194" cy="69003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6</a:t>
            </a:fld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C9D9A-1535-5B43-89C8-9B0887AAAF0D}"/>
              </a:ext>
            </a:extLst>
          </p:cNvPr>
          <p:cNvSpPr txBox="1"/>
          <p:nvPr/>
        </p:nvSpPr>
        <p:spPr>
          <a:xfrm>
            <a:off x="3319513" y="1496917"/>
            <a:ext cx="570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followings: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EE04B9-E727-D343-ADB2-B243F48B7486}"/>
                  </a:ext>
                </a:extLst>
              </p:cNvPr>
              <p:cNvSpPr/>
              <p:nvPr/>
            </p:nvSpPr>
            <p:spPr>
              <a:xfrm>
                <a:off x="3842464" y="1958582"/>
                <a:ext cx="4294909" cy="3237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BD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nary>
                    <m:func>
                      <m:func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func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dx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func>
                      </m:e>
                    </m:nary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dx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</m:e>
                    </m:nary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dx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func>
                      </m:e>
                    </m:nary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dx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func>
                      </m:e>
                    </m:nary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dx</m:t>
                    </m:r>
                  </m:oMath>
                </a14:m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EE04B9-E727-D343-ADB2-B243F48B7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464" y="1958582"/>
                <a:ext cx="4294909" cy="3237168"/>
              </a:xfrm>
              <a:prstGeom prst="rect">
                <a:avLst/>
              </a:prstGeom>
              <a:blipFill>
                <a:blip r:embed="rId5"/>
                <a:stretch>
                  <a:fillRect t="-17578" b="-3164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175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5844" y="641435"/>
                <a:ext cx="11914194" cy="82017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 that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5844" y="641435"/>
                <a:ext cx="11914194" cy="820175"/>
              </a:xfrm>
              <a:blipFill>
                <a:blip r:embed="rId4"/>
                <a:stretch>
                  <a:fillRect l="-1279" t="-106154" b="-170769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7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AD5022-F235-5841-8FEE-613DCEA89039}"/>
                  </a:ext>
                </a:extLst>
              </p:cNvPr>
              <p:cNvSpPr/>
              <p:nvPr/>
            </p:nvSpPr>
            <p:spPr>
              <a:xfrm>
                <a:off x="1769537" y="2487952"/>
                <a:ext cx="3278528" cy="1248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x-non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AD5022-F235-5841-8FEE-613DCEA89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537" y="2487952"/>
                <a:ext cx="3278528" cy="1248932"/>
              </a:xfrm>
              <a:prstGeom prst="rect">
                <a:avLst/>
              </a:prstGeom>
              <a:blipFill>
                <a:blip r:embed="rId6"/>
                <a:stretch>
                  <a:fillRect l="-27413" t="-103030" b="-164646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09C255-DB01-CD40-9E18-3610BE2C794C}"/>
              </a:ext>
            </a:extLst>
          </p:cNvPr>
          <p:cNvSpPr txBox="1"/>
          <p:nvPr/>
        </p:nvSpPr>
        <p:spPr>
          <a:xfrm>
            <a:off x="0" y="1282283"/>
            <a:ext cx="95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D12293-6FBF-D14E-A897-DD97A6BF9333}"/>
              </a:ext>
            </a:extLst>
          </p:cNvPr>
          <p:cNvGrpSpPr/>
          <p:nvPr/>
        </p:nvGrpSpPr>
        <p:grpSpPr>
          <a:xfrm>
            <a:off x="18638" y="1557520"/>
            <a:ext cx="2223854" cy="1060931"/>
            <a:chOff x="25500" y="806901"/>
            <a:chExt cx="2223854" cy="1060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/>
                <p:nvPr/>
              </p:nvSpPr>
              <p:spPr>
                <a:xfrm>
                  <a:off x="685593" y="806901"/>
                  <a:ext cx="1563761" cy="1060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oMath>
                    </m:oMathPara>
                  </a14:m>
                  <a:endParaRPr lang="en-BD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593" y="806901"/>
                  <a:ext cx="1563761" cy="1060931"/>
                </a:xfrm>
                <a:prstGeom prst="rect">
                  <a:avLst/>
                </a:prstGeom>
                <a:blipFill>
                  <a:blip r:embed="rId7"/>
                  <a:stretch>
                    <a:fillRect l="-73600" t="-140476" b="-19404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BF761A-80D8-3740-94C8-37277234C17E}"/>
                </a:ext>
              </a:extLst>
            </p:cNvPr>
            <p:cNvSpPr/>
            <p:nvPr/>
          </p:nvSpPr>
          <p:spPr>
            <a:xfrm>
              <a:off x="25500" y="1106534"/>
              <a:ext cx="13032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Now,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/>
              <p:nvPr/>
            </p:nvSpPr>
            <p:spPr>
              <a:xfrm>
                <a:off x="6124051" y="4938098"/>
                <a:ext cx="4526816" cy="106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BD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051" y="4938098"/>
                <a:ext cx="4526816" cy="1060931"/>
              </a:xfrm>
              <a:prstGeom prst="rect">
                <a:avLst/>
              </a:prstGeom>
              <a:blipFill>
                <a:blip r:embed="rId8"/>
                <a:stretch>
                  <a:fillRect l="-18994" t="-13928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F1E9B4-FE43-244E-987F-D4F637093829}"/>
                  </a:ext>
                </a:extLst>
              </p:cNvPr>
              <p:cNvSpPr/>
              <p:nvPr/>
            </p:nvSpPr>
            <p:spPr>
              <a:xfrm>
                <a:off x="1769537" y="3785271"/>
                <a:ext cx="3722645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x-non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F1E9B4-FE43-244E-987F-D4F637093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537" y="3785271"/>
                <a:ext cx="3722645" cy="1060931"/>
              </a:xfrm>
              <a:prstGeom prst="rect">
                <a:avLst/>
              </a:prstGeom>
              <a:blipFill>
                <a:blip r:embed="rId9"/>
                <a:stretch>
                  <a:fillRect l="-12925" t="-137647" b="-19058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47EE4BB2-699B-B94F-B741-FF1CECCFE5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3594" y="6072980"/>
                <a:ext cx="6908195" cy="90454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Exercise: Prove that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47EE4BB2-699B-B94F-B741-FF1CECCFE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594" y="6072980"/>
                <a:ext cx="6908195" cy="904549"/>
              </a:xfrm>
              <a:prstGeom prst="rect">
                <a:avLst/>
              </a:prstGeom>
              <a:blipFill>
                <a:blip r:embed="rId10"/>
                <a:stretch>
                  <a:fillRect l="-1284" t="-55556" b="-9722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E7CABA-7D5A-C64C-9E61-6EFAA9B370E2}"/>
                  </a:ext>
                </a:extLst>
              </p:cNvPr>
              <p:cNvSpPr/>
              <p:nvPr/>
            </p:nvSpPr>
            <p:spPr>
              <a:xfrm>
                <a:off x="8214029" y="1029934"/>
                <a:ext cx="3777894" cy="10609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E7CABA-7D5A-C64C-9E61-6EFAA9B37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029" y="1029934"/>
                <a:ext cx="3777894" cy="1060931"/>
              </a:xfrm>
              <a:prstGeom prst="rect">
                <a:avLst/>
              </a:prstGeom>
              <a:blipFill>
                <a:blip r:embed="rId11"/>
                <a:stretch>
                  <a:fillRect l="-31104" t="-134884" b="-187209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CBEA26-1D55-0546-8623-B689EAE496C7}"/>
                  </a:ext>
                </a:extLst>
              </p:cNvPr>
              <p:cNvSpPr/>
              <p:nvPr/>
            </p:nvSpPr>
            <p:spPr>
              <a:xfrm>
                <a:off x="1769537" y="4757705"/>
                <a:ext cx="4332258" cy="1388137"/>
              </a:xfrm>
              <a:prstGeom prst="rect">
                <a:avLst/>
              </a:prstGeom>
            </p:spPr>
            <p:txBody>
              <a:bodyPr wrap="square" t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CBEA26-1D55-0546-8623-B689EAE49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537" y="4757705"/>
                <a:ext cx="4332258" cy="1388137"/>
              </a:xfrm>
              <a:prstGeom prst="rect">
                <a:avLst/>
              </a:prstGeom>
              <a:blipFill>
                <a:blip r:embed="rId12"/>
                <a:stretch>
                  <a:fillRect l="-8772" t="-106364" b="-12454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78CC4-00DE-AA45-B466-B760D0AE4D36}"/>
              </a:ext>
            </a:extLst>
          </p:cNvPr>
          <p:cNvCxnSpPr/>
          <p:nvPr/>
        </p:nvCxnSpPr>
        <p:spPr>
          <a:xfrm>
            <a:off x="6108657" y="2174581"/>
            <a:ext cx="0" cy="330041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81796C-1205-394A-BA7E-CE51D1A6BA9B}"/>
                  </a:ext>
                </a:extLst>
              </p:cNvPr>
              <p:cNvSpPr/>
              <p:nvPr/>
            </p:nvSpPr>
            <p:spPr>
              <a:xfrm>
                <a:off x="6108657" y="2193342"/>
                <a:ext cx="6046794" cy="138813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x-non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81796C-1205-394A-BA7E-CE51D1A6B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657" y="2193342"/>
                <a:ext cx="6046794" cy="1388137"/>
              </a:xfrm>
              <a:prstGeom prst="rect">
                <a:avLst/>
              </a:prstGeom>
              <a:blipFill>
                <a:blip r:embed="rId13"/>
                <a:stretch>
                  <a:fillRect l="-13627" t="-106364" b="-12545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9ED219A-BE5A-B248-8025-C9951EF37418}"/>
                  </a:ext>
                </a:extLst>
              </p:cNvPr>
              <p:cNvSpPr/>
              <p:nvPr/>
            </p:nvSpPr>
            <p:spPr>
              <a:xfrm>
                <a:off x="7958140" y="3299685"/>
                <a:ext cx="4197311" cy="106324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9ED219A-BE5A-B248-8025-C9951EF37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140" y="3299685"/>
                <a:ext cx="4197311" cy="1063240"/>
              </a:xfrm>
              <a:prstGeom prst="rect">
                <a:avLst/>
              </a:prstGeom>
              <a:blipFill>
                <a:blip r:embed="rId14"/>
                <a:stretch>
                  <a:fillRect l="-906" r="-151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7B5D25-E758-4647-B50F-C3D32B23473B}"/>
                  </a:ext>
                </a:extLst>
              </p:cNvPr>
              <p:cNvSpPr/>
              <p:nvPr/>
            </p:nvSpPr>
            <p:spPr>
              <a:xfrm>
                <a:off x="7062720" y="4089918"/>
                <a:ext cx="4197311" cy="106324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7B5D25-E758-4647-B50F-C3D32B234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720" y="4089918"/>
                <a:ext cx="4197311" cy="10632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872F1C81-4FE8-2E4C-AE20-07A207E160DF}"/>
              </a:ext>
            </a:extLst>
          </p:cNvPr>
          <p:cNvSpPr txBox="1">
            <a:spLocks/>
          </p:cNvSpPr>
          <p:nvPr/>
        </p:nvSpPr>
        <p:spPr>
          <a:xfrm>
            <a:off x="-1" y="-1115"/>
            <a:ext cx="12192001" cy="552291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by Partial Fraction: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69EC4E-8EE2-2F47-9E70-9A2261307ED3}"/>
                  </a:ext>
                </a:extLst>
              </p:cNvPr>
              <p:cNvSpPr/>
              <p:nvPr/>
            </p:nvSpPr>
            <p:spPr>
              <a:xfrm>
                <a:off x="2104005" y="1535561"/>
                <a:ext cx="3216586" cy="106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BD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69EC4E-8EE2-2F47-9E70-9A2261307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05" y="1535561"/>
                <a:ext cx="3216586" cy="1060931"/>
              </a:xfrm>
              <a:prstGeom prst="rect">
                <a:avLst/>
              </a:prstGeom>
              <a:blipFill>
                <a:blip r:embed="rId16"/>
                <a:stretch>
                  <a:fillRect l="-27165" t="-13928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750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5" grpId="0"/>
      <p:bldP spid="17" grpId="0"/>
      <p:bldP spid="24" grpId="0"/>
      <p:bldP spid="16" grpId="0" animBg="1"/>
      <p:bldP spid="6" grpId="0"/>
      <p:bldP spid="18" grpId="0"/>
      <p:bldP spid="19" grpId="0"/>
      <p:bldP spid="2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0"/>
                <a:ext cx="11914194" cy="82017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Evaluate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nary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0"/>
                <a:ext cx="11914194" cy="820175"/>
              </a:xfrm>
              <a:blipFill>
                <a:blip r:embed="rId4"/>
                <a:stretch>
                  <a:fillRect l="-1173" t="-106154" b="-170769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8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AD5022-F235-5841-8FEE-613DCEA89039}"/>
                  </a:ext>
                </a:extLst>
              </p:cNvPr>
              <p:cNvSpPr/>
              <p:nvPr/>
            </p:nvSpPr>
            <p:spPr>
              <a:xfrm>
                <a:off x="2324501" y="3708168"/>
                <a:ext cx="3278528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x-non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AD5022-F235-5841-8FEE-613DCEA89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01" y="3708168"/>
                <a:ext cx="3278528" cy="1060931"/>
              </a:xfrm>
              <a:prstGeom prst="rect">
                <a:avLst/>
              </a:prstGeom>
              <a:blipFill>
                <a:blip r:embed="rId6"/>
                <a:stretch>
                  <a:fillRect l="-27413" t="-137647" b="-19058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6DF3BD4-CA49-D64A-9F49-7347A9F3EBB6}"/>
              </a:ext>
            </a:extLst>
          </p:cNvPr>
          <p:cNvGrpSpPr/>
          <p:nvPr/>
        </p:nvGrpSpPr>
        <p:grpSpPr>
          <a:xfrm>
            <a:off x="-42739" y="806901"/>
            <a:ext cx="2652465" cy="1060931"/>
            <a:chOff x="-42739" y="806901"/>
            <a:chExt cx="2652465" cy="1060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/>
                <p:nvPr/>
              </p:nvSpPr>
              <p:spPr>
                <a:xfrm>
                  <a:off x="682385" y="806901"/>
                  <a:ext cx="1927341" cy="1060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+6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BD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385" y="806901"/>
                  <a:ext cx="1927341" cy="1060931"/>
                </a:xfrm>
                <a:prstGeom prst="rect">
                  <a:avLst/>
                </a:prstGeom>
                <a:blipFill>
                  <a:blip r:embed="rId7"/>
                  <a:stretch>
                    <a:fillRect l="-63158" t="-139286" r="-5921" b="-19404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BF761A-80D8-3740-94C8-37277234C17E}"/>
                </a:ext>
              </a:extLst>
            </p:cNvPr>
            <p:cNvSpPr/>
            <p:nvPr/>
          </p:nvSpPr>
          <p:spPr>
            <a:xfrm>
              <a:off x="-42739" y="1106534"/>
              <a:ext cx="8616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/>
              <p:nvPr/>
            </p:nvSpPr>
            <p:spPr>
              <a:xfrm>
                <a:off x="6403135" y="4388416"/>
                <a:ext cx="4568366" cy="106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+5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+6</m:t>
                              </m:r>
                            </m:den>
                          </m:f>
                        </m:e>
                      </m:nary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135" y="4388416"/>
                <a:ext cx="4568366" cy="1060931"/>
              </a:xfrm>
              <a:prstGeom prst="rect">
                <a:avLst/>
              </a:prstGeom>
              <a:blipFill>
                <a:blip r:embed="rId8"/>
                <a:stretch>
                  <a:fillRect l="-20000" t="-13928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47EE4BB2-699B-B94F-B741-FF1CECCFE5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6050" y="5761916"/>
                <a:ext cx="8671293" cy="90454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Exercise: (i)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Evaluate</a:t>
                </a:r>
                <a14:m>
                  <m:oMath xmlns:m="http://schemas.openxmlformats.org/officeDocument/2006/math">
                    <m:r>
                      <a:rPr lang="en-US" sz="2400" b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−1)(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−2)(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+2)</m:t>
                            </m:r>
                          </m:den>
                        </m:f>
                      </m:e>
                    </m:nary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(ii)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Evaluate</a:t>
                </a:r>
                <a14:m>
                  <m:oMath xmlns:m="http://schemas.openxmlformats.org/officeDocument/2006/math">
                    <m:r>
                      <a:rPr lang="en-US" sz="2400" b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nary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47EE4BB2-699B-B94F-B741-FF1CECCFE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50" y="5761916"/>
                <a:ext cx="8671293" cy="904549"/>
              </a:xfrm>
              <a:prstGeom prst="rect">
                <a:avLst/>
              </a:prstGeom>
              <a:blipFill>
                <a:blip r:embed="rId9"/>
                <a:stretch>
                  <a:fillRect l="-1025" t="-56944" b="-9722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E7CABA-7D5A-C64C-9E61-6EFAA9B370E2}"/>
                  </a:ext>
                </a:extLst>
              </p:cNvPr>
              <p:cNvSpPr/>
              <p:nvPr/>
            </p:nvSpPr>
            <p:spPr>
              <a:xfrm>
                <a:off x="8198396" y="513630"/>
                <a:ext cx="3777894" cy="10609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E7CABA-7D5A-C64C-9E61-6EFAA9B37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396" y="513630"/>
                <a:ext cx="3777894" cy="1060931"/>
              </a:xfrm>
              <a:prstGeom prst="rect">
                <a:avLst/>
              </a:prstGeom>
              <a:blipFill>
                <a:blip r:embed="rId10"/>
                <a:stretch>
                  <a:fillRect l="-31104" t="-134884" b="-188372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78CC4-00DE-AA45-B466-B760D0AE4D36}"/>
              </a:ext>
            </a:extLst>
          </p:cNvPr>
          <p:cNvCxnSpPr/>
          <p:nvPr/>
        </p:nvCxnSpPr>
        <p:spPr>
          <a:xfrm>
            <a:off x="6258785" y="1778793"/>
            <a:ext cx="0" cy="330041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81796C-1205-394A-BA7E-CE51D1A6BA9B}"/>
                  </a:ext>
                </a:extLst>
              </p:cNvPr>
              <p:cNvSpPr/>
              <p:nvPr/>
            </p:nvSpPr>
            <p:spPr>
              <a:xfrm>
                <a:off x="6257232" y="1603989"/>
                <a:ext cx="5911246" cy="96859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+5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+6</m:t>
                              </m:r>
                            </m:den>
                          </m:f>
                        </m:e>
                      </m:nary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81796C-1205-394A-BA7E-CE51D1A6B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232" y="1603989"/>
                <a:ext cx="5911246" cy="968598"/>
              </a:xfrm>
              <a:prstGeom prst="rect">
                <a:avLst/>
              </a:prstGeom>
              <a:blipFill>
                <a:blip r:embed="rId11"/>
                <a:stretch>
                  <a:fillRect l="-14378" t="-155128" r="-1073" b="-21282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9ED219A-BE5A-B248-8025-C9951EF37418}"/>
                  </a:ext>
                </a:extLst>
              </p:cNvPr>
              <p:cNvSpPr/>
              <p:nvPr/>
            </p:nvSpPr>
            <p:spPr>
              <a:xfrm>
                <a:off x="8562092" y="2820159"/>
                <a:ext cx="3584422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9ED219A-BE5A-B248-8025-C9951EF37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092" y="2820159"/>
                <a:ext cx="3584422" cy="369332"/>
              </a:xfrm>
              <a:prstGeom prst="rect">
                <a:avLst/>
              </a:prstGeom>
              <a:blipFill>
                <a:blip r:embed="rId12"/>
                <a:stretch>
                  <a:fillRect l="-707" r="-1767" b="-666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7B5D25-E758-4647-B50F-C3D32B23473B}"/>
                  </a:ext>
                </a:extLst>
              </p:cNvPr>
              <p:cNvSpPr/>
              <p:nvPr/>
            </p:nvSpPr>
            <p:spPr>
              <a:xfrm>
                <a:off x="8562092" y="3437063"/>
                <a:ext cx="2456781" cy="70378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7B5D25-E758-4647-B50F-C3D32B234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092" y="3437063"/>
                <a:ext cx="2456781" cy="703782"/>
              </a:xfrm>
              <a:prstGeom prst="rect">
                <a:avLst/>
              </a:prstGeom>
              <a:blipFill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DAF6B5-6E8C-8540-A534-029ACF3B8949}"/>
                  </a:ext>
                </a:extLst>
              </p:cNvPr>
              <p:cNvSpPr/>
              <p:nvPr/>
            </p:nvSpPr>
            <p:spPr>
              <a:xfrm>
                <a:off x="2324501" y="1773990"/>
                <a:ext cx="3694984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+3)</m:t>
                              </m:r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DAF6B5-6E8C-8540-A534-029ACF3B8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01" y="1773990"/>
                <a:ext cx="3694984" cy="1060931"/>
              </a:xfrm>
              <a:prstGeom prst="rect">
                <a:avLst/>
              </a:prstGeom>
              <a:blipFill>
                <a:blip r:embed="rId14"/>
                <a:stretch>
                  <a:fillRect l="-24658" t="-139286" r="-3082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E499C7-D272-F848-9FEE-AABC5B21CBB6}"/>
                  </a:ext>
                </a:extLst>
              </p:cNvPr>
              <p:cNvSpPr/>
              <p:nvPr/>
            </p:nvSpPr>
            <p:spPr>
              <a:xfrm>
                <a:off x="2324501" y="2741079"/>
                <a:ext cx="3042189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+3)</m:t>
                              </m:r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E499C7-D272-F848-9FEE-AABC5B21C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01" y="2741079"/>
                <a:ext cx="3042189" cy="1060931"/>
              </a:xfrm>
              <a:prstGeom prst="rect">
                <a:avLst/>
              </a:prstGeom>
              <a:blipFill>
                <a:blip r:embed="rId15"/>
                <a:stretch>
                  <a:fillRect l="-29876" t="-143373" r="-2075" b="-196386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AA1A1EB-A9EA-F244-9D30-52ED89706065}"/>
                  </a:ext>
                </a:extLst>
              </p:cNvPr>
              <p:cNvSpPr/>
              <p:nvPr/>
            </p:nvSpPr>
            <p:spPr>
              <a:xfrm>
                <a:off x="2324501" y="4675258"/>
                <a:ext cx="3278528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x-non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AA1A1EB-A9EA-F244-9D30-52ED89706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01" y="4675258"/>
                <a:ext cx="3278528" cy="1060931"/>
              </a:xfrm>
              <a:prstGeom prst="rect">
                <a:avLst/>
              </a:prstGeom>
              <a:blipFill>
                <a:blip r:embed="rId16"/>
                <a:stretch>
                  <a:fillRect l="-27413" t="-137647" b="-19058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FE87F9-0ACC-0A49-B66D-4FB17D4F3AC3}"/>
                  </a:ext>
                </a:extLst>
              </p:cNvPr>
              <p:cNvSpPr/>
              <p:nvPr/>
            </p:nvSpPr>
            <p:spPr>
              <a:xfrm>
                <a:off x="2624086" y="806901"/>
                <a:ext cx="3423492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+6</m:t>
                              </m:r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BD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FE87F9-0ACC-0A49-B66D-4FB17D4F3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86" y="806901"/>
                <a:ext cx="3423492" cy="1060931"/>
              </a:xfrm>
              <a:prstGeom prst="rect">
                <a:avLst/>
              </a:prstGeom>
              <a:blipFill>
                <a:blip r:embed="rId17"/>
                <a:stretch>
                  <a:fillRect l="-27037" t="-139286" r="-741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692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24" grpId="0"/>
      <p:bldP spid="16" grpId="0" animBg="1"/>
      <p:bldP spid="18" grpId="0"/>
      <p:bldP spid="19" grpId="0"/>
      <p:bldP spid="20" grpId="0"/>
      <p:bldP spid="22" grpId="0"/>
      <p:bldP spid="23" grpId="0"/>
      <p:bldP spid="2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619</Words>
  <Application>Microsoft Macintosh PowerPoint</Application>
  <PresentationFormat>Widescreen</PresentationFormat>
  <Paragraphs>129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Office Theme</vt:lpstr>
      <vt:lpstr>Integration (Part – 3) (Integration by parts and Integration by partial fraction)</vt:lpstr>
      <vt:lpstr>Integration by Parts: If u and v are functions of x, (u=f(x) and v=g(x)), then ∫1▒(uv)  dx=u∫1▒v dx-∫1▒(du/dx ∫1▒v dx)  dx </vt:lpstr>
      <vt:lpstr>Evaluate ∫1▒〖e^x x〗 dx</vt:lpstr>
      <vt:lpstr>Evaluate ∫1▒〖ln⁡x dx〗</vt:lpstr>
      <vt:lpstr>Evaluate ∫1▒〖x^2 cos〗⁡x  dx</vt:lpstr>
      <vt:lpstr>Exercise</vt:lpstr>
      <vt:lpstr>Prove that ∫1▒dx/(a^2-x^2 )=1/2a ln|(a+x)/(a-x)|+C</vt:lpstr>
      <vt:lpstr>Evaluate ∫1▒dx/(x^2+5x+6)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Pascal’s Triangle &amp; Binomial Theorem</dc:title>
  <dc:creator>hasan.s.m.m.476</dc:creator>
  <cp:lastModifiedBy>hasan.s.m.m.476</cp:lastModifiedBy>
  <cp:revision>263</cp:revision>
  <dcterms:created xsi:type="dcterms:W3CDTF">2020-03-18T12:06:53Z</dcterms:created>
  <dcterms:modified xsi:type="dcterms:W3CDTF">2020-05-02T09:55:20Z</dcterms:modified>
</cp:coreProperties>
</file>