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29-Dec-20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29-Dec-20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29-Dec-20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29-Dec-20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29-Dec-20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29-Dec-20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29-Dec-20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1.bp.blogspot.com/-X2urCy1W2lI/Tf4vfAGJiRI/AAAAAAAAAGQ/6N3F6EFQcx0/s1600/untitled3.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4.bp.blogspot.com/-qWubTSciYt8/Tf4v4N05X0I/AAAAAAAAAGU/cqC2wq5QnmI/s1600/untitled4.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1.bp.blogspot.com/-Ksmp5CRyJqQ/Tf4txJwQwOI/AAAAAAAAAGE/2oGwMZ6FwMs/s1600/untitled.bm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3.bp.blogspot.com/-mMjI96sCFTA/Tf4uf-Cyt1I/AAAAAAAAAGI/Jdhn6_6hw2c/s1600/untitled1.bm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1.bp.blogspot.com/--Jbn8wXNTww/Tf4vJxRmA5I/AAAAAAAAAGM/soUppgjxbPI/s1600/untitled2.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1.bp.blogspot.com/--Jbn8wXNTww/Tf4vJxRmA5I/AAAAAAAAAGM/soUppgjxbPI/s1600/untitled2.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934200" cy="2667000"/>
          </a:xfrm>
        </p:spPr>
        <p:txBody>
          <a:bodyPr>
            <a:normAutofit fontScale="77500" lnSpcReduction="20000"/>
          </a:bodyPr>
          <a:lstStyle/>
          <a:p>
            <a:pPr>
              <a:lnSpc>
                <a:spcPct val="120000"/>
              </a:lnSpc>
              <a:spcBef>
                <a:spcPts val="0"/>
              </a:spcBef>
            </a:pPr>
            <a:endParaRPr lang="en-US" sz="5800" b="1" dirty="0" smtClean="0"/>
          </a:p>
          <a:p>
            <a:pPr>
              <a:lnSpc>
                <a:spcPct val="120000"/>
              </a:lnSpc>
              <a:spcBef>
                <a:spcPts val="0"/>
              </a:spcBef>
            </a:pPr>
            <a:r>
              <a:rPr lang="en-US" sz="5800" b="1" dirty="0" err="1" smtClean="0"/>
              <a:t>Mousumi</a:t>
            </a:r>
            <a:r>
              <a:rPr lang="en-US" sz="5800" b="1" dirty="0" smtClean="0"/>
              <a:t> </a:t>
            </a:r>
            <a:r>
              <a:rPr lang="en-US" sz="5800" b="1" dirty="0" err="1" smtClean="0"/>
              <a:t>Rahaman</a:t>
            </a:r>
            <a:r>
              <a:rPr lang="en-US" sz="5800" b="1" dirty="0" smtClean="0"/>
              <a:t> </a:t>
            </a:r>
            <a:r>
              <a:rPr lang="en-US" sz="5800" b="1" dirty="0" err="1" smtClean="0"/>
              <a:t>Hashi</a:t>
            </a:r>
            <a:endParaRPr lang="en-US" sz="5800" b="1" dirty="0" smtClean="0"/>
          </a:p>
          <a:p>
            <a:pPr>
              <a:lnSpc>
                <a:spcPct val="120000"/>
              </a:lnSpc>
              <a:spcBef>
                <a:spcPts val="0"/>
              </a:spcBef>
            </a:pPr>
            <a:r>
              <a:rPr lang="en-US" sz="3400" dirty="0" smtClean="0">
                <a:latin typeface="Times New Roman" pitchFamily="18" charset="0"/>
                <a:cs typeface="Times New Roman" pitchFamily="18" charset="0"/>
              </a:rPr>
              <a:t>Senior Lecturer</a:t>
            </a:r>
          </a:p>
          <a:p>
            <a:pPr>
              <a:lnSpc>
                <a:spcPct val="120000"/>
              </a:lnSpc>
              <a:spcBef>
                <a:spcPts val="0"/>
              </a:spcBef>
            </a:pPr>
            <a:r>
              <a:rPr lang="en-US" sz="3400" dirty="0" smtClean="0">
                <a:latin typeface="Times New Roman" pitchFamily="18" charset="0"/>
                <a:cs typeface="Times New Roman" pitchFamily="18" charset="0"/>
              </a:rPr>
              <a:t>Dept. of Textile Engineering</a:t>
            </a:r>
          </a:p>
          <a:p>
            <a:pPr>
              <a:lnSpc>
                <a:spcPct val="120000"/>
              </a:lnSpc>
              <a:spcBef>
                <a:spcPts val="0"/>
              </a:spcBef>
            </a:pPr>
            <a:r>
              <a:rPr lang="en-US" sz="3400" dirty="0" smtClean="0">
                <a:latin typeface="Times New Roman" pitchFamily="18" charset="0"/>
                <a:cs typeface="Times New Roman" pitchFamily="18" charset="0"/>
              </a:rPr>
              <a:t>Faculty of Engineering</a:t>
            </a:r>
          </a:p>
          <a:p>
            <a:endParaRPr lang="en-US" dirty="0"/>
          </a:p>
        </p:txBody>
      </p:sp>
      <p:sp>
        <p:nvSpPr>
          <p:cNvPr id="2" name="Title 1"/>
          <p:cNvSpPr>
            <a:spLocks noGrp="1"/>
          </p:cNvSpPr>
          <p:nvPr>
            <p:ph type="ctrTitle"/>
          </p:nvPr>
        </p:nvSpPr>
        <p:spPr/>
        <p:txBody>
          <a:bodyPr/>
          <a:lstStyle/>
          <a:p>
            <a:r>
              <a:rPr lang="en-US" b="1" dirty="0">
                <a:latin typeface="Times New Roman" panose="02020603050405020304" pitchFamily="18" charset="0"/>
                <a:ea typeface="Times New Roman" panose="02020603050405020304" pitchFamily="18" charset="0"/>
              </a:rPr>
              <a:t>Tensile </a:t>
            </a:r>
            <a:r>
              <a:rPr lang="en-US" b="1" dirty="0" smtClean="0">
                <a:latin typeface="Times New Roman" panose="02020603050405020304" pitchFamily="18" charset="0"/>
                <a:ea typeface="Times New Roman" panose="02020603050405020304" pitchFamily="18" charset="0"/>
              </a:rPr>
              <a:t>Properties of Textile </a:t>
            </a:r>
            <a:r>
              <a:rPr lang="en-US" b="1" smtClean="0">
                <a:latin typeface="Times New Roman" panose="02020603050405020304" pitchFamily="18" charset="0"/>
                <a:ea typeface="Times New Roman" panose="02020603050405020304" pitchFamily="18" charset="0"/>
              </a:rPr>
              <a:t>Fibre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1325562"/>
          </a:xfrm>
        </p:spPr>
        <p:txBody>
          <a:bodyPr>
            <a:normAutofit fontScale="90000"/>
          </a:bodyPr>
          <a:lstStyle/>
          <a:p>
            <a:pPr algn="ctr"/>
            <a:r>
              <a:rPr lang="en-US" b="1" dirty="0"/>
              <a:t>Difference between temporary and permanent creep: </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73079964"/>
              </p:ext>
            </p:extLst>
          </p:nvPr>
        </p:nvGraphicFramePr>
        <p:xfrm>
          <a:off x="457200" y="1905000"/>
          <a:ext cx="8458200" cy="4424553"/>
        </p:xfrm>
        <a:graphic>
          <a:graphicData uri="http://schemas.openxmlformats.org/drawingml/2006/table">
            <a:tbl>
              <a:tblPr firstRow="1" firstCol="1" lastRow="1" lastCol="1" bandRow="1" bandCol="1">
                <a:tableStyleId>{5C22544A-7EE6-4342-B048-85BDC9FD1C3A}</a:tableStyleId>
              </a:tblPr>
              <a:tblGrid>
                <a:gridCol w="4229100">
                  <a:extLst>
                    <a:ext uri="{9D8B030D-6E8A-4147-A177-3AD203B41FA5}">
                      <a16:colId xmlns:a16="http://schemas.microsoft.com/office/drawing/2014/main" val="961648444"/>
                    </a:ext>
                  </a:extLst>
                </a:gridCol>
                <a:gridCol w="4229100">
                  <a:extLst>
                    <a:ext uri="{9D8B030D-6E8A-4147-A177-3AD203B41FA5}">
                      <a16:colId xmlns:a16="http://schemas.microsoft.com/office/drawing/2014/main" val="3271451261"/>
                    </a:ext>
                  </a:extLst>
                </a:gridCol>
              </a:tblGrid>
              <a:tr h="678180">
                <a:tc>
                  <a:txBody>
                    <a:bodyPr/>
                    <a:lstStyle/>
                    <a:p>
                      <a:pPr marL="0" marR="0" algn="ctr">
                        <a:lnSpc>
                          <a:spcPct val="115000"/>
                        </a:lnSpc>
                        <a:spcBef>
                          <a:spcPts val="0"/>
                        </a:spcBef>
                        <a:spcAft>
                          <a:spcPts val="0"/>
                        </a:spcAft>
                      </a:pPr>
                      <a:r>
                        <a:rPr lang="en-US" sz="2600" dirty="0" err="1">
                          <a:effectLst/>
                        </a:rPr>
                        <a:t>i</a:t>
                      </a:r>
                      <a:r>
                        <a:rPr lang="en-US" sz="2600" dirty="0">
                          <a:effectLst/>
                        </a:rPr>
                        <a:t>. Recoverable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lnSpc>
                          <a:spcPct val="115000"/>
                        </a:lnSpc>
                        <a:spcBef>
                          <a:spcPts val="0"/>
                        </a:spcBef>
                        <a:spcAft>
                          <a:spcPts val="0"/>
                        </a:spcAft>
                      </a:pPr>
                      <a:r>
                        <a:rPr lang="en-US" sz="2600">
                          <a:effectLst/>
                        </a:rPr>
                        <a:t>i. Non recoverable.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2491739431"/>
                  </a:ext>
                </a:extLst>
              </a:tr>
              <a:tr h="2080260">
                <a:tc>
                  <a:txBody>
                    <a:bodyPr/>
                    <a:lstStyle/>
                    <a:p>
                      <a:pPr marL="0" marR="0" algn="ctr">
                        <a:lnSpc>
                          <a:spcPct val="115000"/>
                        </a:lnSpc>
                        <a:spcBef>
                          <a:spcPts val="0"/>
                        </a:spcBef>
                        <a:spcAft>
                          <a:spcPts val="0"/>
                        </a:spcAft>
                      </a:pPr>
                      <a:r>
                        <a:rPr lang="en-US" sz="2600">
                          <a:effectLst/>
                        </a:rPr>
                        <a:t>ii. Textile material comes back to its original position after removal of load.</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lnSpc>
                          <a:spcPct val="115000"/>
                        </a:lnSpc>
                        <a:spcBef>
                          <a:spcPts val="0"/>
                        </a:spcBef>
                        <a:spcAft>
                          <a:spcPts val="0"/>
                        </a:spcAft>
                      </a:pPr>
                      <a:r>
                        <a:rPr lang="en-US" sz="2600" dirty="0">
                          <a:effectLst/>
                        </a:rPr>
                        <a:t>ii. Textile material does not come back to its original position after removal of load.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970453863"/>
                  </a:ext>
                </a:extLst>
              </a:tr>
              <a:tr h="678180">
                <a:tc>
                  <a:txBody>
                    <a:bodyPr/>
                    <a:lstStyle/>
                    <a:p>
                      <a:pPr marL="0" marR="0" algn="ctr">
                        <a:lnSpc>
                          <a:spcPct val="115000"/>
                        </a:lnSpc>
                        <a:spcBef>
                          <a:spcPts val="0"/>
                        </a:spcBef>
                        <a:spcAft>
                          <a:spcPts val="0"/>
                        </a:spcAft>
                      </a:pPr>
                      <a:r>
                        <a:rPr lang="en-US" sz="2600">
                          <a:effectLst/>
                        </a:rPr>
                        <a:t>iii. Elastic extension occurs.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lnSpc>
                          <a:spcPct val="115000"/>
                        </a:lnSpc>
                        <a:spcBef>
                          <a:spcPts val="0"/>
                        </a:spcBef>
                        <a:spcAft>
                          <a:spcPts val="0"/>
                        </a:spcAft>
                      </a:pPr>
                      <a:r>
                        <a:rPr lang="en-US" sz="2600">
                          <a:effectLst/>
                        </a:rPr>
                        <a:t>Plastic extension occurs.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994321699"/>
                  </a:ext>
                </a:extLst>
              </a:tr>
              <a:tr h="678180">
                <a:tc>
                  <a:txBody>
                    <a:bodyPr/>
                    <a:lstStyle/>
                    <a:p>
                      <a:pPr marL="0" marR="0" algn="ctr">
                        <a:lnSpc>
                          <a:spcPct val="115000"/>
                        </a:lnSpc>
                        <a:spcBef>
                          <a:spcPts val="0"/>
                        </a:spcBef>
                        <a:spcAft>
                          <a:spcPts val="0"/>
                        </a:spcAft>
                      </a:pPr>
                      <a:r>
                        <a:rPr lang="en-US" sz="2600">
                          <a:effectLst/>
                        </a:rPr>
                        <a:t>iv. Polymer chains slightly stretch.</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lnSpc>
                          <a:spcPct val="115000"/>
                        </a:lnSpc>
                        <a:spcBef>
                          <a:spcPts val="0"/>
                        </a:spcBef>
                        <a:spcAft>
                          <a:spcPts val="0"/>
                        </a:spcAft>
                      </a:pPr>
                      <a:r>
                        <a:rPr lang="en-US" sz="2600" dirty="0">
                          <a:effectLst/>
                        </a:rPr>
                        <a:t>iv. Polymer chains break.</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697165406"/>
                  </a:ext>
                </a:extLst>
              </a:tr>
            </a:tbl>
          </a:graphicData>
        </a:graphic>
      </p:graphicFrame>
    </p:spTree>
    <p:extLst>
      <p:ext uri="{BB962C8B-B14F-4D97-AF65-F5344CB8AC3E}">
        <p14:creationId xmlns:p14="http://schemas.microsoft.com/office/powerpoint/2010/main" val="1188621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Factors determined the result of tensile experiment</a:t>
            </a:r>
            <a:r>
              <a:rPr lang="en-US" b="1" dirty="0" smtClean="0"/>
              <a:t>:</a:t>
            </a:r>
            <a:endParaRPr lang="en-US" dirty="0"/>
          </a:p>
        </p:txBody>
      </p:sp>
      <p:sp>
        <p:nvSpPr>
          <p:cNvPr id="3" name="Content Placeholder 2"/>
          <p:cNvSpPr>
            <a:spLocks noGrp="1"/>
          </p:cNvSpPr>
          <p:nvPr>
            <p:ph sz="quarter" idx="1"/>
          </p:nvPr>
        </p:nvSpPr>
        <p:spPr>
          <a:xfrm>
            <a:off x="762000" y="1752600"/>
            <a:ext cx="7924800" cy="4267200"/>
          </a:xfrm>
        </p:spPr>
        <p:txBody>
          <a:bodyPr>
            <a:normAutofit lnSpcReduction="10000"/>
          </a:bodyPr>
          <a:lstStyle/>
          <a:p>
            <a:pPr marL="0" indent="0">
              <a:buNone/>
            </a:pPr>
            <a:r>
              <a:rPr lang="en-US" sz="2800" dirty="0"/>
              <a:t>1.    The material and its condition-</a:t>
            </a:r>
          </a:p>
          <a:p>
            <a:pPr marL="0" indent="0">
              <a:buNone/>
            </a:pPr>
            <a:r>
              <a:rPr lang="en-US" sz="2800" dirty="0" smtClean="0"/>
              <a:t>	a</a:t>
            </a:r>
            <a:r>
              <a:rPr lang="en-US" sz="2800" dirty="0"/>
              <a:t>.     The chemical treatment to which it has been </a:t>
            </a:r>
            <a:r>
              <a:rPr lang="en-US" sz="2800" dirty="0" smtClean="0"/>
              <a:t>	subjected </a:t>
            </a:r>
            <a:endParaRPr lang="en-US" sz="2800" dirty="0"/>
          </a:p>
          <a:p>
            <a:pPr marL="0" indent="0">
              <a:buNone/>
            </a:pPr>
            <a:r>
              <a:rPr lang="en-US" sz="2800" dirty="0" smtClean="0"/>
              <a:t>	b</a:t>
            </a:r>
            <a:r>
              <a:rPr lang="en-US" sz="2800" dirty="0"/>
              <a:t>.    The mechanical treatment that it has been </a:t>
            </a:r>
            <a:r>
              <a:rPr lang="en-US" sz="2800" dirty="0" smtClean="0"/>
              <a:t>	received</a:t>
            </a:r>
            <a:endParaRPr lang="en-US" sz="2800" dirty="0"/>
          </a:p>
          <a:p>
            <a:pPr marL="0" indent="0">
              <a:buNone/>
            </a:pPr>
            <a:r>
              <a:rPr lang="en-US" sz="2800" dirty="0" smtClean="0"/>
              <a:t>	c.</a:t>
            </a:r>
            <a:r>
              <a:rPr lang="en-US" sz="2800" dirty="0"/>
              <a:t>     On the amount of moisture that it contains</a:t>
            </a:r>
          </a:p>
          <a:p>
            <a:pPr marL="0" indent="0">
              <a:buNone/>
            </a:pPr>
            <a:r>
              <a:rPr lang="en-US" sz="2800" dirty="0" smtClean="0"/>
              <a:t>	d</a:t>
            </a:r>
            <a:r>
              <a:rPr lang="en-US" sz="2800" dirty="0"/>
              <a:t>.    On the temperature</a:t>
            </a:r>
          </a:p>
          <a:p>
            <a:pPr marL="0" indent="0">
              <a:buNone/>
            </a:pPr>
            <a:r>
              <a:rPr lang="en-US" sz="2800" dirty="0"/>
              <a:t>2.    The arrangement and dimension of the specimen</a:t>
            </a:r>
            <a:r>
              <a:rPr lang="en-US" sz="2800" dirty="0" smtClean="0"/>
              <a:t>.</a:t>
            </a:r>
            <a:endParaRPr lang="en-US" sz="2800" dirty="0"/>
          </a:p>
          <a:p>
            <a:pPr marL="0" indent="0">
              <a:buNone/>
            </a:pPr>
            <a:r>
              <a:rPr lang="en-US" sz="2800" dirty="0"/>
              <a:t>3.     The nature and timing of the test</a:t>
            </a:r>
            <a:r>
              <a:rPr lang="en-US" sz="2800" dirty="0" smtClean="0"/>
              <a:t>.</a:t>
            </a:r>
            <a:endParaRPr lang="en-US" sz="2800" dirty="0"/>
          </a:p>
        </p:txBody>
      </p:sp>
    </p:spTree>
    <p:extLst>
      <p:ext uri="{BB962C8B-B14F-4D97-AF65-F5344CB8AC3E}">
        <p14:creationId xmlns:p14="http://schemas.microsoft.com/office/powerpoint/2010/main" val="194477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143000"/>
          </a:xfrm>
        </p:spPr>
        <p:txBody>
          <a:bodyPr>
            <a:normAutofit fontScale="90000"/>
          </a:bodyPr>
          <a:lstStyle/>
          <a:p>
            <a:pPr algn="ctr"/>
            <a:r>
              <a:rPr lang="en-US" b="1" dirty="0"/>
              <a:t>Principles of tensile experiment or Method of tensile experiment</a:t>
            </a:r>
            <a:r>
              <a:rPr lang="en-US" b="1" dirty="0" smtClean="0"/>
              <a:t>:</a:t>
            </a:r>
            <a:endParaRPr lang="en-US" dirty="0"/>
          </a:p>
        </p:txBody>
      </p:sp>
      <p:sp>
        <p:nvSpPr>
          <p:cNvPr id="3" name="Content Placeholder 2"/>
          <p:cNvSpPr>
            <a:spLocks noGrp="1"/>
          </p:cNvSpPr>
          <p:nvPr>
            <p:ph sz="quarter" idx="1"/>
          </p:nvPr>
        </p:nvSpPr>
        <p:spPr>
          <a:xfrm>
            <a:off x="914400" y="2438400"/>
            <a:ext cx="7772400" cy="2362200"/>
          </a:xfrm>
        </p:spPr>
        <p:txBody>
          <a:bodyPr/>
          <a:lstStyle/>
          <a:p>
            <a:pPr marL="0" indent="0">
              <a:buNone/>
            </a:pPr>
            <a:r>
              <a:rPr lang="en-US" sz="2800" b="1" dirty="0"/>
              <a:t>1.    CRL method ( constant rate of loading )</a:t>
            </a:r>
            <a:endParaRPr lang="en-US" sz="2800" dirty="0"/>
          </a:p>
          <a:p>
            <a:pPr marL="0" indent="0">
              <a:buNone/>
            </a:pPr>
            <a:r>
              <a:rPr lang="en-US" sz="2800" b="1" dirty="0"/>
              <a:t>2.    CRE method (constant rate of elongation)</a:t>
            </a:r>
            <a:endParaRPr lang="en-US" sz="2800" dirty="0"/>
          </a:p>
          <a:p>
            <a:pPr marL="0" indent="0">
              <a:buNone/>
            </a:pPr>
            <a:endParaRPr lang="en-US" dirty="0"/>
          </a:p>
        </p:txBody>
      </p:sp>
    </p:spTree>
    <p:extLst>
      <p:ext uri="{BB962C8B-B14F-4D97-AF65-F5344CB8AC3E}">
        <p14:creationId xmlns:p14="http://schemas.microsoft.com/office/powerpoint/2010/main" val="3427686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868362"/>
          </a:xfrm>
        </p:spPr>
        <p:txBody>
          <a:bodyPr/>
          <a:lstStyle/>
          <a:p>
            <a:r>
              <a:rPr lang="en-US" b="1" dirty="0"/>
              <a:t>CRL method</a:t>
            </a:r>
            <a:r>
              <a:rPr lang="en-US" dirty="0"/>
              <a:t>: </a:t>
            </a:r>
          </a:p>
        </p:txBody>
      </p:sp>
      <p:sp>
        <p:nvSpPr>
          <p:cNvPr id="3" name="Content Placeholder 2"/>
          <p:cNvSpPr>
            <a:spLocks noGrp="1"/>
          </p:cNvSpPr>
          <p:nvPr>
            <p:ph sz="quarter" idx="1"/>
          </p:nvPr>
        </p:nvSpPr>
        <p:spPr>
          <a:xfrm>
            <a:off x="228600" y="1136073"/>
            <a:ext cx="5334000" cy="5479473"/>
          </a:xfrm>
        </p:spPr>
        <p:txBody>
          <a:bodyPr>
            <a:noAutofit/>
          </a:bodyPr>
          <a:lstStyle/>
          <a:p>
            <a:pPr marL="0" indent="0" algn="just">
              <a:buNone/>
            </a:pPr>
            <a:r>
              <a:rPr lang="en-US" sz="2700" dirty="0"/>
              <a:t>A specimen A is gripped between two jaws. J1 is fixed and bottom jaw J2 is movable to down-ward at constant velocity by mean of a screw mechanism. Initially the force on A is zero. The function of applied force is to extent the specimen until it eventually breaks down. Here the loading causes the </a:t>
            </a:r>
            <a:r>
              <a:rPr lang="en-US" sz="2700" dirty="0" smtClean="0"/>
              <a:t>elongation.</a:t>
            </a:r>
          </a:p>
          <a:p>
            <a:pPr marL="0" indent="0" algn="just">
              <a:buNone/>
            </a:pPr>
            <a:r>
              <a:rPr lang="en-US" sz="2700" dirty="0"/>
              <a:t>By adding constant rate of water flow in a container which is attached with the jaw J2 may increase the load gradually. Thus constant rate of flow gives constant rate of loading</a:t>
            </a:r>
            <a:r>
              <a:rPr lang="en-US" sz="2700" dirty="0" smtClean="0"/>
              <a:t>.</a:t>
            </a:r>
            <a:endParaRPr lang="en-US" sz="2700" dirty="0"/>
          </a:p>
        </p:txBody>
      </p:sp>
      <p:pic>
        <p:nvPicPr>
          <p:cNvPr id="5" name="Picture 4" descr="http://1.bp.blogspot.com/-X2urCy1W2lI/Tf4vfAGJiRI/AAAAAAAAAGQ/6N3F6EFQcx0/s320/untitled3.JPG">
            <a:hlinkClick r:id="rId2"/>
          </p:cNvPr>
          <p:cNvPicPr/>
          <p:nvPr/>
        </p:nvPicPr>
        <p:blipFill rotWithShape="1">
          <a:blip r:embed="rId3" cstate="print"/>
          <a:srcRect l="13342" t="9770" r="11185" b="15517"/>
          <a:stretch/>
        </p:blipFill>
        <p:spPr bwMode="auto">
          <a:xfrm>
            <a:off x="5562600" y="1163781"/>
            <a:ext cx="3429000" cy="4703620"/>
          </a:xfrm>
          <a:prstGeom prst="rect">
            <a:avLst/>
          </a:prstGeom>
          <a:noFill/>
          <a:ln w="9525">
            <a:noFill/>
            <a:miter lim="800000"/>
            <a:headEnd/>
            <a:tailEnd/>
          </a:ln>
        </p:spPr>
      </p:pic>
    </p:spTree>
    <p:extLst>
      <p:ext uri="{BB962C8B-B14F-4D97-AF65-F5344CB8AC3E}">
        <p14:creationId xmlns:p14="http://schemas.microsoft.com/office/powerpoint/2010/main" val="1271059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944562"/>
          </a:xfrm>
        </p:spPr>
        <p:txBody>
          <a:bodyPr/>
          <a:lstStyle/>
          <a:p>
            <a:r>
              <a:rPr lang="en-US" b="1" dirty="0"/>
              <a:t>CRE </a:t>
            </a:r>
            <a:r>
              <a:rPr lang="en-US" b="1" dirty="0" smtClean="0"/>
              <a:t>method:</a:t>
            </a:r>
            <a:endParaRPr lang="en-US" dirty="0"/>
          </a:p>
        </p:txBody>
      </p:sp>
      <p:sp>
        <p:nvSpPr>
          <p:cNvPr id="3" name="Content Placeholder 2"/>
          <p:cNvSpPr>
            <a:spLocks noGrp="1"/>
          </p:cNvSpPr>
          <p:nvPr>
            <p:ph sz="quarter" idx="1"/>
          </p:nvPr>
        </p:nvSpPr>
        <p:spPr>
          <a:xfrm>
            <a:off x="381000" y="1219200"/>
            <a:ext cx="4953000" cy="5334000"/>
          </a:xfrm>
        </p:spPr>
        <p:txBody>
          <a:bodyPr>
            <a:normAutofit/>
          </a:bodyPr>
          <a:lstStyle/>
          <a:p>
            <a:pPr marL="0" indent="0" algn="just">
              <a:buNone/>
            </a:pPr>
            <a:r>
              <a:rPr lang="en-US" sz="2800" dirty="0"/>
              <a:t>A specimen A is gripped between two jaws. J1 is fixed and bottom jaw J2 is movable to down-ward at constant velocity by mean of a screw mechanism. Initially the tension on A is zero. But when the bottom jaw J2 moves down-ward at a constant rate the specimen is extended and an increasing tension is developed until it eventually breaks down. Here the elongation /tension causes loading.</a:t>
            </a:r>
          </a:p>
        </p:txBody>
      </p:sp>
      <p:pic>
        <p:nvPicPr>
          <p:cNvPr id="6" name="Picture 5" descr="http://4.bp.blogspot.com/-qWubTSciYt8/Tf4v4N05X0I/AAAAAAAAAGU/cqC2wq5QnmI/s320/untitled4.JPG">
            <a:hlinkClick r:id="rId2"/>
          </p:cNvPr>
          <p:cNvPicPr/>
          <p:nvPr/>
        </p:nvPicPr>
        <p:blipFill rotWithShape="1">
          <a:blip r:embed="rId3" cstate="print"/>
          <a:srcRect l="20776" t="9298" r="18222" b="16312"/>
          <a:stretch/>
        </p:blipFill>
        <p:spPr bwMode="auto">
          <a:xfrm>
            <a:off x="5340927" y="1198418"/>
            <a:ext cx="3657600" cy="4876800"/>
          </a:xfrm>
          <a:prstGeom prst="rect">
            <a:avLst/>
          </a:prstGeom>
          <a:noFill/>
          <a:ln w="9525">
            <a:noFill/>
            <a:miter lim="800000"/>
            <a:headEnd/>
            <a:tailEnd/>
          </a:ln>
        </p:spPr>
      </p:pic>
    </p:spTree>
    <p:extLst>
      <p:ext uri="{BB962C8B-B14F-4D97-AF65-F5344CB8AC3E}">
        <p14:creationId xmlns:p14="http://schemas.microsoft.com/office/powerpoint/2010/main" val="3834057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944562"/>
          </a:xfrm>
        </p:spPr>
        <p:txBody>
          <a:bodyPr>
            <a:normAutofit fontScale="90000"/>
          </a:bodyPr>
          <a:lstStyle/>
          <a:p>
            <a:pPr algn="ctr"/>
            <a:r>
              <a:rPr lang="en-US" b="1" i="1" dirty="0"/>
              <a:t>Difference between CRL &amp; CRE methods</a:t>
            </a:r>
            <a:r>
              <a:rPr lang="en-US" b="1" dirty="0" smtClean="0"/>
              <a: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48083807"/>
              </p:ext>
            </p:extLst>
          </p:nvPr>
        </p:nvGraphicFramePr>
        <p:xfrm>
          <a:off x="533400" y="1600200"/>
          <a:ext cx="8153400" cy="4800599"/>
        </p:xfrm>
        <a:graphic>
          <a:graphicData uri="http://schemas.openxmlformats.org/drawingml/2006/table">
            <a:tbl>
              <a:tblPr firstRow="1" firstCol="1" lastRow="1" lastCol="1" bandRow="1" bandCol="1">
                <a:tableStyleId>{5C22544A-7EE6-4342-B048-85BDC9FD1C3A}</a:tableStyleId>
              </a:tblPr>
              <a:tblGrid>
                <a:gridCol w="4076700">
                  <a:extLst>
                    <a:ext uri="{9D8B030D-6E8A-4147-A177-3AD203B41FA5}">
                      <a16:colId xmlns:a16="http://schemas.microsoft.com/office/drawing/2014/main" val="2694580028"/>
                    </a:ext>
                  </a:extLst>
                </a:gridCol>
                <a:gridCol w="4076700">
                  <a:extLst>
                    <a:ext uri="{9D8B030D-6E8A-4147-A177-3AD203B41FA5}">
                      <a16:colId xmlns:a16="http://schemas.microsoft.com/office/drawing/2014/main" val="2319089236"/>
                    </a:ext>
                  </a:extLst>
                </a:gridCol>
              </a:tblGrid>
              <a:tr h="1060939">
                <a:tc>
                  <a:txBody>
                    <a:bodyPr/>
                    <a:lstStyle/>
                    <a:p>
                      <a:pPr marL="0" marR="0" algn="ctr">
                        <a:lnSpc>
                          <a:spcPct val="115000"/>
                        </a:lnSpc>
                        <a:spcBef>
                          <a:spcPts val="0"/>
                        </a:spcBef>
                        <a:spcAft>
                          <a:spcPts val="0"/>
                        </a:spcAft>
                      </a:pPr>
                      <a:r>
                        <a:rPr lang="en-US" sz="2800" dirty="0">
                          <a:effectLst/>
                        </a:rPr>
                        <a:t>1. CRL means Constant rate of loading.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50000"/>
                      </a:schemeClr>
                    </a:solidFill>
                  </a:tcPr>
                </a:tc>
                <a:tc>
                  <a:txBody>
                    <a:bodyPr/>
                    <a:lstStyle/>
                    <a:p>
                      <a:pPr marL="0" marR="0" algn="ctr">
                        <a:lnSpc>
                          <a:spcPct val="115000"/>
                        </a:lnSpc>
                        <a:spcBef>
                          <a:spcPts val="0"/>
                        </a:spcBef>
                        <a:spcAft>
                          <a:spcPts val="0"/>
                        </a:spcAft>
                      </a:pPr>
                      <a:r>
                        <a:rPr lang="en-US" sz="2800">
                          <a:effectLst/>
                        </a:rPr>
                        <a:t>1. CRE means Constant rate of elongation.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50000"/>
                      </a:schemeClr>
                    </a:solidFill>
                  </a:tcPr>
                </a:tc>
                <a:extLst>
                  <a:ext uri="{0D108BD9-81ED-4DB2-BD59-A6C34878D82A}">
                    <a16:rowId xmlns:a16="http://schemas.microsoft.com/office/drawing/2014/main" val="2595075274"/>
                  </a:ext>
                </a:extLst>
              </a:tr>
              <a:tr h="2139461">
                <a:tc>
                  <a:txBody>
                    <a:bodyPr/>
                    <a:lstStyle/>
                    <a:p>
                      <a:pPr marL="0" marR="0" algn="ctr">
                        <a:lnSpc>
                          <a:spcPct val="115000"/>
                        </a:lnSpc>
                        <a:spcBef>
                          <a:spcPts val="0"/>
                        </a:spcBef>
                        <a:spcAft>
                          <a:spcPts val="0"/>
                        </a:spcAft>
                      </a:pPr>
                      <a:r>
                        <a:rPr lang="en-US" sz="2800">
                          <a:effectLst/>
                        </a:rPr>
                        <a:t>2. This method contains container and water flow used to increase load gradually.</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50000"/>
                      </a:schemeClr>
                    </a:solidFill>
                  </a:tcPr>
                </a:tc>
                <a:tc>
                  <a:txBody>
                    <a:bodyPr/>
                    <a:lstStyle/>
                    <a:p>
                      <a:pPr marL="0" marR="0" algn="ctr">
                        <a:lnSpc>
                          <a:spcPct val="115000"/>
                        </a:lnSpc>
                        <a:spcBef>
                          <a:spcPts val="0"/>
                        </a:spcBef>
                        <a:spcAft>
                          <a:spcPts val="0"/>
                        </a:spcAft>
                      </a:pPr>
                      <a:r>
                        <a:rPr lang="en-US" sz="2800" dirty="0">
                          <a:effectLst/>
                        </a:rPr>
                        <a:t>2. This method contains screw mechanism.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50000"/>
                      </a:schemeClr>
                    </a:solidFill>
                  </a:tcPr>
                </a:tc>
                <a:extLst>
                  <a:ext uri="{0D108BD9-81ED-4DB2-BD59-A6C34878D82A}">
                    <a16:rowId xmlns:a16="http://schemas.microsoft.com/office/drawing/2014/main" val="3548882637"/>
                  </a:ext>
                </a:extLst>
              </a:tr>
              <a:tr h="1600199">
                <a:tc>
                  <a:txBody>
                    <a:bodyPr/>
                    <a:lstStyle/>
                    <a:p>
                      <a:pPr marL="0" marR="0" algn="ctr">
                        <a:lnSpc>
                          <a:spcPct val="115000"/>
                        </a:lnSpc>
                        <a:spcBef>
                          <a:spcPts val="0"/>
                        </a:spcBef>
                        <a:spcAft>
                          <a:spcPts val="0"/>
                        </a:spcAft>
                      </a:pPr>
                      <a:r>
                        <a:rPr lang="en-US" sz="2800">
                          <a:effectLst/>
                        </a:rPr>
                        <a:t>3. In this method loading causes elongation.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50000"/>
                      </a:schemeClr>
                    </a:solidFill>
                  </a:tcPr>
                </a:tc>
                <a:tc>
                  <a:txBody>
                    <a:bodyPr/>
                    <a:lstStyle/>
                    <a:p>
                      <a:pPr marL="0" marR="0" algn="ctr">
                        <a:lnSpc>
                          <a:spcPct val="115000"/>
                        </a:lnSpc>
                        <a:spcBef>
                          <a:spcPts val="0"/>
                        </a:spcBef>
                        <a:spcAft>
                          <a:spcPts val="0"/>
                        </a:spcAft>
                      </a:pPr>
                      <a:r>
                        <a:rPr lang="en-US" sz="2800" dirty="0">
                          <a:effectLst/>
                        </a:rPr>
                        <a:t>3. In this method elongation/ extension causes loading.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50000"/>
                      </a:schemeClr>
                    </a:solidFill>
                  </a:tcPr>
                </a:tc>
                <a:extLst>
                  <a:ext uri="{0D108BD9-81ED-4DB2-BD59-A6C34878D82A}">
                    <a16:rowId xmlns:a16="http://schemas.microsoft.com/office/drawing/2014/main" val="2027962829"/>
                  </a:ext>
                </a:extLst>
              </a:tr>
            </a:tbl>
          </a:graphicData>
        </a:graphic>
      </p:graphicFrame>
    </p:spTree>
    <p:extLst>
      <p:ext uri="{BB962C8B-B14F-4D97-AF65-F5344CB8AC3E}">
        <p14:creationId xmlns:p14="http://schemas.microsoft.com/office/powerpoint/2010/main" val="698979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Tensile properties of different </a:t>
            </a:r>
            <a:r>
              <a:rPr lang="en-US" b="1" i="1" dirty="0" smtClean="0"/>
              <a:t>fibers: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144521183"/>
              </p:ext>
            </p:extLst>
          </p:nvPr>
        </p:nvGraphicFramePr>
        <p:xfrm>
          <a:off x="609600" y="1752597"/>
          <a:ext cx="7924800" cy="4557744"/>
        </p:xfrm>
        <a:graphic>
          <a:graphicData uri="http://schemas.openxmlformats.org/drawingml/2006/table">
            <a:tbl>
              <a:tblPr firstRow="1" firstCol="1" lastRow="1" lastCol="1" bandRow="1" bandCol="1"/>
              <a:tblGrid>
                <a:gridCol w="2641600">
                  <a:extLst>
                    <a:ext uri="{9D8B030D-6E8A-4147-A177-3AD203B41FA5}">
                      <a16:colId xmlns:a16="http://schemas.microsoft.com/office/drawing/2014/main" val="195151605"/>
                    </a:ext>
                  </a:extLst>
                </a:gridCol>
                <a:gridCol w="2641600">
                  <a:extLst>
                    <a:ext uri="{9D8B030D-6E8A-4147-A177-3AD203B41FA5}">
                      <a16:colId xmlns:a16="http://schemas.microsoft.com/office/drawing/2014/main" val="128968972"/>
                    </a:ext>
                  </a:extLst>
                </a:gridCol>
                <a:gridCol w="2641600">
                  <a:extLst>
                    <a:ext uri="{9D8B030D-6E8A-4147-A177-3AD203B41FA5}">
                      <a16:colId xmlns:a16="http://schemas.microsoft.com/office/drawing/2014/main" val="1570426668"/>
                    </a:ext>
                  </a:extLst>
                </a:gridCol>
              </a:tblGrid>
              <a:tr h="598715">
                <a:tc>
                  <a:txBody>
                    <a:bodyPr/>
                    <a:lstStyle/>
                    <a:p>
                      <a:pPr marL="0" marR="0" algn="ctr">
                        <a:lnSpc>
                          <a:spcPct val="115000"/>
                        </a:lnSpc>
                        <a:spcBef>
                          <a:spcPts val="0"/>
                        </a:spcBef>
                        <a:spcAft>
                          <a:spcPts val="0"/>
                        </a:spcAft>
                        <a:tabLst>
                          <a:tab pos="457200" algn="l"/>
                          <a:tab pos="1143000" algn="l"/>
                          <a:tab pos="3267075" algn="l"/>
                        </a:tabLst>
                      </a:pPr>
                      <a:r>
                        <a:rPr lang="en-US" sz="2800" dirty="0">
                          <a:effectLst/>
                        </a:rPr>
                        <a:t>Fiber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Tenacity(N/Tex)</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Breaking extension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3651523525"/>
                  </a:ext>
                </a:extLst>
              </a:tr>
              <a:tr h="598715">
                <a:tc>
                  <a:txBody>
                    <a:bodyPr/>
                    <a:lstStyle/>
                    <a:p>
                      <a:pPr marL="0" marR="0" algn="ctr">
                        <a:lnSpc>
                          <a:spcPct val="115000"/>
                        </a:lnSpc>
                        <a:spcBef>
                          <a:spcPts val="0"/>
                        </a:spcBef>
                        <a:spcAft>
                          <a:spcPts val="0"/>
                        </a:spcAft>
                        <a:tabLst>
                          <a:tab pos="457200" algn="l"/>
                          <a:tab pos="1143000" algn="l"/>
                          <a:tab pos="3267075" algn="l"/>
                        </a:tabLst>
                      </a:pPr>
                      <a:r>
                        <a:rPr lang="en-US" sz="2800">
                          <a:effectLst/>
                        </a:rPr>
                        <a:t>Cotton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dirty="0">
                          <a:effectLst/>
                        </a:rPr>
                        <a:t>0.19-0.45</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5.6-7.1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2864361394"/>
                  </a:ext>
                </a:extLst>
              </a:tr>
              <a:tr h="598715">
                <a:tc>
                  <a:txBody>
                    <a:bodyPr/>
                    <a:lstStyle/>
                    <a:p>
                      <a:pPr marL="0" marR="0" algn="ctr">
                        <a:lnSpc>
                          <a:spcPct val="115000"/>
                        </a:lnSpc>
                        <a:spcBef>
                          <a:spcPts val="0"/>
                        </a:spcBef>
                        <a:spcAft>
                          <a:spcPts val="0"/>
                        </a:spcAft>
                        <a:tabLst>
                          <a:tab pos="457200" algn="l"/>
                          <a:tab pos="1143000" algn="l"/>
                          <a:tab pos="3267075" algn="l"/>
                        </a:tabLst>
                      </a:pPr>
                      <a:r>
                        <a:rPr lang="en-US" sz="2800">
                          <a:effectLst/>
                        </a:rPr>
                        <a:t>Jute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0.31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dirty="0">
                          <a:effectLst/>
                        </a:rPr>
                        <a:t>1.8</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746436852"/>
                  </a:ext>
                </a:extLst>
              </a:tr>
              <a:tr h="598715">
                <a:tc>
                  <a:txBody>
                    <a:bodyPr/>
                    <a:lstStyle/>
                    <a:p>
                      <a:pPr marL="0" marR="0" algn="ctr">
                        <a:lnSpc>
                          <a:spcPct val="115000"/>
                        </a:lnSpc>
                        <a:spcBef>
                          <a:spcPts val="0"/>
                        </a:spcBef>
                        <a:spcAft>
                          <a:spcPts val="0"/>
                        </a:spcAft>
                        <a:tabLst>
                          <a:tab pos="457200" algn="l"/>
                          <a:tab pos="1143000" algn="l"/>
                          <a:tab pos="3267075" algn="l"/>
                        </a:tabLst>
                      </a:pPr>
                      <a:r>
                        <a:rPr lang="en-US" sz="2800">
                          <a:effectLst/>
                        </a:rPr>
                        <a:t>Silk</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0.38</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23.4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526950042"/>
                  </a:ext>
                </a:extLst>
              </a:tr>
              <a:tr h="598715">
                <a:tc>
                  <a:txBody>
                    <a:bodyPr/>
                    <a:lstStyle/>
                    <a:p>
                      <a:pPr marL="0" marR="0" algn="ctr">
                        <a:lnSpc>
                          <a:spcPct val="115000"/>
                        </a:lnSpc>
                        <a:spcBef>
                          <a:spcPts val="0"/>
                        </a:spcBef>
                        <a:spcAft>
                          <a:spcPts val="0"/>
                        </a:spcAft>
                        <a:tabLst>
                          <a:tab pos="457200" algn="l"/>
                          <a:tab pos="1143000" algn="l"/>
                          <a:tab pos="3267075" algn="l"/>
                        </a:tabLst>
                      </a:pPr>
                      <a:r>
                        <a:rPr lang="en-US" sz="2800">
                          <a:effectLst/>
                        </a:rPr>
                        <a:t>Nylon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dirty="0">
                          <a:effectLst/>
                        </a:rPr>
                        <a:t>0.47</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26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3635253815"/>
                  </a:ext>
                </a:extLst>
              </a:tr>
              <a:tr h="598715">
                <a:tc>
                  <a:txBody>
                    <a:bodyPr/>
                    <a:lstStyle/>
                    <a:p>
                      <a:pPr marL="0" marR="0" algn="ctr">
                        <a:lnSpc>
                          <a:spcPct val="115000"/>
                        </a:lnSpc>
                        <a:spcBef>
                          <a:spcPts val="0"/>
                        </a:spcBef>
                        <a:spcAft>
                          <a:spcPts val="0"/>
                        </a:spcAft>
                        <a:tabLst>
                          <a:tab pos="457200" algn="l"/>
                          <a:tab pos="1143000" algn="l"/>
                          <a:tab pos="3267075" algn="l"/>
                        </a:tabLst>
                      </a:pPr>
                      <a:r>
                        <a:rPr lang="en-US" sz="2800">
                          <a:effectLst/>
                        </a:rPr>
                        <a:t>Polyester</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0.47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15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376568081"/>
                  </a:ext>
                </a:extLst>
              </a:tr>
              <a:tr h="598715">
                <a:tc>
                  <a:txBody>
                    <a:bodyPr/>
                    <a:lstStyle/>
                    <a:p>
                      <a:pPr marL="0" marR="0" algn="ctr">
                        <a:lnSpc>
                          <a:spcPct val="115000"/>
                        </a:lnSpc>
                        <a:spcBef>
                          <a:spcPts val="0"/>
                        </a:spcBef>
                        <a:spcAft>
                          <a:spcPts val="0"/>
                        </a:spcAft>
                        <a:tabLst>
                          <a:tab pos="457200" algn="l"/>
                          <a:tab pos="1143000" algn="l"/>
                          <a:tab pos="3267075" algn="l"/>
                        </a:tabLst>
                      </a:pPr>
                      <a:r>
                        <a:rPr lang="en-US" sz="2800">
                          <a:effectLst/>
                        </a:rPr>
                        <a:t>Wool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a:effectLst/>
                        </a:rPr>
                        <a:t>0.11-0.14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15000"/>
                        </a:lnSpc>
                        <a:spcBef>
                          <a:spcPts val="0"/>
                        </a:spcBef>
                        <a:spcAft>
                          <a:spcPts val="0"/>
                        </a:spcAft>
                        <a:tabLst>
                          <a:tab pos="457200" algn="l"/>
                          <a:tab pos="1143000" algn="l"/>
                          <a:tab pos="3267075" algn="l"/>
                        </a:tabLst>
                      </a:pPr>
                      <a:r>
                        <a:rPr lang="en-US" sz="2800" dirty="0">
                          <a:effectLst/>
                        </a:rPr>
                        <a:t>29.8-42.9</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2677551519"/>
                  </a:ext>
                </a:extLst>
              </a:tr>
            </a:tbl>
          </a:graphicData>
        </a:graphic>
      </p:graphicFrame>
    </p:spTree>
    <p:extLst>
      <p:ext uri="{BB962C8B-B14F-4D97-AF65-F5344CB8AC3E}">
        <p14:creationId xmlns:p14="http://schemas.microsoft.com/office/powerpoint/2010/main" val="80104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447800"/>
            <a:ext cx="8153400" cy="4572000"/>
          </a:xfrm>
        </p:spPr>
        <p:txBody>
          <a:bodyPr>
            <a:normAutofit/>
          </a:bodyPr>
          <a:lstStyle/>
          <a:p>
            <a:pPr marL="0" indent="0" algn="ctr">
              <a:buNone/>
            </a:pPr>
            <a:endParaRPr lang="en-US" sz="4800" b="1" dirty="0" smtClean="0">
              <a:solidFill>
                <a:srgbClr val="0070C0"/>
              </a:solidFill>
            </a:endParaRPr>
          </a:p>
          <a:p>
            <a:pPr marL="0" indent="0" algn="ctr">
              <a:buNone/>
            </a:pPr>
            <a:endParaRPr lang="en-US" sz="4800" b="1" dirty="0">
              <a:solidFill>
                <a:srgbClr val="0070C0"/>
              </a:solidFill>
            </a:endParaRPr>
          </a:p>
          <a:p>
            <a:pPr marL="0" indent="0" algn="ctr">
              <a:buNone/>
            </a:pPr>
            <a:r>
              <a:rPr lang="en-US" sz="4800" b="1" dirty="0" smtClean="0">
                <a:solidFill>
                  <a:srgbClr val="0070C0"/>
                </a:solidFill>
              </a:rPr>
              <a:t>Thanks All </a:t>
            </a:r>
            <a:endParaRPr lang="en-US" sz="4800" b="1" dirty="0">
              <a:solidFill>
                <a:srgbClr val="0070C0"/>
              </a:solidFill>
            </a:endParaRPr>
          </a:p>
        </p:txBody>
      </p:sp>
    </p:spTree>
    <p:extLst>
      <p:ext uri="{BB962C8B-B14F-4D97-AF65-F5344CB8AC3E}">
        <p14:creationId xmlns:p14="http://schemas.microsoft.com/office/powerpoint/2010/main" val="991800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Tensile properties of textile material</a:t>
            </a:r>
            <a:endParaRPr lang="en-US" b="1" dirty="0">
              <a:solidFill>
                <a:srgbClr val="7030A0"/>
              </a:solidFill>
            </a:endParaRPr>
          </a:p>
        </p:txBody>
      </p:sp>
      <p:sp>
        <p:nvSpPr>
          <p:cNvPr id="3" name="Content Placeholder 2"/>
          <p:cNvSpPr>
            <a:spLocks noGrp="1"/>
          </p:cNvSpPr>
          <p:nvPr>
            <p:ph sz="quarter" idx="1"/>
          </p:nvPr>
        </p:nvSpPr>
        <p:spPr>
          <a:xfrm>
            <a:off x="3124200" y="1447800"/>
            <a:ext cx="5181600" cy="5181600"/>
          </a:xfrm>
        </p:spPr>
        <p:txBody>
          <a:bodyPr>
            <a:normAutofit fontScale="92500" lnSpcReduction="20000"/>
          </a:bodyPr>
          <a:lstStyle/>
          <a:p>
            <a:pPr marL="457200" marR="0">
              <a:lnSpc>
                <a:spcPct val="107000"/>
              </a:lnSpc>
              <a:spcBef>
                <a:spcPts val="0"/>
              </a:spcBef>
              <a:spcAft>
                <a:spcPts val="0"/>
              </a:spcAft>
            </a:pPr>
            <a:endParaRPr lang="en-US" sz="2000" dirty="0" smtClean="0">
              <a:latin typeface="Times New Roman" pitchFamily="18" charset="0"/>
              <a:ea typeface="Calibri"/>
              <a:cs typeface="Times New Roman" pitchFamily="18" charset="0"/>
            </a:endParaRPr>
          </a:p>
          <a:p>
            <a:pPr marL="0" indent="0">
              <a:buNone/>
            </a:pPr>
            <a:r>
              <a:rPr lang="en-US" b="1" dirty="0"/>
              <a:t>1.    Tenacity</a:t>
            </a:r>
            <a:endParaRPr lang="en-US" dirty="0"/>
          </a:p>
          <a:p>
            <a:pPr marL="0" indent="0">
              <a:buNone/>
            </a:pPr>
            <a:r>
              <a:rPr lang="en-US" b="1" dirty="0"/>
              <a:t>2.    Breaking extension</a:t>
            </a:r>
            <a:endParaRPr lang="en-US" dirty="0"/>
          </a:p>
          <a:p>
            <a:pPr marL="0" indent="0">
              <a:buNone/>
            </a:pPr>
            <a:r>
              <a:rPr lang="en-US" b="1" dirty="0"/>
              <a:t>3.    Work of rupture</a:t>
            </a:r>
            <a:endParaRPr lang="en-US" dirty="0"/>
          </a:p>
          <a:p>
            <a:pPr marL="0" indent="0">
              <a:buNone/>
            </a:pPr>
            <a:r>
              <a:rPr lang="en-US" b="1" dirty="0"/>
              <a:t>4.    Initial modulus</a:t>
            </a:r>
            <a:endParaRPr lang="en-US" dirty="0"/>
          </a:p>
          <a:p>
            <a:pPr marL="0" indent="0">
              <a:buNone/>
            </a:pPr>
            <a:r>
              <a:rPr lang="en-US" b="1" dirty="0"/>
              <a:t>5.    Work factor</a:t>
            </a:r>
            <a:endParaRPr lang="en-US" dirty="0"/>
          </a:p>
          <a:p>
            <a:pPr marL="0" indent="0">
              <a:buNone/>
            </a:pPr>
            <a:r>
              <a:rPr lang="en-US" b="1" dirty="0"/>
              <a:t>6.    Work recovery</a:t>
            </a:r>
            <a:endParaRPr lang="en-US" dirty="0"/>
          </a:p>
          <a:p>
            <a:pPr marL="0" indent="0">
              <a:buNone/>
            </a:pPr>
            <a:r>
              <a:rPr lang="en-US" b="1" dirty="0"/>
              <a:t>7.    Elastic recovery</a:t>
            </a:r>
            <a:endParaRPr lang="en-US" dirty="0"/>
          </a:p>
          <a:p>
            <a:pPr marL="0" indent="0">
              <a:buNone/>
            </a:pPr>
            <a:r>
              <a:rPr lang="en-US" b="1" dirty="0"/>
              <a:t>8.    Yield stress</a:t>
            </a:r>
            <a:endParaRPr lang="en-US" dirty="0"/>
          </a:p>
          <a:p>
            <a:pPr marL="0" indent="0">
              <a:buNone/>
            </a:pPr>
            <a:r>
              <a:rPr lang="en-US" b="1" dirty="0"/>
              <a:t>9.    Yield strain</a:t>
            </a:r>
            <a:endParaRPr lang="en-US" dirty="0"/>
          </a:p>
          <a:p>
            <a:pPr marL="0" indent="0">
              <a:buNone/>
            </a:pPr>
            <a:r>
              <a:rPr lang="en-US" b="1" dirty="0"/>
              <a:t>10.  Yield point</a:t>
            </a:r>
            <a:endParaRPr lang="en-US" dirty="0"/>
          </a:p>
          <a:p>
            <a:pPr marL="0" indent="0">
              <a:buNone/>
            </a:pPr>
            <a:r>
              <a:rPr lang="en-US" b="1" dirty="0"/>
              <a:t>11.  Breaking load</a:t>
            </a:r>
            <a:endParaRPr lang="en-US" dirty="0"/>
          </a:p>
          <a:p>
            <a:pPr marL="0" indent="0">
              <a:buNone/>
            </a:pPr>
            <a:r>
              <a:rPr lang="en-US" b="1" dirty="0"/>
              <a:t>12.  Creep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609600"/>
            <a:ext cx="8534400" cy="6019800"/>
          </a:xfrm>
        </p:spPr>
        <p:txBody>
          <a:bodyPr>
            <a:noAutofit/>
          </a:bodyPr>
          <a:lstStyle/>
          <a:p>
            <a:pPr marL="0" algn="just">
              <a:spcBef>
                <a:spcPts val="0"/>
              </a:spcBef>
            </a:pPr>
            <a:r>
              <a:rPr lang="en-US" sz="2700" b="1" u="sng" dirty="0"/>
              <a:t>Tenacity</a:t>
            </a:r>
            <a:r>
              <a:rPr lang="en-US" sz="2700" b="1" dirty="0"/>
              <a:t>:</a:t>
            </a:r>
            <a:r>
              <a:rPr lang="en-US" sz="2700" dirty="0"/>
              <a:t> The ratio of load required to break the specimen and the linear density of that specimen is called tenacity.</a:t>
            </a:r>
          </a:p>
          <a:p>
            <a:pPr marL="0" indent="0" algn="just">
              <a:spcBef>
                <a:spcPts val="0"/>
              </a:spcBef>
              <a:buNone/>
            </a:pPr>
            <a:r>
              <a:rPr lang="en-US" sz="2700" dirty="0"/>
              <a:t>Mathematically, </a:t>
            </a:r>
            <a:r>
              <a:rPr lang="en-US" sz="2700" dirty="0" smtClean="0"/>
              <a:t>Tenacity=Load </a:t>
            </a:r>
            <a:r>
              <a:rPr lang="en-US" sz="2700" dirty="0"/>
              <a:t>required to break the </a:t>
            </a:r>
            <a:r>
              <a:rPr lang="en-US" sz="2700" dirty="0" smtClean="0"/>
              <a:t>specimen/Linear </a:t>
            </a:r>
            <a:r>
              <a:rPr lang="en-US" sz="2700" dirty="0"/>
              <a:t>density of the specimen</a:t>
            </a:r>
          </a:p>
          <a:p>
            <a:pPr marL="0" indent="0" algn="just">
              <a:spcBef>
                <a:spcPts val="0"/>
              </a:spcBef>
              <a:buNone/>
            </a:pPr>
            <a:r>
              <a:rPr lang="en-US" sz="2700" dirty="0"/>
              <a:t>Unit: gm/denier, gm/</a:t>
            </a:r>
            <a:r>
              <a:rPr lang="en-US" sz="2700" dirty="0" err="1"/>
              <a:t>Tex</a:t>
            </a:r>
            <a:r>
              <a:rPr lang="en-US" sz="2700" dirty="0"/>
              <a:t>, N/</a:t>
            </a:r>
            <a:r>
              <a:rPr lang="en-US" sz="2700" dirty="0" err="1"/>
              <a:t>Tex</a:t>
            </a:r>
            <a:r>
              <a:rPr lang="en-US" sz="2700" dirty="0"/>
              <a:t>, CN/</a:t>
            </a:r>
            <a:r>
              <a:rPr lang="en-US" sz="2700" dirty="0" err="1"/>
              <a:t>Tex</a:t>
            </a:r>
            <a:r>
              <a:rPr lang="en-US" sz="2700" dirty="0"/>
              <a:t> etc</a:t>
            </a:r>
            <a:r>
              <a:rPr lang="en-US" sz="2700" dirty="0" smtClean="0"/>
              <a:t>.</a:t>
            </a:r>
          </a:p>
          <a:p>
            <a:pPr marL="0" algn="just">
              <a:spcBef>
                <a:spcPts val="0"/>
              </a:spcBef>
            </a:pPr>
            <a:r>
              <a:rPr lang="en-US" sz="2700" b="1" u="sng" dirty="0" smtClean="0"/>
              <a:t>Breaking </a:t>
            </a:r>
            <a:r>
              <a:rPr lang="en-US" sz="2700" b="1" u="sng" dirty="0"/>
              <a:t>extension</a:t>
            </a:r>
            <a:r>
              <a:rPr lang="en-US" sz="2700" b="1" dirty="0"/>
              <a:t>:</a:t>
            </a:r>
            <a:r>
              <a:rPr lang="en-US" sz="2700" dirty="0"/>
              <a:t> The elongation necessary to break a textile material is a useful quantity. It may be expressed by the actual percentage increase in length and is termed as breaking extension.</a:t>
            </a:r>
          </a:p>
          <a:p>
            <a:pPr marL="0" indent="0" algn="just">
              <a:spcBef>
                <a:spcPts val="0"/>
              </a:spcBef>
              <a:buNone/>
            </a:pPr>
            <a:r>
              <a:rPr lang="en-US" sz="2700" dirty="0"/>
              <a:t>Mathematically, Breaking extension (%) = (Elongation at break / Initial length) × 100</a:t>
            </a:r>
            <a:r>
              <a:rPr lang="en-US" sz="2700" dirty="0" smtClean="0"/>
              <a:t>%</a:t>
            </a:r>
            <a:r>
              <a:rPr lang="en-US" sz="2700" dirty="0"/>
              <a:t> </a:t>
            </a:r>
          </a:p>
          <a:p>
            <a:pPr marL="0" algn="just">
              <a:spcBef>
                <a:spcPts val="0"/>
              </a:spcBef>
            </a:pPr>
            <a:r>
              <a:rPr lang="en-US" sz="2700" dirty="0"/>
              <a:t> </a:t>
            </a:r>
            <a:r>
              <a:rPr lang="en-US" sz="2700" b="1" u="sng" dirty="0"/>
              <a:t>Work of rupture</a:t>
            </a:r>
            <a:r>
              <a:rPr lang="en-US" sz="2700" b="1" dirty="0"/>
              <a:t>:</a:t>
            </a:r>
            <a:r>
              <a:rPr lang="en-US" sz="2700" dirty="0"/>
              <a:t> Work of rupture is defined as the energy required to break a material or total work done to break that material</a:t>
            </a:r>
            <a:r>
              <a:rPr lang="en-US" sz="2700" dirty="0" smtClean="0"/>
              <a:t>. Unit</a:t>
            </a:r>
            <a:r>
              <a:rPr lang="en-US" sz="2700" dirty="0"/>
              <a:t>: Joule (J)</a:t>
            </a:r>
          </a:p>
          <a:p>
            <a:pPr marL="0" lvl="0" indent="0" algn="just">
              <a:buNone/>
            </a:pPr>
            <a:endParaRPr lang="en-US" sz="3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562600"/>
          </a:xfrm>
        </p:spPr>
        <p:txBody>
          <a:bodyPr/>
          <a:lstStyle/>
          <a:p>
            <a:r>
              <a:rPr lang="en-US" b="1" u="sng" dirty="0"/>
              <a:t>Initial modulus</a:t>
            </a:r>
            <a:r>
              <a:rPr lang="en-US" b="1" dirty="0"/>
              <a:t>:</a:t>
            </a:r>
            <a:r>
              <a:rPr lang="en-US" dirty="0"/>
              <a:t> The tangent of angle between the initial curve and the horizontal axis is equal to the ratio of stress and strain.</a:t>
            </a:r>
          </a:p>
          <a:p>
            <a:endParaRPr lang="en-US" dirty="0"/>
          </a:p>
        </p:txBody>
      </p:sp>
      <p:pic>
        <p:nvPicPr>
          <p:cNvPr id="4" name="Picture 3" descr="http://1.bp.blogspot.com/-Ksmp5CRyJqQ/Tf4txJwQwOI/AAAAAAAAAGE/2oGwMZ6FwMs/s320/untitled.bmp">
            <a:hlinkClick r:id="rId2"/>
          </p:cNvPr>
          <p:cNvPicPr/>
          <p:nvPr/>
        </p:nvPicPr>
        <p:blipFill>
          <a:blip r:embed="rId3" cstate="print"/>
          <a:srcRect/>
          <a:stretch>
            <a:fillRect/>
          </a:stretch>
        </p:blipFill>
        <p:spPr bwMode="auto">
          <a:xfrm>
            <a:off x="990600" y="1371600"/>
            <a:ext cx="7010400" cy="3657600"/>
          </a:xfrm>
          <a:prstGeom prst="rect">
            <a:avLst/>
          </a:prstGeom>
          <a:noFill/>
          <a:ln w="9525">
            <a:noFill/>
            <a:miter lim="800000"/>
            <a:headEnd/>
            <a:tailEnd/>
          </a:ln>
        </p:spPr>
      </p:pic>
      <p:sp>
        <p:nvSpPr>
          <p:cNvPr id="5" name="Rectangle 4"/>
          <p:cNvSpPr/>
          <p:nvPr/>
        </p:nvSpPr>
        <p:spPr>
          <a:xfrm>
            <a:off x="457200" y="4876800"/>
            <a:ext cx="8305800" cy="1791260"/>
          </a:xfrm>
          <a:prstGeom prst="rect">
            <a:avLst/>
          </a:prstGeom>
        </p:spPr>
        <p:txBody>
          <a:bodyPr wrap="square">
            <a:spAutoFit/>
          </a:bodyPr>
          <a:lstStyle/>
          <a:p>
            <a:pPr algn="just">
              <a:lnSpc>
                <a:spcPct val="115000"/>
              </a:lnSpc>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 engineering science the ratio is termed as Young’s Modulus and in textile we use the terms as Initial Young’s Modulus.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Initial modulus, tan α = stress / strain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Tan α ↑↓      →    extension ↓↑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4930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295400"/>
            <a:ext cx="7848600" cy="4724400"/>
          </a:xfrm>
        </p:spPr>
        <p:txBody>
          <a:bodyPr>
            <a:normAutofit lnSpcReduction="10000"/>
          </a:bodyPr>
          <a:lstStyle/>
          <a:p>
            <a:pPr algn="just">
              <a:spcBef>
                <a:spcPts val="0"/>
              </a:spcBef>
            </a:pPr>
            <a:r>
              <a:rPr lang="en-US" b="1" u="sng" dirty="0"/>
              <a:t>Work factor</a:t>
            </a:r>
            <a:r>
              <a:rPr lang="en-US" b="1" dirty="0"/>
              <a:t>:</a:t>
            </a:r>
            <a:r>
              <a:rPr lang="en-US" dirty="0"/>
              <a:t> The ratio between work of rupture and the product of breaking load and breaking elongation is called work factor.   </a:t>
            </a:r>
          </a:p>
          <a:p>
            <a:pPr marL="0" indent="0" algn="just">
              <a:spcBef>
                <a:spcPts val="0"/>
              </a:spcBef>
              <a:buNone/>
            </a:pPr>
            <a:r>
              <a:rPr lang="en-US" dirty="0"/>
              <a:t>Work factor = work of rupture / (breaking load × breaking elongation)</a:t>
            </a:r>
          </a:p>
          <a:p>
            <a:pPr marL="0" indent="0" algn="just">
              <a:spcBef>
                <a:spcPts val="0"/>
              </a:spcBef>
              <a:buNone/>
            </a:pPr>
            <a:r>
              <a:rPr lang="en-US" dirty="0"/>
              <a:t> </a:t>
            </a:r>
          </a:p>
          <a:p>
            <a:pPr algn="just">
              <a:spcBef>
                <a:spcPts val="0"/>
              </a:spcBef>
            </a:pPr>
            <a:r>
              <a:rPr lang="en-US" dirty="0"/>
              <a:t> </a:t>
            </a:r>
            <a:r>
              <a:rPr lang="en-US" b="1" u="sng" dirty="0"/>
              <a:t>Work recovery</a:t>
            </a:r>
            <a:r>
              <a:rPr lang="en-US" b="1" dirty="0"/>
              <a:t>:</a:t>
            </a:r>
            <a:r>
              <a:rPr lang="en-US" dirty="0"/>
              <a:t> The ratio between work returned during recovery and total work done in total extension is called work recovery.</a:t>
            </a:r>
          </a:p>
          <a:p>
            <a:pPr marL="0" indent="0" algn="just">
              <a:spcBef>
                <a:spcPts val="0"/>
              </a:spcBef>
              <a:buNone/>
            </a:pPr>
            <a:r>
              <a:rPr lang="en-US" dirty="0"/>
              <a:t>Total extension = Elastic extension + Plastic extension </a:t>
            </a:r>
          </a:p>
          <a:p>
            <a:pPr marL="0" indent="0" algn="just">
              <a:spcBef>
                <a:spcPts val="0"/>
              </a:spcBef>
              <a:buNone/>
            </a:pPr>
            <a:r>
              <a:rPr lang="en-US" dirty="0"/>
              <a:t>Total work = work required to elastic extension + work required to plastic extension.</a:t>
            </a:r>
          </a:p>
          <a:p>
            <a:endParaRPr lang="en-US" dirty="0"/>
          </a:p>
        </p:txBody>
      </p:sp>
    </p:spTree>
    <p:extLst>
      <p:ext uri="{BB962C8B-B14F-4D97-AF65-F5344CB8AC3E}">
        <p14:creationId xmlns:p14="http://schemas.microsoft.com/office/powerpoint/2010/main" val="1722860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382000" cy="6172200"/>
          </a:xfrm>
        </p:spPr>
        <p:txBody>
          <a:bodyPr>
            <a:normAutofit fontScale="92500" lnSpcReduction="10000"/>
          </a:bodyPr>
          <a:lstStyle/>
          <a:p>
            <a:pPr algn="just">
              <a:spcBef>
                <a:spcPts val="0"/>
              </a:spcBef>
            </a:pPr>
            <a:r>
              <a:rPr lang="en-US" sz="2800" b="1" u="sng" dirty="0"/>
              <a:t>Elastic recovery</a:t>
            </a:r>
            <a:r>
              <a:rPr lang="en-US" sz="2800" b="1" dirty="0"/>
              <a:t>:</a:t>
            </a:r>
            <a:r>
              <a:rPr lang="en-US" sz="2800" dirty="0"/>
              <a:t> the power of recovery from a given extension is called elastic recovery. Elastic recovery depends on types of extension, fiber structure, types of molecular bonding and crystalline of fiber.</a:t>
            </a:r>
          </a:p>
          <a:p>
            <a:pPr marL="0" indent="0">
              <a:spcBef>
                <a:spcPts val="0"/>
              </a:spcBef>
              <a:buNone/>
            </a:pPr>
            <a:endParaRPr lang="en-US" dirty="0" smtClean="0"/>
          </a:p>
          <a:p>
            <a:pPr marL="0" indent="0">
              <a:spcBef>
                <a:spcPts val="0"/>
              </a:spcBef>
              <a:buNone/>
            </a:pPr>
            <a:r>
              <a:rPr lang="en-US" dirty="0" smtClean="0"/>
              <a:t>Here</a:t>
            </a:r>
            <a:r>
              <a:rPr lang="en-US" dirty="0"/>
              <a:t>, AB = initial length of the specimen </a:t>
            </a:r>
          </a:p>
          <a:p>
            <a:pPr marL="0" indent="0">
              <a:spcBef>
                <a:spcPts val="0"/>
              </a:spcBef>
              <a:buNone/>
            </a:pPr>
            <a:r>
              <a:rPr lang="en-US" dirty="0"/>
              <a:t>          AB = final length after recovery</a:t>
            </a:r>
          </a:p>
          <a:p>
            <a:pPr marL="0" indent="0">
              <a:spcBef>
                <a:spcPts val="0"/>
              </a:spcBef>
              <a:buNone/>
            </a:pPr>
            <a:r>
              <a:rPr lang="en-US" dirty="0"/>
              <a:t>          BD = total extension </a:t>
            </a:r>
          </a:p>
          <a:p>
            <a:pPr marL="0" indent="0">
              <a:spcBef>
                <a:spcPts val="0"/>
              </a:spcBef>
              <a:buNone/>
            </a:pPr>
            <a:r>
              <a:rPr lang="en-US" dirty="0"/>
              <a:t>          BC = elastic extension </a:t>
            </a:r>
          </a:p>
          <a:p>
            <a:pPr marL="0" indent="0">
              <a:spcBef>
                <a:spcPts val="0"/>
              </a:spcBef>
              <a:buNone/>
            </a:pPr>
            <a:r>
              <a:rPr lang="en-US" dirty="0"/>
              <a:t>          CD = plastic extension </a:t>
            </a:r>
          </a:p>
          <a:p>
            <a:pPr marL="0" indent="0">
              <a:spcBef>
                <a:spcPts val="0"/>
              </a:spcBef>
              <a:buNone/>
            </a:pPr>
            <a:r>
              <a:rPr lang="en-US" dirty="0"/>
              <a:t>Total extension = Elastic extension + Plastic extension</a:t>
            </a:r>
          </a:p>
          <a:p>
            <a:pPr marL="0" indent="0">
              <a:spcBef>
                <a:spcPts val="0"/>
              </a:spcBef>
              <a:buNone/>
            </a:pPr>
            <a:r>
              <a:rPr lang="en-US" dirty="0"/>
              <a:t> </a:t>
            </a:r>
            <a:r>
              <a:rPr lang="en-US" dirty="0" smtClean="0"/>
              <a:t>So</a:t>
            </a:r>
            <a:r>
              <a:rPr lang="en-US" dirty="0"/>
              <a:t>,</a:t>
            </a:r>
          </a:p>
          <a:p>
            <a:pPr marL="0" indent="0">
              <a:spcBef>
                <a:spcPts val="0"/>
              </a:spcBef>
              <a:buNone/>
            </a:pPr>
            <a:r>
              <a:rPr lang="en-US" dirty="0"/>
              <a:t>Elastic recovery (%) = (Elastic extension/total extension) ×100%</a:t>
            </a:r>
          </a:p>
          <a:p>
            <a:pPr marL="0" indent="0">
              <a:spcBef>
                <a:spcPts val="0"/>
              </a:spcBef>
              <a:buNone/>
            </a:pPr>
            <a:r>
              <a:rPr lang="en-US" dirty="0"/>
              <a:t>                                 = (BC/BD) × 100%</a:t>
            </a:r>
          </a:p>
          <a:p>
            <a:pPr marL="0" indent="0">
              <a:spcBef>
                <a:spcPts val="0"/>
              </a:spcBef>
              <a:buNone/>
            </a:pPr>
            <a:r>
              <a:rPr lang="en-US" dirty="0" smtClean="0"/>
              <a:t>So</a:t>
            </a:r>
            <a:r>
              <a:rPr lang="en-US" dirty="0"/>
              <a:t>, </a:t>
            </a:r>
          </a:p>
          <a:p>
            <a:pPr marL="0" indent="0">
              <a:spcBef>
                <a:spcPts val="0"/>
              </a:spcBef>
              <a:buNone/>
            </a:pPr>
            <a:r>
              <a:rPr lang="en-US" dirty="0"/>
              <a:t>Plastic recovery = (plastic extension/total extension) ×100%</a:t>
            </a:r>
          </a:p>
          <a:p>
            <a:pPr marL="0" indent="0">
              <a:spcBef>
                <a:spcPts val="0"/>
              </a:spcBef>
              <a:buNone/>
            </a:pPr>
            <a:r>
              <a:rPr lang="en-US" dirty="0"/>
              <a:t>                          = (CD/BD) ×100%</a:t>
            </a:r>
          </a:p>
          <a:p>
            <a:pPr marL="0" indent="0">
              <a:buNone/>
            </a:pPr>
            <a:endParaRPr lang="en-US" dirty="0"/>
          </a:p>
        </p:txBody>
      </p:sp>
      <p:pic>
        <p:nvPicPr>
          <p:cNvPr id="5" name="Picture 4" descr="http://3.bp.blogspot.com/-mMjI96sCFTA/Tf4uf-Cyt1I/AAAAAAAAAGI/Jdhn6_6hw2c/s1600/untitled1.bmp">
            <a:hlinkClick r:id="rId2"/>
          </p:cNvPr>
          <p:cNvPicPr/>
          <p:nvPr/>
        </p:nvPicPr>
        <p:blipFill rotWithShape="1">
          <a:blip r:embed="rId3" cstate="print"/>
          <a:srcRect l="6250" t="49782" r="18750" b="18214"/>
          <a:stretch/>
        </p:blipFill>
        <p:spPr bwMode="auto">
          <a:xfrm>
            <a:off x="5029200" y="1981200"/>
            <a:ext cx="3810000" cy="914400"/>
          </a:xfrm>
          <a:prstGeom prst="rect">
            <a:avLst/>
          </a:prstGeom>
          <a:noFill/>
          <a:ln w="9525">
            <a:noFill/>
            <a:miter lim="800000"/>
            <a:headEnd/>
            <a:tailEnd/>
          </a:ln>
        </p:spPr>
      </p:pic>
    </p:spTree>
    <p:extLst>
      <p:ext uri="{BB962C8B-B14F-4D97-AF65-F5344CB8AC3E}">
        <p14:creationId xmlns:p14="http://schemas.microsoft.com/office/powerpoint/2010/main" val="655836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5867400" cy="6629400"/>
          </a:xfrm>
        </p:spPr>
        <p:txBody>
          <a:bodyPr>
            <a:normAutofit fontScale="40000" lnSpcReduction="20000"/>
          </a:bodyPr>
          <a:lstStyle/>
          <a:p>
            <a:pPr marL="0">
              <a:spcBef>
                <a:spcPts val="0"/>
              </a:spcBef>
            </a:pPr>
            <a:r>
              <a:rPr lang="en-US" sz="6500" b="1" u="sng" dirty="0"/>
              <a:t>Stress-strain </a:t>
            </a:r>
            <a:r>
              <a:rPr lang="en-US" sz="6500" b="1" u="sng" dirty="0" smtClean="0"/>
              <a:t>curve:</a:t>
            </a:r>
          </a:p>
          <a:p>
            <a:pPr marL="0" indent="0" algn="just">
              <a:spcBef>
                <a:spcPts val="0"/>
              </a:spcBef>
              <a:buNone/>
            </a:pPr>
            <a:endParaRPr lang="en-US" sz="1300" dirty="0"/>
          </a:p>
          <a:p>
            <a:pPr marL="0" indent="0" algn="just">
              <a:spcBef>
                <a:spcPts val="0"/>
              </a:spcBef>
              <a:buNone/>
            </a:pPr>
            <a:r>
              <a:rPr lang="en-US" sz="6300" dirty="0" smtClean="0"/>
              <a:t>When </a:t>
            </a:r>
            <a:r>
              <a:rPr lang="en-US" sz="6300" dirty="0"/>
              <a:t>fiber is deformed then the fiber follows the stress-strain curve.</a:t>
            </a:r>
          </a:p>
          <a:p>
            <a:pPr marL="0" indent="0" algn="just">
              <a:spcBef>
                <a:spcPts val="0"/>
              </a:spcBef>
              <a:buNone/>
            </a:pPr>
            <a:endParaRPr lang="en-US" sz="1300" dirty="0"/>
          </a:p>
          <a:p>
            <a:pPr marL="0" indent="0" algn="just">
              <a:spcBef>
                <a:spcPts val="0"/>
              </a:spcBef>
              <a:buNone/>
            </a:pPr>
            <a:r>
              <a:rPr lang="en-US" sz="6000" b="1" dirty="0"/>
              <a:t>Here, A to B</a:t>
            </a:r>
            <a:r>
              <a:rPr lang="en-US" sz="6000" dirty="0"/>
              <a:t> → linear region. This region follows Hook’s law (stress ∞ strain). So, fiber comes to its original position after removal of load. So, the region is called elastic region and the deformation is called elastic deformation.</a:t>
            </a:r>
          </a:p>
          <a:p>
            <a:pPr marL="0" indent="0" algn="just">
              <a:spcBef>
                <a:spcPts val="0"/>
              </a:spcBef>
              <a:buNone/>
            </a:pPr>
            <a:endParaRPr lang="en-US" sz="1500" dirty="0"/>
          </a:p>
          <a:p>
            <a:pPr marL="0" indent="0" algn="just">
              <a:spcBef>
                <a:spcPts val="0"/>
              </a:spcBef>
              <a:buNone/>
            </a:pPr>
            <a:r>
              <a:rPr lang="en-US" sz="6000" b="1" dirty="0"/>
              <a:t>B to C</a:t>
            </a:r>
            <a:r>
              <a:rPr lang="en-US" sz="6000" dirty="0"/>
              <a:t> → plastic region. In this region chain breaks but fiber do not break. Here the deformation is known as plastic deformation.</a:t>
            </a:r>
          </a:p>
          <a:p>
            <a:pPr marL="0" indent="0" algn="just">
              <a:spcBef>
                <a:spcPts val="0"/>
              </a:spcBef>
              <a:buNone/>
            </a:pPr>
            <a:endParaRPr lang="en-US" sz="1500" dirty="0"/>
          </a:p>
          <a:p>
            <a:pPr marL="0" indent="0" algn="just">
              <a:spcBef>
                <a:spcPts val="0"/>
              </a:spcBef>
              <a:buNone/>
            </a:pPr>
            <a:r>
              <a:rPr lang="en-US" sz="6000" b="1" dirty="0"/>
              <a:t>C → Breaking point.</a:t>
            </a:r>
            <a:r>
              <a:rPr lang="en-US" sz="6000" dirty="0"/>
              <a:t> The fiber will be break at this point.</a:t>
            </a:r>
          </a:p>
          <a:p>
            <a:pPr marL="0" indent="0" algn="just">
              <a:spcBef>
                <a:spcPts val="0"/>
              </a:spcBef>
              <a:buNone/>
            </a:pPr>
            <a:endParaRPr lang="en-US" sz="1000" dirty="0"/>
          </a:p>
          <a:p>
            <a:pPr marL="0" indent="0" algn="just">
              <a:spcBef>
                <a:spcPts val="0"/>
              </a:spcBef>
              <a:buNone/>
            </a:pPr>
            <a:r>
              <a:rPr lang="en-US" sz="6000" b="1" dirty="0" smtClean="0"/>
              <a:t>B </a:t>
            </a:r>
            <a:r>
              <a:rPr lang="en-US" sz="6000" b="1" dirty="0"/>
              <a:t>→ </a:t>
            </a:r>
            <a:r>
              <a:rPr lang="en-US" sz="6000" b="1" i="1" u="sng" dirty="0"/>
              <a:t>Yield point</a:t>
            </a:r>
            <a:r>
              <a:rPr lang="en-US" sz="6000" b="1" dirty="0"/>
              <a:t>.</a:t>
            </a:r>
            <a:r>
              <a:rPr lang="en-US" sz="6000" dirty="0"/>
              <a:t> The point up to which a fiber behaves elastic deformation and after which a fiber shows plastic deformation is called yield point</a:t>
            </a:r>
            <a:r>
              <a:rPr lang="en-US" sz="6000" dirty="0" smtClean="0"/>
              <a:t>.</a:t>
            </a:r>
            <a:r>
              <a:rPr lang="en-US" sz="4700" dirty="0"/>
              <a:t>  </a:t>
            </a:r>
          </a:p>
          <a:p>
            <a:pPr marL="0" algn="just">
              <a:spcBef>
                <a:spcPts val="0"/>
              </a:spcBef>
            </a:pPr>
            <a:r>
              <a:rPr lang="en-US" sz="6000" b="1" i="1" u="sng" dirty="0" smtClean="0"/>
              <a:t>Yield </a:t>
            </a:r>
            <a:r>
              <a:rPr lang="en-US" sz="6000" b="1" i="1" u="sng" dirty="0"/>
              <a:t>stress</a:t>
            </a:r>
            <a:r>
              <a:rPr lang="en-US" sz="6000" b="1" dirty="0"/>
              <a:t> →</a:t>
            </a:r>
            <a:r>
              <a:rPr lang="en-US" sz="6000" dirty="0"/>
              <a:t> The stress at yield point is called yield stress.</a:t>
            </a:r>
          </a:p>
          <a:p>
            <a:pPr marL="0" indent="0" algn="just">
              <a:spcBef>
                <a:spcPts val="0"/>
              </a:spcBef>
              <a:buNone/>
            </a:pPr>
            <a:endParaRPr lang="en-US" sz="1500" dirty="0"/>
          </a:p>
          <a:p>
            <a:pPr marL="0" algn="just">
              <a:spcBef>
                <a:spcPts val="0"/>
              </a:spcBef>
            </a:pPr>
            <a:r>
              <a:rPr lang="en-US" sz="6000" b="1" i="1" u="sng" dirty="0" smtClean="0"/>
              <a:t>Yield </a:t>
            </a:r>
            <a:r>
              <a:rPr lang="en-US" sz="6000" b="1" i="1" u="sng" dirty="0"/>
              <a:t>strains</a:t>
            </a:r>
            <a:r>
              <a:rPr lang="en-US" sz="6000" b="1" dirty="0"/>
              <a:t>:</a:t>
            </a:r>
            <a:r>
              <a:rPr lang="en-US" sz="6000" dirty="0"/>
              <a:t> The strain at yield point is called yield strain</a:t>
            </a:r>
            <a:r>
              <a:rPr lang="en-US" sz="6000" dirty="0" smtClean="0"/>
              <a:t>.</a:t>
            </a:r>
            <a:endParaRPr lang="en-US" sz="6000" dirty="0"/>
          </a:p>
        </p:txBody>
      </p:sp>
      <p:pic>
        <p:nvPicPr>
          <p:cNvPr id="5" name="Picture 4" descr="http://1.bp.blogspot.com/--Jbn8wXNTww/Tf4vJxRmA5I/AAAAAAAAAGM/soUppgjxbPI/s320/untitled2.JPG">
            <a:hlinkClick r:id="rId2"/>
          </p:cNvPr>
          <p:cNvPicPr/>
          <p:nvPr/>
        </p:nvPicPr>
        <p:blipFill rotWithShape="1">
          <a:blip r:embed="rId3" cstate="print"/>
          <a:srcRect l="2290" t="6930" r="26914" b="15134"/>
          <a:stretch/>
        </p:blipFill>
        <p:spPr bwMode="auto">
          <a:xfrm>
            <a:off x="6096000" y="762000"/>
            <a:ext cx="3048000" cy="4953000"/>
          </a:xfrm>
          <a:prstGeom prst="rect">
            <a:avLst/>
          </a:prstGeom>
          <a:noFill/>
          <a:ln w="9525">
            <a:noFill/>
            <a:miter lim="800000"/>
            <a:headEnd/>
            <a:tailEnd/>
          </a:ln>
        </p:spPr>
      </p:pic>
    </p:spTree>
    <p:extLst>
      <p:ext uri="{BB962C8B-B14F-4D97-AF65-F5344CB8AC3E}">
        <p14:creationId xmlns:p14="http://schemas.microsoft.com/office/powerpoint/2010/main" val="3992457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1.bp.blogspot.com/--Jbn8wXNTww/Tf4vJxRmA5I/AAAAAAAAAGM/soUppgjxbPI/s320/untitled2.JPG">
            <a:hlinkClick r:id="rId2"/>
          </p:cNvPr>
          <p:cNvPicPr>
            <a:picLocks noGrp="1"/>
          </p:cNvPicPr>
          <p:nvPr>
            <p:ph sz="quarter" idx="1"/>
          </p:nvPr>
        </p:nvPicPr>
        <p:blipFill rotWithShape="1">
          <a:blip r:embed="rId3" cstate="print"/>
          <a:srcRect l="2290" t="6930" r="26914" b="15134"/>
          <a:stretch/>
        </p:blipFill>
        <p:spPr bwMode="auto">
          <a:xfrm>
            <a:off x="457200" y="457200"/>
            <a:ext cx="8229600" cy="6096000"/>
          </a:xfrm>
          <a:prstGeom prst="rect">
            <a:avLst/>
          </a:prstGeom>
          <a:noFill/>
          <a:ln w="9525">
            <a:noFill/>
            <a:miter lim="800000"/>
            <a:headEnd/>
            <a:tailEnd/>
          </a:ln>
        </p:spPr>
      </p:pic>
    </p:spTree>
    <p:extLst>
      <p:ext uri="{BB962C8B-B14F-4D97-AF65-F5344CB8AC3E}">
        <p14:creationId xmlns:p14="http://schemas.microsoft.com/office/powerpoint/2010/main" val="3765884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066800"/>
            <a:ext cx="8153400" cy="4953000"/>
          </a:xfrm>
        </p:spPr>
        <p:txBody>
          <a:bodyPr>
            <a:normAutofit/>
          </a:bodyPr>
          <a:lstStyle/>
          <a:p>
            <a:pPr algn="just">
              <a:spcBef>
                <a:spcPts val="0"/>
              </a:spcBef>
            </a:pPr>
            <a:r>
              <a:rPr lang="en-US" sz="2800" b="1" u="sng" dirty="0"/>
              <a:t>Breaking load</a:t>
            </a:r>
            <a:r>
              <a:rPr lang="en-US" sz="2800" b="1" dirty="0"/>
              <a:t>:</a:t>
            </a:r>
            <a:r>
              <a:rPr lang="en-US" sz="2800" dirty="0"/>
              <a:t> The load which is required to break a specimen is called breaking load</a:t>
            </a:r>
            <a:r>
              <a:rPr lang="en-US" sz="2800" dirty="0" smtClean="0"/>
              <a:t>.</a:t>
            </a:r>
          </a:p>
          <a:p>
            <a:pPr algn="just">
              <a:spcBef>
                <a:spcPts val="0"/>
              </a:spcBef>
            </a:pPr>
            <a:endParaRPr lang="en-US" dirty="0"/>
          </a:p>
          <a:p>
            <a:pPr algn="just">
              <a:spcBef>
                <a:spcPts val="0"/>
              </a:spcBef>
            </a:pPr>
            <a:r>
              <a:rPr lang="en-US" sz="2800" b="1" u="sng" dirty="0" smtClean="0"/>
              <a:t>Creep</a:t>
            </a:r>
            <a:r>
              <a:rPr lang="en-US" sz="2800" b="1" dirty="0"/>
              <a:t>: </a:t>
            </a:r>
            <a:r>
              <a:rPr lang="en-US" sz="2800" dirty="0"/>
              <a:t>when a load is applied on the textile material an instantaneous strain is occurred, but after that the strain will be lower with the passing time. This behavior of the material is termed as creep. </a:t>
            </a:r>
          </a:p>
          <a:p>
            <a:pPr marL="0" indent="0" algn="just">
              <a:spcBef>
                <a:spcPts val="0"/>
              </a:spcBef>
              <a:buNone/>
            </a:pPr>
            <a:endParaRPr lang="en-US" sz="1000" dirty="0" smtClean="0"/>
          </a:p>
          <a:p>
            <a:pPr marL="0" indent="0" algn="just">
              <a:spcBef>
                <a:spcPts val="0"/>
              </a:spcBef>
              <a:buNone/>
            </a:pPr>
            <a:r>
              <a:rPr lang="en-US" sz="2800" dirty="0" smtClean="0"/>
              <a:t>There </a:t>
            </a:r>
            <a:r>
              <a:rPr lang="en-US" sz="2800" dirty="0"/>
              <a:t>are two types </a:t>
            </a:r>
            <a:r>
              <a:rPr lang="en-US" sz="2800" dirty="0" smtClean="0"/>
              <a:t>of creep:</a:t>
            </a:r>
          </a:p>
          <a:p>
            <a:pPr marL="0" indent="0" algn="just">
              <a:spcBef>
                <a:spcPts val="0"/>
              </a:spcBef>
              <a:buNone/>
            </a:pPr>
            <a:r>
              <a:rPr lang="en-US" sz="2800" dirty="0"/>
              <a:t>	</a:t>
            </a:r>
            <a:r>
              <a:rPr lang="en-US" sz="2800" dirty="0" err="1" smtClean="0"/>
              <a:t>i</a:t>
            </a:r>
            <a:r>
              <a:rPr lang="en-US" sz="2800" dirty="0" smtClean="0"/>
              <a:t>.	Temporary creep</a:t>
            </a:r>
          </a:p>
          <a:p>
            <a:pPr marL="0" indent="0">
              <a:spcBef>
                <a:spcPts val="0"/>
              </a:spcBef>
              <a:buNone/>
            </a:pPr>
            <a:r>
              <a:rPr lang="en-US" sz="2800" dirty="0" smtClean="0"/>
              <a:t>	ii.	Permanent </a:t>
            </a:r>
            <a:r>
              <a:rPr lang="en-US" sz="2800" dirty="0"/>
              <a:t>creep</a:t>
            </a:r>
          </a:p>
          <a:p>
            <a:endParaRPr lang="en-US" dirty="0"/>
          </a:p>
        </p:txBody>
      </p:sp>
    </p:spTree>
    <p:extLst>
      <p:ext uri="{BB962C8B-B14F-4D97-AF65-F5344CB8AC3E}">
        <p14:creationId xmlns:p14="http://schemas.microsoft.com/office/powerpoint/2010/main" val="2057318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258</TotalTime>
  <Words>858</Words>
  <Application>Microsoft Office PowerPoint</Application>
  <PresentationFormat>On-screen Show (4:3)</PresentationFormat>
  <Paragraphs>128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Franklin Gothic Book</vt:lpstr>
      <vt:lpstr>Perpetua</vt:lpstr>
      <vt:lpstr>Times New Roman</vt:lpstr>
      <vt:lpstr>Wingdings 2</vt:lpstr>
      <vt:lpstr>Equity</vt:lpstr>
      <vt:lpstr>Tensile Properties of Textile Fibre</vt:lpstr>
      <vt:lpstr>Tensile properties of textile material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Difference between temporary and permanent creep: </vt:lpstr>
      <vt:lpstr>Factors determined the result of tensile experiment:</vt:lpstr>
      <vt:lpstr>Principles of tensile experiment or Method of tensile experiment:</vt:lpstr>
      <vt:lpstr>CRL method: </vt:lpstr>
      <vt:lpstr>CRE method:</vt:lpstr>
      <vt:lpstr>Difference between CRL &amp; CRE methods:</vt:lpstr>
      <vt:lpstr>Tensile properties of different fibers: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TEXTILE INDUSTRY</dc:title>
  <dc:creator>Sokha</dc:creator>
  <cp:lastModifiedBy>hy</cp:lastModifiedBy>
  <cp:revision>95</cp:revision>
  <dcterms:created xsi:type="dcterms:W3CDTF">2006-08-16T00:00:00Z</dcterms:created>
  <dcterms:modified xsi:type="dcterms:W3CDTF">2020-12-29T16:59:49Z</dcterms:modified>
</cp:coreProperties>
</file>