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4" r:id="rId2"/>
    <p:sldId id="279" r:id="rId3"/>
    <p:sldId id="280" r:id="rId4"/>
    <p:sldId id="282" r:id="rId5"/>
    <p:sldId id="283" r:id="rId6"/>
    <p:sldId id="284" r:id="rId7"/>
    <p:sldId id="285" r:id="rId8"/>
    <p:sldId id="286" r:id="rId9"/>
    <p:sldId id="287" r:id="rId10"/>
    <p:sldId id="292" r:id="rId11"/>
    <p:sldId id="293" r:id="rId12"/>
    <p:sldId id="294" r:id="rId13"/>
    <p:sldId id="295" r:id="rId14"/>
    <p:sldId id="288" r:id="rId15"/>
    <p:sldId id="289" r:id="rId16"/>
    <p:sldId id="290" r:id="rId17"/>
    <p:sldId id="27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493BDB4-AB6C-4E05-8625-F0A27DB7FE65}"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2925679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493BDB4-AB6C-4E05-8625-F0A27DB7FE65}"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2589537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493BDB4-AB6C-4E05-8625-F0A27DB7FE65}"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864804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ormAutofit/>
          </a:bodyPr>
          <a:lstStyle>
            <a:lvl1pPr>
              <a:defRPr sz="2400"/>
            </a:lvl1pPr>
            <a:lvl2pPr>
              <a:defRPr sz="2400"/>
            </a:lvl2pPr>
            <a:lvl3pPr>
              <a:defRPr sz="2400"/>
            </a:lvl3pPr>
            <a:lvl4pPr>
              <a:defRPr sz="2400"/>
            </a:lvl4pPr>
            <a:lvl5pPr>
              <a:defRPr sz="2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7493BDB4-AB6C-4E05-8625-F0A27DB7FE65}"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139851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1" dur="500"/>
                                        <p:tgtEl>
                                          <p:spTgt spid="3">
                                            <p:txEl>
                                              <p:pRg st="1" end="1"/>
                                            </p:txEl>
                                          </p:spTgt>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5" dur="500"/>
                                        <p:tgtEl>
                                          <p:spTgt spid="3">
                                            <p:txEl>
                                              <p:pRg st="2" end="2"/>
                                            </p:txEl>
                                          </p:spTgt>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9" dur="500"/>
                                        <p:tgtEl>
                                          <p:spTgt spid="3">
                                            <p:txEl>
                                              <p:pRg st="3" end="3"/>
                                            </p:txEl>
                                          </p:spTgt>
                                        </p:tgtEl>
                                      </p:cBhvr>
                                    </p:animEffect>
                                  </p:childTnLst>
                                </p:cTn>
                              </p:par>
                            </p:childTnLst>
                          </p:cTn>
                        </p:par>
                        <p:par>
                          <p:cTn id="20" fill="hold">
                            <p:stCondLst>
                              <p:cond delay="2000"/>
                            </p:stCondLst>
                            <p:childTnLst>
                              <p:par>
                                <p:cTn id="21" presetID="14" presetClass="entr" presetSubtype="1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14" presetClass="entr" presetSubtype="1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randombar(horizontal)">
                      <p:cBhvr>
                        <p:cTn dur="500"/>
                        <p:tgtEl>
                          <p:spTgt spid="3"/>
                        </p:tgtEl>
                      </p:cBhvr>
                    </p:animEffect>
                  </p:childTnLst>
                </p:cTn>
              </p:par>
            </p:tnLst>
          </p:tmpl>
          <p:tmpl lvl="2">
            <p:tnLst>
              <p:par>
                <p:cTn presetID="14" presetClass="entr" presetSubtype="1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randombar(horizontal)">
                      <p:cBhvr>
                        <p:cTn dur="500"/>
                        <p:tgtEl>
                          <p:spTgt spid="3"/>
                        </p:tgtEl>
                      </p:cBhvr>
                    </p:animEffect>
                  </p:childTnLst>
                </p:cTn>
              </p:par>
            </p:tnLst>
          </p:tmpl>
          <p:tmpl lvl="3">
            <p:tnLst>
              <p:par>
                <p:cTn presetID="14" presetClass="entr" presetSubtype="1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randombar(horizontal)">
                      <p:cBhvr>
                        <p:cTn dur="500"/>
                        <p:tgtEl>
                          <p:spTgt spid="3"/>
                        </p:tgtEl>
                      </p:cBhvr>
                    </p:animEffect>
                  </p:childTnLst>
                </p:cTn>
              </p:par>
            </p:tnLst>
          </p:tmpl>
          <p:tmpl lvl="4">
            <p:tnLst>
              <p:par>
                <p:cTn presetID="14" presetClass="entr" presetSubtype="1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randombar(horizontal)">
                      <p:cBhvr>
                        <p:cTn dur="500"/>
                        <p:tgtEl>
                          <p:spTgt spid="3"/>
                        </p:tgtEl>
                      </p:cBhvr>
                    </p:animEffect>
                  </p:childTnLst>
                </p:cTn>
              </p:par>
            </p:tnLst>
          </p:tmpl>
          <p:tmpl lvl="5">
            <p:tnLst>
              <p:par>
                <p:cTn presetID="14" presetClass="entr" presetSubtype="10" fill="hold" nodeType="after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randombar(horizontal)">
                      <p:cBhvr>
                        <p:cTn dur="500"/>
                        <p:tgtEl>
                          <p:spTgt spid="3"/>
                        </p:tgtEl>
                      </p:cBhvr>
                    </p:animEffec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93BDB4-AB6C-4E05-8625-F0A27DB7FE65}" type="datetimeFigureOut">
              <a:rPr lang="en-US" smtClean="0"/>
              <a:t>4/2/2020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2947937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493BDB4-AB6C-4E05-8625-F0A27DB7FE65}" type="datetimeFigureOut">
              <a:rPr lang="en-US" smtClean="0"/>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1147601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493BDB4-AB6C-4E05-8625-F0A27DB7FE65}" type="datetimeFigureOut">
              <a:rPr lang="en-US" smtClean="0"/>
              <a:t>4/2/2020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2009941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493BDB4-AB6C-4E05-8625-F0A27DB7FE65}" type="datetimeFigureOut">
              <a:rPr lang="en-US" smtClean="0"/>
              <a:t>4/2/2020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3152361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93BDB4-AB6C-4E05-8625-F0A27DB7FE65}" type="datetimeFigureOut">
              <a:rPr lang="en-US" smtClean="0"/>
              <a:t>4/2/2020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404105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93BDB4-AB6C-4E05-8625-F0A27DB7FE65}" type="datetimeFigureOut">
              <a:rPr lang="en-US" smtClean="0"/>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642828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93BDB4-AB6C-4E05-8625-F0A27DB7FE65}" type="datetimeFigureOut">
              <a:rPr lang="en-US" smtClean="0"/>
              <a:t>4/2/2020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66E2A1-E37E-4F82-8E31-86862B0C4527}" type="slidenum">
              <a:rPr lang="en-US" smtClean="0"/>
              <a:t>‹#›</a:t>
            </a:fld>
            <a:endParaRPr lang="en-US"/>
          </a:p>
        </p:txBody>
      </p:sp>
    </p:spTree>
    <p:extLst>
      <p:ext uri="{BB962C8B-B14F-4D97-AF65-F5344CB8AC3E}">
        <p14:creationId xmlns:p14="http://schemas.microsoft.com/office/powerpoint/2010/main" val="3692474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93BDB4-AB6C-4E05-8625-F0A27DB7FE65}" type="datetimeFigureOut">
              <a:rPr lang="en-US" smtClean="0"/>
              <a:t>4/2/2020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66E2A1-E37E-4F82-8E31-86862B0C4527}" type="slidenum">
              <a:rPr lang="en-US" smtClean="0"/>
              <a:t>‹#›</a:t>
            </a:fld>
            <a:endParaRPr lang="en-US"/>
          </a:p>
        </p:txBody>
      </p:sp>
    </p:spTree>
    <p:extLst>
      <p:ext uri="{BB962C8B-B14F-4D97-AF65-F5344CB8AC3E}">
        <p14:creationId xmlns:p14="http://schemas.microsoft.com/office/powerpoint/2010/main" val="92108196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89397" y="206063"/>
            <a:ext cx="11127348" cy="6362162"/>
          </a:xfrm>
        </p:spPr>
        <p:txBody>
          <a:bodyPr/>
          <a:lstStyle/>
          <a:p>
            <a:pPr marL="0" indent="0" algn="ctr">
              <a:buNone/>
            </a:pPr>
            <a:endParaRPr lang="en-US" sz="8800" b="1" dirty="0" smtClean="0"/>
          </a:p>
          <a:p>
            <a:pPr marL="0" indent="0" algn="ctr">
              <a:buNone/>
            </a:pPr>
            <a:r>
              <a:rPr lang="en-US" sz="8800" b="1" dirty="0" smtClean="0"/>
              <a:t>Transfer of Property Act, 1882</a:t>
            </a:r>
            <a:endParaRPr lang="en-US" sz="8800" b="1" dirty="0"/>
          </a:p>
          <a:p>
            <a:pPr marL="0" indent="0">
              <a:buNone/>
            </a:pPr>
            <a:endParaRPr lang="en-US" dirty="0"/>
          </a:p>
        </p:txBody>
      </p:sp>
    </p:spTree>
    <p:extLst>
      <p:ext uri="{BB962C8B-B14F-4D97-AF65-F5344CB8AC3E}">
        <p14:creationId xmlns:p14="http://schemas.microsoft.com/office/powerpoint/2010/main" val="41754850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endParaRPr lang="en-US" sz="3200" b="1" u="sng" dirty="0" smtClean="0"/>
          </a:p>
          <a:p>
            <a:pPr marL="0" indent="0">
              <a:buNone/>
            </a:pPr>
            <a:r>
              <a:rPr lang="en-US" sz="3200" b="1" u="sng" dirty="0" smtClean="0"/>
              <a:t>6. Consideration</a:t>
            </a:r>
            <a:r>
              <a:rPr lang="en-US" sz="3200" b="1" u="sng" dirty="0"/>
              <a:t>: </a:t>
            </a:r>
            <a:r>
              <a:rPr lang="en-US" sz="3200" b="1" dirty="0" smtClean="0"/>
              <a:t/>
            </a:r>
            <a:br>
              <a:rPr lang="en-US" sz="3200" b="1" dirty="0" smtClean="0"/>
            </a:br>
            <a:r>
              <a:rPr lang="en-US" sz="3200" b="1" dirty="0" smtClean="0"/>
              <a:t>A </a:t>
            </a:r>
            <a:r>
              <a:rPr lang="en-US" sz="3200" b="1" dirty="0"/>
              <a:t>lease must be made of consideration which may be in the form of premium or rent. It can be rent with premium or rent alone or premium </a:t>
            </a:r>
            <a:r>
              <a:rPr lang="en-US" sz="3200" b="1" dirty="0" smtClean="0"/>
              <a:t>alone.</a:t>
            </a:r>
          </a:p>
          <a:p>
            <a:pPr marL="0" indent="0">
              <a:buNone/>
            </a:pPr>
            <a:r>
              <a:rPr lang="en-US" sz="3200" b="1" dirty="0"/>
              <a:t>In NIIT v. West Star Constructions Pvt. Ltd. 2009 (2) </a:t>
            </a:r>
            <a:r>
              <a:rPr lang="en-US" sz="3200" b="1" dirty="0" err="1"/>
              <a:t>ArbLR</a:t>
            </a:r>
            <a:r>
              <a:rPr lang="en-US" sz="3200" b="1" dirty="0"/>
              <a:t> 535 (Del) (DB) case, the Court held that a transfer of right to enjoy a property in consideration of </a:t>
            </a:r>
            <a:r>
              <a:rPr lang="en-US" sz="3200" b="1" dirty="0" smtClean="0"/>
              <a:t>a price </a:t>
            </a:r>
            <a:r>
              <a:rPr lang="en-US" sz="3200" b="1" dirty="0"/>
              <a:t>paid or promised to be rendered periodically as on specified occasion is the basic fabric for a valid lease. Such a transfer can be made expressly or </a:t>
            </a:r>
            <a:r>
              <a:rPr lang="en-US" sz="3200" b="1" dirty="0" smtClean="0"/>
              <a:t>by implication</a:t>
            </a:r>
            <a:r>
              <a:rPr lang="en-US" sz="3200" b="1" dirty="0"/>
              <a:t>. Once there is such a transfer of the right to enjoy the property, a lease stands created.</a:t>
            </a:r>
          </a:p>
        </p:txBody>
      </p:sp>
    </p:spTree>
    <p:extLst>
      <p:ext uri="{BB962C8B-B14F-4D97-AF65-F5344CB8AC3E}">
        <p14:creationId xmlns:p14="http://schemas.microsoft.com/office/powerpoint/2010/main" val="4385347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endParaRPr lang="en-US" sz="3200" b="1" dirty="0" smtClean="0"/>
          </a:p>
          <a:p>
            <a:pPr marL="0" indent="0">
              <a:buNone/>
            </a:pPr>
            <a:r>
              <a:rPr lang="en-US" sz="3200" b="1" u="sng" dirty="0" smtClean="0"/>
              <a:t>7. Right </a:t>
            </a:r>
            <a:r>
              <a:rPr lang="en-US" sz="3200" b="1" u="sng" dirty="0"/>
              <a:t>to enjoy the property</a:t>
            </a:r>
            <a:r>
              <a:rPr lang="en-US" sz="3200" b="1" u="sng" dirty="0" smtClean="0"/>
              <a:t>:</a:t>
            </a:r>
          </a:p>
          <a:p>
            <a:pPr marL="0" indent="0">
              <a:buNone/>
            </a:pPr>
            <a:r>
              <a:rPr lang="en-US" sz="3200" b="1" dirty="0" smtClean="0"/>
              <a:t>In </a:t>
            </a:r>
            <a:r>
              <a:rPr lang="en-US" sz="3200" b="1" dirty="0"/>
              <a:t>a lease, right to enjoy the property is transferred. A lessee having a right to enjoy the property at certain period of time but he does have right to further transferred that property because in lease merely possession is transferred not the ownership</a:t>
            </a:r>
            <a:r>
              <a:rPr lang="en-US" sz="3200" b="1" dirty="0" smtClean="0"/>
              <a:t>.</a:t>
            </a:r>
          </a:p>
          <a:p>
            <a:pPr marL="0" indent="0">
              <a:buNone/>
            </a:pPr>
            <a:endParaRPr lang="en-US" sz="3200" b="1" dirty="0" smtClean="0"/>
          </a:p>
          <a:p>
            <a:pPr marL="0" indent="0">
              <a:buNone/>
            </a:pPr>
            <a:r>
              <a:rPr lang="en-US" sz="3200" b="1" dirty="0" smtClean="0"/>
              <a:t>In </a:t>
            </a:r>
            <a:r>
              <a:rPr lang="en-US" sz="3200" b="1" dirty="0" err="1"/>
              <a:t>Ramdas</a:t>
            </a:r>
            <a:r>
              <a:rPr lang="en-US" sz="3200" b="1" dirty="0"/>
              <a:t> Bansal v. </a:t>
            </a:r>
            <a:r>
              <a:rPr lang="en-US" sz="3200" b="1" dirty="0" err="1"/>
              <a:t>Kharak</a:t>
            </a:r>
            <a:r>
              <a:rPr lang="en-US" sz="3200" b="1" dirty="0"/>
              <a:t> </a:t>
            </a:r>
            <a:r>
              <a:rPr lang="en-US" sz="3200" b="1" dirty="0" err="1"/>
              <a:t>singh</a:t>
            </a:r>
            <a:r>
              <a:rPr lang="en-US" sz="3200" b="1" dirty="0"/>
              <a:t> </a:t>
            </a:r>
            <a:r>
              <a:rPr lang="en-US" sz="3200" b="1" dirty="0" err="1"/>
              <a:t>Baid</a:t>
            </a:r>
            <a:r>
              <a:rPr lang="en-US" sz="3200" b="1" dirty="0"/>
              <a:t>, </a:t>
            </a:r>
            <a:r>
              <a:rPr lang="en-US" sz="3200" b="1" dirty="0" smtClean="0"/>
              <a:t>2007 (3) Cal HN 851 (858) case</a:t>
            </a:r>
            <a:r>
              <a:rPr lang="en-US" sz="3200" b="1" dirty="0"/>
              <a:t>, the Court held that lease is a doctrine of separation of possession from ownership. </a:t>
            </a:r>
            <a:r>
              <a:rPr lang="en-US" sz="3200" b="1" dirty="0" smtClean="0"/>
              <a:t>By virtue </a:t>
            </a:r>
            <a:r>
              <a:rPr lang="en-US" sz="3200" b="1" dirty="0"/>
              <a:t>of the execution of a lease deed, the title remains with lessor while the right of enjoyment passes to the lessee</a:t>
            </a:r>
            <a:r>
              <a:rPr lang="en-US" sz="3200" b="1" dirty="0" smtClean="0"/>
              <a:t>.</a:t>
            </a:r>
          </a:p>
        </p:txBody>
      </p:sp>
    </p:spTree>
    <p:extLst>
      <p:ext uri="{BB962C8B-B14F-4D97-AF65-F5344CB8AC3E}">
        <p14:creationId xmlns:p14="http://schemas.microsoft.com/office/powerpoint/2010/main" val="32066125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endParaRPr lang="en-US" sz="3600" b="1" dirty="0" smtClean="0"/>
          </a:p>
          <a:p>
            <a:pPr marL="0" indent="0">
              <a:buNone/>
            </a:pPr>
            <a:endParaRPr lang="en-US" sz="3600" b="1" dirty="0"/>
          </a:p>
          <a:p>
            <a:pPr marL="0" indent="0">
              <a:buNone/>
            </a:pPr>
            <a:r>
              <a:rPr lang="en-US" sz="3600" b="1" dirty="0" smtClean="0"/>
              <a:t>In </a:t>
            </a:r>
            <a:r>
              <a:rPr lang="en-US" sz="3600" b="1" dirty="0"/>
              <a:t>Associated Hotels of India v. R. N. Kapoor, AIR 1959 SC 126 case, the Court opined that A lease is a transfer of an interest in the land. The interest </a:t>
            </a:r>
            <a:r>
              <a:rPr lang="en-US" sz="3600" b="1" dirty="0" smtClean="0"/>
              <a:t>transferred is </a:t>
            </a:r>
            <a:r>
              <a:rPr lang="en-US" sz="3600" b="1" dirty="0"/>
              <a:t>called the leasehold interest. The lessor parts with his right to enjoy the property during the term of the leases and the lessee get that right to the exclusion of </a:t>
            </a:r>
            <a:r>
              <a:rPr lang="en-US" sz="3600" b="1" dirty="0" smtClean="0"/>
              <a:t>the lessor</a:t>
            </a:r>
            <a:r>
              <a:rPr lang="en-US" sz="3600" b="1" dirty="0"/>
              <a:t>.</a:t>
            </a:r>
          </a:p>
        </p:txBody>
      </p:sp>
    </p:spTree>
    <p:extLst>
      <p:ext uri="{BB962C8B-B14F-4D97-AF65-F5344CB8AC3E}">
        <p14:creationId xmlns:p14="http://schemas.microsoft.com/office/powerpoint/2010/main" val="18044038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r>
              <a:rPr lang="en-US" dirty="0" smtClean="0"/>
              <a:t>             </a:t>
            </a:r>
          </a:p>
          <a:p>
            <a:pPr marL="0" indent="0">
              <a:buNone/>
            </a:pPr>
            <a:endParaRPr lang="en-US" sz="4800" b="1" dirty="0"/>
          </a:p>
          <a:p>
            <a:pPr marL="0" indent="0">
              <a:buNone/>
            </a:pPr>
            <a:endParaRPr lang="en-US" sz="4800" b="1" dirty="0" smtClean="0"/>
          </a:p>
          <a:p>
            <a:pPr marL="0" indent="0">
              <a:buNone/>
            </a:pPr>
            <a:endParaRPr lang="en-US" sz="4800" b="1" dirty="0"/>
          </a:p>
          <a:p>
            <a:pPr marL="0" indent="0">
              <a:buNone/>
            </a:pPr>
            <a:r>
              <a:rPr lang="en-US" sz="4800" b="1" dirty="0" smtClean="0"/>
              <a:t>      Types </a:t>
            </a:r>
            <a:r>
              <a:rPr lang="en-US" sz="4800" b="1" dirty="0"/>
              <a:t>of Lease of Immovable Property</a:t>
            </a:r>
            <a:endParaRPr lang="en-US" b="1" dirty="0"/>
          </a:p>
        </p:txBody>
      </p:sp>
    </p:spTree>
    <p:extLst>
      <p:ext uri="{BB962C8B-B14F-4D97-AF65-F5344CB8AC3E}">
        <p14:creationId xmlns:p14="http://schemas.microsoft.com/office/powerpoint/2010/main" val="23542230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r>
              <a:rPr lang="en-US" sz="3600" b="1" dirty="0" smtClean="0"/>
              <a:t>In </a:t>
            </a:r>
            <a:r>
              <a:rPr lang="en-US" sz="3600" b="1" dirty="0"/>
              <a:t>Sky Land International Pvt. Ltd. v. </a:t>
            </a:r>
            <a:r>
              <a:rPr lang="en-US" sz="3600" b="1" dirty="0" err="1"/>
              <a:t>Kavita</a:t>
            </a:r>
            <a:r>
              <a:rPr lang="en-US" sz="3600" b="1" dirty="0"/>
              <a:t> P. </a:t>
            </a:r>
            <a:r>
              <a:rPr lang="en-US" sz="3600" b="1" dirty="0" err="1"/>
              <a:t>Lalwani</a:t>
            </a:r>
            <a:r>
              <a:rPr lang="en-US" sz="3600" b="1" dirty="0"/>
              <a:t> (2012) 191 DLT 549 (Del) case, the Court opined that the leases of immovable properties are of </a:t>
            </a:r>
            <a:r>
              <a:rPr lang="en-US" sz="3600" b="1" dirty="0" smtClean="0"/>
              <a:t>various types</a:t>
            </a:r>
            <a:r>
              <a:rPr lang="en-US" sz="3600" b="1" dirty="0"/>
              <a:t>, namely, lease in perpetuity, lease for a fixed term, leave from month to month term, and tenant at sufferance.</a:t>
            </a:r>
          </a:p>
        </p:txBody>
      </p:sp>
    </p:spTree>
    <p:extLst>
      <p:ext uri="{BB962C8B-B14F-4D97-AF65-F5344CB8AC3E}">
        <p14:creationId xmlns:p14="http://schemas.microsoft.com/office/powerpoint/2010/main" val="15257156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lnSpcReduction="10000"/>
          </a:bodyPr>
          <a:lstStyle/>
          <a:p>
            <a:pPr marL="0" indent="0">
              <a:buNone/>
            </a:pPr>
            <a:r>
              <a:rPr lang="en-US" sz="3200" b="1" dirty="0" smtClean="0"/>
              <a:t>1. Perpetual </a:t>
            </a:r>
            <a:r>
              <a:rPr lang="en-US" sz="3200" b="1" dirty="0"/>
              <a:t>Lease: </a:t>
            </a:r>
            <a:endParaRPr lang="en-US" sz="3200" b="1" dirty="0" smtClean="0"/>
          </a:p>
          <a:p>
            <a:pPr marL="0" indent="0">
              <a:buNone/>
            </a:pPr>
            <a:r>
              <a:rPr lang="en-US" sz="3200" b="1" dirty="0" smtClean="0"/>
              <a:t>A </a:t>
            </a:r>
            <a:r>
              <a:rPr lang="en-US" sz="3200" b="1" dirty="0"/>
              <a:t>perpetual lease is a regular lease except for one aspect – the right of renewal rests with lessee (the individual who has taken the lease) </a:t>
            </a:r>
            <a:r>
              <a:rPr lang="en-US" sz="3200" b="1" dirty="0" smtClean="0"/>
              <a:t>and not </a:t>
            </a:r>
            <a:r>
              <a:rPr lang="en-US" sz="3200" b="1" dirty="0"/>
              <a:t>with the lessor</a:t>
            </a:r>
            <a:r>
              <a:rPr lang="en-US" sz="3200" b="1" dirty="0" smtClean="0"/>
              <a:t>.</a:t>
            </a:r>
          </a:p>
          <a:p>
            <a:pPr marL="0" indent="0">
              <a:buNone/>
            </a:pPr>
            <a:endParaRPr lang="en-US" sz="3200" b="1" dirty="0" smtClean="0"/>
          </a:p>
          <a:p>
            <a:pPr marL="0" indent="0">
              <a:buNone/>
            </a:pPr>
            <a:r>
              <a:rPr lang="en-US" sz="3200" b="1" dirty="0" smtClean="0"/>
              <a:t>2. Term </a:t>
            </a:r>
            <a:r>
              <a:rPr lang="en-US" sz="3200" b="1" dirty="0"/>
              <a:t>Lease: </a:t>
            </a:r>
            <a:endParaRPr lang="en-US" sz="3200" b="1" dirty="0" smtClean="0"/>
          </a:p>
          <a:p>
            <a:pPr marL="0" indent="0">
              <a:buNone/>
            </a:pPr>
            <a:r>
              <a:rPr lang="en-US" sz="3200" b="1" dirty="0" smtClean="0"/>
              <a:t>This </a:t>
            </a:r>
            <a:r>
              <a:rPr lang="en-US" sz="3200" b="1" dirty="0"/>
              <a:t>lease is for a specific period </a:t>
            </a:r>
            <a:r>
              <a:rPr lang="en-US" sz="3200" b="1" dirty="0" smtClean="0"/>
              <a:t>say </a:t>
            </a:r>
            <a:r>
              <a:rPr lang="en-US" sz="3200" b="1" dirty="0"/>
              <a:t>for 10 years or 20 years, etc</a:t>
            </a:r>
            <a:r>
              <a:rPr lang="en-US" sz="3200" b="1" dirty="0" smtClean="0"/>
              <a:t>.</a:t>
            </a:r>
          </a:p>
          <a:p>
            <a:pPr marL="0" indent="0">
              <a:buNone/>
            </a:pPr>
            <a:endParaRPr lang="en-US" sz="3200" b="1" dirty="0"/>
          </a:p>
          <a:p>
            <a:pPr marL="0" indent="0">
              <a:buNone/>
            </a:pPr>
            <a:r>
              <a:rPr lang="en-US" sz="3200" b="1" dirty="0" smtClean="0"/>
              <a:t>3</a:t>
            </a:r>
            <a:r>
              <a:rPr lang="en-US" sz="3200" b="1" dirty="0"/>
              <a:t>. Periodic lease: </a:t>
            </a:r>
            <a:r>
              <a:rPr lang="en-US" sz="3200" b="1" dirty="0" smtClean="0"/>
              <a:t/>
            </a:r>
            <a:br>
              <a:rPr lang="en-US" sz="3200" b="1" dirty="0" smtClean="0"/>
            </a:br>
            <a:r>
              <a:rPr lang="en-US" sz="3200" b="1" dirty="0" smtClean="0"/>
              <a:t>These </a:t>
            </a:r>
            <a:r>
              <a:rPr lang="en-US" sz="3200" b="1" dirty="0"/>
              <a:t>leases are to be renewed on monthly or yearly bases. A lease for an agricultural or manufacturing purpose is presumed to be a </a:t>
            </a:r>
            <a:r>
              <a:rPr lang="en-US" sz="3200" b="1" dirty="0" smtClean="0"/>
              <a:t>yearly lease</a:t>
            </a:r>
            <a:r>
              <a:rPr lang="en-US" sz="3200" b="1" dirty="0"/>
              <a:t>. A lease for any other purpose is presumed to be a monthly lease.</a:t>
            </a:r>
          </a:p>
        </p:txBody>
      </p:sp>
    </p:spTree>
    <p:extLst>
      <p:ext uri="{BB962C8B-B14F-4D97-AF65-F5344CB8AC3E}">
        <p14:creationId xmlns:p14="http://schemas.microsoft.com/office/powerpoint/2010/main" val="26550120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endParaRPr lang="en-US" sz="3200" b="1" dirty="0" smtClean="0"/>
          </a:p>
          <a:p>
            <a:pPr marL="0" indent="0">
              <a:buNone/>
            </a:pPr>
            <a:endParaRPr lang="en-US" sz="3200" b="1" dirty="0"/>
          </a:p>
          <a:p>
            <a:pPr marL="0" indent="0">
              <a:buNone/>
            </a:pPr>
            <a:r>
              <a:rPr lang="en-US" sz="3200" b="1" dirty="0" smtClean="0"/>
              <a:t>4. Tenancy </a:t>
            </a:r>
            <a:r>
              <a:rPr lang="en-US" sz="3200" b="1" dirty="0"/>
              <a:t>at will: </a:t>
            </a:r>
            <a:r>
              <a:rPr lang="en-US" sz="3200" b="1" dirty="0" smtClean="0"/>
              <a:t/>
            </a:r>
            <a:br>
              <a:rPr lang="en-US" sz="3200" b="1" dirty="0" smtClean="0"/>
            </a:br>
            <a:r>
              <a:rPr lang="en-US" sz="3200" b="1" dirty="0" smtClean="0"/>
              <a:t>In </a:t>
            </a:r>
            <a:r>
              <a:rPr lang="en-US" sz="3200" b="1" dirty="0"/>
              <a:t>this either party may put an end to the lease at any time</a:t>
            </a:r>
            <a:r>
              <a:rPr lang="en-US" sz="3200" b="1" dirty="0" smtClean="0"/>
              <a:t>.</a:t>
            </a:r>
          </a:p>
          <a:p>
            <a:pPr marL="0" indent="0">
              <a:buNone/>
            </a:pPr>
            <a:endParaRPr lang="en-US" sz="3200" b="1" dirty="0"/>
          </a:p>
          <a:p>
            <a:pPr marL="0" indent="0">
              <a:buNone/>
            </a:pPr>
            <a:r>
              <a:rPr lang="en-US" sz="3200" b="1" dirty="0" smtClean="0"/>
              <a:t>5</a:t>
            </a:r>
            <a:r>
              <a:rPr lang="en-US" sz="3200" b="1" dirty="0"/>
              <a:t>. Tenancy by holding over (Tenant at Sufferance): </a:t>
            </a:r>
            <a:r>
              <a:rPr lang="en-US" sz="3200" b="1" dirty="0" smtClean="0"/>
              <a:t/>
            </a:r>
            <a:br>
              <a:rPr lang="en-US" sz="3200" b="1" dirty="0" smtClean="0"/>
            </a:br>
            <a:r>
              <a:rPr lang="en-US" sz="3200" b="1" dirty="0" smtClean="0"/>
              <a:t>When </a:t>
            </a:r>
            <a:r>
              <a:rPr lang="en-US" sz="3200" b="1" dirty="0"/>
              <a:t>a lease for a term comes to an end, if the tenant continues in the possession and the lessor </a:t>
            </a:r>
            <a:r>
              <a:rPr lang="en-US" sz="3200" b="1" dirty="0" smtClean="0"/>
              <a:t>has received </a:t>
            </a:r>
            <a:r>
              <a:rPr lang="en-US" sz="3200" b="1" dirty="0"/>
              <a:t>rent or otherwise agrees to his continuing in possession, the lease is renewed, in the absence of a contract to the contrary.</a:t>
            </a:r>
          </a:p>
        </p:txBody>
      </p:sp>
    </p:spTree>
    <p:extLst>
      <p:ext uri="{BB962C8B-B14F-4D97-AF65-F5344CB8AC3E}">
        <p14:creationId xmlns:p14="http://schemas.microsoft.com/office/powerpoint/2010/main" val="12608476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59568" y="644525"/>
            <a:ext cx="9866488" cy="5549900"/>
          </a:xfrm>
        </p:spPr>
      </p:pic>
    </p:spTree>
    <p:extLst>
      <p:ext uri="{BB962C8B-B14F-4D97-AF65-F5344CB8AC3E}">
        <p14:creationId xmlns:p14="http://schemas.microsoft.com/office/powerpoint/2010/main" val="27903331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lstStyle/>
          <a:p>
            <a:pPr marL="0" indent="0" algn="ctr">
              <a:buNone/>
            </a:pPr>
            <a:endParaRPr lang="en-US" sz="6000" b="1" dirty="0" smtClean="0"/>
          </a:p>
          <a:p>
            <a:pPr marL="0" indent="0" algn="ctr">
              <a:buNone/>
            </a:pPr>
            <a:endParaRPr lang="en-US" sz="6000" b="1" dirty="0"/>
          </a:p>
          <a:p>
            <a:pPr marL="0" indent="0" algn="ctr">
              <a:buNone/>
            </a:pPr>
            <a:r>
              <a:rPr lang="en-US" sz="6000" b="1" dirty="0" smtClean="0"/>
              <a:t>Lease of Immoveable Property</a:t>
            </a:r>
          </a:p>
          <a:p>
            <a:pPr marL="0" indent="0" algn="ctr">
              <a:buNone/>
            </a:pPr>
            <a:r>
              <a:rPr lang="en-US" sz="6000" b="1" dirty="0" smtClean="0"/>
              <a:t>(Section 105-117)</a:t>
            </a:r>
            <a:endParaRPr lang="en-US" sz="6000" b="1" dirty="0"/>
          </a:p>
          <a:p>
            <a:pPr marL="0" indent="0">
              <a:buNone/>
            </a:pPr>
            <a:endParaRPr lang="en-US" dirty="0"/>
          </a:p>
        </p:txBody>
      </p:sp>
    </p:spTree>
    <p:extLst>
      <p:ext uri="{BB962C8B-B14F-4D97-AF65-F5344CB8AC3E}">
        <p14:creationId xmlns:p14="http://schemas.microsoft.com/office/powerpoint/2010/main" val="22710779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endParaRPr lang="en-US" sz="3600" b="1" dirty="0" smtClean="0"/>
          </a:p>
          <a:p>
            <a:pPr marL="0" indent="0">
              <a:buNone/>
            </a:pPr>
            <a:r>
              <a:rPr lang="en-US" sz="3600" b="1" dirty="0" smtClean="0"/>
              <a:t>One </a:t>
            </a:r>
            <a:r>
              <a:rPr lang="en-US" sz="3600" b="1" dirty="0"/>
              <a:t>of the modes of transfer of immovable property for a particular period of time is Lease. A lease is a transfer of an interest in the property for a </a:t>
            </a:r>
            <a:r>
              <a:rPr lang="en-US" sz="3600" b="1" dirty="0" smtClean="0"/>
              <a:t>stipulated period </a:t>
            </a:r>
            <a:r>
              <a:rPr lang="en-US" sz="3600" b="1" dirty="0"/>
              <a:t>of time without transferring the ownership of that property. In a lease, right of possession is transferred instead of the right of ownership. Transferor here </a:t>
            </a:r>
            <a:r>
              <a:rPr lang="en-US" sz="3600" b="1" dirty="0" smtClean="0"/>
              <a:t>is called </a:t>
            </a:r>
            <a:r>
              <a:rPr lang="en-US" sz="3600" b="1" dirty="0"/>
              <a:t>the lessor and the transferee i.e. the one enjoying the property for a period is called lessee. A lease is governed by the Transfer of Property </a:t>
            </a:r>
            <a:r>
              <a:rPr lang="en-US" sz="3600" b="1" dirty="0" smtClean="0"/>
              <a:t>Act, 1882 </a:t>
            </a:r>
            <a:r>
              <a:rPr lang="en-US" sz="3600" b="1" dirty="0"/>
              <a:t>under Sections 105 to 117</a:t>
            </a:r>
          </a:p>
        </p:txBody>
      </p:sp>
    </p:spTree>
    <p:extLst>
      <p:ext uri="{BB962C8B-B14F-4D97-AF65-F5344CB8AC3E}">
        <p14:creationId xmlns:p14="http://schemas.microsoft.com/office/powerpoint/2010/main" val="32407965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73488" y="167426"/>
            <a:ext cx="11230378" cy="6362162"/>
          </a:xfrm>
        </p:spPr>
        <p:txBody>
          <a:bodyPr>
            <a:normAutofit/>
          </a:bodyPr>
          <a:lstStyle/>
          <a:p>
            <a:pPr marL="0" indent="0">
              <a:buNone/>
            </a:pPr>
            <a:endParaRPr lang="en-US" sz="3600" b="1" dirty="0" smtClean="0"/>
          </a:p>
          <a:p>
            <a:pPr marL="0" indent="0">
              <a:buNone/>
            </a:pPr>
            <a:endParaRPr lang="en-US" sz="3600" b="1" dirty="0"/>
          </a:p>
          <a:p>
            <a:pPr marL="0" indent="0">
              <a:buNone/>
            </a:pPr>
            <a:r>
              <a:rPr lang="en-US" sz="3600" b="1" dirty="0" smtClean="0"/>
              <a:t>Section: 105</a:t>
            </a:r>
            <a:br>
              <a:rPr lang="en-US" sz="3600" b="1" dirty="0" smtClean="0"/>
            </a:br>
            <a:r>
              <a:rPr lang="en-US" sz="3600" b="1" dirty="0" smtClean="0"/>
              <a:t>A </a:t>
            </a:r>
            <a:r>
              <a:rPr lang="en-US" sz="3600" b="1" dirty="0"/>
              <a:t>lease of immovable property is a transfer of a right to enjoy such property, made for a certain time, express or implied, or in perpetuity, </a:t>
            </a:r>
            <a:r>
              <a:rPr lang="en-US" sz="3600" b="1" dirty="0" smtClean="0"/>
              <a:t>in consideration </a:t>
            </a:r>
            <a:r>
              <a:rPr lang="en-US" sz="3600" b="1" dirty="0"/>
              <a:t>of a price paid or promised, or of money, a share of crops, service or any other thing of value, to be rendered periodically or </a:t>
            </a:r>
            <a:r>
              <a:rPr lang="en-US" sz="3600" b="1" dirty="0" smtClean="0"/>
              <a:t>on specified </a:t>
            </a:r>
            <a:r>
              <a:rPr lang="en-US" sz="3600" b="1" dirty="0"/>
              <a:t>occasions to the transferor by the transferee, who accepts the transfer on such terms.</a:t>
            </a:r>
          </a:p>
        </p:txBody>
      </p:sp>
    </p:spTree>
    <p:extLst>
      <p:ext uri="{BB962C8B-B14F-4D97-AF65-F5344CB8AC3E}">
        <p14:creationId xmlns:p14="http://schemas.microsoft.com/office/powerpoint/2010/main" val="11216132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endParaRPr lang="en-US" sz="3200" b="1" dirty="0" smtClean="0"/>
          </a:p>
          <a:p>
            <a:pPr marL="0" indent="0">
              <a:buNone/>
            </a:pPr>
            <a:endParaRPr lang="en-US" sz="3200" b="1" dirty="0"/>
          </a:p>
          <a:p>
            <a:pPr marL="0" indent="0">
              <a:buNone/>
            </a:pPr>
            <a:r>
              <a:rPr lang="en-US" sz="3200" b="1" dirty="0" smtClean="0"/>
              <a:t>The </a:t>
            </a:r>
            <a:r>
              <a:rPr lang="en-US" sz="3200" b="1" dirty="0"/>
              <a:t>definition of a lease is explained by the Supreme Court in the following case. </a:t>
            </a:r>
            <a:r>
              <a:rPr lang="en-US" sz="3200" b="1" dirty="0" smtClean="0"/>
              <a:t/>
            </a:r>
            <a:br>
              <a:rPr lang="en-US" sz="3200" b="1" dirty="0" smtClean="0"/>
            </a:br>
            <a:r>
              <a:rPr lang="en-US" sz="3200" b="1" dirty="0" smtClean="0"/>
              <a:t>In </a:t>
            </a:r>
            <a:r>
              <a:rPr lang="en-US" sz="3200" b="1" u="sng" dirty="0"/>
              <a:t>State Bank of Hyderabad v. Nehru Palace Hotels</a:t>
            </a:r>
            <a:r>
              <a:rPr lang="en-US" sz="3200" b="1" dirty="0"/>
              <a:t>, AIR 1991 SC 2130 case, </a:t>
            </a:r>
            <a:r>
              <a:rPr lang="en-US" sz="3200" b="1" dirty="0" smtClean="0"/>
              <a:t>the Court </a:t>
            </a:r>
            <a:r>
              <a:rPr lang="en-US" sz="3200" b="1" dirty="0"/>
              <a:t>held that a lease entails transfer of right to enjoy such property in respect of which a lease is made out for a defined time which is express or implied or </a:t>
            </a:r>
            <a:r>
              <a:rPr lang="en-US" sz="3200" b="1" dirty="0" smtClean="0"/>
              <a:t>even in </a:t>
            </a:r>
            <a:r>
              <a:rPr lang="en-US" sz="3200" b="1" dirty="0"/>
              <a:t>perpetuity in consideration of price paid or promised to be paid in cash or anything of value which is to be rendered periodically or on specified occasions.</a:t>
            </a:r>
          </a:p>
        </p:txBody>
      </p:sp>
    </p:spTree>
    <p:extLst>
      <p:ext uri="{BB962C8B-B14F-4D97-AF65-F5344CB8AC3E}">
        <p14:creationId xmlns:p14="http://schemas.microsoft.com/office/powerpoint/2010/main" val="17244996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endParaRPr lang="en-US" sz="6000" b="1" dirty="0" smtClean="0"/>
          </a:p>
          <a:p>
            <a:pPr marL="0" indent="0">
              <a:buNone/>
            </a:pPr>
            <a:endParaRPr lang="en-US" sz="6000" b="1" dirty="0"/>
          </a:p>
          <a:p>
            <a:pPr marL="0" indent="0">
              <a:buNone/>
            </a:pPr>
            <a:endParaRPr lang="en-US" sz="6000" b="1" dirty="0" smtClean="0"/>
          </a:p>
          <a:p>
            <a:pPr marL="0" indent="0">
              <a:buNone/>
            </a:pPr>
            <a:r>
              <a:rPr lang="en-US" sz="6000" b="1" dirty="0"/>
              <a:t> </a:t>
            </a:r>
            <a:r>
              <a:rPr lang="en-US" sz="6000" b="1" dirty="0" smtClean="0"/>
              <a:t>     </a:t>
            </a:r>
            <a:r>
              <a:rPr lang="en-US" sz="6000" b="1" dirty="0"/>
              <a:t> </a:t>
            </a:r>
            <a:r>
              <a:rPr lang="en-US" sz="6000" b="1" dirty="0" smtClean="0"/>
              <a:t> Essential Elements </a:t>
            </a:r>
            <a:r>
              <a:rPr lang="en-US" sz="6000" b="1" dirty="0"/>
              <a:t>of Lease</a:t>
            </a:r>
          </a:p>
        </p:txBody>
      </p:sp>
    </p:spTree>
    <p:extLst>
      <p:ext uri="{BB962C8B-B14F-4D97-AF65-F5344CB8AC3E}">
        <p14:creationId xmlns:p14="http://schemas.microsoft.com/office/powerpoint/2010/main" val="32976888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lnSpcReduction="10000"/>
          </a:bodyPr>
          <a:lstStyle/>
          <a:p>
            <a:pPr marL="0" indent="0">
              <a:buNone/>
            </a:pPr>
            <a:r>
              <a:rPr lang="en-US" sz="3600" b="1" u="sng" dirty="0" smtClean="0"/>
              <a:t>1. A </a:t>
            </a:r>
            <a:r>
              <a:rPr lang="en-US" sz="3600" b="1" u="sng" dirty="0"/>
              <a:t>lessor must be competent: </a:t>
            </a:r>
            <a:r>
              <a:rPr lang="en-US" sz="3600" b="1" u="sng" dirty="0" smtClean="0"/>
              <a:t/>
            </a:r>
            <a:br>
              <a:rPr lang="en-US" sz="3600" b="1" u="sng" dirty="0" smtClean="0"/>
            </a:br>
            <a:r>
              <a:rPr lang="en-US" sz="3600" b="1" dirty="0" smtClean="0"/>
              <a:t/>
            </a:r>
            <a:br>
              <a:rPr lang="en-US" sz="3600" b="1" dirty="0" smtClean="0"/>
            </a:br>
            <a:r>
              <a:rPr lang="en-US" sz="3600" b="1" dirty="0" smtClean="0"/>
              <a:t>To </a:t>
            </a:r>
            <a:r>
              <a:rPr lang="en-US" sz="3600" b="1" dirty="0"/>
              <a:t>make a lease a lessor must be competent to make a contract. He must be of sound mind and should not be disqualified by the contracting law. And also he must be the true and absolute owner of the property which is grant in a lease</a:t>
            </a:r>
            <a:r>
              <a:rPr lang="en-US" sz="3600" b="1" dirty="0" smtClean="0"/>
              <a:t>.</a:t>
            </a:r>
          </a:p>
          <a:p>
            <a:pPr marL="0" indent="0">
              <a:buNone/>
            </a:pPr>
            <a:r>
              <a:rPr lang="en-US" sz="3600" b="1" dirty="0"/>
              <a:t>In Shri </a:t>
            </a:r>
            <a:r>
              <a:rPr lang="en-US" sz="3600" b="1" dirty="0" err="1"/>
              <a:t>Narain</a:t>
            </a:r>
            <a:r>
              <a:rPr lang="en-US" sz="3600" b="1" dirty="0"/>
              <a:t> </a:t>
            </a:r>
            <a:r>
              <a:rPr lang="en-US" sz="3600" b="1" dirty="0" err="1"/>
              <a:t>Gosain</a:t>
            </a:r>
            <a:r>
              <a:rPr lang="en-US" sz="3600" b="1" dirty="0"/>
              <a:t> v. Collector, Cuttack, AIR 1986 </a:t>
            </a:r>
            <a:r>
              <a:rPr lang="en-US" sz="3600" b="1" dirty="0" smtClean="0"/>
              <a:t>case</a:t>
            </a:r>
            <a:r>
              <a:rPr lang="en-US" sz="3600" b="1" dirty="0"/>
              <a:t>, the Court held that the lessor and the lessee must also be persons who are competent </a:t>
            </a:r>
            <a:r>
              <a:rPr lang="en-US" sz="3600" b="1" dirty="0" smtClean="0"/>
              <a:t>to contract</a:t>
            </a:r>
            <a:r>
              <a:rPr lang="en-US" sz="3600" b="1" dirty="0"/>
              <a:t>. A lawful agreement of lease of immovable property is a contract within the meaning of Section 10 of the Indian Contract Act, 1872.</a:t>
            </a:r>
          </a:p>
        </p:txBody>
      </p:sp>
    </p:spTree>
    <p:extLst>
      <p:ext uri="{BB962C8B-B14F-4D97-AF65-F5344CB8AC3E}">
        <p14:creationId xmlns:p14="http://schemas.microsoft.com/office/powerpoint/2010/main" val="40859797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Autofit/>
          </a:bodyPr>
          <a:lstStyle/>
          <a:p>
            <a:pPr marL="0" indent="0">
              <a:buNone/>
            </a:pPr>
            <a:endParaRPr lang="en-US" sz="2800" b="1" dirty="0" smtClean="0"/>
          </a:p>
          <a:p>
            <a:pPr marL="0" indent="0">
              <a:buNone/>
            </a:pPr>
            <a:r>
              <a:rPr lang="en-US" sz="2800" b="1" u="sng" dirty="0" smtClean="0"/>
              <a:t>2. Ownership </a:t>
            </a:r>
            <a:r>
              <a:rPr lang="en-US" sz="2800" b="1" u="sng" dirty="0"/>
              <a:t>and possession: </a:t>
            </a:r>
            <a:endParaRPr lang="en-US" sz="2800" b="1" u="sng" dirty="0" smtClean="0"/>
          </a:p>
          <a:p>
            <a:pPr marL="0" indent="0">
              <a:buNone/>
            </a:pPr>
            <a:r>
              <a:rPr lang="en-US" sz="2800" b="1" dirty="0"/>
              <a:t>L</a:t>
            </a:r>
            <a:r>
              <a:rPr lang="en-US" sz="2800" b="1" dirty="0" smtClean="0"/>
              <a:t>ease </a:t>
            </a:r>
            <a:r>
              <a:rPr lang="en-US" sz="2800" b="1" dirty="0"/>
              <a:t>is different from a sale. In lease there is only a transfer of possession to the lessee whereas the ownership is still remained to the lessor</a:t>
            </a:r>
            <a:r>
              <a:rPr lang="en-US" sz="2800" b="1" dirty="0" smtClean="0"/>
              <a:t>.</a:t>
            </a:r>
          </a:p>
          <a:p>
            <a:pPr marL="0" indent="0">
              <a:buNone/>
            </a:pPr>
            <a:endParaRPr lang="en-US" sz="2800" b="1" dirty="0"/>
          </a:p>
          <a:p>
            <a:pPr marL="0" indent="0">
              <a:buNone/>
            </a:pPr>
            <a:r>
              <a:rPr lang="en-US" sz="2800" b="1" u="sng" dirty="0" smtClean="0"/>
              <a:t>3. Acceptance</a:t>
            </a:r>
            <a:r>
              <a:rPr lang="en-US" sz="2800" b="1" u="sng" dirty="0"/>
              <a:t>: </a:t>
            </a:r>
            <a:endParaRPr lang="en-US" sz="2800" b="1" u="sng" dirty="0" smtClean="0"/>
          </a:p>
          <a:p>
            <a:pPr marL="0" indent="0">
              <a:buNone/>
            </a:pPr>
            <a:r>
              <a:rPr lang="en-US" sz="2800" b="1" dirty="0" smtClean="0"/>
              <a:t>A </a:t>
            </a:r>
            <a:r>
              <a:rPr lang="en-US" sz="2800" b="1" dirty="0"/>
              <a:t>property which is granted in a lease must be accepted by the lessee on the terms and conditions which are agreed between the parties</a:t>
            </a:r>
            <a:r>
              <a:rPr lang="en-US" sz="2800" b="1" dirty="0" smtClean="0"/>
              <a:t>.</a:t>
            </a:r>
          </a:p>
          <a:p>
            <a:pPr marL="0" indent="0">
              <a:buNone/>
            </a:pPr>
            <a:endParaRPr lang="en-US" sz="2800" b="1" dirty="0"/>
          </a:p>
          <a:p>
            <a:pPr marL="0" indent="0">
              <a:buNone/>
            </a:pPr>
            <a:r>
              <a:rPr lang="en-US" sz="2800" b="1" u="sng" dirty="0" smtClean="0"/>
              <a:t>4</a:t>
            </a:r>
            <a:r>
              <a:rPr lang="en-US" sz="2800" b="1" u="sng" dirty="0"/>
              <a:t>. Consideration: </a:t>
            </a:r>
            <a:endParaRPr lang="en-US" sz="2800" b="1" u="sng" dirty="0" smtClean="0"/>
          </a:p>
          <a:p>
            <a:pPr marL="0" indent="0">
              <a:buNone/>
            </a:pPr>
            <a:r>
              <a:rPr lang="en-US" sz="2800" b="1" dirty="0" smtClean="0"/>
              <a:t>A </a:t>
            </a:r>
            <a:r>
              <a:rPr lang="en-US" sz="2800" b="1" dirty="0"/>
              <a:t>lease must be made of consideration which may be in the form of premium or rent. It can be rent with premium or rent alone or premium alone.</a:t>
            </a:r>
          </a:p>
        </p:txBody>
      </p:sp>
    </p:spTree>
    <p:extLst>
      <p:ext uri="{BB962C8B-B14F-4D97-AF65-F5344CB8AC3E}">
        <p14:creationId xmlns:p14="http://schemas.microsoft.com/office/powerpoint/2010/main" val="11334619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6367" y="206063"/>
            <a:ext cx="11230378" cy="6362162"/>
          </a:xfrm>
        </p:spPr>
        <p:txBody>
          <a:bodyPr>
            <a:normAutofit/>
          </a:bodyPr>
          <a:lstStyle/>
          <a:p>
            <a:pPr marL="0" indent="0">
              <a:buNone/>
            </a:pPr>
            <a:endParaRPr lang="en-US" sz="3200" b="1" u="sng" dirty="0" smtClean="0"/>
          </a:p>
          <a:p>
            <a:pPr marL="0" indent="0">
              <a:buNone/>
            </a:pPr>
            <a:r>
              <a:rPr lang="en-US" sz="3200" b="1" u="sng" dirty="0" smtClean="0"/>
              <a:t>5. Certain </a:t>
            </a:r>
            <a:r>
              <a:rPr lang="en-US" sz="3200" b="1" u="sng" dirty="0"/>
              <a:t>period or in perpetuity: </a:t>
            </a:r>
            <a:endParaRPr lang="en-US" sz="3200" b="1" u="sng" dirty="0" smtClean="0"/>
          </a:p>
          <a:p>
            <a:pPr marL="0" indent="0">
              <a:buNone/>
            </a:pPr>
            <a:r>
              <a:rPr lang="en-US" sz="3200" b="1" dirty="0" smtClean="0"/>
              <a:t>In </a:t>
            </a:r>
            <a:r>
              <a:rPr lang="en-US" sz="3200" b="1" dirty="0"/>
              <a:t>a lease the right to enjoy the property is given for a certain period or in perpetuity. However, generally the time period is mentioned in the agreement</a:t>
            </a:r>
            <a:r>
              <a:rPr lang="en-US" sz="3200" b="1" dirty="0" smtClean="0"/>
              <a:t>.</a:t>
            </a:r>
          </a:p>
          <a:p>
            <a:pPr marL="0" indent="0">
              <a:buNone/>
            </a:pPr>
            <a:endParaRPr lang="en-US" sz="3200" b="1" dirty="0" smtClean="0"/>
          </a:p>
          <a:p>
            <a:pPr marL="0" indent="0">
              <a:buNone/>
            </a:pPr>
            <a:r>
              <a:rPr lang="en-US" sz="3200" b="1" dirty="0" smtClean="0"/>
              <a:t>In </a:t>
            </a:r>
            <a:r>
              <a:rPr lang="en-US" sz="3200" b="1" dirty="0" err="1"/>
              <a:t>Makali</a:t>
            </a:r>
            <a:r>
              <a:rPr lang="en-US" sz="3200" b="1" dirty="0"/>
              <a:t> </a:t>
            </a:r>
            <a:r>
              <a:rPr lang="en-US" sz="3200" b="1" dirty="0" err="1"/>
              <a:t>Engg</a:t>
            </a:r>
            <a:r>
              <a:rPr lang="en-US" sz="3200" b="1" dirty="0"/>
              <a:t>. Works Pvt. Ltd. v. Dalhousie Properties Ltd. 2006 (1) Cal HN 419 case, the Court held that to execute legally binding lease agreement, one of </a:t>
            </a:r>
            <a:r>
              <a:rPr lang="en-US" sz="3200" b="1" dirty="0" smtClean="0"/>
              <a:t>the essential </a:t>
            </a:r>
            <a:r>
              <a:rPr lang="en-US" sz="3200" b="1" dirty="0"/>
              <a:t>elements is that it has definite period unless it is a lease in </a:t>
            </a:r>
            <a:r>
              <a:rPr lang="en-US" sz="3200" b="1" dirty="0" smtClean="0"/>
              <a:t>perpetuity.</a:t>
            </a:r>
          </a:p>
        </p:txBody>
      </p:sp>
    </p:spTree>
    <p:extLst>
      <p:ext uri="{BB962C8B-B14F-4D97-AF65-F5344CB8AC3E}">
        <p14:creationId xmlns:p14="http://schemas.microsoft.com/office/powerpoint/2010/main" val="24836302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Agri_2</Template>
  <TotalTime>338</TotalTime>
  <Words>674</Words>
  <Application>Microsoft Office PowerPoint</Application>
  <PresentationFormat>Widescreen</PresentationFormat>
  <Paragraphs>67</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Arif Mahmud</dc:creator>
  <cp:lastModifiedBy>Arif Mahmud</cp:lastModifiedBy>
  <cp:revision>24</cp:revision>
  <dcterms:created xsi:type="dcterms:W3CDTF">2020-03-22T14:28:22Z</dcterms:created>
  <dcterms:modified xsi:type="dcterms:W3CDTF">2020-04-02T08:18:14Z</dcterms:modified>
</cp:coreProperties>
</file>