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Century Gothic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gpwsVbbAvFFgRIa3cPlPhrrahe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bold.fntdata"/><Relationship Id="rId11" Type="http://schemas.openxmlformats.org/officeDocument/2006/relationships/slide" Target="slides/slide6.xml"/><Relationship Id="rId22" Type="http://schemas.openxmlformats.org/officeDocument/2006/relationships/font" Target="fonts/CenturyGothic-boldItalic.fntdata"/><Relationship Id="rId10" Type="http://schemas.openxmlformats.org/officeDocument/2006/relationships/slide" Target="slides/slide5.xml"/><Relationship Id="rId21" Type="http://schemas.openxmlformats.org/officeDocument/2006/relationships/font" Target="fonts/CenturyGothic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enturyGothic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9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0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1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2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263b35c816_5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263b35c816_5_0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2263b35c816_5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8:notes"/>
          <p:cNvSpPr txBox="1"/>
          <p:nvPr>
            <p:ph idx="1" type="body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" name="Google Shape;18;p14"/>
          <p:cNvSpPr txBox="1"/>
          <p:nvPr>
            <p:ph type="ctrTitle"/>
          </p:nvPr>
        </p:nvSpPr>
        <p:spPr>
          <a:xfrm>
            <a:off x="3200400" y="4208929"/>
            <a:ext cx="5458968" cy="10486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subTitle"/>
          </p:nvPr>
        </p:nvSpPr>
        <p:spPr>
          <a:xfrm>
            <a:off x="3200400" y="5257800"/>
            <a:ext cx="5458968" cy="621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3276600" y="390525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3218688" y="6356350"/>
            <a:ext cx="47365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100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256494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ntent">
  <p:cSld name="3 Conten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" name="Google Shape;88;p23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0" name="Google Shape;90;p2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3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4" name="Google Shape;94;p23"/>
          <p:cNvSpPr txBox="1"/>
          <p:nvPr>
            <p:ph idx="3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ntent">
  <p:cSld name="4 Conten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24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1" type="body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99" name="Google Shape;99;p24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4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4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24"/>
          <p:cNvSpPr txBox="1"/>
          <p:nvPr>
            <p:ph idx="2" type="body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03" name="Google Shape;103;p24"/>
          <p:cNvSpPr txBox="1"/>
          <p:nvPr>
            <p:ph idx="3" type="body"/>
          </p:nvPr>
        </p:nvSpPr>
        <p:spPr>
          <a:xfrm>
            <a:off x="45720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04" name="Google Shape;104;p24"/>
          <p:cNvSpPr txBox="1"/>
          <p:nvPr>
            <p:ph idx="4" type="body"/>
          </p:nvPr>
        </p:nvSpPr>
        <p:spPr>
          <a:xfrm>
            <a:off x="45720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" name="Google Shape;107;p25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5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3" name="Google Shape;113;p26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8" name="Google Shape;118;p27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7"/>
          <p:cNvSpPr txBox="1"/>
          <p:nvPr>
            <p:ph idx="1" type="body"/>
          </p:nvPr>
        </p:nvSpPr>
        <p:spPr>
          <a:xfrm>
            <a:off x="4762052" y="990600"/>
            <a:ext cx="3566160" cy="513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120" name="Google Shape;120;p27"/>
          <p:cNvSpPr txBox="1"/>
          <p:nvPr>
            <p:ph idx="2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1" name="Google Shape;121;p27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7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7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6" name="Google Shape;126;p28"/>
          <p:cNvSpPr txBox="1"/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8"/>
          <p:cNvSpPr txBox="1"/>
          <p:nvPr>
            <p:ph idx="1" type="body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8" name="Google Shape;128;p28"/>
          <p:cNvSpPr txBox="1"/>
          <p:nvPr>
            <p:ph idx="10" type="dt"/>
          </p:nvPr>
        </p:nvSpPr>
        <p:spPr>
          <a:xfrm>
            <a:off x="161365" y="6124014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8"/>
          <p:cNvSpPr txBox="1"/>
          <p:nvPr>
            <p:ph idx="11" type="ftr"/>
          </p:nvPr>
        </p:nvSpPr>
        <p:spPr>
          <a:xfrm>
            <a:off x="174812" y="6356350"/>
            <a:ext cx="38637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8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28"/>
          <p:cNvSpPr/>
          <p:nvPr>
            <p:ph idx="2" type="pic"/>
          </p:nvPr>
        </p:nvSpPr>
        <p:spPr>
          <a:xfrm>
            <a:off x="4760258" y="990600"/>
            <a:ext cx="4096512" cy="56118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above Caption" type="picTx">
  <p:cSld name="PICTURE_WITH_CAPTION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9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4" name="Google Shape;134;p29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9"/>
          <p:cNvSpPr/>
          <p:nvPr>
            <p:ph idx="2" type="pic"/>
          </p:nvPr>
        </p:nvSpPr>
        <p:spPr>
          <a:xfrm>
            <a:off x="269874" y="268288"/>
            <a:ext cx="6858000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29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7" name="Google Shape;137;p29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9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9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Pictures with Caption">
  <p:cSld name="4 Pictures with Caption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2" name="Google Shape;142;p30"/>
          <p:cNvSpPr txBox="1"/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0"/>
          <p:cNvSpPr/>
          <p:nvPr>
            <p:ph idx="2" type="pic"/>
          </p:nvPr>
        </p:nvSpPr>
        <p:spPr>
          <a:xfrm>
            <a:off x="269874" y="268288"/>
            <a:ext cx="3006726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Google Shape;144;p30"/>
          <p:cNvSpPr txBox="1"/>
          <p:nvPr>
            <p:ph idx="1" type="body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45" name="Google Shape;145;p30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0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0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8" name="Google Shape;148;p30"/>
          <p:cNvSpPr/>
          <p:nvPr>
            <p:ph idx="3" type="pic"/>
          </p:nvPr>
        </p:nvSpPr>
        <p:spPr>
          <a:xfrm>
            <a:off x="3352800" y="268288"/>
            <a:ext cx="47019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Google Shape;149;p30"/>
          <p:cNvSpPr/>
          <p:nvPr>
            <p:ph idx="4" type="pic"/>
          </p:nvPr>
        </p:nvSpPr>
        <p:spPr>
          <a:xfrm>
            <a:off x="33528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50" name="Google Shape;150;p30"/>
          <p:cNvSpPr/>
          <p:nvPr>
            <p:ph idx="5" type="pic"/>
          </p:nvPr>
        </p:nvSpPr>
        <p:spPr>
          <a:xfrm>
            <a:off x="57505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1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3" name="Google Shape;153;p31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1"/>
          <p:cNvSpPr txBox="1"/>
          <p:nvPr>
            <p:ph idx="1" type="body"/>
          </p:nvPr>
        </p:nvSpPr>
        <p:spPr>
          <a:xfrm rot="5400000">
            <a:off x="1753206" y="913793"/>
            <a:ext cx="3916363" cy="6508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55" name="Google Shape;155;p31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1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2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0" name="Google Shape;160;p32"/>
          <p:cNvSpPr txBox="1"/>
          <p:nvPr>
            <p:ph type="title"/>
          </p:nvPr>
        </p:nvSpPr>
        <p:spPr>
          <a:xfrm rot="5400000">
            <a:off x="5659577" y="2919646"/>
            <a:ext cx="5090739" cy="13222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2"/>
          <p:cNvSpPr txBox="1"/>
          <p:nvPr>
            <p:ph idx="1" type="body"/>
          </p:nvPr>
        </p:nvSpPr>
        <p:spPr>
          <a:xfrm rot="5400000">
            <a:off x="912206" y="580418"/>
            <a:ext cx="5109789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162" name="Google Shape;162;p32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2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" name="Google Shape;25;p15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>
  <p:cSld name="Title Slide with Pictur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" name="Google Shape;32;p16"/>
          <p:cNvSpPr txBox="1"/>
          <p:nvPr>
            <p:ph type="ctrTitle"/>
          </p:nvPr>
        </p:nvSpPr>
        <p:spPr>
          <a:xfrm>
            <a:off x="3200399" y="4171950"/>
            <a:ext cx="5457919" cy="1085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" type="subTitle"/>
          </p:nvPr>
        </p:nvSpPr>
        <p:spPr>
          <a:xfrm>
            <a:off x="3200401" y="5257799"/>
            <a:ext cx="5457918" cy="6185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6"/>
          <p:cNvSpPr txBox="1"/>
          <p:nvPr>
            <p:ph idx="10" type="dt"/>
          </p:nvPr>
        </p:nvSpPr>
        <p:spPr>
          <a:xfrm>
            <a:off x="3276600" y="389965"/>
            <a:ext cx="549984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sz="22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1" type="ftr"/>
          </p:nvPr>
        </p:nvSpPr>
        <p:spPr>
          <a:xfrm>
            <a:off x="3213847" y="6356350"/>
            <a:ext cx="47341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12" type="sldNum"/>
          </p:nvPr>
        </p:nvSpPr>
        <p:spPr>
          <a:xfrm>
            <a:off x="8265459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r">
              <a:spcBef>
                <a:spcPts val="0"/>
              </a:spcBef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16"/>
          <p:cNvSpPr/>
          <p:nvPr>
            <p:ph idx="2" type="pic"/>
          </p:nvPr>
        </p:nvSpPr>
        <p:spPr>
          <a:xfrm>
            <a:off x="3200400" y="2877671"/>
            <a:ext cx="5646867" cy="128016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16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, and Picture">
  <p:cSld name="Title, Content, and Pictur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1" name="Google Shape;41;p17"/>
          <p:cNvSpPr txBox="1"/>
          <p:nvPr>
            <p:ph type="title"/>
          </p:nvPr>
        </p:nvSpPr>
        <p:spPr>
          <a:xfrm>
            <a:off x="2178423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2178423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0" type="dt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1" type="ftr"/>
          </p:nvPr>
        </p:nvSpPr>
        <p:spPr>
          <a:xfrm>
            <a:off x="2178423" y="6356350"/>
            <a:ext cx="49268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2" type="sldNum"/>
          </p:nvPr>
        </p:nvSpPr>
        <p:spPr>
          <a:xfrm>
            <a:off x="3316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" name="Google Shape;46;p17"/>
          <p:cNvSpPr/>
          <p:nvPr>
            <p:ph idx="2" type="pic"/>
          </p:nvPr>
        </p:nvSpPr>
        <p:spPr>
          <a:xfrm>
            <a:off x="269875" y="1976718"/>
            <a:ext cx="1645920" cy="462578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9" name="Google Shape;49;p18"/>
          <p:cNvSpPr txBox="1"/>
          <p:nvPr>
            <p:ph type="title"/>
          </p:nvPr>
        </p:nvSpPr>
        <p:spPr>
          <a:xfrm>
            <a:off x="2209801" y="3429000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" type="body"/>
          </p:nvPr>
        </p:nvSpPr>
        <p:spPr>
          <a:xfrm>
            <a:off x="2209801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5562600" y="6356350"/>
            <a:ext cx="1622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174812" y="6356350"/>
            <a:ext cx="53115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with Picture">
  <p:cSld name="Section with Pictur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" name="Google Shape;56;p19"/>
          <p:cNvSpPr txBox="1"/>
          <p:nvPr>
            <p:ph type="title"/>
          </p:nvPr>
        </p:nvSpPr>
        <p:spPr>
          <a:xfrm>
            <a:off x="3720354" y="3429001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" type="body"/>
          </p:nvPr>
        </p:nvSpPr>
        <p:spPr>
          <a:xfrm>
            <a:off x="3720354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8" name="Google Shape;58;p19"/>
          <p:cNvSpPr txBox="1"/>
          <p:nvPr>
            <p:ph idx="12" type="sldNum"/>
          </p:nvPr>
        </p:nvSpPr>
        <p:spPr>
          <a:xfrm>
            <a:off x="351212" y="6104965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9" name="Google Shape;59;p19"/>
          <p:cNvSpPr/>
          <p:nvPr>
            <p:ph idx="2" type="pic"/>
          </p:nvPr>
        </p:nvSpPr>
        <p:spPr>
          <a:xfrm>
            <a:off x="269874" y="268288"/>
            <a:ext cx="2971800" cy="443865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20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" type="body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64" name="Google Shape;64;p20"/>
          <p:cNvSpPr txBox="1"/>
          <p:nvPr>
            <p:ph idx="2" type="body"/>
          </p:nvPr>
        </p:nvSpPr>
        <p:spPr>
          <a:xfrm>
            <a:off x="428244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0" name="Google Shape;70;p21"/>
          <p:cNvSpPr txBox="1"/>
          <p:nvPr>
            <p:ph type="title"/>
          </p:nvPr>
        </p:nvSpPr>
        <p:spPr>
          <a:xfrm>
            <a:off x="457199" y="914400"/>
            <a:ext cx="738835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" type="body"/>
          </p:nvPr>
        </p:nvSpPr>
        <p:spPr>
          <a:xfrm>
            <a:off x="457200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21"/>
          <p:cNvSpPr txBox="1"/>
          <p:nvPr>
            <p:ph idx="2" type="body"/>
          </p:nvPr>
        </p:nvSpPr>
        <p:spPr>
          <a:xfrm>
            <a:off x="457200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73" name="Google Shape;73;p21"/>
          <p:cNvSpPr txBox="1"/>
          <p:nvPr>
            <p:ph idx="3" type="body"/>
          </p:nvPr>
        </p:nvSpPr>
        <p:spPr>
          <a:xfrm>
            <a:off x="4279391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21"/>
          <p:cNvSpPr txBox="1"/>
          <p:nvPr>
            <p:ph idx="4" type="body"/>
          </p:nvPr>
        </p:nvSpPr>
        <p:spPr>
          <a:xfrm>
            <a:off x="4279391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, Top and Bottom">
  <p:cSld name="2 Content, Top and Bottom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0" name="Google Shape;80;p22"/>
          <p:cNvSpPr txBox="1"/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>
            <a:off x="457199" y="2214562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" name="Google Shape;85;p22"/>
          <p:cNvSpPr txBox="1"/>
          <p:nvPr>
            <p:ph idx="2" type="body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  <a:defRPr b="0" i="0" sz="20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100" u="none" cap="none" strike="noStrik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2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"/>
          <p:cNvSpPr txBox="1"/>
          <p:nvPr>
            <p:ph type="ctrTitle"/>
          </p:nvPr>
        </p:nvSpPr>
        <p:spPr>
          <a:xfrm>
            <a:off x="2333778" y="4313516"/>
            <a:ext cx="6800507" cy="10486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 sz="3600"/>
              <a:t>Floating Point Representation of Numbers </a:t>
            </a:r>
            <a:endParaRPr/>
          </a:p>
        </p:txBody>
      </p:sp>
      <p:sp>
        <p:nvSpPr>
          <p:cNvPr id="170" name="Google Shape;170;p1"/>
          <p:cNvSpPr txBox="1"/>
          <p:nvPr>
            <p:ph idx="1" type="subTitle"/>
          </p:nvPr>
        </p:nvSpPr>
        <p:spPr>
          <a:xfrm>
            <a:off x="3088760" y="5481914"/>
            <a:ext cx="5458968" cy="9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None/>
            </a:pPr>
            <a:r>
              <a:rPr lang="en-US"/>
              <a:t>Zannatul Mawa Koli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None/>
            </a:pPr>
            <a:r>
              <a:rPr lang="en-US"/>
              <a:t>Lecture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None/>
            </a:pPr>
            <a:r>
              <a:rPr lang="en-US"/>
              <a:t>Department of CSE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None/>
            </a:pPr>
            <a:r>
              <a:rPr lang="en-US"/>
              <a:t>Daffodil International University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9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34" name="Google Shape;234;p9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5" name="Google Shape;235;p9"/>
          <p:cNvSpPr txBox="1"/>
          <p:nvPr>
            <p:ph idx="1" type="body"/>
          </p:nvPr>
        </p:nvSpPr>
        <p:spPr>
          <a:xfrm>
            <a:off x="0" y="1910079"/>
            <a:ext cx="9121825" cy="2140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While storing numbers, the leading bit in the mantissa is always made non-zero by appropriately shifting it and adjusting the value of the exponent.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Thus the number 0 would be stored as shown in the following figure. .000010101</a:t>
            </a:r>
            <a:endParaRPr/>
          </a:p>
        </p:txBody>
      </p:sp>
      <p:pic>
        <p:nvPicPr>
          <p:cNvPr id="236" name="Google Shape;23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186690"/>
            <a:ext cx="9144000" cy="2142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0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42" name="Google Shape;242;p10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3" name="Google Shape;243;p10"/>
          <p:cNvSpPr txBox="1"/>
          <p:nvPr>
            <p:ph idx="1" type="body"/>
          </p:nvPr>
        </p:nvSpPr>
        <p:spPr>
          <a:xfrm>
            <a:off x="0" y="1910078"/>
            <a:ext cx="9121825" cy="4412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The shifting of the mantissa to the left till its most significant bit is non-zero is called </a:t>
            </a:r>
            <a:r>
              <a:rPr b="1" i="1" lang="en-US" sz="2400">
                <a:solidFill>
                  <a:srgbClr val="00B0F0"/>
                </a:solidFill>
              </a:rPr>
              <a:t>normalization</a:t>
            </a:r>
            <a:r>
              <a:rPr lang="en-US" sz="2400"/>
              <a:t>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normalization is done to preserve the maximum number of useful (information carrying) bits.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leading zeros in 0.000010101 serve only to locate the binary point.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information may thus be transferred to the exponent part of the number and the number is stored as 0.10101 x 2</a:t>
            </a:r>
            <a:r>
              <a:rPr baseline="30000" lang="en-US" sz="2400"/>
              <a:t>-4</a:t>
            </a:r>
            <a:r>
              <a:rPr lang="en-US" sz="2400"/>
              <a:t>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1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49" name="Google Shape;249;p11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0" name="Google Shape;250;p11"/>
          <p:cNvSpPr txBox="1"/>
          <p:nvPr>
            <p:ph idx="1" type="body"/>
          </p:nvPr>
        </p:nvSpPr>
        <p:spPr>
          <a:xfrm>
            <a:off x="0" y="1910078"/>
            <a:ext cx="9121825" cy="441206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795" l="-801" r="-1002" t="-1103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2"/>
          <p:cNvSpPr txBox="1"/>
          <p:nvPr>
            <p:ph type="title"/>
          </p:nvPr>
        </p:nvSpPr>
        <p:spPr>
          <a:xfrm>
            <a:off x="457199" y="356120"/>
            <a:ext cx="6508377" cy="816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Key Words/Phrases</a:t>
            </a:r>
            <a:r>
              <a:rPr lang="en-US"/>
              <a:t> </a:t>
            </a:r>
            <a:endParaRPr/>
          </a:p>
        </p:txBody>
      </p:sp>
      <p:sp>
        <p:nvSpPr>
          <p:cNvPr id="256" name="Google Shape;256;p12"/>
          <p:cNvSpPr txBox="1"/>
          <p:nvPr>
            <p:ph idx="1" type="body"/>
          </p:nvPr>
        </p:nvSpPr>
        <p:spPr>
          <a:xfrm>
            <a:off x="457199" y="1549200"/>
            <a:ext cx="8404213" cy="5136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Integer arithmetic				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Real or floating point arithmetic				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normalized floating point mode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Mantissa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Exponent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most significant bit</a:t>
            </a:r>
            <a:endParaRPr/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Normalization	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63b35c816_5_0"/>
          <p:cNvSpPr txBox="1"/>
          <p:nvPr>
            <p:ph type="ctrTitle"/>
          </p:nvPr>
        </p:nvSpPr>
        <p:spPr>
          <a:xfrm>
            <a:off x="3200400" y="4208929"/>
            <a:ext cx="5459100" cy="1048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2263b35c816_5_0"/>
          <p:cNvSpPr txBox="1"/>
          <p:nvPr>
            <p:ph idx="1" type="subTitle"/>
          </p:nvPr>
        </p:nvSpPr>
        <p:spPr>
          <a:xfrm>
            <a:off x="3200400" y="5257800"/>
            <a:ext cx="5459100" cy="62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"/>
          <p:cNvSpPr txBox="1"/>
          <p:nvPr>
            <p:ph type="title"/>
          </p:nvPr>
        </p:nvSpPr>
        <p:spPr>
          <a:xfrm>
            <a:off x="457199" y="328710"/>
            <a:ext cx="6508377" cy="8023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References</a:t>
            </a:r>
            <a:endParaRPr/>
          </a:p>
        </p:txBody>
      </p:sp>
      <p:sp>
        <p:nvSpPr>
          <p:cNvPr id="183" name="Google Shape;183;p2"/>
          <p:cNvSpPr txBox="1"/>
          <p:nvPr>
            <p:ph idx="12" type="sldNum"/>
          </p:nvPr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rgbClr val="C00000"/>
                </a:solidFill>
              </a:rPr>
              <a:t>‹#›</a:t>
            </a:fld>
            <a:endParaRPr sz="1800">
              <a:solidFill>
                <a:srgbClr val="C00000"/>
              </a:solidFill>
            </a:endParaRPr>
          </a:p>
        </p:txBody>
      </p:sp>
      <p:sp>
        <p:nvSpPr>
          <p:cNvPr id="184" name="Google Shape;184;p2"/>
          <p:cNvSpPr/>
          <p:nvPr/>
        </p:nvSpPr>
        <p:spPr>
          <a:xfrm>
            <a:off x="457198" y="1912372"/>
            <a:ext cx="8373037" cy="17452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57200" lvl="0" marL="45720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omic Sans MS"/>
              <a:buChar char="•"/>
            </a:pPr>
            <a:r>
              <a:rPr b="1" i="1" lang="en-US" sz="3200" u="none" cap="none" strike="noStrike">
                <a:solidFill>
                  <a:srgbClr val="FF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0" lang="en-US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Fundamentals of Computers by V. Rajaraman and N. Adabala, 6th Edition.                                                                        [Chapter 6]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Types of Computer Arithmetic</a:t>
            </a:r>
            <a:endParaRPr/>
          </a:p>
        </p:txBody>
      </p:sp>
      <p:sp>
        <p:nvSpPr>
          <p:cNvPr id="190" name="Google Shape;190;p3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1" name="Google Shape;191;p3"/>
          <p:cNvSpPr txBox="1"/>
          <p:nvPr>
            <p:ph idx="1" type="body"/>
          </p:nvPr>
        </p:nvSpPr>
        <p:spPr>
          <a:xfrm>
            <a:off x="268111" y="1910078"/>
            <a:ext cx="8562124" cy="4833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There are two types of arithmetic operations which are required in computers. These are:</a:t>
            </a:r>
            <a:endParaRPr/>
          </a:p>
          <a:p>
            <a:pPr indent="0" lvl="0" marL="0" rtl="0" algn="just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(i) Integer arithmetic,</a:t>
            </a:r>
            <a:endParaRPr/>
          </a:p>
          <a:p>
            <a:pPr indent="0" lvl="0" marL="0" rtl="0" algn="just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	(ii) Real or floating point arithmetic.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b="1" i="1" lang="en-US" sz="2400">
                <a:solidFill>
                  <a:srgbClr val="00B0F0"/>
                </a:solidFill>
              </a:rPr>
              <a:t>Integer arithmetic</a:t>
            </a:r>
            <a:r>
              <a:rPr lang="en-US" sz="2400"/>
              <a:t>, as the name implies, deals with integer operands, that is, operands without fractional parts.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b="1" i="1" lang="en-US" sz="2400">
                <a:solidFill>
                  <a:srgbClr val="00B0F0"/>
                </a:solidFill>
              </a:rPr>
              <a:t>Real arithmetic</a:t>
            </a:r>
            <a:r>
              <a:rPr lang="en-US" sz="2400"/>
              <a:t>, on the other hand, uses numbers with fractional parts and is used in most computations.</a:t>
            </a:r>
            <a:endParaRPr/>
          </a:p>
          <a:p>
            <a:pPr indent="-762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Fixed Point Arithmetic</a:t>
            </a:r>
            <a:endParaRPr/>
          </a:p>
        </p:txBody>
      </p:sp>
      <p:sp>
        <p:nvSpPr>
          <p:cNvPr id="197" name="Google Shape;197;p4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8" name="Google Shape;198;p4"/>
          <p:cNvSpPr txBox="1"/>
          <p:nvPr>
            <p:ph idx="1" type="body"/>
          </p:nvPr>
        </p:nvSpPr>
        <p:spPr>
          <a:xfrm>
            <a:off x="0" y="1910078"/>
            <a:ext cx="9121825" cy="2476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One method of representing real numbers in a computer would be by assuming a fixed position for the binary point and storing numbers with an assumed decimal point, as shown in the following figure.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This figure shows a memory location storing +101101101.101101.</a:t>
            </a:r>
            <a:endParaRPr/>
          </a:p>
        </p:txBody>
      </p:sp>
      <p:pic>
        <p:nvPicPr>
          <p:cNvPr id="199" name="Google Shape;19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568898"/>
            <a:ext cx="9144000" cy="1919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Fixed Point Arithmetic……...  …</a:t>
            </a:r>
            <a:endParaRPr/>
          </a:p>
        </p:txBody>
      </p:sp>
      <p:sp>
        <p:nvSpPr>
          <p:cNvPr id="205" name="Google Shape;205;p5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6" name="Google Shape;206;p5"/>
          <p:cNvSpPr txBox="1"/>
          <p:nvPr>
            <p:ph idx="1" type="body"/>
          </p:nvPr>
        </p:nvSpPr>
        <p:spPr>
          <a:xfrm>
            <a:off x="268111" y="1910079"/>
            <a:ext cx="8562124" cy="4574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If such a convention is used, the maximum and minimum (in magnitude) numbers that may be stored are:</a:t>
            </a:r>
            <a:endParaRPr/>
          </a:p>
          <a:p>
            <a:pPr indent="-228600" lvl="4" marL="1371600" rtl="0" algn="just">
              <a:spcBef>
                <a:spcPts val="6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sz="2200"/>
              <a:t>111111111.111111</a:t>
            </a:r>
            <a:r>
              <a:rPr baseline="-25000" lang="en-US" sz="2200"/>
              <a:t>2</a:t>
            </a:r>
            <a:r>
              <a:rPr lang="en-US" sz="2200"/>
              <a:t> = (2</a:t>
            </a:r>
            <a:r>
              <a:rPr baseline="30000" lang="en-US" sz="2200"/>
              <a:t>9</a:t>
            </a:r>
            <a:r>
              <a:rPr lang="en-US" sz="2200"/>
              <a:t> - 1) + (1 - 2</a:t>
            </a:r>
            <a:r>
              <a:rPr baseline="30000" lang="en-US" sz="2200"/>
              <a:t>-6</a:t>
            </a:r>
            <a:r>
              <a:rPr lang="en-US" sz="2200"/>
              <a:t>) (Maximum)</a:t>
            </a:r>
            <a:endParaRPr/>
          </a:p>
          <a:p>
            <a:pPr indent="0" lvl="4" marL="1143000" rtl="0" algn="just">
              <a:spcBef>
                <a:spcPts val="600"/>
              </a:spcBef>
              <a:spcAft>
                <a:spcPts val="0"/>
              </a:spcAft>
              <a:buSzPts val="2200"/>
              <a:buNone/>
            </a:pPr>
            <a:r>
              <a:rPr lang="en-US" sz="2200"/>
              <a:t>                                    = 511.984375</a:t>
            </a:r>
            <a:r>
              <a:rPr baseline="-25000" lang="en-US" sz="2200"/>
              <a:t>10</a:t>
            </a:r>
            <a:r>
              <a:rPr lang="en-US" sz="2200"/>
              <a:t>                   </a:t>
            </a:r>
            <a:endParaRPr/>
          </a:p>
          <a:p>
            <a:pPr indent="-228600" lvl="4" marL="1371600" rtl="0" algn="just">
              <a:spcBef>
                <a:spcPts val="6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en-US" sz="2200"/>
              <a:t>000000000.000001</a:t>
            </a:r>
            <a:r>
              <a:rPr baseline="-25000" lang="en-US" sz="2200"/>
              <a:t>2</a:t>
            </a:r>
            <a:r>
              <a:rPr lang="en-US" sz="2200"/>
              <a:t> = 2</a:t>
            </a:r>
            <a:r>
              <a:rPr baseline="30000" lang="en-US" sz="2200"/>
              <a:t>-6</a:t>
            </a:r>
            <a:r>
              <a:rPr lang="en-US" sz="2200"/>
              <a:t>  (Minimum)</a:t>
            </a:r>
            <a:endParaRPr/>
          </a:p>
          <a:p>
            <a:pPr indent="0" lvl="4" marL="1143000" rtl="0" algn="just">
              <a:spcBef>
                <a:spcPts val="600"/>
              </a:spcBef>
              <a:spcAft>
                <a:spcPts val="0"/>
              </a:spcAft>
              <a:buSzPts val="2200"/>
              <a:buNone/>
            </a:pPr>
            <a:r>
              <a:rPr lang="en-US" sz="2200"/>
              <a:t>                                     = 0.015625</a:t>
            </a:r>
            <a:r>
              <a:rPr baseline="-25000" lang="en-US" sz="2200"/>
              <a:t>10</a:t>
            </a:r>
            <a:endParaRPr sz="2200"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This range is quite inadequate in practice and therefore a different convention for representing real numbers is adopted.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</a:t>
            </a:r>
            <a:endParaRPr/>
          </a:p>
        </p:txBody>
      </p:sp>
      <p:sp>
        <p:nvSpPr>
          <p:cNvPr id="212" name="Google Shape;212;p6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3" name="Google Shape;213;p6"/>
          <p:cNvSpPr txBox="1"/>
          <p:nvPr>
            <p:ph idx="1" type="body"/>
          </p:nvPr>
        </p:nvSpPr>
        <p:spPr>
          <a:xfrm>
            <a:off x="268111" y="1910079"/>
            <a:ext cx="8562124" cy="4574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This convention aims at preserving the maximum number of significant digits in a real number and increasing the range of values of real numbers stored.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This representation is called the </a:t>
            </a:r>
            <a:r>
              <a:rPr b="1" i="1" lang="en-US" sz="2400">
                <a:solidFill>
                  <a:srgbClr val="00B0F0"/>
                </a:solidFill>
              </a:rPr>
              <a:t>normalized floating point mode</a:t>
            </a:r>
            <a:r>
              <a:rPr lang="en-US" sz="2400"/>
              <a:t> of representing and storing real numbers.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In this mode, a real number is expressed as a combination of a </a:t>
            </a:r>
            <a:r>
              <a:rPr b="1" i="1" lang="en-US" sz="2400">
                <a:solidFill>
                  <a:srgbClr val="00B0F0"/>
                </a:solidFill>
              </a:rPr>
              <a:t>mantissa</a:t>
            </a:r>
            <a:r>
              <a:rPr lang="en-US" sz="2400"/>
              <a:t> and an </a:t>
            </a:r>
            <a:r>
              <a:rPr b="1" i="1" lang="en-US" sz="2400">
                <a:solidFill>
                  <a:srgbClr val="00B0F0"/>
                </a:solidFill>
              </a:rPr>
              <a:t>exponent</a:t>
            </a:r>
            <a:r>
              <a:rPr lang="en-US" sz="2400"/>
              <a:t>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 The mantissa is made less than 1 and greater than or equal to 0.1, and the exponent is the power of 2 which multiplies the mantissa.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7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19" name="Google Shape;219;p7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0" name="Google Shape;220;p7"/>
          <p:cNvSpPr txBox="1"/>
          <p:nvPr>
            <p:ph idx="1" type="body"/>
          </p:nvPr>
        </p:nvSpPr>
        <p:spPr>
          <a:xfrm>
            <a:off x="268111" y="1910078"/>
            <a:ext cx="8562124" cy="3310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For example, the number 1011.0101 x 2</a:t>
            </a:r>
            <a:r>
              <a:rPr baseline="30000" lang="en-US" sz="2400"/>
              <a:t>7</a:t>
            </a:r>
            <a:r>
              <a:rPr lang="en-US" sz="2400"/>
              <a:t> is represented in this notation as </a:t>
            </a:r>
            <a:endParaRPr/>
          </a:p>
          <a:p>
            <a:pPr indent="0" lvl="0" marL="0" rtl="0" algn="ctr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0.10110101 x 2</a:t>
            </a:r>
            <a:r>
              <a:rPr baseline="30000" lang="en-US" sz="2400"/>
              <a:t>11</a:t>
            </a:r>
            <a:r>
              <a:rPr lang="en-US" sz="2400"/>
              <a:t> = 0.10110101E01011 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mantissa is 0.10110101 and the exponent 1011.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number is stored in normalized floating point mode as shown in the figure in the next slide.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8"/>
          <p:cNvSpPr txBox="1"/>
          <p:nvPr>
            <p:ph type="title"/>
          </p:nvPr>
        </p:nvSpPr>
        <p:spPr>
          <a:xfrm>
            <a:off x="275784" y="300292"/>
            <a:ext cx="69110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/>
              <a:t>Floating Point Arithmetic………... ……</a:t>
            </a:r>
            <a:endParaRPr/>
          </a:p>
        </p:txBody>
      </p:sp>
      <p:sp>
        <p:nvSpPr>
          <p:cNvPr id="226" name="Google Shape;226;p8"/>
          <p:cNvSpPr txBox="1"/>
          <p:nvPr/>
        </p:nvSpPr>
        <p:spPr>
          <a:xfrm>
            <a:off x="8830235" y="6484191"/>
            <a:ext cx="2915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Century Gothic"/>
              <a:buNone/>
            </a:pPr>
            <a:fld id="{00000000-1234-1234-1234-123412341234}" type="slidenum">
              <a:rPr b="1" i="0" lang="en-US" sz="1800" u="none" cap="none" strike="noStrike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1" i="0" sz="1800" u="none" cap="none" strike="noStrike">
              <a:solidFill>
                <a:srgbClr val="C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7" name="Google Shape;227;p8"/>
          <p:cNvSpPr txBox="1"/>
          <p:nvPr>
            <p:ph idx="1" type="body"/>
          </p:nvPr>
        </p:nvSpPr>
        <p:spPr>
          <a:xfrm>
            <a:off x="19669" y="4291369"/>
            <a:ext cx="9102156" cy="23847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just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In the representation of the above figure, the 16 bits are divided into two parts.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9 bits are used for the mantissa and 7 bits for the exponent.</a:t>
            </a:r>
            <a:endParaRPr/>
          </a:p>
          <a:p>
            <a:pPr indent="-228600" lvl="0" marL="228600" rtl="0" algn="just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mantissa and exponent have their own independent signs.</a:t>
            </a:r>
            <a:endParaRPr/>
          </a:p>
        </p:txBody>
      </p:sp>
      <p:pic>
        <p:nvPicPr>
          <p:cNvPr id="228" name="Google Shape;22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69" y="1969135"/>
            <a:ext cx="9144000" cy="2142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aza">
  <a:themeElements>
    <a:clrScheme name="Plaza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2014-09-18T11:00:17Z</dcterms:created>
  <dc:creator>Md. Tarek Habib Mihir</dc:creator>
</cp:coreProperties>
</file>