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9" r:id="rId3"/>
    <p:sldId id="259" r:id="rId4"/>
    <p:sldId id="297" r:id="rId5"/>
    <p:sldId id="293" r:id="rId6"/>
    <p:sldId id="289" r:id="rId7"/>
    <p:sldId id="290" r:id="rId8"/>
    <p:sldId id="291" r:id="rId9"/>
    <p:sldId id="292" r:id="rId10"/>
    <p:sldId id="280" r:id="rId11"/>
    <p:sldId id="298" r:id="rId12"/>
    <p:sldId id="282" r:id="rId13"/>
    <p:sldId id="281" r:id="rId14"/>
    <p:sldId id="283" r:id="rId15"/>
    <p:sldId id="295" r:id="rId16"/>
    <p:sldId id="296" r:id="rId17"/>
    <p:sldId id="300" r:id="rId18"/>
    <p:sldId id="260" r:id="rId19"/>
    <p:sldId id="301" r:id="rId20"/>
    <p:sldId id="261" r:id="rId21"/>
    <p:sldId id="262" r:id="rId22"/>
    <p:sldId id="263" r:id="rId23"/>
    <p:sldId id="285" r:id="rId24"/>
    <p:sldId id="303" r:id="rId25"/>
    <p:sldId id="286" r:id="rId26"/>
    <p:sldId id="302" r:id="rId27"/>
    <p:sldId id="288" r:id="rId28"/>
    <p:sldId id="307" r:id="rId29"/>
    <p:sldId id="306" r:id="rId30"/>
    <p:sldId id="309" r:id="rId31"/>
    <p:sldId id="310" r:id="rId32"/>
    <p:sldId id="273" r:id="rId33"/>
    <p:sldId id="272" r:id="rId34"/>
    <p:sldId id="304" r:id="rId35"/>
    <p:sldId id="278" r:id="rId36"/>
    <p:sldId id="287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50F8-B312-43D9-AE02-AADC444B3AF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ABCBE-21C8-4AFA-A5D5-4A43E866C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68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146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0"/>
            <a:ext cx="3037146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2AF9F-1471-41EF-A6FD-FAA3B9BA03AA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0" y="4415156"/>
            <a:ext cx="5608640" cy="4183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2"/>
            <a:ext cx="3037146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312"/>
            <a:ext cx="3037146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F5ED2-6A99-4B5B-A508-6B02AE8E5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4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351ED2-B5A0-4A11-85FC-4F87F7F9CE2C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355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4EAD48-DFCC-48DB-AD99-C1971852B939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45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D2493-1ACC-4E5C-B013-907ED51513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447800"/>
            <a:ext cx="8534400" cy="2133600"/>
          </a:xfrm>
        </p:spPr>
        <p:txBody>
          <a:bodyPr>
            <a:normAutofit fontScale="77500" lnSpcReduction="20000"/>
          </a:bodyPr>
          <a:lstStyle/>
          <a:p>
            <a:pPr marR="0" eaLnBrk="1" hangingPunct="1">
              <a:lnSpc>
                <a:spcPct val="90000"/>
              </a:lnSpc>
              <a:defRPr/>
            </a:pPr>
            <a:endParaRPr lang="en-GB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eaLnBrk="1" hangingPunct="1">
              <a:lnSpc>
                <a:spcPct val="90000"/>
              </a:lnSpc>
              <a:defRPr/>
            </a:pPr>
            <a:endParaRPr lang="en-GB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algn="ctr">
              <a:lnSpc>
                <a:spcPct val="90000"/>
              </a:lnSpc>
              <a:defRPr/>
            </a:pPr>
            <a:r>
              <a:rPr lang="en-GB" sz="5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Nutraceuticals, </a:t>
            </a:r>
            <a:r>
              <a:rPr lang="en-US" sz="50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Dietary Supplements and Herbal Products </a:t>
            </a:r>
            <a:r>
              <a:rPr lang="en-GB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Dietary Supplements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Dietary supplements are defined as </a:t>
            </a:r>
            <a:r>
              <a:rPr lang="en-US" b="1" dirty="0" smtClean="0"/>
              <a:t>any product </a:t>
            </a:r>
            <a:r>
              <a:rPr lang="en-US" dirty="0" smtClean="0"/>
              <a:t>that is </a:t>
            </a:r>
            <a:r>
              <a:rPr lang="en-US" b="1" dirty="0" smtClean="0"/>
              <a:t>intended to supplement the diet </a:t>
            </a:r>
            <a:r>
              <a:rPr lang="en-US" dirty="0" smtClean="0"/>
              <a:t>and contains one or more of the following- a vitamin, mineral, herb or other botanical; an amino acid or metabolite; an extract; or any combination of the previously mentioned items.</a:t>
            </a:r>
          </a:p>
          <a:p>
            <a:r>
              <a:rPr lang="en-US" dirty="0" smtClean="0"/>
              <a:t>is intended for ingestion in </a:t>
            </a:r>
            <a:r>
              <a:rPr lang="en-US" b="1" dirty="0" smtClean="0"/>
              <a:t>pill, capsule, tablet, or</a:t>
            </a:r>
          </a:p>
          <a:p>
            <a:pPr>
              <a:buNone/>
            </a:pPr>
            <a:r>
              <a:rPr lang="en-US" b="1" dirty="0" smtClean="0"/>
              <a:t>liquid form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EG: Glucosamine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46" t="20722" r="-770" b="19231"/>
          <a:stretch/>
        </p:blipFill>
        <p:spPr>
          <a:xfrm>
            <a:off x="685800" y="1371600"/>
            <a:ext cx="792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Functional foods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foods, according to their generally accepted definition, are – any food or food ingredient that may </a:t>
            </a:r>
            <a:r>
              <a:rPr lang="en-US" b="1" dirty="0" smtClean="0"/>
              <a:t>provide a health benefit beyond the traditional nutrients</a:t>
            </a:r>
            <a:r>
              <a:rPr lang="en-US" dirty="0" smtClean="0"/>
              <a:t> it contains. Traditional nutrients refers only to vitamins and minerals.</a:t>
            </a:r>
          </a:p>
          <a:p>
            <a:r>
              <a:rPr lang="en-US" dirty="0" smtClean="0"/>
              <a:t>All </a:t>
            </a:r>
            <a:r>
              <a:rPr lang="en-US" dirty="0"/>
              <a:t>foods can be said to be “functional” in the sense that they provide us with essential nutrients, taste and aroma.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Fortified foods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Fortified foods (those </a:t>
            </a:r>
            <a:r>
              <a:rPr lang="en-US" dirty="0"/>
              <a:t>that have nutrients added to them that </a:t>
            </a:r>
            <a:r>
              <a:rPr lang="en-US" b="1" dirty="0"/>
              <a:t>don't naturally occur </a:t>
            </a:r>
            <a:r>
              <a:rPr lang="en-US" dirty="0"/>
              <a:t>in the </a:t>
            </a:r>
            <a:r>
              <a:rPr lang="en-US" b="1" dirty="0"/>
              <a:t>food</a:t>
            </a:r>
            <a:r>
              <a:rPr lang="en-US" dirty="0"/>
              <a:t>. These foods are meant to improve nutrition and add health </a:t>
            </a:r>
            <a:r>
              <a:rPr lang="en-US" dirty="0" smtClean="0"/>
              <a:t>benefits) are enriched with </a:t>
            </a:r>
            <a:r>
              <a:rPr lang="en-US" b="1" dirty="0" smtClean="0"/>
              <a:t>vitamins and minerals </a:t>
            </a:r>
            <a:r>
              <a:rPr lang="en-US" dirty="0" smtClean="0"/>
              <a:t>usually at arrange up to 100 percent of the Dietary Reference Intake (DRI or Recommended Daily Allowance, RDA) for that nutrient.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Medical foods refer to a food formulated to be consumed or administered internally while under the supervision of a physician. </a:t>
            </a:r>
          </a:p>
          <a:p>
            <a:pPr algn="just"/>
            <a:r>
              <a:rPr lang="en-US" dirty="0" smtClean="0"/>
              <a:t>The food product is intended for the specific dietary management of a disease or condition for which distinctive nutritional requirements are established by medical evaluation. </a:t>
            </a:r>
          </a:p>
          <a:p>
            <a:pPr algn="just"/>
            <a:r>
              <a:rPr lang="en-US" dirty="0" smtClean="0"/>
              <a:t>Medical foods may be used to treat diabetes, obesity or heart disease.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0" t="12222" r="10834" b="17779"/>
          <a:stretch/>
        </p:blipFill>
        <p:spPr>
          <a:xfrm>
            <a:off x="457200" y="304800"/>
            <a:ext cx="7543800" cy="4569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86" r="4725" b="492"/>
          <a:stretch/>
        </p:blipFill>
        <p:spPr>
          <a:xfrm>
            <a:off x="430427" y="4648200"/>
            <a:ext cx="7888365" cy="17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254" b="3907"/>
          <a:stretch/>
        </p:blipFill>
        <p:spPr>
          <a:xfrm>
            <a:off x="762000" y="838200"/>
            <a:ext cx="7696200" cy="56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509" r="549" b="19231"/>
          <a:stretch/>
        </p:blipFill>
        <p:spPr>
          <a:xfrm>
            <a:off x="762000" y="1219200"/>
            <a:ext cx="799947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4" name="Text Box 58"/>
          <p:cNvSpPr txBox="1">
            <a:spLocks noChangeArrowheads="1"/>
          </p:cNvSpPr>
          <p:nvPr/>
        </p:nvSpPr>
        <p:spPr bwMode="auto">
          <a:xfrm>
            <a:off x="381000" y="390525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cap="small" dirty="0">
                <a:latin typeface="+mn-lt"/>
              </a:rPr>
              <a:t>Examples of Functional Components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89583"/>
              </p:ext>
            </p:extLst>
          </p:nvPr>
        </p:nvGraphicFramePr>
        <p:xfrm>
          <a:off x="362465" y="1005840"/>
          <a:ext cx="8458200" cy="3870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19400"/>
                <a:gridCol w="228600"/>
                <a:gridCol w="2590800"/>
                <a:gridCol w="28194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Class / components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Source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Potential benefit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Fatty acids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 (conjugated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linoleic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acid)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Milk &amp; Meat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Improve body composition, reduce cancers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omega-3 FA 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DHA-</a:t>
                      </a:r>
                      <a:r>
                        <a:rPr lang="en-US" sz="2000" dirty="0" err="1" smtClean="0"/>
                        <a:t>Docosahexaenoic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/>
                        <a:t>acid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EPA-</a:t>
                      </a:r>
                      <a:r>
                        <a:rPr lang="en-US" sz="2000" dirty="0" err="1" smtClean="0"/>
                        <a:t>eicosapentaenoic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/>
                        <a:t>acid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Fish oils, &amp; maize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mustard, linseed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Reduce CVD &amp; improve mental, visual function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25" r="5676" b="2328"/>
          <a:stretch/>
        </p:blipFill>
        <p:spPr>
          <a:xfrm>
            <a:off x="6019800" y="3581400"/>
            <a:ext cx="2819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038306" cy="60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000" b="4500"/>
          <a:stretch/>
        </p:blipFill>
        <p:spPr>
          <a:xfrm>
            <a:off x="5638800" y="1064741"/>
            <a:ext cx="3505200" cy="4149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500" b="30000"/>
          <a:stretch/>
        </p:blipFill>
        <p:spPr>
          <a:xfrm>
            <a:off x="0" y="1064742"/>
            <a:ext cx="5715000" cy="41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239560"/>
              </p:ext>
            </p:extLst>
          </p:nvPr>
        </p:nvGraphicFramePr>
        <p:xfrm>
          <a:off x="381000" y="1066800"/>
          <a:ext cx="8382000" cy="3383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3048000"/>
                <a:gridCol w="2590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Class / components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Source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Potential benefit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Polyphenols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Anthocyanidine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Fruits</a:t>
                      </a:r>
                    </a:p>
                  </a:txBody>
                  <a:tcPr horzOverflow="overflow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Neutralizes free radicals, reduce risk of cancer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Catechins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Tea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Flavonone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Citrus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Flavones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Fruits, vegetables, soya bean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Proanthocyanidine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Cocoa, chocolate, tea, rapeseed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Reduce CVD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381000" y="390525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cap="small" dirty="0">
                <a:latin typeface="+mn-lt"/>
              </a:rPr>
              <a:t>Examples of Functional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0817"/>
              </p:ext>
            </p:extLst>
          </p:nvPr>
        </p:nvGraphicFramePr>
        <p:xfrm>
          <a:off x="228600" y="838200"/>
          <a:ext cx="8686798" cy="548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42952"/>
                <a:gridCol w="3158836"/>
                <a:gridCol w="268501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Class / components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Source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Potential benefit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Saponins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Soybeans, chick pea (</a:t>
                      </a:r>
                      <a:r>
                        <a:rPr kumimoji="0" lang="as-I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মটর কলাই</a:t>
                      </a:r>
                      <a:r>
                        <a:rPr kumimoji="0"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Lower cholesterol, anti cancer </a:t>
                      </a:r>
                    </a:p>
                  </a:txBody>
                  <a:tcPr horzOverflow="overflow"/>
                </a:tc>
              </a:tr>
              <a:tr h="12192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4.Probiotics /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Prebiotics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/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Synbiotics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Lactobacillus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Card/yogurt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Improve GI health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Fructo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oligosaccharides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Whole grains, onions, combination of Pro &amp;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Prebiotics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5.Phytoestrogen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Daidzein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Zenistein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Soybean, flax,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lentilseed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maize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Reduce menopause symptoms,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 bone health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Lignans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Flax, rye, vegetables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Reduce cancer and heart diseases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381000" y="22860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cap="small" dirty="0">
                <a:latin typeface="+mn-lt"/>
              </a:rPr>
              <a:t>Examples of Functional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51381"/>
              </p:ext>
            </p:extLst>
          </p:nvPr>
        </p:nvGraphicFramePr>
        <p:xfrm>
          <a:off x="228600" y="838200"/>
          <a:ext cx="8686798" cy="512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42952"/>
                <a:gridCol w="3158836"/>
                <a:gridCol w="268501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Class / components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Source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Potential benefit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6.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Caroteinoids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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caroteine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oat &amp; maize, Carrots, vegetables, fruits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Neutralizes free radicals</a:t>
                      </a: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Luteine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vegetables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Healthy vision</a:t>
                      </a: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Zeoxanthine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Eggs,citrus,corn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Lycopene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Tomatoes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Reduce prostate cancer</a:t>
                      </a:r>
                    </a:p>
                  </a:txBody>
                  <a:tcPr horzOverflow="overflow"/>
                </a:tc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7. Dietary fiber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Insoluble fiber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Wheat bran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Reduce breast, colon cancer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-glucan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Oats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Reduce CVD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Whole grain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Cereal grains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381000" y="22860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cap="small" dirty="0">
                <a:solidFill>
                  <a:srgbClr val="C00000"/>
                </a:solidFill>
                <a:latin typeface="+mn-lt"/>
              </a:rPr>
              <a:t>Examples of Functional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GB" sz="5400" b="1" dirty="0" smtClean="0"/>
              <a:t>Probiotics</a:t>
            </a:r>
            <a:endParaRPr lang="en-US" b="1" u="sng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28368" y="1447800"/>
            <a:ext cx="8029832" cy="438912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promote the growth of “friendly” bacteria, which help, fight diseases.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i="1" dirty="0" smtClean="0">
                <a:solidFill>
                  <a:srgbClr val="FF0000"/>
                </a:solidFill>
              </a:rPr>
              <a:t>Lactobacillus </a:t>
            </a:r>
            <a:r>
              <a:rPr lang="en-GB" sz="2400" i="1" dirty="0" err="1" smtClean="0">
                <a:solidFill>
                  <a:srgbClr val="FF0000"/>
                </a:solidFill>
              </a:rPr>
              <a:t>acidophillus</a:t>
            </a:r>
            <a:r>
              <a:rPr lang="en-GB" sz="2400" dirty="0" smtClean="0">
                <a:solidFill>
                  <a:srgbClr val="FF0000"/>
                </a:solidFill>
              </a:rPr>
              <a:t>: </a:t>
            </a:r>
            <a:r>
              <a:rPr lang="en-GB" sz="2400" dirty="0" err="1" smtClean="0"/>
              <a:t>Acidophyllus</a:t>
            </a:r>
            <a:r>
              <a:rPr lang="en-GB" sz="2400" dirty="0" smtClean="0"/>
              <a:t> type support healthy bacteria for small intestine. 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i="1" dirty="0" err="1" smtClean="0">
                <a:solidFill>
                  <a:srgbClr val="7030A0"/>
                </a:solidFill>
              </a:rPr>
              <a:t>Bifidobacterium</a:t>
            </a:r>
            <a:r>
              <a:rPr lang="en-GB" sz="2400" i="1" dirty="0" smtClean="0">
                <a:solidFill>
                  <a:srgbClr val="7030A0"/>
                </a:solidFill>
              </a:rPr>
              <a:t> </a:t>
            </a:r>
            <a:r>
              <a:rPr lang="en-GB" sz="2400" i="1" dirty="0" err="1" smtClean="0">
                <a:solidFill>
                  <a:srgbClr val="7030A0"/>
                </a:solidFill>
              </a:rPr>
              <a:t>bifidum</a:t>
            </a:r>
            <a:r>
              <a:rPr lang="en-GB" sz="2400" i="1" dirty="0" smtClean="0"/>
              <a:t>: </a:t>
            </a:r>
            <a:r>
              <a:rPr lang="en-GB" sz="2400" dirty="0" err="1" smtClean="0"/>
              <a:t>Bifidobacteria</a:t>
            </a:r>
            <a:r>
              <a:rPr lang="en-GB" sz="2400" dirty="0" smtClean="0"/>
              <a:t> support healthy bacteria for large intestine. 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Enhance the immune function.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887505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Probiotics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 smtClean="0"/>
              <a:t>Probiotics given to women around the time of childbirth could protect children from  atopic eczema for up to 4 yrs. </a:t>
            </a:r>
          </a:p>
          <a:p>
            <a:pPr marL="609600" indent="-6096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 smtClean="0"/>
              <a:t>Controlling diarrhoea in children</a:t>
            </a:r>
          </a:p>
          <a:p>
            <a:pPr marL="609600" indent="-6096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 smtClean="0"/>
              <a:t>Offset S/E’s of antibiotics</a:t>
            </a:r>
          </a:p>
          <a:p>
            <a:pPr marL="609600" indent="-6096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 smtClean="0"/>
              <a:t>Ease symptoms of lactose intolerance.</a:t>
            </a:r>
          </a:p>
          <a:p>
            <a:pPr marL="609600" indent="-6096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800" dirty="0" smtClean="0"/>
              <a:t>Sources: Sour milk, yoghurt, Yeast (</a:t>
            </a:r>
            <a:r>
              <a:rPr lang="en-GB" sz="2800" dirty="0" err="1" smtClean="0"/>
              <a:t>Saccharomyces</a:t>
            </a:r>
            <a:r>
              <a:rPr lang="en-GB" sz="2800" dirty="0" smtClean="0"/>
              <a:t> </a:t>
            </a:r>
            <a:r>
              <a:rPr lang="en-GB" sz="2800" dirty="0" err="1" smtClean="0"/>
              <a:t>spp</a:t>
            </a:r>
            <a:r>
              <a:rPr lang="en-GB" sz="2800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" y="0"/>
            <a:ext cx="9284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44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Prebiotics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Prebiotics</a:t>
            </a:r>
            <a:r>
              <a:rPr lang="en-US" dirty="0" smtClean="0"/>
              <a:t> are a source of food for </a:t>
            </a:r>
            <a:r>
              <a:rPr lang="en-US" dirty="0" err="1" smtClean="0"/>
              <a:t>probiotics</a:t>
            </a:r>
            <a:r>
              <a:rPr lang="en-US" dirty="0" smtClean="0"/>
              <a:t> to grow, multiply and survive in the gut.</a:t>
            </a:r>
          </a:p>
          <a:p>
            <a:pPr algn="just"/>
            <a:r>
              <a:rPr lang="en-US" dirty="0" err="1" smtClean="0"/>
              <a:t>Prebiotics</a:t>
            </a:r>
            <a:r>
              <a:rPr lang="en-US" dirty="0" smtClean="0"/>
              <a:t> are </a:t>
            </a:r>
            <a:r>
              <a:rPr lang="en-US" b="1" dirty="0" err="1" smtClean="0"/>
              <a:t>fibres</a:t>
            </a:r>
            <a:r>
              <a:rPr lang="en-US" dirty="0" smtClean="0"/>
              <a:t> which </a:t>
            </a:r>
            <a:r>
              <a:rPr lang="en-US" b="1" dirty="0" smtClean="0"/>
              <a:t>cannot be absorbed </a:t>
            </a:r>
            <a:r>
              <a:rPr lang="en-US" dirty="0" smtClean="0"/>
              <a:t>or broken down by the body and therefore serve as a great food source for </a:t>
            </a:r>
            <a:r>
              <a:rPr lang="en-US" dirty="0" err="1" smtClean="0"/>
              <a:t>probiotics</a:t>
            </a:r>
            <a:r>
              <a:rPr lang="en-US" dirty="0" smtClean="0"/>
              <a:t>, in particular the </a:t>
            </a:r>
            <a:r>
              <a:rPr lang="en-US" dirty="0" err="1" smtClean="0"/>
              <a:t>Bifidobacteria</a:t>
            </a:r>
            <a:r>
              <a:rPr lang="en-US" dirty="0" smtClean="0"/>
              <a:t> genus, to increase in numbers. The most common definition of </a:t>
            </a:r>
            <a:r>
              <a:rPr lang="en-US" dirty="0" err="1" smtClean="0"/>
              <a:t>prebiotics</a:t>
            </a:r>
            <a:r>
              <a:rPr lang="en-US" dirty="0" smtClean="0"/>
              <a:t> is: "non-digestible food ingredients that beneficially affect the host by selectively stimulating the growth and/or activity of one or a limited number of bacteria in the colon, which can improve host health." </a:t>
            </a:r>
          </a:p>
          <a:p>
            <a:pPr algn="just"/>
            <a:r>
              <a:rPr lang="en-US" b="1" dirty="0" smtClean="0"/>
              <a:t>Common prebiotics include: inulin, </a:t>
            </a:r>
            <a:r>
              <a:rPr lang="en-US" b="1" dirty="0" err="1" smtClean="0"/>
              <a:t>Fructooligosaccharides</a:t>
            </a:r>
            <a:r>
              <a:rPr lang="en-US" b="1" dirty="0" smtClean="0"/>
              <a:t> (FOS), </a:t>
            </a:r>
            <a:r>
              <a:rPr lang="en-US" b="1" dirty="0" err="1" smtClean="0"/>
              <a:t>galactooligosaccharides</a:t>
            </a:r>
            <a:r>
              <a:rPr lang="en-US" b="1" dirty="0" smtClean="0"/>
              <a:t> (GOS), lactulose and </a:t>
            </a:r>
            <a:r>
              <a:rPr lang="en-US" b="1" dirty="0" err="1" smtClean="0"/>
              <a:t>lafinose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753032" cy="58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29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7199726" cy="54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86800" cy="51816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GB" sz="2400" dirty="0" smtClean="0"/>
              <a:t>The term “</a:t>
            </a:r>
            <a:r>
              <a:rPr lang="en-GB" sz="2400" dirty="0" err="1" smtClean="0"/>
              <a:t>Nutraceutical</a:t>
            </a:r>
            <a:r>
              <a:rPr lang="en-GB" sz="2400" dirty="0" smtClean="0"/>
              <a:t>” was coined from “</a:t>
            </a:r>
            <a:r>
              <a:rPr lang="en-GB" sz="2400" b="1" u="sng" dirty="0" smtClean="0"/>
              <a:t>Nutrition</a:t>
            </a:r>
            <a:r>
              <a:rPr lang="en-GB" sz="2400" dirty="0" smtClean="0"/>
              <a:t>” &amp; “</a:t>
            </a:r>
            <a:r>
              <a:rPr lang="en-GB" sz="2400" b="1" u="sng" dirty="0" smtClean="0"/>
              <a:t>Pharmaceutical</a:t>
            </a:r>
            <a:r>
              <a:rPr lang="en-GB" sz="2400" dirty="0" smtClean="0"/>
              <a:t>” in 1989 by </a:t>
            </a:r>
            <a:r>
              <a:rPr lang="en-GB" sz="2400" b="1" dirty="0" smtClean="0"/>
              <a:t>Stephen </a:t>
            </a:r>
            <a:r>
              <a:rPr lang="en-GB" sz="2400" b="1" dirty="0" err="1" smtClean="0"/>
              <a:t>DeFelice</a:t>
            </a:r>
            <a:r>
              <a:rPr lang="en-GB" sz="2400" b="1" dirty="0" smtClean="0"/>
              <a:t>,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en-GB" sz="2400" b="1" i="1" dirty="0" smtClean="0"/>
              <a:t>	</a:t>
            </a:r>
            <a:r>
              <a:rPr lang="en-GB" sz="2400" b="1" dirty="0" err="1" smtClean="0"/>
              <a:t>Nutraceutical</a:t>
            </a:r>
            <a:r>
              <a:rPr lang="en-GB" sz="2400" b="1" dirty="0" smtClean="0"/>
              <a:t> can be defined as –</a:t>
            </a:r>
          </a:p>
          <a:p>
            <a:pPr algn="just">
              <a:buNone/>
            </a:pPr>
            <a:r>
              <a:rPr lang="en-GB" sz="2400" b="1" dirty="0" smtClean="0"/>
              <a:t>	</a:t>
            </a:r>
            <a:r>
              <a:rPr lang="en-GB" sz="2400" dirty="0" smtClean="0"/>
              <a:t>“ A </a:t>
            </a:r>
            <a:r>
              <a:rPr lang="en-GB" sz="2400" b="1" dirty="0" smtClean="0"/>
              <a:t>food or part of food or nutrient</a:t>
            </a:r>
            <a:r>
              <a:rPr lang="en-GB" sz="2400" dirty="0" smtClean="0"/>
              <a:t>, that provides health benefits like </a:t>
            </a:r>
            <a:r>
              <a:rPr lang="en-US" sz="2400" dirty="0" smtClean="0"/>
              <a:t>improvement of </a:t>
            </a:r>
            <a:r>
              <a:rPr lang="en-US" sz="2400" dirty="0"/>
              <a:t>health, </a:t>
            </a:r>
            <a:r>
              <a:rPr lang="en-US" sz="2400" dirty="0" smtClean="0"/>
              <a:t>delaying of </a:t>
            </a:r>
            <a:r>
              <a:rPr lang="en-US" sz="2400" dirty="0"/>
              <a:t>the aging process, increase life expectancy, </a:t>
            </a:r>
            <a:r>
              <a:rPr lang="en-US" sz="2400" dirty="0" smtClean="0"/>
              <a:t>support </a:t>
            </a:r>
            <a:r>
              <a:rPr lang="en-US" sz="2400" dirty="0"/>
              <a:t>the structure or function of the </a:t>
            </a:r>
            <a:r>
              <a:rPr lang="en-US" sz="2400" dirty="0" smtClean="0"/>
              <a:t>body</a:t>
            </a:r>
          </a:p>
          <a:p>
            <a:pPr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or</a:t>
            </a:r>
            <a:endParaRPr lang="en-GB" sz="2400" dirty="0"/>
          </a:p>
          <a:p>
            <a:pPr algn="just">
              <a:buNone/>
            </a:pPr>
            <a:r>
              <a:rPr lang="en-GB" sz="2400" dirty="0" smtClean="0"/>
              <a:t>   Can be used in </a:t>
            </a:r>
            <a:r>
              <a:rPr lang="en-GB" sz="2400" b="1" dirty="0" smtClean="0"/>
              <a:t>prevention</a:t>
            </a:r>
            <a:r>
              <a:rPr lang="en-GB" sz="2400" dirty="0" smtClean="0"/>
              <a:t> and </a:t>
            </a:r>
            <a:r>
              <a:rPr lang="en-GB" sz="2400" b="1" dirty="0" smtClean="0"/>
              <a:t>treatment</a:t>
            </a:r>
            <a:r>
              <a:rPr lang="en-GB" sz="2400" dirty="0" smtClean="0"/>
              <a:t> of </a:t>
            </a:r>
            <a:r>
              <a:rPr lang="en-US" sz="2400" dirty="0" smtClean="0"/>
              <a:t>chronic diseases. </a:t>
            </a:r>
          </a:p>
          <a:p>
            <a:pPr algn="just">
              <a:buNone/>
            </a:pPr>
            <a:r>
              <a:rPr lang="en-GB" sz="2400" dirty="0" smtClean="0"/>
              <a:t>Other words used in the context:</a:t>
            </a:r>
          </a:p>
          <a:p>
            <a:pPr algn="just">
              <a:buNone/>
            </a:pPr>
            <a:r>
              <a:rPr lang="en-GB" sz="2400" dirty="0" smtClean="0"/>
              <a:t>Dietary supplementation, Functional or Multi-functional Foods,</a:t>
            </a:r>
          </a:p>
          <a:p>
            <a:pPr algn="just">
              <a:buNone/>
            </a:pPr>
            <a:r>
              <a:rPr lang="en-GB" sz="2400" dirty="0" smtClean="0"/>
              <a:t>Medical food, Fortified foods etc.</a:t>
            </a:r>
          </a:p>
          <a:p>
            <a:pPr algn="just" eaLnBrk="1" hangingPunct="1">
              <a:buFont typeface="Wingdings 3" pitchFamily="18" charset="2"/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-944" b="4660"/>
          <a:stretch/>
        </p:blipFill>
        <p:spPr>
          <a:xfrm>
            <a:off x="0" y="-18536"/>
            <a:ext cx="9206734" cy="68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29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41464"/>
            <a:ext cx="7924800" cy="59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7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181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Commonly used Herbs in </a:t>
            </a:r>
            <a:r>
              <a:rPr lang="en-GB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Nutraceticals</a:t>
            </a:r>
            <a:r>
              <a:rPr lang="en-GB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Preparation</a:t>
            </a:r>
            <a:endParaRPr lang="en-GB" sz="3000" dirty="0" smtClean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Group 73"/>
          <p:cNvGraphicFramePr>
            <a:graphicFrameLocks/>
          </p:cNvGraphicFramePr>
          <p:nvPr/>
        </p:nvGraphicFramePr>
        <p:xfrm>
          <a:off x="228600" y="716280"/>
          <a:ext cx="8763000" cy="5547360"/>
        </p:xfrm>
        <a:graphic>
          <a:graphicData uri="http://schemas.openxmlformats.org/drawingml/2006/table">
            <a:tbl>
              <a:tblPr/>
              <a:tblGrid>
                <a:gridCol w="1828800"/>
                <a:gridCol w="6934200"/>
              </a:tblGrid>
              <a:tr h="328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Herbs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Function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8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Amlaki</a:t>
                      </a:r>
                      <a:endParaRPr lang="en-US" sz="2000" dirty="0" smtClean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Vitamin C Supplement.</a:t>
                      </a:r>
                      <a:endParaRPr lang="en-US" sz="20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Ginseng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Maintaining the balance of the energy in human body.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8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Peppermint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Effective in gastrointestinal disorders.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err="1" smtClean="0"/>
                        <a:t>Spirulina</a:t>
                      </a:r>
                      <a:r>
                        <a:rPr lang="en-US" sz="2000" dirty="0" smtClean="0"/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chemoprevention,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neuroprotection</a:t>
                      </a:r>
                      <a:r>
                        <a:rPr lang="en-US" sz="2000" dirty="0" smtClean="0"/>
                        <a:t>, antiviral, cardiovascular protection, </a:t>
                      </a:r>
                      <a:r>
                        <a:rPr lang="en-US" sz="2000" dirty="0" err="1" smtClean="0"/>
                        <a:t>hepatoprotection</a:t>
                      </a:r>
                      <a:r>
                        <a:rPr lang="en-US" sz="2000" dirty="0" smtClean="0"/>
                        <a:t>, anti-inflammatory, antioxidant.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err="1" smtClean="0"/>
                        <a:t>Ispaghula</a:t>
                      </a:r>
                      <a:r>
                        <a:rPr lang="en-US" sz="2000" dirty="0" smtClean="0"/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effective in gastric irritation and ulceration, useful in chronic dysentery, constipation and piles.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Garlic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Maintains healthy heart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Thyme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Use for asthma, bronchitis, colds, flu, cough, food poisoning, fevers, migraines, nightmares &amp; sore throats.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Fennel (</a:t>
                      </a:r>
                      <a:r>
                        <a:rPr lang="as-IN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মৌরী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Use for colic, cramps, flatulence, gout, indigestion and lactation.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Dill (</a:t>
                      </a:r>
                      <a:r>
                        <a:rPr lang="as-IN" sz="2000" dirty="0" smtClean="0"/>
                        <a:t>শুলফা</a:t>
                      </a:r>
                      <a:r>
                        <a:rPr lang="en-US" sz="2000" dirty="0" smtClean="0"/>
                        <a:t>)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Use for bad breath, bronchitis, colic, coughs, flatulence, poor appetite and lactation.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Herbals</a:t>
            </a:r>
            <a:endParaRPr lang="en-GB" sz="3000" dirty="0" smtClean="0">
              <a:solidFill>
                <a:schemeClr val="tx1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10600" cy="563880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en-GB" sz="2200" b="1" dirty="0" smtClean="0"/>
              <a:t>Aloe </a:t>
            </a:r>
            <a:r>
              <a:rPr lang="en-GB" sz="2200" b="1" dirty="0" err="1" smtClean="0"/>
              <a:t>vera</a:t>
            </a:r>
            <a:r>
              <a:rPr lang="en-GB" sz="2200" b="1" dirty="0" smtClean="0"/>
              <a:t>:</a:t>
            </a:r>
            <a:r>
              <a:rPr lang="en-GB" sz="2200" dirty="0" smtClean="0"/>
              <a:t> Anti-inflammatory, emollient, wound healing, </a:t>
            </a:r>
          </a:p>
          <a:p>
            <a:pPr algn="just" eaLnBrk="1" hangingPunct="1">
              <a:spcBef>
                <a:spcPts val="1200"/>
              </a:spcBef>
            </a:pPr>
            <a:r>
              <a:rPr lang="en-GB" sz="2200" b="1" dirty="0" smtClean="0"/>
              <a:t>Evening Primrose oil:</a:t>
            </a:r>
            <a:r>
              <a:rPr lang="en-GB" sz="2200" dirty="0" smtClean="0"/>
              <a:t> Dietary supplement of </a:t>
            </a:r>
            <a:r>
              <a:rPr lang="en-GB" sz="2200" dirty="0" smtClean="0"/>
              <a:t>Gamma linoleic </a:t>
            </a:r>
            <a:r>
              <a:rPr lang="en-GB" sz="2200" dirty="0" smtClean="0"/>
              <a:t>acid, treatment of atopic eczema, </a:t>
            </a:r>
          </a:p>
          <a:p>
            <a:pPr algn="just" eaLnBrk="1" hangingPunct="1">
              <a:spcBef>
                <a:spcPts val="1200"/>
              </a:spcBef>
            </a:pPr>
            <a:r>
              <a:rPr lang="en-GB" sz="2200" b="1" dirty="0" err="1" smtClean="0"/>
              <a:t>Garlic:</a:t>
            </a:r>
            <a:r>
              <a:rPr lang="en-GB" sz="2200" dirty="0" err="1" smtClean="0"/>
              <a:t>Antibacterial</a:t>
            </a:r>
            <a:r>
              <a:rPr lang="en-GB" sz="2200" dirty="0" smtClean="0"/>
              <a:t>, antifungal, antithrombotic, </a:t>
            </a:r>
            <a:r>
              <a:rPr lang="en-GB" sz="2200" dirty="0" err="1" smtClean="0"/>
              <a:t>antiinflammatory</a:t>
            </a:r>
            <a:r>
              <a:rPr lang="en-GB" sz="2200" dirty="0" smtClean="0"/>
              <a:t>, </a:t>
            </a:r>
          </a:p>
          <a:p>
            <a:pPr algn="just" eaLnBrk="1" hangingPunct="1">
              <a:spcBef>
                <a:spcPts val="1200"/>
              </a:spcBef>
            </a:pPr>
            <a:r>
              <a:rPr lang="en-GB" sz="2200" b="1" dirty="0" smtClean="0"/>
              <a:t>Ginger:</a:t>
            </a:r>
            <a:r>
              <a:rPr lang="en-GB" sz="2200" dirty="0" smtClean="0"/>
              <a:t> carminative, </a:t>
            </a:r>
            <a:r>
              <a:rPr lang="en-GB" sz="2200" dirty="0" smtClean="0">
                <a:solidFill>
                  <a:srgbClr val="00B050"/>
                </a:solidFill>
              </a:rPr>
              <a:t>antiemetic, </a:t>
            </a:r>
            <a:r>
              <a:rPr lang="en-GB" sz="2200" dirty="0" smtClean="0"/>
              <a:t>treatment of </a:t>
            </a:r>
            <a:r>
              <a:rPr lang="en-GB" sz="2200" dirty="0" smtClean="0"/>
              <a:t>dizziness.</a:t>
            </a:r>
            <a:endParaRPr lang="en-GB" sz="2200" dirty="0" smtClean="0"/>
          </a:p>
          <a:p>
            <a:pPr algn="just" eaLnBrk="1" hangingPunct="1">
              <a:spcBef>
                <a:spcPts val="1200"/>
              </a:spcBef>
            </a:pPr>
            <a:r>
              <a:rPr lang="en-GB" sz="2200" b="1" dirty="0" smtClean="0"/>
              <a:t>Ginseng:</a:t>
            </a:r>
            <a:r>
              <a:rPr lang="en-GB" sz="2200" dirty="0" smtClean="0"/>
              <a:t> </a:t>
            </a:r>
            <a:r>
              <a:rPr lang="en-GB" sz="2200" dirty="0" err="1" smtClean="0"/>
              <a:t>Adaptogen</a:t>
            </a:r>
            <a:endParaRPr lang="en-GB" sz="2200" dirty="0" smtClean="0"/>
          </a:p>
          <a:p>
            <a:pPr algn="just" eaLnBrk="1" hangingPunct="1">
              <a:spcBef>
                <a:spcPts val="1200"/>
              </a:spcBef>
            </a:pPr>
            <a:r>
              <a:rPr lang="en-GB" sz="2200" b="1" dirty="0" smtClean="0"/>
              <a:t>Green tea:</a:t>
            </a:r>
            <a:r>
              <a:rPr lang="en-GB" sz="2200" dirty="0" smtClean="0"/>
              <a:t> Antioxidant, reduces risk of CVD, enhances </a:t>
            </a:r>
            <a:r>
              <a:rPr lang="en-GB" sz="2200" dirty="0" err="1" smtClean="0"/>
              <a:t>humoral</a:t>
            </a:r>
            <a:r>
              <a:rPr lang="en-GB" sz="2200" dirty="0" smtClean="0"/>
              <a:t> and cell mediated Immunity, </a:t>
            </a:r>
          </a:p>
          <a:p>
            <a:pPr algn="just" eaLnBrk="1" hangingPunct="1">
              <a:spcBef>
                <a:spcPts val="1200"/>
              </a:spcBef>
            </a:pPr>
            <a:r>
              <a:rPr lang="en-GB" sz="2200" dirty="0" smtClean="0"/>
              <a:t>Vegetables, fruits, whole grain, herbs, nuts and various seeds contain an abundance of phenolic compounds, </a:t>
            </a:r>
            <a:r>
              <a:rPr lang="en-GB" sz="2200" dirty="0" err="1" smtClean="0"/>
              <a:t>terpenoids</a:t>
            </a:r>
            <a:r>
              <a:rPr lang="en-GB" sz="2200" dirty="0" smtClean="0"/>
              <a:t>, sulphur compounds, pigments etc. that has been associated with protection / treatment of certain disease conditions,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000" r="833"/>
          <a:stretch/>
        </p:blipFill>
        <p:spPr>
          <a:xfrm>
            <a:off x="84438" y="228600"/>
            <a:ext cx="9067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31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63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to Enhance Active Components in Food 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28194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200" b="1" dirty="0" smtClean="0"/>
              <a:t>Manipulating</a:t>
            </a:r>
            <a:r>
              <a:rPr lang="en-US" sz="2200" dirty="0" smtClean="0"/>
              <a:t> the diet </a:t>
            </a:r>
            <a:r>
              <a:rPr lang="en-US" sz="2200" b="1" dirty="0" smtClean="0"/>
              <a:t>to get maximum </a:t>
            </a:r>
            <a:r>
              <a:rPr lang="en-US" sz="2200" dirty="0" smtClean="0"/>
              <a:t>level of active components</a:t>
            </a:r>
          </a:p>
          <a:p>
            <a:pPr eaLnBrk="1" hangingPunct="1">
              <a:spcBef>
                <a:spcPts val="1200"/>
              </a:spcBef>
            </a:pPr>
            <a:r>
              <a:rPr lang="en-US" sz="2200" b="1" dirty="0" smtClean="0"/>
              <a:t>Combination</a:t>
            </a:r>
            <a:r>
              <a:rPr lang="en-US" sz="2200" dirty="0" smtClean="0"/>
              <a:t> of food ingredients rich in nutraceuticals </a:t>
            </a:r>
          </a:p>
          <a:p>
            <a:pPr eaLnBrk="1" hangingPunct="1">
              <a:spcBef>
                <a:spcPts val="1200"/>
              </a:spcBef>
            </a:pPr>
            <a:r>
              <a:rPr lang="en-US" sz="2200" b="1" dirty="0" smtClean="0"/>
              <a:t>Fortifying food  </a:t>
            </a:r>
            <a:r>
              <a:rPr lang="en-US" sz="2200" dirty="0" smtClean="0"/>
              <a:t>with active ingredients</a:t>
            </a:r>
          </a:p>
          <a:p>
            <a:pPr eaLnBrk="1" hangingPunct="1">
              <a:spcBef>
                <a:spcPts val="1200"/>
              </a:spcBef>
            </a:pPr>
            <a:r>
              <a:rPr lang="en-US" sz="2200" b="1" dirty="0" smtClean="0"/>
              <a:t>By fermentation </a:t>
            </a:r>
            <a:r>
              <a:rPr lang="en-US" sz="2200" dirty="0" smtClean="0"/>
              <a:t>of food products</a:t>
            </a:r>
          </a:p>
          <a:p>
            <a:pPr eaLnBrk="1" hangingPunct="1">
              <a:spcBef>
                <a:spcPts val="1200"/>
              </a:spcBef>
            </a:pPr>
            <a:r>
              <a:rPr lang="en-US" sz="2200" dirty="0" smtClean="0"/>
              <a:t>Changing food habits to natural type of diet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0"/>
            <a:ext cx="4495800" cy="5621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181600"/>
            <a:ext cx="1231840" cy="10297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097" b="6807"/>
          <a:stretch/>
        </p:blipFill>
        <p:spPr>
          <a:xfrm>
            <a:off x="914400" y="1371600"/>
            <a:ext cx="738794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730968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0092" b="914"/>
          <a:stretch/>
        </p:blipFill>
        <p:spPr>
          <a:xfrm>
            <a:off x="1371600" y="1219200"/>
            <a:ext cx="6248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315200" cy="5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23925"/>
            <a:ext cx="80962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939" b="13814"/>
          <a:stretch/>
        </p:blipFill>
        <p:spPr>
          <a:xfrm>
            <a:off x="914400" y="1219201"/>
            <a:ext cx="7086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1873</TotalTime>
  <Words>969</Words>
  <Application>Microsoft Office PowerPoint</Application>
  <PresentationFormat>On-screen Show (4:3)</PresentationFormat>
  <Paragraphs>155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Constantia</vt:lpstr>
      <vt:lpstr>Symbol</vt:lpstr>
      <vt:lpstr>Vrinda</vt:lpstr>
      <vt:lpstr>Wingdings 2</vt:lpstr>
      <vt:lpstr>Wingdings 3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Dietary Supplements</vt:lpstr>
      <vt:lpstr>PowerPoint Presentation</vt:lpstr>
      <vt:lpstr>Functional foods</vt:lpstr>
      <vt:lpstr>Fortified foods</vt:lpstr>
      <vt:lpstr>Medical foods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Probiotics</vt:lpstr>
      <vt:lpstr>PowerPoint Presentation</vt:lpstr>
      <vt:lpstr>Probiotics cont.</vt:lpstr>
      <vt:lpstr>PowerPoint Presentation</vt:lpstr>
      <vt:lpstr>Prebiotics</vt:lpstr>
      <vt:lpstr>PowerPoint Presentation</vt:lpstr>
      <vt:lpstr>PowerPoint Presentation</vt:lpstr>
      <vt:lpstr>PowerPoint Presentation</vt:lpstr>
      <vt:lpstr>PowerPoint Presentation</vt:lpstr>
      <vt:lpstr>Commonly used Herbs in Nutraceticals Preparation</vt:lpstr>
      <vt:lpstr>Herbals</vt:lpstr>
      <vt:lpstr>PowerPoint Presentation</vt:lpstr>
      <vt:lpstr>Method to Enhance Active Components in Food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Hassan Kawsar</dc:creator>
  <cp:lastModifiedBy>anamul onu</cp:lastModifiedBy>
  <cp:revision>95</cp:revision>
  <dcterms:created xsi:type="dcterms:W3CDTF">2006-08-16T00:00:00Z</dcterms:created>
  <dcterms:modified xsi:type="dcterms:W3CDTF">2021-07-13T08:05:46Z</dcterms:modified>
</cp:coreProperties>
</file>