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97" r:id="rId4"/>
    <p:sldId id="298" r:id="rId5"/>
    <p:sldId id="299" r:id="rId6"/>
    <p:sldId id="258" r:id="rId7"/>
    <p:sldId id="259" r:id="rId8"/>
    <p:sldId id="260" r:id="rId9"/>
    <p:sldId id="261" r:id="rId10"/>
    <p:sldId id="262" r:id="rId11"/>
    <p:sldId id="263" r:id="rId12"/>
    <p:sldId id="276" r:id="rId13"/>
    <p:sldId id="264" r:id="rId14"/>
    <p:sldId id="265" r:id="rId15"/>
    <p:sldId id="266" r:id="rId16"/>
    <p:sldId id="268" r:id="rId17"/>
    <p:sldId id="269" r:id="rId18"/>
    <p:sldId id="270" r:id="rId19"/>
    <p:sldId id="271" r:id="rId20"/>
    <p:sldId id="272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2" r:id="rId36"/>
    <p:sldId id="291" r:id="rId37"/>
    <p:sldId id="293" r:id="rId38"/>
    <p:sldId id="29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441" y="367470"/>
            <a:ext cx="9556171" cy="70075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Security Laws of Bangladesh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4464" y="1281869"/>
            <a:ext cx="4420148" cy="557613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What is a share? Definition and meaning – Market Business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37"/>
            <a:ext cx="6238430" cy="566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cept of Company Share - Assignment 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30" y="1239837"/>
            <a:ext cx="5953570" cy="56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11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Objectives of SEC&#10;• SEC is the authority to regulate and control the&#10;capital market in Bangladesh. It’s a statutory&#10;organ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039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ision, Mission and strategy&#10;•  Its VISION is the development of modern and efficient&#10;corporate sector and capital marke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04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image.slidesharecdn.com/welcometoourpresentation-170209172049/95/bangladesh-capital-market-regulatory-bodies-9-638.jpg?cb=1486661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98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nitially concerned of SEC&#10;•  It was initially concerned with the regulation of&#10;corporate sector and capital market.&#10;• 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12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Functions&#10;• Regulating the business of the Stock Exchanges or any&#10;other securities market.&#10;• Registering and regulating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4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Background of Dhaka Stock Exchange&#10;•  East Pakistan Stock Exchange Ltd was finally named&#10;as Dhaka Stock Exchange (DSE) o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7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Management of SEC&#10;• 1. Risk management Market risk defines the overall risk&#10;involved in the capital market investments.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69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Problems and Limitations of SEC&#10;• Price Manipulation It has been observed that the share&#10;values of some profitable compan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3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onclusion&#10;• Capital market is the source of long-term&#10;financing for the business and industries,&#10;way of mobilizing saving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1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Any&#10;Questions?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81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2067" y="196554"/>
            <a:ext cx="9812545" cy="6836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syllabus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2067" y="1008405"/>
            <a:ext cx="9812545" cy="489525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</a:rPr>
              <a:t>Historical background of Securities laws in Bangladesh.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Historical </a:t>
            </a:r>
            <a:r>
              <a:rPr lang="en-US" b="1" dirty="0">
                <a:solidFill>
                  <a:schemeClr val="tx1"/>
                </a:solidFill>
              </a:rPr>
              <a:t>Background of Securities Law-British India prospective, </a:t>
            </a:r>
            <a:endParaRPr lang="en-US" b="1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Power </a:t>
            </a:r>
            <a:r>
              <a:rPr lang="en-US" b="1" dirty="0">
                <a:solidFill>
                  <a:srgbClr val="7030A0"/>
                </a:solidFill>
              </a:rPr>
              <a:t>of Securities Exchange Commission (SEC), 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regulation </a:t>
            </a:r>
            <a:r>
              <a:rPr lang="en-US" b="1" dirty="0">
                <a:solidFill>
                  <a:srgbClr val="7030A0"/>
                </a:solidFill>
              </a:rPr>
              <a:t>on issuance, prohibitions and restrictions. 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Constitution </a:t>
            </a:r>
            <a:r>
              <a:rPr lang="en-US" b="1" dirty="0">
                <a:solidFill>
                  <a:srgbClr val="7030A0"/>
                </a:solidFill>
              </a:rPr>
              <a:t>and functions of Securities and Exchange Commission. 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Stock </a:t>
            </a:r>
            <a:r>
              <a:rPr lang="en-US" b="1" dirty="0">
                <a:solidFill>
                  <a:srgbClr val="7030A0"/>
                </a:solidFill>
              </a:rPr>
              <a:t>Exchange Rules. 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</a:rPr>
              <a:t>Concept </a:t>
            </a:r>
            <a:r>
              <a:rPr lang="en-US" b="1" dirty="0">
                <a:solidFill>
                  <a:srgbClr val="7030A0"/>
                </a:solidFill>
              </a:rPr>
              <a:t>of insider trading-Chinese walls, </a:t>
            </a:r>
            <a:endParaRPr lang="en-US" b="1" dirty="0" smtClean="0">
              <a:solidFill>
                <a:srgbClr val="7030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positions </a:t>
            </a:r>
            <a:r>
              <a:rPr lang="en-US" b="1" dirty="0">
                <a:solidFill>
                  <a:schemeClr val="tx1"/>
                </a:solidFill>
              </a:rPr>
              <a:t>in USA, UK and Bangladesh.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2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. It provides a market place for purchase &amp; sale of securities.&#10;2. Its provide liquidity to the investments in securitie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085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n order to control operation of the sock exchanges &amp; trading of stocks&#10;listed companies, the government of Bangladesh es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03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Abdul Baki&#10;ID No. M18150203735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57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Stock exchanges is the medium of trading securities. Basically it is a&#10;one type of secondary market. In Bangladesh there 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99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he Chittagong Stock Exchange (CSE) began its journey in 10th&#10;October of 1995 from Chittagong City through the cry-out tr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4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pu Gosh&#10;ID No. M18150203713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165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Over-the-Counter (OTC) means the facilities provided by an&#10;exchange for the purpose of buying or selling of unlisted or d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22" y="0"/>
            <a:ext cx="12251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2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Sukanto Roy&#10;ID No. M18150203738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36"/>
            <a:ext cx="12192000" cy="683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62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1. Decision to go Public&#10;2. Prepare Draft Prospectus&#10;3. Apply to BSEC for Public Offer&#10;4. IPO Approved&#10;5. Bidding by EII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1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Regulatory Structure of Stock Exchange&#10;Parliament of Government of&#10;Peoples Republic of Bangladesh&#10;Ministry of Finance&#10;Secu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9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3343" y="282013"/>
            <a:ext cx="9761270" cy="5383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Concept of Securities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3343" y="820397"/>
            <a:ext cx="9761269" cy="50832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ecurity </a:t>
            </a:r>
            <a:r>
              <a:rPr lang="en-US" sz="2000" b="1" dirty="0">
                <a:solidFill>
                  <a:schemeClr val="tx1"/>
                </a:solidFill>
              </a:rPr>
              <a:t>is an investment in a business. It can take the form of shares of stock, bonds, a package of loans or mortgages offered for sale by a financial institution or a financial instrument representing investment in a company or an international project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One of the most common examples of a security is a company's stock, which is a type of equity </a:t>
            </a:r>
            <a:r>
              <a:rPr lang="en-US" sz="2000" b="1" dirty="0" smtClean="0">
                <a:solidFill>
                  <a:schemeClr val="tx1"/>
                </a:solidFill>
              </a:rPr>
              <a:t>security, bonds</a:t>
            </a:r>
            <a:r>
              <a:rPr lang="en-US" sz="2000" b="1" dirty="0">
                <a:solidFill>
                  <a:schemeClr val="tx1"/>
                </a:solidFill>
              </a:rPr>
              <a:t>, and other claims on a debt that must be paid are debt securities.</a:t>
            </a:r>
          </a:p>
        </p:txBody>
      </p:sp>
    </p:spTree>
    <p:extLst>
      <p:ext uri="{BB962C8B-B14F-4D97-AF65-F5344CB8AC3E}">
        <p14:creationId xmlns:p14="http://schemas.microsoft.com/office/powerpoint/2010/main" val="3092535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Stock exchanges in Banglade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49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797" y="239283"/>
            <a:ext cx="9769816" cy="69221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Insider Trading &amp; China Wall Policy</a:t>
            </a:r>
            <a:endParaRPr lang="en-US" sz="3200" b="1" dirty="0"/>
          </a:p>
        </p:txBody>
      </p:sp>
      <p:pic>
        <p:nvPicPr>
          <p:cNvPr id="16386" name="Picture 2" descr="Chinese Wall - Information Bar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06" y="931492"/>
            <a:ext cx="6107394" cy="59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oronavirus blues: How to prevent insider trading in the midst of COVID-19  - Business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1492"/>
            <a:ext cx="6084606" cy="59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0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ompany Policy&#10;&#10;&#10;       Insider Trading and Securities Transactions&#10;Title:&#10;Approved by: Board of Directors               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98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ompany Policy&#10;&#10;&#10;Material Non-Public Information:&#10;        Material Information. quot;Material information” is any informa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237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ompany Policy&#10;&#10;&#10;Additional Restrictions on Trading:&#10;       In addition to the general prohibition on transacting in BD s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628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ompany Policy&#10;&#10;        iii.    in-service withdrawals or loans from your SIP account, or pre-payments of any&#10;SIP loan, i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528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ompany Policy&#10;&#10;&#10;Post-Employment Transactions:&#10;        If you are in possession of material non-public information concer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07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ompany Policy&#10;&#10;&#10;Sanctions for Violations:&#10;       Any person who violates this policy may be subject to sanctions, up to 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4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0"/>
            <a:ext cx="6366780" cy="1091725"/>
          </a:xfrm>
        </p:spPr>
        <p:txBody>
          <a:bodyPr/>
          <a:lstStyle/>
          <a:p>
            <a:r>
              <a:rPr lang="en-US" dirty="0" smtClean="0"/>
              <a:t>Questions Session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94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3343" y="196554"/>
            <a:ext cx="9761270" cy="589659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127" y="4455775"/>
            <a:ext cx="12494424" cy="39541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ecurities Mar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40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curities and Their Effect on the U.S. Econom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7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ngladesh securities&#10;and&#10;exchange commission&#10;WELCOME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655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bout SEC&#10;• The Bangladesh Securities and Exchange Commission (BSEC) was&#10;established on 8th June, 1993 as the regulator of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07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ddress of SEC&#10;Bangladesh Securities and Exchange Commission&#10;• Securities Commission Bhaban&#10;• E-6/C Agargaon Sher-e-Bang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ecurities and Exchange&#10;Commission (SEC)&#10;• Securities and Exchange Commission (SEC) is the&#10;supreme authority of capital m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9022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298</TotalTime>
  <Words>77</Words>
  <Application>Microsoft Office PowerPoint</Application>
  <PresentationFormat>Widescreen</PresentationFormat>
  <Paragraphs>15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Century Gothic</vt:lpstr>
      <vt:lpstr>Wingdings 3</vt:lpstr>
      <vt:lpstr>Wisp</vt:lpstr>
      <vt:lpstr>Security Laws of Bangladesh </vt:lpstr>
      <vt:lpstr>syllabus</vt:lpstr>
      <vt:lpstr>Concept of Securities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Insider Trading &amp; China Wall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Session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Laws of Bangladesh </dc:title>
  <dc:creator>MOHAMMAD BADRUZZAMAN</dc:creator>
  <cp:lastModifiedBy>MOHAMMAD BADRUZZAMAN</cp:lastModifiedBy>
  <cp:revision>17</cp:revision>
  <dcterms:created xsi:type="dcterms:W3CDTF">2021-11-29T07:24:21Z</dcterms:created>
  <dcterms:modified xsi:type="dcterms:W3CDTF">2021-12-06T07:29:50Z</dcterms:modified>
</cp:coreProperties>
</file>