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2"/>
  </p:notesMasterIdLst>
  <p:sldIdLst>
    <p:sldId id="266" r:id="rId3"/>
    <p:sldId id="264" r:id="rId4"/>
    <p:sldId id="271" r:id="rId5"/>
    <p:sldId id="272" r:id="rId6"/>
    <p:sldId id="270" r:id="rId7"/>
    <p:sldId id="265" r:id="rId8"/>
    <p:sldId id="273" r:id="rId9"/>
    <p:sldId id="274" r:id="rId10"/>
    <p:sldId id="27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8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6ED3A-2B6F-451B-8162-0015C5522982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6BA8B-C335-4EAE-833A-285AC2A0FE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For any value of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; =</a:t>
            </a:r>
            <a:r>
              <a:rPr lang="en-US" baseline="0" dirty="0" smtClean="0"/>
              <a:t>  is equal to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6BA8B-C335-4EAE-833A-285AC2A0FEA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E6D9B-DC31-4182-A73B-E7914A88CF9B}" type="datetime1">
              <a:rPr lang="en-US" smtClean="0"/>
              <a:pPr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 : Assistant  Professor : GED : FSIT : DIU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9D928-BFDC-45D1-B013-3D07D53A81C1}" type="datetime1">
              <a:rPr lang="en-US" smtClean="0"/>
              <a:pPr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 : Assistant  Professor : GED : FSIT : DIU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DE7F4-EDE1-4F52-882F-EDA60095D526}" type="datetime1">
              <a:rPr lang="en-US" smtClean="0"/>
              <a:pPr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 : Assistant  Professor : GED : FSIT : DIU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3FAD716-F540-4E02-A02E-8AAEFCBCE419}" type="datetime1">
              <a:rPr lang="en-US" smtClean="0"/>
              <a:pPr/>
              <a:t>7/27/2020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SP : Assistant  Professor : GED : FSIT : DIU 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9A3841-002B-4A02-8C45-D5D7D33C481A}" type="datetime1">
              <a:rPr lang="en-US" smtClean="0"/>
              <a:pPr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SP : Assistant  Professor : GED : FSIT : DIU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336B18-4C89-466E-8080-786E73027B4E}" type="datetime1">
              <a:rPr lang="en-US" smtClean="0"/>
              <a:pPr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SP : Assistant  Professor : GED : FSIT : DIU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C5B108-8190-49F2-B682-EE396D1E8038}" type="datetime1">
              <a:rPr lang="en-US" smtClean="0"/>
              <a:pPr/>
              <a:t>7/27/2020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SP : Assistant  Professor : GED : FSIT : DIU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BD812E-EFC3-4191-8199-60C24363BF85}" type="datetime1">
              <a:rPr lang="en-US" smtClean="0"/>
              <a:pPr/>
              <a:t>7/27/2020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SP : Assistant  Professor : GED : FSIT : DIU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85F289-A43D-4758-9788-70FF550DF400}" type="datetime1">
              <a:rPr lang="en-US" smtClean="0"/>
              <a:pPr/>
              <a:t>7/27/2020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SP : Assistant  Professor : GED : FSIT : DIU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7EFF69-5883-4667-96B5-7500E8EEC3C1}" type="datetime1">
              <a:rPr lang="en-US" smtClean="0"/>
              <a:pPr/>
              <a:t>7/27/2020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SP : Assistant  Professor : GED : FSIT : DIU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B5322EC-AB76-43B8-88A6-DC8FBDAB4BB5}" type="datetime1">
              <a:rPr lang="en-US" smtClean="0"/>
              <a:pPr/>
              <a:t>7/27/2020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SP : Assistant  Professor : GED : FSIT : DIU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E15D-68FC-4274-8661-9E0FB539167D}" type="datetime1">
              <a:rPr lang="en-US" smtClean="0"/>
              <a:pPr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 : Assistant  Professor : GED : FSIT : DIU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94CF425-A808-4F10-B0A1-7A9D5357D8E9}" type="datetime1">
              <a:rPr lang="en-US" smtClean="0"/>
              <a:pPr/>
              <a:t>7/27/2020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SP : Assistant  Professor : GED : FSIT : DIU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E43C71-971E-4AE8-9AE9-FDCA5B464146}" type="datetime1">
              <a:rPr lang="en-US" smtClean="0"/>
              <a:pPr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SP : Assistant  Professor : GED : FSIT : DIU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AA1051-0F5E-48F0-ACE4-AFB5FD8A5E83}" type="datetime1">
              <a:rPr lang="en-US" smtClean="0"/>
              <a:pPr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SP : Assistant  Professor : GED : FSIT : DIU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D300-9B3F-4C9A-8AFC-970FCD89B321}" type="datetime1">
              <a:rPr lang="en-US" smtClean="0"/>
              <a:pPr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 : Assistant  Professor : GED : FSIT : DIU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05727-1AD2-4F89-80F1-B2007EA7275D}" type="datetime1">
              <a:rPr lang="en-US" smtClean="0"/>
              <a:pPr/>
              <a:t>7/27/2020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 : Assistant  Professor : GED : FSIT : DIU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09DFB-9E17-41F4-97E1-B891674979C2}" type="datetime1">
              <a:rPr lang="en-US" smtClean="0"/>
              <a:pPr/>
              <a:t>7/27/2020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 : Assistant  Professor : GED : FSIT : DIU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26E7D-25C0-4895-B23B-5849AC1CDE1A}" type="datetime1">
              <a:rPr lang="en-US" smtClean="0"/>
              <a:pPr/>
              <a:t>7/27/2020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 : Assistant  Professor : GED : FSIT : DIU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99C93-73FE-4F67-A81E-0C10C328B6D5}" type="datetime1">
              <a:rPr lang="en-US" smtClean="0"/>
              <a:pPr/>
              <a:t>7/27/2020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 : Assistant  Professor : GED : FSIT : DIU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60E1C-8378-4E55-BDA9-12912C0718F4}" type="datetime1">
              <a:rPr lang="en-US" smtClean="0"/>
              <a:pPr/>
              <a:t>7/27/2020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 : Assistant  Professor : GED : FSIT : DIU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6E7C-9E51-4AB0-9F36-108FDE8FC6F4}" type="datetime1">
              <a:rPr lang="en-US" smtClean="0"/>
              <a:pPr/>
              <a:t>7/27/2020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 : Assistant  Professor : GED : FSIT : DIU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A9815-186D-4170-B1D3-F5A1646F6815}" type="datetime1">
              <a:rPr lang="en-US" smtClean="0"/>
              <a:pPr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SP : Assistant  Professor : GED : FSIT : DIU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B3EE714-E767-4961-A9ED-C7ABA25D93F9}" type="datetime1">
              <a:rPr lang="en-US" smtClean="0"/>
              <a:pPr/>
              <a:t>7/27/2020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SP : Assistant  Professor : GED : FSIT : DIU 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1295401"/>
            <a:ext cx="7772400" cy="1142999"/>
          </a:xfrm>
          <a:solidFill>
            <a:srgbClr val="FFFF00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Matrix -5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2895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8" name="Picture 7" descr="imgOrtgMatrix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743200"/>
            <a:ext cx="6400800" cy="2895600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en-US" dirty="0" smtClean="0"/>
              <a:t>Orthogonal matrix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457200" y="2590800"/>
            <a:ext cx="4040188" cy="3581400"/>
          </a:xfrm>
          <a:solidFill>
            <a:schemeClr val="tx1"/>
          </a:solidFill>
        </p:spPr>
        <p:txBody>
          <a:bodyPr/>
          <a:lstStyle/>
          <a:p>
            <a:r>
              <a:rPr lang="en-US" dirty="0" smtClean="0"/>
              <a:t>Structures ( such as </a:t>
            </a:r>
            <a:r>
              <a:rPr lang="en-US" dirty="0" smtClean="0">
                <a:latin typeface="Calibri"/>
              </a:rPr>
              <a:t>∆ , □ , ◊ , ⌂ , ⃝ etc ) are changed when operated with matrices. If the matrix is orthogonal, then the structure may be de-shaped or oriented but never de-sized.  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>
          <a:xfrm>
            <a:off x="4645026" y="2590800"/>
            <a:ext cx="4041775" cy="3581400"/>
          </a:xfrm>
        </p:spPr>
        <p:txBody>
          <a:bodyPr/>
          <a:lstStyle/>
          <a:p>
            <a:r>
              <a:rPr lang="en-US" dirty="0" smtClean="0"/>
              <a:t>Definition</a:t>
            </a:r>
          </a:p>
          <a:p>
            <a:r>
              <a:rPr lang="en-US" dirty="0" smtClean="0"/>
              <a:t>Example</a:t>
            </a:r>
          </a:p>
          <a:p>
            <a:r>
              <a:rPr lang="en-US" dirty="0" smtClean="0"/>
              <a:t>Quick – check</a:t>
            </a:r>
          </a:p>
          <a:p>
            <a:r>
              <a:rPr lang="en-US" dirty="0" smtClean="0"/>
              <a:t>Construction </a:t>
            </a:r>
          </a:p>
          <a:p>
            <a:r>
              <a:rPr lang="en-US" dirty="0" smtClean="0"/>
              <a:t>Practice 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457200" y="1444295"/>
            <a:ext cx="4040188" cy="1070305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buNone/>
            </a:pPr>
            <a:r>
              <a:rPr lang="en-US" dirty="0" smtClean="0"/>
              <a:t>	Importance 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45025" y="1444295"/>
            <a:ext cx="4041775" cy="1070306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dirty="0" smtClean="0"/>
              <a:t>	Contents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971800" y="6407944"/>
            <a:ext cx="3758953" cy="365125"/>
          </a:xfrm>
        </p:spPr>
        <p:txBody>
          <a:bodyPr/>
          <a:lstStyle/>
          <a:p>
            <a:r>
              <a:rPr lang="en-US" dirty="0" smtClean="0"/>
              <a:t>SP : Assistant  Professor : GED : FSIT : DIU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Defn.-1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124200" cy="4525963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>
            <a:normAutofit fontScale="25000" lnSpcReduction="20000"/>
          </a:bodyPr>
          <a:lstStyle/>
          <a:p>
            <a:pPr algn="ctr">
              <a:buNone/>
            </a:pPr>
            <a:r>
              <a:rPr lang="en-US" sz="11200" b="1" dirty="0" smtClean="0"/>
              <a:t>M     is orthogonal  </a:t>
            </a:r>
          </a:p>
          <a:p>
            <a:pPr algn="ctr">
              <a:buNone/>
            </a:pPr>
            <a:r>
              <a:rPr lang="en-US" sz="11200" b="1" dirty="0" smtClean="0"/>
              <a:t>	</a:t>
            </a:r>
            <a:r>
              <a:rPr lang="en-US" sz="11200" b="1" dirty="0" err="1" smtClean="0"/>
              <a:t>iff</a:t>
            </a:r>
            <a:r>
              <a:rPr lang="en-US" sz="11200" b="1" dirty="0" smtClean="0"/>
              <a:t>  </a:t>
            </a:r>
          </a:p>
          <a:p>
            <a:pPr algn="ctr">
              <a:buNone/>
            </a:pPr>
            <a:r>
              <a:rPr lang="en-US" sz="11200" b="1" dirty="0" smtClean="0"/>
              <a:t>M</a:t>
            </a:r>
            <a:r>
              <a:rPr lang="en-US" sz="11200" b="1" baseline="30000" dirty="0" smtClean="0"/>
              <a:t>-1 </a:t>
            </a:r>
            <a:r>
              <a:rPr lang="en-US" sz="11200" b="1" dirty="0" smtClean="0"/>
              <a:t> </a:t>
            </a:r>
            <a:r>
              <a:rPr lang="en-US" sz="11200" b="1" baseline="10000" dirty="0" smtClean="0"/>
              <a:t> = </a:t>
            </a:r>
            <a:r>
              <a:rPr lang="en-US" sz="11200" b="1" dirty="0" smtClean="0"/>
              <a:t> M</a:t>
            </a:r>
            <a:r>
              <a:rPr lang="en-US" sz="11200" b="1" baseline="30000" dirty="0" smtClean="0"/>
              <a:t>T</a:t>
            </a:r>
            <a:r>
              <a:rPr lang="en-US" sz="11200" b="1" dirty="0" smtClean="0"/>
              <a:t>  </a:t>
            </a:r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3886200" y="1600200"/>
            <a:ext cx="4800600" cy="4525963"/>
          </a:xfrm>
          <a:ln>
            <a:solidFill>
              <a:schemeClr val="tx1"/>
            </a:solidFill>
          </a:ln>
        </p:spPr>
        <p:txBody>
          <a:bodyPr anchor="t">
            <a:normAutofit fontScale="25000" lnSpcReduction="20000"/>
          </a:bodyPr>
          <a:lstStyle/>
          <a:p>
            <a:pPr>
              <a:buNone/>
            </a:pPr>
            <a:endParaRPr lang="en-US" sz="3500" dirty="0" smtClean="0"/>
          </a:p>
          <a:p>
            <a:pPr>
              <a:buNone/>
            </a:pPr>
            <a:r>
              <a:rPr lang="en-US" sz="3500" dirty="0" smtClean="0"/>
              <a:t>      </a:t>
            </a:r>
          </a:p>
          <a:p>
            <a:pPr>
              <a:buNone/>
            </a:pPr>
            <a:r>
              <a:rPr lang="en-US" sz="4400" dirty="0" smtClean="0"/>
              <a:t>		</a:t>
            </a:r>
          </a:p>
          <a:p>
            <a:pPr>
              <a:buNone/>
            </a:pPr>
            <a:endParaRPr lang="en-US" sz="4400" dirty="0" smtClean="0"/>
          </a:p>
          <a:p>
            <a:pPr>
              <a:buNone/>
            </a:pPr>
            <a:r>
              <a:rPr lang="en-US" sz="4400" dirty="0" smtClean="0"/>
              <a:t>                        </a:t>
            </a:r>
          </a:p>
          <a:p>
            <a:pPr>
              <a:buNone/>
            </a:pPr>
            <a:r>
              <a:rPr lang="en-US" sz="4400" dirty="0" smtClean="0"/>
              <a:t>                                   M =        </a:t>
            </a:r>
          </a:p>
          <a:p>
            <a:pPr>
              <a:buNone/>
            </a:pPr>
            <a:endParaRPr lang="en-US" sz="4400" dirty="0" smtClean="0"/>
          </a:p>
          <a:p>
            <a:pPr>
              <a:buNone/>
            </a:pPr>
            <a:endParaRPr lang="en-US" sz="4400" dirty="0" smtClean="0"/>
          </a:p>
          <a:p>
            <a:pPr>
              <a:buNone/>
            </a:pPr>
            <a:endParaRPr lang="en-US" sz="4400" dirty="0" smtClean="0"/>
          </a:p>
          <a:p>
            <a:pPr>
              <a:buNone/>
            </a:pPr>
            <a:r>
              <a:rPr lang="en-US" sz="4400" dirty="0" smtClean="0"/>
              <a:t>           </a:t>
            </a:r>
            <a:r>
              <a:rPr lang="en-US" sz="4400" dirty="0" smtClean="0">
                <a:latin typeface="Cambria Math"/>
                <a:ea typeface="Cambria Math"/>
              </a:rPr>
              <a:t>⇒</a:t>
            </a:r>
            <a:r>
              <a:rPr lang="en-US" sz="4400" dirty="0" smtClean="0"/>
              <a:t>                  </a:t>
            </a:r>
            <a:r>
              <a:rPr lang="en-US" sz="5600" dirty="0" smtClean="0"/>
              <a:t> </a:t>
            </a:r>
            <a:r>
              <a:rPr lang="en-US" sz="5600" dirty="0" smtClean="0">
                <a:latin typeface="Gill Sans MT"/>
              </a:rPr>
              <a:t>|</a:t>
            </a:r>
            <a:r>
              <a:rPr lang="en-US" sz="5600" dirty="0" smtClean="0"/>
              <a:t>M</a:t>
            </a:r>
            <a:r>
              <a:rPr lang="en-US" sz="5600" dirty="0" smtClean="0">
                <a:latin typeface="Arial"/>
                <a:cs typeface="Arial"/>
              </a:rPr>
              <a:t>|</a:t>
            </a:r>
            <a:r>
              <a:rPr lang="en-US" sz="5600" dirty="0" smtClean="0"/>
              <a:t> = 1 </a:t>
            </a:r>
            <a:r>
              <a:rPr lang="en-US" sz="9600" dirty="0" smtClean="0"/>
              <a:t>	</a:t>
            </a:r>
            <a:r>
              <a:rPr lang="en-US" sz="4400" dirty="0" smtClean="0"/>
              <a:t>							</a:t>
            </a:r>
          </a:p>
          <a:p>
            <a:pPr>
              <a:buNone/>
            </a:pPr>
            <a:r>
              <a:rPr lang="en-US" sz="4400" dirty="0" smtClean="0"/>
              <a:t>			</a:t>
            </a:r>
          </a:p>
          <a:p>
            <a:pPr>
              <a:buNone/>
            </a:pPr>
            <a:endParaRPr lang="en-US" sz="4400" dirty="0" smtClean="0"/>
          </a:p>
          <a:p>
            <a:pPr>
              <a:buNone/>
            </a:pPr>
            <a:r>
              <a:rPr lang="en-US" sz="4400" dirty="0" smtClean="0"/>
              <a:t>	</a:t>
            </a:r>
          </a:p>
          <a:p>
            <a:pPr>
              <a:buNone/>
            </a:pPr>
            <a:endParaRPr lang="en-US" sz="4400" dirty="0" smtClean="0"/>
          </a:p>
          <a:p>
            <a:pPr>
              <a:buNone/>
            </a:pPr>
            <a:r>
              <a:rPr lang="en-US" sz="4400" dirty="0" smtClean="0"/>
              <a:t>		     </a:t>
            </a:r>
            <a:r>
              <a:rPr lang="en-US" sz="4400" b="1" dirty="0" smtClean="0"/>
              <a:t> M</a:t>
            </a:r>
            <a:r>
              <a:rPr lang="en-US" sz="4400" b="1" baseline="30000" dirty="0" smtClean="0"/>
              <a:t>-1 </a:t>
            </a:r>
            <a:r>
              <a:rPr lang="en-US" sz="4400" b="1" dirty="0" smtClean="0"/>
              <a:t> </a:t>
            </a:r>
            <a:r>
              <a:rPr lang="en-US" sz="4400" b="1" baseline="10000" dirty="0" smtClean="0"/>
              <a:t> </a:t>
            </a:r>
            <a:r>
              <a:rPr lang="en-US" sz="4400" dirty="0" smtClean="0"/>
              <a:t> =                                            = </a:t>
            </a:r>
            <a:r>
              <a:rPr lang="en-US" sz="4400" b="1" dirty="0" smtClean="0"/>
              <a:t> M</a:t>
            </a:r>
            <a:r>
              <a:rPr lang="en-US" sz="4400" b="1" baseline="30000" dirty="0" smtClean="0"/>
              <a:t>T</a:t>
            </a:r>
            <a:endParaRPr lang="en-US" sz="4400" dirty="0" smtClean="0"/>
          </a:p>
          <a:p>
            <a:pPr>
              <a:buNone/>
            </a:pPr>
            <a:endParaRPr lang="en-US" sz="4400" dirty="0" smtClean="0"/>
          </a:p>
          <a:p>
            <a:pPr>
              <a:buNone/>
            </a:pPr>
            <a:endParaRPr lang="en-US" sz="4400" dirty="0" smtClean="0"/>
          </a:p>
          <a:p>
            <a:pPr>
              <a:buNone/>
            </a:pPr>
            <a:endParaRPr lang="en-US" sz="4400" dirty="0" smtClean="0"/>
          </a:p>
          <a:p>
            <a:pPr>
              <a:buNone/>
            </a:pPr>
            <a:endParaRPr lang="en-US" sz="4300" dirty="0" smtClean="0"/>
          </a:p>
          <a:p>
            <a:pPr>
              <a:buNone/>
            </a:pPr>
            <a:r>
              <a:rPr lang="en-US" sz="4300" dirty="0" smtClean="0"/>
              <a:t>	</a:t>
            </a:r>
            <a:r>
              <a:rPr lang="en-US" sz="5600" dirty="0" smtClean="0"/>
              <a:t>∴ 	 M is orthogonal. </a:t>
            </a:r>
          </a:p>
          <a:p>
            <a:pPr>
              <a:buNone/>
            </a:pPr>
            <a:r>
              <a:rPr lang="en-US" sz="4300" dirty="0" smtClean="0"/>
              <a:t>  </a:t>
            </a:r>
          </a:p>
          <a:p>
            <a:pPr>
              <a:buNone/>
            </a:pPr>
            <a:endParaRPr lang="en-US" sz="4300" dirty="0" smtClean="0"/>
          </a:p>
          <a:p>
            <a:pPr>
              <a:buNone/>
            </a:pPr>
            <a:r>
              <a:rPr lang="en-US" sz="4300" dirty="0" smtClean="0"/>
              <a:t> </a:t>
            </a:r>
            <a:r>
              <a:rPr lang="en-US" sz="5600" dirty="0" smtClean="0">
                <a:solidFill>
                  <a:srgbClr val="FF0000"/>
                </a:solidFill>
              </a:rPr>
              <a:t>N.B.  Why is this </a:t>
            </a:r>
            <a:r>
              <a:rPr lang="en-US" sz="5600" dirty="0" err="1" smtClean="0">
                <a:solidFill>
                  <a:srgbClr val="FF0000"/>
                </a:solidFill>
              </a:rPr>
              <a:t>defn</a:t>
            </a:r>
            <a:r>
              <a:rPr lang="en-US" sz="5600" dirty="0" smtClean="0">
                <a:solidFill>
                  <a:srgbClr val="FF0000"/>
                </a:solidFill>
              </a:rPr>
              <a:t>  practically difficult to apply ? 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 : Assistant  Professor : GED : FSIT : DIU 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410200" y="1828800"/>
          <a:ext cx="1256145" cy="1219200"/>
        </p:xfrm>
        <a:graphic>
          <a:graphicData uri="http://schemas.openxmlformats.org/presentationml/2006/ole">
            <p:oleObj spid="_x0000_s1026" name="Equation" r:id="rId3" imgW="863280" imgH="8380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553364" y="3657600"/>
          <a:ext cx="1177636" cy="1143000"/>
        </p:xfrm>
        <a:graphic>
          <a:graphicData uri="http://schemas.openxmlformats.org/presentationml/2006/ole">
            <p:oleObj spid="_x0000_s1027" name="Equation" r:id="rId4" imgW="863280" imgH="838080" progId="Equation.3">
              <p:embed/>
            </p:oleObj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Defn.-2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124200" cy="4525963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>
            <a:normAutofit fontScale="25000" lnSpcReduction="20000"/>
          </a:bodyPr>
          <a:lstStyle/>
          <a:p>
            <a:pPr algn="ctr">
              <a:buNone/>
            </a:pPr>
            <a:r>
              <a:rPr lang="en-US" sz="9600" b="1" dirty="0" smtClean="0"/>
              <a:t>	</a:t>
            </a:r>
            <a:r>
              <a:rPr lang="en-US" sz="9600" b="1" dirty="0" smtClean="0">
                <a:solidFill>
                  <a:srgbClr val="FF0000"/>
                </a:solidFill>
              </a:rPr>
              <a:t>M </a:t>
            </a:r>
            <a:r>
              <a:rPr lang="en-US" sz="9600" b="1" dirty="0" smtClean="0"/>
              <a:t>  is orthogonal  </a:t>
            </a:r>
          </a:p>
          <a:p>
            <a:pPr algn="ctr">
              <a:buNone/>
            </a:pPr>
            <a:r>
              <a:rPr lang="en-US" sz="9600" b="1" dirty="0" smtClean="0"/>
              <a:t>	</a:t>
            </a:r>
            <a:r>
              <a:rPr lang="en-US" sz="9600" b="1" dirty="0" err="1" smtClean="0"/>
              <a:t>iff</a:t>
            </a:r>
            <a:endParaRPr lang="en-US" sz="9600" b="1" dirty="0" smtClean="0"/>
          </a:p>
          <a:p>
            <a:pPr algn="ctr">
              <a:buNone/>
            </a:pPr>
            <a:r>
              <a:rPr lang="en-US" sz="9600" b="1" dirty="0" smtClean="0">
                <a:solidFill>
                  <a:srgbClr val="FF0000"/>
                </a:solidFill>
              </a:rPr>
              <a:t>M</a:t>
            </a:r>
            <a:r>
              <a:rPr lang="en-US" sz="9600" b="1" dirty="0" smtClean="0"/>
              <a:t> M</a:t>
            </a:r>
            <a:r>
              <a:rPr lang="en-US" sz="9600" b="1" baseline="30000" dirty="0" smtClean="0"/>
              <a:t>T</a:t>
            </a:r>
            <a:r>
              <a:rPr lang="en-US" sz="9600" b="1" dirty="0" smtClean="0"/>
              <a:t>  =  M</a:t>
            </a:r>
            <a:r>
              <a:rPr lang="en-US" sz="9600" b="1" baseline="30000" dirty="0" smtClean="0"/>
              <a:t>T</a:t>
            </a:r>
            <a:r>
              <a:rPr lang="en-US" sz="9600" b="1" dirty="0" smtClean="0"/>
              <a:t> </a:t>
            </a:r>
            <a:r>
              <a:rPr lang="en-US" sz="9600" b="1" dirty="0" smtClean="0">
                <a:solidFill>
                  <a:srgbClr val="FF0000"/>
                </a:solidFill>
              </a:rPr>
              <a:t>M</a:t>
            </a:r>
            <a:r>
              <a:rPr lang="en-US" sz="9600" b="1" dirty="0" smtClean="0"/>
              <a:t>  =   I</a:t>
            </a:r>
            <a:r>
              <a:rPr lang="en-US" sz="9600" b="1" baseline="-25000" dirty="0" smtClean="0"/>
              <a:t>n </a:t>
            </a:r>
            <a:r>
              <a:rPr lang="en-US" sz="9600" b="1" dirty="0" smtClean="0"/>
              <a:t> </a:t>
            </a:r>
            <a:r>
              <a:rPr lang="en-US" sz="6400" b="1" dirty="0" smtClean="0"/>
              <a:t>. </a:t>
            </a:r>
            <a:endParaRPr lang="en-US" sz="6400" b="1" baseline="-25000" dirty="0" smtClean="0"/>
          </a:p>
          <a:p>
            <a:pPr algn="ctr">
              <a:buNone/>
            </a:pPr>
            <a:endParaRPr lang="en-US" sz="6400" b="1" dirty="0" smtClean="0"/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3886200" y="1600200"/>
            <a:ext cx="4800600" cy="4525963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>
            <a:normAutofit fontScale="25000" lnSpcReduction="20000"/>
          </a:bodyPr>
          <a:lstStyle/>
          <a:p>
            <a:pPr>
              <a:buNone/>
            </a:pPr>
            <a:endParaRPr lang="en-US" sz="3500" dirty="0" smtClean="0"/>
          </a:p>
          <a:p>
            <a:pPr>
              <a:buNone/>
            </a:pPr>
            <a:r>
              <a:rPr lang="en-US" sz="3500" dirty="0" smtClean="0"/>
              <a:t>      </a:t>
            </a:r>
            <a:r>
              <a:rPr lang="en-US" sz="4300" dirty="0" smtClean="0"/>
              <a:t>	</a:t>
            </a:r>
            <a:r>
              <a:rPr lang="en-US" sz="8000" dirty="0" smtClean="0">
                <a:latin typeface="Aharoni" pitchFamily="2" charset="-79"/>
                <a:cs typeface="Aharoni" pitchFamily="2" charset="-79"/>
              </a:rPr>
              <a:t>Example: </a:t>
            </a:r>
            <a:endParaRPr lang="en-US" sz="8000" u="sng" dirty="0" smtClean="0">
              <a:solidFill>
                <a:srgbClr val="0070C0"/>
              </a:solidFill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endParaRPr lang="en-US" sz="4300" u="sng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sz="4300" u="sng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4300" dirty="0" smtClean="0"/>
              <a:t>	</a:t>
            </a:r>
            <a:r>
              <a:rPr lang="en-US" sz="6400" dirty="0" smtClean="0">
                <a:solidFill>
                  <a:srgbClr val="FF0000"/>
                </a:solidFill>
              </a:rPr>
              <a:t>M</a:t>
            </a:r>
            <a:r>
              <a:rPr lang="en-US" sz="6400" dirty="0" smtClean="0"/>
              <a:t> =   </a:t>
            </a:r>
            <a:r>
              <a:rPr lang="en-US" sz="4300" dirty="0" smtClean="0"/>
              <a:t>   </a:t>
            </a:r>
          </a:p>
          <a:p>
            <a:pPr>
              <a:buNone/>
            </a:pPr>
            <a:endParaRPr lang="en-US" sz="4300" dirty="0" smtClean="0"/>
          </a:p>
          <a:p>
            <a:pPr>
              <a:buNone/>
            </a:pPr>
            <a:endParaRPr lang="en-US" sz="4300" dirty="0" smtClean="0"/>
          </a:p>
          <a:p>
            <a:pPr>
              <a:buNone/>
            </a:pPr>
            <a:r>
              <a:rPr lang="en-US" sz="4300" dirty="0" smtClean="0"/>
              <a:t>     </a:t>
            </a:r>
          </a:p>
          <a:p>
            <a:pPr>
              <a:buNone/>
            </a:pPr>
            <a:r>
              <a:rPr lang="en-US" sz="4300" dirty="0" smtClean="0"/>
              <a:t>	</a:t>
            </a:r>
          </a:p>
          <a:p>
            <a:pPr>
              <a:buNone/>
            </a:pPr>
            <a:endParaRPr lang="en-US" sz="4300" b="1" dirty="0" smtClean="0"/>
          </a:p>
          <a:p>
            <a:pPr>
              <a:buNone/>
            </a:pPr>
            <a:r>
              <a:rPr lang="en-US" sz="4300" b="1" dirty="0" smtClean="0"/>
              <a:t>	</a:t>
            </a:r>
            <a:r>
              <a:rPr lang="en-US" sz="4400" b="1" dirty="0" smtClean="0"/>
              <a:t> </a:t>
            </a:r>
            <a:r>
              <a:rPr lang="en-US" sz="6400" b="1" dirty="0" smtClean="0">
                <a:solidFill>
                  <a:srgbClr val="FF0000"/>
                </a:solidFill>
              </a:rPr>
              <a:t>M</a:t>
            </a:r>
            <a:r>
              <a:rPr lang="en-US" sz="6400" b="1" dirty="0" smtClean="0"/>
              <a:t> M</a:t>
            </a:r>
            <a:r>
              <a:rPr lang="en-US" sz="6400" b="1" baseline="30000" dirty="0" smtClean="0"/>
              <a:t>T</a:t>
            </a:r>
            <a:r>
              <a:rPr lang="en-US" sz="6400" b="1" dirty="0" smtClean="0"/>
              <a:t>  =     [ do yourself]   = I</a:t>
            </a:r>
            <a:r>
              <a:rPr lang="en-US" sz="6400" b="1" dirty="0" smtClean="0">
                <a:latin typeface="Cambria Math"/>
                <a:ea typeface="Cambria Math"/>
              </a:rPr>
              <a:t>₃ </a:t>
            </a:r>
            <a:r>
              <a:rPr lang="en-US" sz="6400" b="1" dirty="0" smtClean="0"/>
              <a:t>.  		</a:t>
            </a:r>
          </a:p>
          <a:p>
            <a:pPr>
              <a:buNone/>
            </a:pPr>
            <a:endParaRPr lang="en-US" sz="4300" dirty="0" smtClean="0"/>
          </a:p>
          <a:p>
            <a:pPr>
              <a:buNone/>
            </a:pPr>
            <a:r>
              <a:rPr lang="en-US" sz="4400" b="1" dirty="0" smtClean="0"/>
              <a:t> 	</a:t>
            </a:r>
            <a:r>
              <a:rPr lang="en-US" sz="6400" b="1" dirty="0" smtClean="0"/>
              <a:t>  M</a:t>
            </a:r>
            <a:r>
              <a:rPr lang="en-US" sz="6400" b="1" baseline="30000" dirty="0" smtClean="0"/>
              <a:t>T</a:t>
            </a:r>
            <a:r>
              <a:rPr lang="en-US" sz="6400" b="1" dirty="0" smtClean="0"/>
              <a:t>  </a:t>
            </a:r>
            <a:r>
              <a:rPr lang="en-US" sz="6400" b="1" dirty="0" smtClean="0">
                <a:solidFill>
                  <a:srgbClr val="FF0000"/>
                </a:solidFill>
              </a:rPr>
              <a:t>M</a:t>
            </a:r>
            <a:r>
              <a:rPr lang="en-US" sz="6400" b="1" dirty="0" smtClean="0"/>
              <a:t>  =   [ do yourself]   = I</a:t>
            </a:r>
            <a:r>
              <a:rPr lang="en-US" sz="6400" b="1" dirty="0" smtClean="0">
                <a:latin typeface="Cambria Math"/>
                <a:ea typeface="Cambria Math"/>
              </a:rPr>
              <a:t>₃ </a:t>
            </a:r>
            <a:r>
              <a:rPr lang="en-US" sz="6400" b="1" dirty="0" smtClean="0"/>
              <a:t>. </a:t>
            </a:r>
            <a:endParaRPr lang="en-US" sz="4300" dirty="0" smtClean="0"/>
          </a:p>
          <a:p>
            <a:pPr>
              <a:buNone/>
            </a:pPr>
            <a:r>
              <a:rPr lang="en-US" sz="4300" dirty="0" smtClean="0"/>
              <a:t>	</a:t>
            </a:r>
          </a:p>
          <a:p>
            <a:pPr>
              <a:buNone/>
            </a:pPr>
            <a:endParaRPr lang="en-US" sz="4300" dirty="0" smtClean="0"/>
          </a:p>
          <a:p>
            <a:pPr>
              <a:buNone/>
            </a:pPr>
            <a:r>
              <a:rPr lang="en-US" sz="7200" dirty="0" smtClean="0"/>
              <a:t>∴ 	 </a:t>
            </a:r>
            <a:r>
              <a:rPr lang="en-US" sz="7200" dirty="0" smtClean="0">
                <a:solidFill>
                  <a:srgbClr val="FF0000"/>
                </a:solidFill>
              </a:rPr>
              <a:t>M</a:t>
            </a:r>
            <a:r>
              <a:rPr lang="en-US" sz="7200" dirty="0" smtClean="0"/>
              <a:t>   is orthogonal. </a:t>
            </a:r>
          </a:p>
          <a:p>
            <a:pPr>
              <a:buNone/>
            </a:pPr>
            <a:r>
              <a:rPr lang="en-US" sz="4300" dirty="0" smtClean="0"/>
              <a:t>  </a:t>
            </a:r>
          </a:p>
          <a:p>
            <a:pPr>
              <a:buNone/>
            </a:pPr>
            <a:endParaRPr lang="en-US" sz="4300" dirty="0" smtClean="0"/>
          </a:p>
          <a:p>
            <a:pPr>
              <a:buNone/>
            </a:pPr>
            <a:r>
              <a:rPr lang="en-US" sz="4300" dirty="0" smtClean="0"/>
              <a:t> </a:t>
            </a:r>
            <a:r>
              <a:rPr lang="en-US" sz="6400" b="1" dirty="0" smtClean="0">
                <a:solidFill>
                  <a:srgbClr val="C00000"/>
                </a:solidFill>
              </a:rPr>
              <a:t>Comment :</a:t>
            </a:r>
            <a:r>
              <a:rPr lang="en-US" sz="6400" dirty="0" smtClean="0">
                <a:solidFill>
                  <a:srgbClr val="C00000"/>
                </a:solidFill>
              </a:rPr>
              <a:t>  It is easier than defn-1, but more lengthy.  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 : Assistant  Professor : GED : FSIT : DIU 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724400" y="2209800"/>
          <a:ext cx="990600" cy="1143000"/>
        </p:xfrm>
        <a:graphic>
          <a:graphicData uri="http://schemas.openxmlformats.org/presentationml/2006/ole">
            <p:oleObj spid="_x0000_s31745" name="Equation" r:id="rId3" imgW="990360" imgH="1143000" progId="Equation.3">
              <p:embed/>
            </p:oleObj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Quick -check 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b">
            <a:normAutofit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	</a:t>
            </a:r>
            <a:r>
              <a:rPr lang="en-US" sz="2400" b="1" dirty="0" smtClean="0"/>
              <a:t>Examples:</a:t>
            </a:r>
            <a:r>
              <a:rPr lang="en-US" u="sng" dirty="0" smtClean="0"/>
              <a:t> </a:t>
            </a:r>
          </a:p>
          <a:p>
            <a:pPr>
              <a:buNone/>
            </a:pPr>
            <a:endParaRPr lang="en-US" sz="2600" dirty="0" smtClean="0"/>
          </a:p>
          <a:p>
            <a:pPr>
              <a:buNone/>
            </a:pPr>
            <a:r>
              <a:rPr lang="en-US" sz="2600" dirty="0" smtClean="0">
                <a:solidFill>
                  <a:srgbClr val="00B050"/>
                </a:solidFill>
              </a:rPr>
              <a:t>M</a:t>
            </a:r>
            <a:r>
              <a:rPr lang="en-US" sz="2600" dirty="0" smtClean="0"/>
              <a:t> =  	        , </a:t>
            </a:r>
            <a:r>
              <a:rPr lang="en-US" sz="2600" dirty="0" smtClean="0">
                <a:solidFill>
                  <a:srgbClr val="00B050"/>
                </a:solidFill>
              </a:rPr>
              <a:t>K</a:t>
            </a:r>
            <a:r>
              <a:rPr lang="en-US" sz="2600" dirty="0" smtClean="0"/>
              <a:t> =                  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sz="2600" dirty="0" smtClean="0"/>
              <a:t>Now :</a:t>
            </a:r>
          </a:p>
          <a:p>
            <a:pPr>
              <a:buNone/>
            </a:pPr>
            <a:r>
              <a:rPr lang="en-US" sz="2600" dirty="0" smtClean="0">
                <a:latin typeface="Arial"/>
                <a:cs typeface="Arial"/>
              </a:rPr>
              <a:t>|</a:t>
            </a:r>
            <a:r>
              <a:rPr lang="en-US" sz="2600" dirty="0" smtClean="0">
                <a:solidFill>
                  <a:srgbClr val="00B050"/>
                </a:solidFill>
                <a:latin typeface="Arial"/>
                <a:cs typeface="Arial"/>
              </a:rPr>
              <a:t>M</a:t>
            </a:r>
            <a:r>
              <a:rPr lang="en-US" sz="2600" dirty="0" smtClean="0">
                <a:latin typeface="Arial"/>
                <a:cs typeface="Arial"/>
              </a:rPr>
              <a:t>| = [ do yourself ] </a:t>
            </a:r>
            <a:r>
              <a:rPr lang="en-US" sz="2600" dirty="0" smtClean="0">
                <a:latin typeface="Calibri"/>
                <a:cs typeface="Arial"/>
              </a:rPr>
              <a:t>= -2</a:t>
            </a:r>
          </a:p>
          <a:p>
            <a:pPr>
              <a:buNone/>
            </a:pPr>
            <a:r>
              <a:rPr lang="en-US" sz="2600" dirty="0" smtClean="0">
                <a:latin typeface="Arial"/>
                <a:cs typeface="Arial"/>
              </a:rPr>
              <a:t>|</a:t>
            </a:r>
            <a:r>
              <a:rPr lang="en-US" sz="2600" dirty="0" smtClean="0">
                <a:solidFill>
                  <a:srgbClr val="00B050"/>
                </a:solidFill>
                <a:latin typeface="Arial"/>
                <a:cs typeface="Arial"/>
              </a:rPr>
              <a:t>K</a:t>
            </a:r>
            <a:r>
              <a:rPr lang="en-US" sz="2600" dirty="0" smtClean="0">
                <a:latin typeface="Arial"/>
                <a:cs typeface="Arial"/>
              </a:rPr>
              <a:t>| =  [ do yourself ] </a:t>
            </a:r>
            <a:r>
              <a:rPr lang="en-US" sz="2600" dirty="0" smtClean="0">
                <a:cs typeface="Arial"/>
              </a:rPr>
              <a:t>= 744</a:t>
            </a:r>
            <a:r>
              <a:rPr lang="en-US" sz="2600" dirty="0" smtClean="0">
                <a:latin typeface="Arial"/>
                <a:cs typeface="Arial"/>
              </a:rPr>
              <a:t> </a:t>
            </a:r>
            <a:r>
              <a:rPr lang="en-US" sz="2600" dirty="0" smtClean="0">
                <a:cs typeface="Arial"/>
              </a:rPr>
              <a:t> </a:t>
            </a:r>
          </a:p>
          <a:p>
            <a:pPr>
              <a:buNone/>
            </a:pPr>
            <a:r>
              <a:rPr lang="en-US" dirty="0" smtClean="0"/>
              <a:t>∴	</a:t>
            </a:r>
            <a:r>
              <a:rPr lang="en-US" sz="2000" dirty="0" smtClean="0"/>
              <a:t>Each of them isn’t orthogonal.</a:t>
            </a:r>
          </a:p>
          <a:p>
            <a:pPr>
              <a:buNone/>
            </a:pPr>
            <a:endParaRPr lang="en-US" sz="2000" dirty="0" smtClean="0">
              <a:cs typeface="Arial"/>
            </a:endParaRPr>
          </a:p>
          <a:p>
            <a:pPr>
              <a:buNone/>
            </a:pPr>
            <a:endParaRPr lang="en-US" sz="2000" dirty="0" smtClean="0">
              <a:cs typeface="Arial"/>
            </a:endParaRPr>
          </a:p>
          <a:p>
            <a:pPr>
              <a:buNone/>
            </a:pPr>
            <a:endParaRPr lang="en-US" sz="1500" dirty="0" smtClean="0">
              <a:cs typeface="Arial"/>
            </a:endParaRPr>
          </a:p>
          <a:p>
            <a:pPr>
              <a:buNone/>
            </a:pPr>
            <a:r>
              <a:rPr lang="en-US" sz="1700" dirty="0" smtClean="0">
                <a:solidFill>
                  <a:srgbClr val="0070C0"/>
                </a:solidFill>
                <a:cs typeface="Arial"/>
              </a:rPr>
              <a:t>Comment</a:t>
            </a:r>
            <a:r>
              <a:rPr lang="en-US" sz="1700" dirty="0" smtClean="0">
                <a:cs typeface="Arial"/>
              </a:rPr>
              <a:t> :  It quickly confirms about non-</a:t>
            </a:r>
            <a:r>
              <a:rPr lang="en-US" sz="1700" dirty="0" err="1" smtClean="0">
                <a:cs typeface="Arial"/>
              </a:rPr>
              <a:t>orthogonality</a:t>
            </a:r>
            <a:r>
              <a:rPr lang="en-US" sz="1700" dirty="0" smtClean="0">
                <a:cs typeface="Arial"/>
              </a:rPr>
              <a:t>. </a:t>
            </a:r>
          </a:p>
          <a:p>
            <a:pPr>
              <a:buNone/>
            </a:pPr>
            <a:r>
              <a:rPr lang="en-US" sz="1700" dirty="0" smtClean="0">
                <a:cs typeface="Arial"/>
              </a:rPr>
              <a:t>Unfortunately, there are no such short ways   to ensure </a:t>
            </a:r>
          </a:p>
          <a:p>
            <a:pPr>
              <a:buNone/>
            </a:pPr>
            <a:r>
              <a:rPr lang="en-US" sz="1700" dirty="0" err="1" smtClean="0">
                <a:cs typeface="Arial"/>
              </a:rPr>
              <a:t>orthogonality</a:t>
            </a:r>
            <a:r>
              <a:rPr lang="en-US" sz="1700" dirty="0" smtClean="0">
                <a:cs typeface="Arial"/>
              </a:rPr>
              <a:t>.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half" idx="2"/>
          </p:nvPr>
        </p:nvSpPr>
        <p:spPr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r>
              <a:rPr lang="en-US" dirty="0" smtClean="0">
                <a:latin typeface="Arial"/>
                <a:cs typeface="Arial"/>
              </a:rPr>
              <a:t>    	</a:t>
            </a:r>
          </a:p>
          <a:p>
            <a:endParaRPr lang="en-US" dirty="0" smtClean="0">
              <a:latin typeface="Arial"/>
              <a:cs typeface="Arial"/>
            </a:endParaRPr>
          </a:p>
          <a:p>
            <a:pPr algn="ctr"/>
            <a:r>
              <a:rPr lang="en-US" sz="1600" dirty="0" smtClean="0">
                <a:latin typeface="Arial"/>
                <a:cs typeface="Arial"/>
              </a:rPr>
              <a:t>    </a:t>
            </a:r>
            <a:r>
              <a:rPr lang="en-US" sz="1600" dirty="0" smtClean="0">
                <a:latin typeface="Arial Black" pitchFamily="34" charset="0"/>
                <a:cs typeface="Arial"/>
              </a:rPr>
              <a:t> </a:t>
            </a:r>
            <a:r>
              <a:rPr lang="en-US" sz="2400" dirty="0" smtClean="0">
                <a:latin typeface="Arial Black" pitchFamily="34" charset="0"/>
                <a:cs typeface="Arial"/>
              </a:rPr>
              <a:t>If </a:t>
            </a:r>
            <a:r>
              <a:rPr lang="en-US" sz="2400" dirty="0" smtClean="0">
                <a:latin typeface="Arial"/>
                <a:cs typeface="Arial"/>
              </a:rPr>
              <a:t>         </a:t>
            </a:r>
          </a:p>
          <a:p>
            <a:pPr algn="ctr"/>
            <a:r>
              <a:rPr lang="en-US" sz="2400" dirty="0" smtClean="0">
                <a:solidFill>
                  <a:srgbClr val="00B050"/>
                </a:solidFill>
                <a:latin typeface="Arial"/>
                <a:cs typeface="Arial"/>
              </a:rPr>
              <a:t>|M| </a:t>
            </a:r>
            <a:r>
              <a:rPr lang="en-US" sz="2400" dirty="0" smtClean="0">
                <a:solidFill>
                  <a:srgbClr val="FF0000"/>
                </a:solidFill>
                <a:latin typeface="Calibri"/>
                <a:cs typeface="Arial"/>
              </a:rPr>
              <a:t>≠</a:t>
            </a:r>
            <a:r>
              <a:rPr lang="en-US" sz="2400" dirty="0" smtClean="0">
                <a:latin typeface="Calibri"/>
                <a:cs typeface="Arial"/>
              </a:rPr>
              <a:t> </a:t>
            </a:r>
            <a:r>
              <a:rPr lang="en-US" sz="2400" dirty="0" smtClean="0">
                <a:latin typeface="Bodoni MT Black"/>
                <a:cs typeface="Arial"/>
              </a:rPr>
              <a:t>± </a:t>
            </a:r>
            <a:r>
              <a:rPr lang="en-US" sz="2400" dirty="0" smtClean="0">
                <a:latin typeface="Bodoni MT" pitchFamily="18" charset="0"/>
                <a:cs typeface="Arial"/>
              </a:rPr>
              <a:t>1</a:t>
            </a:r>
            <a:r>
              <a:rPr lang="en-US" sz="2400" dirty="0" smtClean="0">
                <a:latin typeface="Calibri"/>
                <a:cs typeface="Arial"/>
              </a:rPr>
              <a:t>  , </a:t>
            </a:r>
          </a:p>
          <a:p>
            <a:pPr algn="ctr"/>
            <a:r>
              <a:rPr lang="en-US" sz="2400" dirty="0" smtClean="0">
                <a:latin typeface="Calibri"/>
                <a:cs typeface="Arial"/>
              </a:rPr>
              <a:t>      </a:t>
            </a:r>
            <a:r>
              <a:rPr lang="en-US" sz="2400" dirty="0" smtClean="0">
                <a:latin typeface="Arial Black" pitchFamily="34" charset="0"/>
                <a:cs typeface="Arial"/>
              </a:rPr>
              <a:t>then</a:t>
            </a:r>
            <a:r>
              <a:rPr lang="en-US" sz="2400" dirty="0" smtClean="0">
                <a:latin typeface="Calibri"/>
                <a:cs typeface="Arial"/>
              </a:rPr>
              <a:t>    </a:t>
            </a:r>
            <a:r>
              <a:rPr lang="en-US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alibri"/>
                <a:cs typeface="Arial"/>
              </a:rPr>
              <a:t> </a:t>
            </a:r>
            <a:r>
              <a:rPr lang="en-US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alibri"/>
                <a:cs typeface="Arial"/>
              </a:rPr>
              <a:t> </a:t>
            </a:r>
          </a:p>
          <a:p>
            <a:pPr algn="ctr"/>
            <a:r>
              <a:rPr lang="en-US" sz="2400" dirty="0" smtClean="0">
                <a:solidFill>
                  <a:srgbClr val="00B050"/>
                </a:solidFill>
                <a:latin typeface="Calibri"/>
                <a:cs typeface="Arial"/>
              </a:rPr>
              <a:t>M</a:t>
            </a:r>
            <a:r>
              <a:rPr lang="en-US" sz="2400" dirty="0" smtClean="0">
                <a:solidFill>
                  <a:srgbClr val="FF0000"/>
                </a:solidFill>
                <a:latin typeface="Calibri"/>
                <a:cs typeface="Arial"/>
              </a:rPr>
              <a:t> </a:t>
            </a:r>
            <a:r>
              <a:rPr lang="en-US" sz="2400" dirty="0" smtClean="0">
                <a:latin typeface="Calibri"/>
                <a:cs typeface="Arial"/>
              </a:rPr>
              <a:t>  </a:t>
            </a:r>
            <a:r>
              <a:rPr lang="en-US" sz="2400" dirty="0" smtClean="0">
                <a:solidFill>
                  <a:srgbClr val="FF0000"/>
                </a:solidFill>
                <a:latin typeface="Calibri"/>
                <a:cs typeface="Arial"/>
              </a:rPr>
              <a:t>is not </a:t>
            </a:r>
            <a:r>
              <a:rPr lang="en-US" sz="2400" dirty="0" smtClean="0">
                <a:latin typeface="Calibri"/>
                <a:cs typeface="Arial"/>
              </a:rPr>
              <a:t>orthogonal. </a:t>
            </a:r>
          </a:p>
          <a:p>
            <a:endParaRPr lang="en-US" dirty="0" smtClean="0">
              <a:latin typeface="Calibri"/>
              <a:cs typeface="Arial"/>
            </a:endParaRPr>
          </a:p>
          <a:p>
            <a:endParaRPr lang="en-US" dirty="0" smtClean="0">
              <a:latin typeface="Calibri"/>
              <a:cs typeface="Arial"/>
            </a:endParaRPr>
          </a:p>
          <a:p>
            <a:endParaRPr lang="en-US" dirty="0" smtClean="0">
              <a:latin typeface="Calibri"/>
              <a:cs typeface="Arial"/>
            </a:endParaRPr>
          </a:p>
          <a:p>
            <a:r>
              <a:rPr lang="en-US" dirty="0" smtClean="0">
                <a:latin typeface="Calibri"/>
                <a:cs typeface="Arial"/>
              </a:rPr>
              <a:t>	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 : Assistant  Professor : GED : FSIT : DIU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267200" y="1447800"/>
          <a:ext cx="698500" cy="457200"/>
        </p:xfrm>
        <a:graphic>
          <a:graphicData uri="http://schemas.openxmlformats.org/presentationml/2006/ole">
            <p:oleObj spid="_x0000_s30721" name="Equation" r:id="rId3" imgW="698400" imgH="4572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096000" y="1295400"/>
          <a:ext cx="901700" cy="711200"/>
        </p:xfrm>
        <a:graphic>
          <a:graphicData uri="http://schemas.openxmlformats.org/presentationml/2006/ole">
            <p:oleObj spid="_x0000_s30722" name="Equation" r:id="rId4" imgW="901440" imgH="711000" progId="Equation.3">
              <p:embed/>
            </p:oleObj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  <a:ln>
            <a:solidFill>
              <a:srgbClr val="002060"/>
            </a:solidFill>
          </a:ln>
        </p:spPr>
        <p:txBody>
          <a:bodyPr/>
          <a:lstStyle/>
          <a:p>
            <a:r>
              <a:rPr lang="en-US" dirty="0" smtClean="0"/>
              <a:t>Construction -1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657599"/>
          </a:xfrm>
          <a:ln>
            <a:solidFill>
              <a:schemeClr val="accent1"/>
            </a:solidFill>
          </a:ln>
        </p:spPr>
        <p:txBody>
          <a:bodyPr/>
          <a:lstStyle/>
          <a:p>
            <a:pPr>
              <a:buNone/>
            </a:pPr>
            <a:r>
              <a:rPr lang="en-US" dirty="0" smtClean="0"/>
              <a:t>	2x2 cases :</a:t>
            </a:r>
            <a:r>
              <a:rPr lang="en-US" u="sng" dirty="0" smtClean="0">
                <a:solidFill>
                  <a:srgbClr val="0070C0"/>
                </a:solidFill>
              </a:rPr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sz="2400" b="1" dirty="0" smtClean="0"/>
              <a:t>Rule:</a:t>
            </a:r>
            <a:r>
              <a:rPr lang="en-US" sz="2400" dirty="0" smtClean="0"/>
              <a:t> Assign any value to </a:t>
            </a:r>
            <a:r>
              <a:rPr lang="el-GR" sz="2400" dirty="0" smtClean="0">
                <a:latin typeface="Cambria Math"/>
                <a:ea typeface="Cambria Math"/>
              </a:rPr>
              <a:t>θ</a:t>
            </a:r>
            <a:r>
              <a:rPr lang="en-US" sz="2400" dirty="0" smtClean="0">
                <a:latin typeface="Cambria Math"/>
                <a:ea typeface="Cambria Math"/>
              </a:rPr>
              <a:t> ; each resulting matrix will be orthogonal.</a:t>
            </a: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3657600"/>
          </a:xfrm>
          <a:ln>
            <a:solidFill>
              <a:schemeClr val="accent1"/>
            </a:solidFill>
          </a:ln>
        </p:spPr>
        <p:txBody>
          <a:bodyPr/>
          <a:lstStyle/>
          <a:p>
            <a:pPr>
              <a:buNone/>
            </a:pPr>
            <a:r>
              <a:rPr lang="en-US" dirty="0" smtClean="0"/>
              <a:t> 	Examples :</a:t>
            </a:r>
          </a:p>
          <a:p>
            <a:r>
              <a:rPr lang="el-GR" dirty="0" smtClean="0">
                <a:latin typeface="Cambria Math"/>
                <a:ea typeface="Cambria Math"/>
              </a:rPr>
              <a:t>θ</a:t>
            </a:r>
            <a:r>
              <a:rPr lang="en-US" dirty="0" smtClean="0">
                <a:latin typeface="Cambria Math"/>
                <a:ea typeface="Cambria Math"/>
              </a:rPr>
              <a:t> = 45ᵒ 	    ⇨                 .</a:t>
            </a:r>
          </a:p>
          <a:p>
            <a:pPr>
              <a:buNone/>
            </a:pPr>
            <a:endParaRPr lang="en-US" dirty="0" smtClean="0">
              <a:latin typeface="Cambria Math"/>
              <a:ea typeface="Cambria Math"/>
            </a:endParaRPr>
          </a:p>
          <a:p>
            <a:r>
              <a:rPr lang="el-GR" dirty="0" smtClean="0">
                <a:latin typeface="Cambria Math"/>
                <a:ea typeface="Cambria Math"/>
              </a:rPr>
              <a:t>θ</a:t>
            </a:r>
            <a:r>
              <a:rPr lang="en-US" dirty="0" smtClean="0">
                <a:latin typeface="Cambria Math"/>
                <a:ea typeface="Cambria Math"/>
              </a:rPr>
              <a:t> = -90ᵒ      ⇨                .</a:t>
            </a:r>
          </a:p>
          <a:p>
            <a:endParaRPr lang="en-US" dirty="0" smtClean="0">
              <a:latin typeface="Cambria Math"/>
              <a:ea typeface="Cambria Math"/>
            </a:endParaRPr>
          </a:p>
          <a:p>
            <a:r>
              <a:rPr lang="el-GR" dirty="0" smtClean="0">
                <a:latin typeface="Cambria Math"/>
                <a:ea typeface="Cambria Math"/>
              </a:rPr>
              <a:t>θ</a:t>
            </a:r>
            <a:r>
              <a:rPr lang="en-US" dirty="0" smtClean="0">
                <a:latin typeface="Cambria Math"/>
                <a:ea typeface="Cambria Math"/>
              </a:rPr>
              <a:t> = -390ᵒ   ⇨                .</a:t>
            </a:r>
          </a:p>
          <a:p>
            <a:pPr>
              <a:buNone/>
            </a:pPr>
            <a:endParaRPr lang="en-US" dirty="0" smtClean="0">
              <a:latin typeface="Cambria Math"/>
              <a:ea typeface="Cambria Math"/>
            </a:endParaRP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914400" y="2209800"/>
          <a:ext cx="3293535" cy="1445941"/>
        </p:xfrm>
        <a:graphic>
          <a:graphicData uri="http://schemas.openxmlformats.org/presentationml/2006/ole">
            <p:oleObj spid="_x0000_s29698" name="Equation" r:id="rId3" imgW="1041120" imgH="4572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7543800" y="1981200"/>
          <a:ext cx="876300" cy="812800"/>
        </p:xfrm>
        <a:graphic>
          <a:graphicData uri="http://schemas.openxmlformats.org/presentationml/2006/ole">
            <p:oleObj spid="_x0000_s29699" name="Equation" r:id="rId4" imgW="876240" imgH="81252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7620000" y="3276600"/>
          <a:ext cx="558800" cy="457200"/>
        </p:xfrm>
        <a:graphic>
          <a:graphicData uri="http://schemas.openxmlformats.org/presentationml/2006/ole">
            <p:oleObj spid="_x0000_s29700" name="Equation" r:id="rId5" imgW="558720" imgH="4572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7543800" y="4038600"/>
          <a:ext cx="736600" cy="838200"/>
        </p:xfrm>
        <a:graphic>
          <a:graphicData uri="http://schemas.openxmlformats.org/presentationml/2006/ole">
            <p:oleObj spid="_x0000_s29701" name="Equation" r:id="rId6" imgW="736560" imgH="838080" progId="Equation.3">
              <p:embed/>
            </p:oleObj>
          </a:graphicData>
        </a:graphic>
      </p:graphicFrame>
      <p:sp>
        <p:nvSpPr>
          <p:cNvPr id="11" name="Horizontal Scroll 10"/>
          <p:cNvSpPr/>
          <p:nvPr/>
        </p:nvSpPr>
        <p:spPr>
          <a:xfrm>
            <a:off x="533400" y="5410200"/>
            <a:ext cx="8153400" cy="914400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N.B.  Let  M be 2x2  &amp; IMI = </a:t>
            </a:r>
            <a:r>
              <a:rPr lang="en-US" dirty="0" smtClean="0">
                <a:latin typeface="Arial"/>
                <a:cs typeface="Arial"/>
              </a:rPr>
              <a:t>±1. </a:t>
            </a:r>
            <a:r>
              <a:rPr lang="en-US" dirty="0" smtClean="0">
                <a:cs typeface="Arial"/>
              </a:rPr>
              <a:t>If M is orthogonal, then it must be like                       .   </a:t>
            </a:r>
            <a:endParaRPr lang="en-US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7391400" y="5638800"/>
          <a:ext cx="1041400" cy="457200"/>
        </p:xfrm>
        <a:graphic>
          <a:graphicData uri="http://schemas.openxmlformats.org/presentationml/2006/ole">
            <p:oleObj spid="_x0000_s29702" name="Equation" r:id="rId7" imgW="1041120" imgH="457200" progId="Equation.3">
              <p:embed/>
            </p:oleObj>
          </a:graphicData>
        </a:graphic>
      </p:graphicFrame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 : Assistant  Professor : GED : FSIT : DIU </a:t>
            </a:r>
            <a:endParaRPr lang="en-US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  <a:ln>
            <a:solidFill>
              <a:srgbClr val="002060"/>
            </a:solidFill>
          </a:ln>
        </p:spPr>
        <p:txBody>
          <a:bodyPr/>
          <a:lstStyle/>
          <a:p>
            <a:r>
              <a:rPr lang="en-US" dirty="0" smtClean="0"/>
              <a:t>Construction -2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/>
              <a:t>3x3 Cases :  </a:t>
            </a:r>
            <a:endParaRPr lang="en-US" u="sng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                      ;          .</a:t>
            </a:r>
          </a:p>
          <a:p>
            <a:endParaRPr lang="en-US" dirty="0" smtClean="0"/>
          </a:p>
          <a:p>
            <a:r>
              <a:rPr lang="en-US" sz="2000" dirty="0" smtClean="0"/>
              <a:t>4x4, 5x5, …… cases are made in the same way, i.e. proceed with </a:t>
            </a:r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±1 along the diagonal</a:t>
            </a:r>
            <a:r>
              <a:rPr lang="en-US" sz="2000" dirty="0" smtClean="0">
                <a:latin typeface="Arial"/>
                <a:cs typeface="Arial"/>
              </a:rPr>
              <a:t>. Then complete the rest of rows &amp; columns with </a:t>
            </a:r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zeroes only</a:t>
            </a:r>
            <a:r>
              <a:rPr lang="en-US" dirty="0" smtClean="0">
                <a:latin typeface="Arial"/>
                <a:cs typeface="Arial"/>
              </a:rPr>
              <a:t>. 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Not all</a:t>
            </a:r>
            <a:r>
              <a:rPr lang="en-US" sz="2000" dirty="0" smtClean="0">
                <a:latin typeface="Arial"/>
                <a:cs typeface="Arial"/>
              </a:rPr>
              <a:t> 3x3, 4x4, ….. orthogonal matrices conform to </a:t>
            </a:r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this pattern</a:t>
            </a:r>
            <a:r>
              <a:rPr lang="en-US" sz="2000" dirty="0" smtClean="0">
                <a:latin typeface="Arial"/>
                <a:cs typeface="Arial"/>
              </a:rPr>
              <a:t>.</a:t>
            </a:r>
            <a:endParaRPr lang="en-US" sz="20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/>
              <a:t>Examples :</a:t>
            </a:r>
          </a:p>
          <a:p>
            <a:r>
              <a:rPr lang="en-US" sz="2000" dirty="0" smtClean="0"/>
              <a:t>A   3x3  orthogonal matrix: </a:t>
            </a:r>
          </a:p>
          <a:p>
            <a:pPr>
              <a:buNone/>
            </a:pPr>
            <a:r>
              <a:rPr lang="en-US" sz="2000" dirty="0" smtClean="0">
                <a:latin typeface="Cambria Math"/>
                <a:ea typeface="Cambria Math"/>
              </a:rPr>
              <a:t>	(taking  </a:t>
            </a:r>
            <a:r>
              <a:rPr lang="el-GR" sz="2000" dirty="0" smtClean="0">
                <a:latin typeface="Cambria Math"/>
                <a:ea typeface="Cambria Math"/>
              </a:rPr>
              <a:t>θ</a:t>
            </a:r>
            <a:r>
              <a:rPr lang="en-US" sz="2000" dirty="0" smtClean="0">
                <a:latin typeface="Cambria Math"/>
                <a:ea typeface="Cambria Math"/>
              </a:rPr>
              <a:t> =120ᵒ we get)  </a:t>
            </a:r>
            <a:endParaRPr lang="en-US" sz="20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.</a:t>
            </a:r>
          </a:p>
          <a:p>
            <a:pPr>
              <a:buNone/>
            </a:pPr>
            <a:endParaRPr lang="en-US" dirty="0" smtClean="0"/>
          </a:p>
          <a:p>
            <a:r>
              <a:rPr lang="en-US" sz="2000" dirty="0" smtClean="0"/>
              <a:t>A   4x4  orthogonal matrix: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r>
              <a:rPr lang="el-GR" sz="2000" dirty="0" smtClean="0">
                <a:latin typeface="Cambria Math"/>
                <a:ea typeface="Cambria Math"/>
              </a:rPr>
              <a:t>θ</a:t>
            </a:r>
            <a:r>
              <a:rPr lang="en-US" sz="2000" dirty="0" smtClean="0">
                <a:latin typeface="Cambria Math"/>
                <a:ea typeface="Cambria Math"/>
              </a:rPr>
              <a:t> = </a:t>
            </a:r>
            <a:r>
              <a:rPr lang="el-GR" sz="2000" dirty="0" smtClean="0">
                <a:latin typeface="Cambria Math"/>
                <a:ea typeface="Cambria Math"/>
              </a:rPr>
              <a:t>π</a:t>
            </a:r>
            <a:r>
              <a:rPr lang="en-US" sz="2000" dirty="0" smtClean="0"/>
              <a:t>  	 </a:t>
            </a:r>
            <a:r>
              <a:rPr lang="en-US" sz="2000" dirty="0" smtClean="0">
                <a:latin typeface="Cambria Math"/>
                <a:ea typeface="Cambria Math"/>
              </a:rPr>
              <a:t>⇨		              .</a:t>
            </a:r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066800" y="2286000"/>
          <a:ext cx="2090057" cy="1125415"/>
        </p:xfrm>
        <a:graphic>
          <a:graphicData uri="http://schemas.openxmlformats.org/presentationml/2006/ole">
            <p:oleObj spid="_x0000_s32770" name="Equation" r:id="rId4" imgW="1320480" imgH="7110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429000" y="2667000"/>
          <a:ext cx="609600" cy="508000"/>
        </p:xfrm>
        <a:graphic>
          <a:graphicData uri="http://schemas.openxmlformats.org/presentationml/2006/ole">
            <p:oleObj spid="_x0000_s32771" name="Equation" r:id="rId5" imgW="279360" imgH="20304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334000" y="2971800"/>
          <a:ext cx="1871980" cy="1049708"/>
        </p:xfrm>
        <a:graphic>
          <a:graphicData uri="http://schemas.openxmlformats.org/presentationml/2006/ole">
            <p:oleObj spid="_x0000_s32772" name="Equation" r:id="rId6" imgW="1358640" imgH="76176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197600" y="4412973"/>
          <a:ext cx="2032000" cy="1590261"/>
        </p:xfrm>
        <a:graphic>
          <a:graphicData uri="http://schemas.openxmlformats.org/presentationml/2006/ole">
            <p:oleObj spid="_x0000_s32773" name="Equation" r:id="rId7" imgW="1168200" imgH="914400" progId="Equation.3">
              <p:embed/>
            </p:oleObj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 : Assistant  Professor : GED : FSIT : DIU </a:t>
            </a:r>
            <a:endParaRPr lang="en-US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Practice </a:t>
            </a:r>
            <a:r>
              <a:rPr lang="en-US" dirty="0" smtClean="0">
                <a:latin typeface="Cambria Math"/>
                <a:ea typeface="Cambria Math"/>
              </a:rPr>
              <a:t>⇢</a:t>
            </a:r>
            <a:r>
              <a:rPr lang="en-US" dirty="0" smtClean="0"/>
              <a:t> Perfection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SQ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	Give examples:</a:t>
            </a:r>
          </a:p>
          <a:p>
            <a:r>
              <a:rPr lang="en-US" dirty="0" smtClean="0"/>
              <a:t>A  2x2  orthogonal matrix </a:t>
            </a:r>
          </a:p>
          <a:p>
            <a:r>
              <a:rPr lang="en-US" dirty="0" smtClean="0"/>
              <a:t>A  3x3  orthogonal matrix  </a:t>
            </a:r>
          </a:p>
          <a:p>
            <a:r>
              <a:rPr lang="en-US" dirty="0" smtClean="0"/>
              <a:t>A  4x4 orthogonal matrix </a:t>
            </a:r>
          </a:p>
          <a:p>
            <a:r>
              <a:rPr lang="en-US" dirty="0" smtClean="0"/>
              <a:t>A  5x5 orthogonal matrix </a:t>
            </a:r>
          </a:p>
          <a:p>
            <a:r>
              <a:rPr lang="en-US" dirty="0" smtClean="0"/>
              <a:t>A  4x5 orthogonal matrix </a:t>
            </a:r>
          </a:p>
          <a:p>
            <a:r>
              <a:rPr lang="en-US" dirty="0" smtClean="0"/>
              <a:t>A  6x5 orthogonal matrix </a:t>
            </a:r>
          </a:p>
          <a:p>
            <a:r>
              <a:rPr lang="en-US" dirty="0" smtClean="0"/>
              <a:t>A  2x2 matrix , not orthogonal</a:t>
            </a:r>
          </a:p>
          <a:p>
            <a:r>
              <a:rPr lang="en-US" dirty="0" smtClean="0"/>
              <a:t>A  3x3 matrix , not orthogonal</a:t>
            </a:r>
          </a:p>
          <a:p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BQ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sz="2000" dirty="0" smtClean="0"/>
              <a:t>      Write a 2-page assignment on orthogonal matrices emphasizing on the following points: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What ?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How ?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When / Where  ?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Why ?</a:t>
            </a:r>
          </a:p>
          <a:p>
            <a:pPr>
              <a:buFont typeface="Wingdings" pitchFamily="2" charset="2"/>
              <a:buChar char="§"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N.B.  </a:t>
            </a:r>
            <a:r>
              <a:rPr lang="en-US" sz="2000" dirty="0" smtClean="0"/>
              <a:t>You’ll have a lot of articles in internet if you search. </a:t>
            </a: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 : Assistant  Professor : GED : FSIT : DIU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 : Assistant  Professor : GED : FSIT : DIU 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/>
        </p:nvSpPr>
        <p:spPr>
          <a:xfrm>
            <a:off x="457200" y="742815"/>
            <a:ext cx="8229600" cy="9525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/>
              <a:t>Go to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/>
        </p:nvSpPr>
        <p:spPr>
          <a:xfrm>
            <a:off x="457200" y="1771250"/>
            <a:ext cx="4038600" cy="299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Next class 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/>
        </p:nvSpPr>
        <p:spPr>
          <a:xfrm>
            <a:off x="4648200" y="1771250"/>
            <a:ext cx="4038600" cy="29972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n-US" dirty="0" smtClean="0">
                <a:solidFill>
                  <a:srgbClr val="FFFF00"/>
                </a:solidFill>
              </a:rPr>
              <a:t>To study </a:t>
            </a:r>
          </a:p>
          <a:p>
            <a:pPr algn="ctr"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Matrix-6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/>
        </p:nvSpPr>
        <p:spPr>
          <a:xfrm>
            <a:off x="6553200" y="5810913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/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</TotalTime>
  <Words>308</Words>
  <Application>Microsoft Office PowerPoint</Application>
  <PresentationFormat>On-screen Show (4:3)</PresentationFormat>
  <Paragraphs>165</Paragraphs>
  <Slides>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Office Theme</vt:lpstr>
      <vt:lpstr>Concourse</vt:lpstr>
      <vt:lpstr>Equation</vt:lpstr>
      <vt:lpstr>Matrix -5</vt:lpstr>
      <vt:lpstr>Orthogonal matrix</vt:lpstr>
      <vt:lpstr>Defn.-1 </vt:lpstr>
      <vt:lpstr>Defn.-2 </vt:lpstr>
      <vt:lpstr>Quick -check  </vt:lpstr>
      <vt:lpstr>Construction -1</vt:lpstr>
      <vt:lpstr>Construction -2</vt:lpstr>
      <vt:lpstr>Practice ⇢ Perfection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gdfgdfhhjj</dc:title>
  <dc:creator>USER</dc:creator>
  <cp:lastModifiedBy>USER</cp:lastModifiedBy>
  <cp:revision>161</cp:revision>
  <dcterms:created xsi:type="dcterms:W3CDTF">2006-08-16T00:00:00Z</dcterms:created>
  <dcterms:modified xsi:type="dcterms:W3CDTF">2020-07-27T06:58:40Z</dcterms:modified>
</cp:coreProperties>
</file>