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12" r:id="rId2"/>
    <p:sldId id="383" r:id="rId3"/>
    <p:sldId id="384" r:id="rId4"/>
    <p:sldId id="386" r:id="rId5"/>
    <p:sldId id="385" r:id="rId6"/>
    <p:sldId id="382" r:id="rId7"/>
    <p:sldId id="377" r:id="rId8"/>
    <p:sldId id="378" r:id="rId9"/>
    <p:sldId id="374" r:id="rId10"/>
    <p:sldId id="375" r:id="rId11"/>
    <p:sldId id="376" r:id="rId12"/>
    <p:sldId id="372" r:id="rId13"/>
    <p:sldId id="373" r:id="rId14"/>
    <p:sldId id="380" r:id="rId15"/>
    <p:sldId id="381" r:id="rId16"/>
    <p:sldId id="379" r:id="rId17"/>
    <p:sldId id="387" r:id="rId18"/>
    <p:sldId id="388" r:id="rId19"/>
  </p:sldIdLst>
  <p:sldSz cx="14630400" cy="8229600"/>
  <p:notesSz cx="6858000" cy="9144000"/>
  <p:defaultTextStyle>
    <a:defPPr>
      <a:defRPr lang="en-US"/>
    </a:defPPr>
    <a:lvl1pPr marL="0" algn="l" defTabSz="1306220" rtl="0" eaLnBrk="1" latinLnBrk="0" hangingPunct="1">
      <a:defRPr sz="2700" kern="1200">
        <a:solidFill>
          <a:schemeClr val="tx1"/>
        </a:solidFill>
        <a:latin typeface="+mn-lt"/>
        <a:ea typeface="+mn-ea"/>
        <a:cs typeface="+mn-cs"/>
      </a:defRPr>
    </a:lvl1pPr>
    <a:lvl2pPr marL="653109" algn="l" defTabSz="1306220" rtl="0" eaLnBrk="1" latinLnBrk="0" hangingPunct="1">
      <a:defRPr sz="2700" kern="1200">
        <a:solidFill>
          <a:schemeClr val="tx1"/>
        </a:solidFill>
        <a:latin typeface="+mn-lt"/>
        <a:ea typeface="+mn-ea"/>
        <a:cs typeface="+mn-cs"/>
      </a:defRPr>
    </a:lvl2pPr>
    <a:lvl3pPr marL="1306220" algn="l" defTabSz="1306220" rtl="0" eaLnBrk="1" latinLnBrk="0" hangingPunct="1">
      <a:defRPr sz="2700" kern="1200">
        <a:solidFill>
          <a:schemeClr val="tx1"/>
        </a:solidFill>
        <a:latin typeface="+mn-lt"/>
        <a:ea typeface="+mn-ea"/>
        <a:cs typeface="+mn-cs"/>
      </a:defRPr>
    </a:lvl3pPr>
    <a:lvl4pPr marL="1959331" algn="l" defTabSz="1306220" rtl="0" eaLnBrk="1" latinLnBrk="0" hangingPunct="1">
      <a:defRPr sz="2700" kern="1200">
        <a:solidFill>
          <a:schemeClr val="tx1"/>
        </a:solidFill>
        <a:latin typeface="+mn-lt"/>
        <a:ea typeface="+mn-ea"/>
        <a:cs typeface="+mn-cs"/>
      </a:defRPr>
    </a:lvl4pPr>
    <a:lvl5pPr marL="2612441" algn="l" defTabSz="1306220" rtl="0" eaLnBrk="1" latinLnBrk="0" hangingPunct="1">
      <a:defRPr sz="2700" kern="1200">
        <a:solidFill>
          <a:schemeClr val="tx1"/>
        </a:solidFill>
        <a:latin typeface="+mn-lt"/>
        <a:ea typeface="+mn-ea"/>
        <a:cs typeface="+mn-cs"/>
      </a:defRPr>
    </a:lvl5pPr>
    <a:lvl6pPr marL="3265552" algn="l" defTabSz="1306220" rtl="0" eaLnBrk="1" latinLnBrk="0" hangingPunct="1">
      <a:defRPr sz="2700" kern="1200">
        <a:solidFill>
          <a:schemeClr val="tx1"/>
        </a:solidFill>
        <a:latin typeface="+mn-lt"/>
        <a:ea typeface="+mn-ea"/>
        <a:cs typeface="+mn-cs"/>
      </a:defRPr>
    </a:lvl6pPr>
    <a:lvl7pPr marL="3918661" algn="l" defTabSz="1306220" rtl="0" eaLnBrk="1" latinLnBrk="0" hangingPunct="1">
      <a:defRPr sz="2700" kern="1200">
        <a:solidFill>
          <a:schemeClr val="tx1"/>
        </a:solidFill>
        <a:latin typeface="+mn-lt"/>
        <a:ea typeface="+mn-ea"/>
        <a:cs typeface="+mn-cs"/>
      </a:defRPr>
    </a:lvl7pPr>
    <a:lvl8pPr marL="4571770" algn="l" defTabSz="1306220" rtl="0" eaLnBrk="1" latinLnBrk="0" hangingPunct="1">
      <a:defRPr sz="2700" kern="1200">
        <a:solidFill>
          <a:schemeClr val="tx1"/>
        </a:solidFill>
        <a:latin typeface="+mn-lt"/>
        <a:ea typeface="+mn-ea"/>
        <a:cs typeface="+mn-cs"/>
      </a:defRPr>
    </a:lvl8pPr>
    <a:lvl9pPr marL="5224883" algn="l" defTabSz="130622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A4A3A4"/>
          </p15:clr>
        </p15:guide>
        <p15:guide id="2" pos="46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708" y="66"/>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GAA</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4575A5-7687-49C3-AD02-09625C724089}" type="datetimeFigureOut">
              <a:rPr lang="en-US" smtClean="0"/>
              <a:pPr/>
              <a:t>9/4/2020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9BDF7D-2C45-4AB4-8CBF-96A590AD9368}" type="slidenum">
              <a:rPr lang="en-US" smtClean="0"/>
              <a:pPr/>
              <a:t>‹#›</a:t>
            </a:fld>
            <a:endParaRPr lang="en-US"/>
          </a:p>
        </p:txBody>
      </p:sp>
    </p:spTree>
    <p:extLst>
      <p:ext uri="{BB962C8B-B14F-4D97-AF65-F5344CB8AC3E}">
        <p14:creationId xmlns:p14="http://schemas.microsoft.com/office/powerpoint/2010/main" val="287999194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GAA</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9/4/2020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3668829009"/>
      </p:ext>
    </p:extLst>
  </p:cSld>
  <p:clrMap bg1="lt1" tx1="dk1" bg2="lt2" tx2="dk2" accent1="accent1" accent2="accent2" accent3="accent3" accent4="accent4" accent5="accent5" accent6="accent6" hlink="hlink" folHlink="folHlink"/>
  <p:hf ftr="0" dt="0"/>
  <p:notesStyle>
    <a:lvl1pPr marL="0" algn="l" defTabSz="1306220" rtl="0" eaLnBrk="1" latinLnBrk="0" hangingPunct="1">
      <a:defRPr sz="1700" kern="1200">
        <a:solidFill>
          <a:schemeClr val="tx1"/>
        </a:solidFill>
        <a:latin typeface="+mn-lt"/>
        <a:ea typeface="+mn-ea"/>
        <a:cs typeface="+mn-cs"/>
      </a:defRPr>
    </a:lvl1pPr>
    <a:lvl2pPr marL="653109" algn="l" defTabSz="1306220" rtl="0" eaLnBrk="1" latinLnBrk="0" hangingPunct="1">
      <a:defRPr sz="1700" kern="1200">
        <a:solidFill>
          <a:schemeClr val="tx1"/>
        </a:solidFill>
        <a:latin typeface="+mn-lt"/>
        <a:ea typeface="+mn-ea"/>
        <a:cs typeface="+mn-cs"/>
      </a:defRPr>
    </a:lvl2pPr>
    <a:lvl3pPr marL="1306220" algn="l" defTabSz="1306220" rtl="0" eaLnBrk="1" latinLnBrk="0" hangingPunct="1">
      <a:defRPr sz="1700" kern="1200">
        <a:solidFill>
          <a:schemeClr val="tx1"/>
        </a:solidFill>
        <a:latin typeface="+mn-lt"/>
        <a:ea typeface="+mn-ea"/>
        <a:cs typeface="+mn-cs"/>
      </a:defRPr>
    </a:lvl3pPr>
    <a:lvl4pPr marL="1959331" algn="l" defTabSz="1306220" rtl="0" eaLnBrk="1" latinLnBrk="0" hangingPunct="1">
      <a:defRPr sz="1700" kern="1200">
        <a:solidFill>
          <a:schemeClr val="tx1"/>
        </a:solidFill>
        <a:latin typeface="+mn-lt"/>
        <a:ea typeface="+mn-ea"/>
        <a:cs typeface="+mn-cs"/>
      </a:defRPr>
    </a:lvl4pPr>
    <a:lvl5pPr marL="2612441" algn="l" defTabSz="1306220" rtl="0" eaLnBrk="1" latinLnBrk="0" hangingPunct="1">
      <a:defRPr sz="1700" kern="1200">
        <a:solidFill>
          <a:schemeClr val="tx1"/>
        </a:solidFill>
        <a:latin typeface="+mn-lt"/>
        <a:ea typeface="+mn-ea"/>
        <a:cs typeface="+mn-cs"/>
      </a:defRPr>
    </a:lvl5pPr>
    <a:lvl6pPr marL="3265552" algn="l" defTabSz="1306220" rtl="0" eaLnBrk="1" latinLnBrk="0" hangingPunct="1">
      <a:defRPr sz="1700" kern="1200">
        <a:solidFill>
          <a:schemeClr val="tx1"/>
        </a:solidFill>
        <a:latin typeface="+mn-lt"/>
        <a:ea typeface="+mn-ea"/>
        <a:cs typeface="+mn-cs"/>
      </a:defRPr>
    </a:lvl6pPr>
    <a:lvl7pPr marL="3918661" algn="l" defTabSz="1306220" rtl="0" eaLnBrk="1" latinLnBrk="0" hangingPunct="1">
      <a:defRPr sz="1700" kern="1200">
        <a:solidFill>
          <a:schemeClr val="tx1"/>
        </a:solidFill>
        <a:latin typeface="+mn-lt"/>
        <a:ea typeface="+mn-ea"/>
        <a:cs typeface="+mn-cs"/>
      </a:defRPr>
    </a:lvl7pPr>
    <a:lvl8pPr marL="4571770" algn="l" defTabSz="1306220" rtl="0" eaLnBrk="1" latinLnBrk="0" hangingPunct="1">
      <a:defRPr sz="1700" kern="1200">
        <a:solidFill>
          <a:schemeClr val="tx1"/>
        </a:solidFill>
        <a:latin typeface="+mn-lt"/>
        <a:ea typeface="+mn-ea"/>
        <a:cs typeface="+mn-cs"/>
      </a:defRPr>
    </a:lvl8pPr>
    <a:lvl9pPr marL="5224883" algn="l" defTabSz="130622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ABD67C0-05AC-48E8-B7EA-CF861DF7C861}" type="slidenum">
              <a:rPr lang="en-US" smtClean="0"/>
              <a:pPr/>
              <a:t>1</a:t>
            </a:fld>
            <a:endParaRPr lang="en-US"/>
          </a:p>
        </p:txBody>
      </p:sp>
      <p:sp>
        <p:nvSpPr>
          <p:cNvPr id="5" name="Header Placeholder 4"/>
          <p:cNvSpPr>
            <a:spLocks noGrp="1"/>
          </p:cNvSpPr>
          <p:nvPr>
            <p:ph type="hdr" sz="quarter" idx="11"/>
          </p:nvPr>
        </p:nvSpPr>
        <p:spPr/>
        <p:txBody>
          <a:bodyPr/>
          <a:lstStyle/>
          <a:p>
            <a:r>
              <a:rPr lang="en-US" smtClean="0"/>
              <a:t>GAA</a:t>
            </a:r>
            <a:endParaRPr lang="en-US"/>
          </a:p>
        </p:txBody>
      </p:sp>
    </p:spTree>
    <p:extLst>
      <p:ext uri="{BB962C8B-B14F-4D97-AF65-F5344CB8AC3E}">
        <p14:creationId xmlns:p14="http://schemas.microsoft.com/office/powerpoint/2010/main" val="186993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GAA</a:t>
            </a:r>
            <a:endParaRPr lang="en-US"/>
          </a:p>
        </p:txBody>
      </p:sp>
      <p:sp>
        <p:nvSpPr>
          <p:cNvPr id="5" name="Slide Number Placeholder 4"/>
          <p:cNvSpPr>
            <a:spLocks noGrp="1"/>
          </p:cNvSpPr>
          <p:nvPr>
            <p:ph type="sldNum" sz="quarter" idx="11"/>
          </p:nvPr>
        </p:nvSpPr>
        <p:spPr/>
        <p:txBody>
          <a:bodyPr/>
          <a:lstStyle/>
          <a:p>
            <a:fld id="{5ABD67C0-05AC-48E8-B7EA-CF861DF7C861}" type="slidenum">
              <a:rPr lang="en-US" smtClean="0"/>
              <a:pPr/>
              <a:t>9</a:t>
            </a:fld>
            <a:endParaRPr lang="en-US"/>
          </a:p>
        </p:txBody>
      </p:sp>
    </p:spTree>
    <p:extLst>
      <p:ext uri="{BB962C8B-B14F-4D97-AF65-F5344CB8AC3E}">
        <p14:creationId xmlns:p14="http://schemas.microsoft.com/office/powerpoint/2010/main" val="1351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2"/>
            <a:ext cx="12435840" cy="1764031"/>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solidFill>
                  <a:schemeClr val="tx1">
                    <a:tint val="75000"/>
                  </a:schemeClr>
                </a:solidFill>
              </a:defRPr>
            </a:lvl1pPr>
            <a:lvl2pPr marL="653109"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2" indent="0" algn="ctr">
              <a:buNone/>
              <a:defRPr>
                <a:solidFill>
                  <a:schemeClr val="tx1">
                    <a:tint val="75000"/>
                  </a:schemeClr>
                </a:solidFill>
              </a:defRPr>
            </a:lvl6pPr>
            <a:lvl7pPr marL="3918661" indent="0" algn="ctr">
              <a:buNone/>
              <a:defRPr>
                <a:solidFill>
                  <a:schemeClr val="tx1">
                    <a:tint val="75000"/>
                  </a:schemeClr>
                </a:solidFill>
              </a:defRPr>
            </a:lvl7pPr>
            <a:lvl8pPr marL="4571770" indent="0" algn="ctr">
              <a:buNone/>
              <a:defRPr>
                <a:solidFill>
                  <a:schemeClr val="tx1">
                    <a:tint val="75000"/>
                  </a:schemeClr>
                </a:solidFill>
              </a:defRPr>
            </a:lvl8pPr>
            <a:lvl9pPr marL="522488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ECCACA-45B0-41BD-B6D9-0CB057B589A0}" type="datetime1">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B715A-20DF-464F-879B-5DCA1F7CF1E7}" type="datetime1">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 y="329568"/>
            <a:ext cx="3291840" cy="702183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1520" y="329568"/>
            <a:ext cx="9631680" cy="70218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B1104B-030A-40EA-8259-CE0D7BE2B4CA}" type="datetime1">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A4944E-E7B2-459C-A345-775511E94A85}" type="datetime1">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0" y="5288281"/>
            <a:ext cx="12435840" cy="1634490"/>
          </a:xfrm>
        </p:spPr>
        <p:txBody>
          <a:bodyPr anchor="t"/>
          <a:lstStyle>
            <a:lvl1pPr algn="l">
              <a:defRPr sz="56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0" y="3488058"/>
            <a:ext cx="12435840" cy="1800223"/>
          </a:xfrm>
        </p:spPr>
        <p:txBody>
          <a:bodyPr anchor="b"/>
          <a:lstStyle>
            <a:lvl1pPr marL="0" indent="0">
              <a:buNone/>
              <a:defRPr sz="3000">
                <a:solidFill>
                  <a:schemeClr val="tx1">
                    <a:tint val="75000"/>
                  </a:schemeClr>
                </a:solidFill>
              </a:defRPr>
            </a:lvl1pPr>
            <a:lvl2pPr marL="653109" indent="0">
              <a:buNone/>
              <a:defRPr sz="2700">
                <a:solidFill>
                  <a:schemeClr val="tx1">
                    <a:tint val="75000"/>
                  </a:schemeClr>
                </a:solidFill>
              </a:defRPr>
            </a:lvl2pPr>
            <a:lvl3pPr marL="1306220" indent="0">
              <a:buNone/>
              <a:defRPr sz="2300">
                <a:solidFill>
                  <a:schemeClr val="tx1">
                    <a:tint val="75000"/>
                  </a:schemeClr>
                </a:solidFill>
              </a:defRPr>
            </a:lvl3pPr>
            <a:lvl4pPr marL="1959331" indent="0">
              <a:buNone/>
              <a:defRPr sz="2000">
                <a:solidFill>
                  <a:schemeClr val="tx1">
                    <a:tint val="75000"/>
                  </a:schemeClr>
                </a:solidFill>
              </a:defRPr>
            </a:lvl4pPr>
            <a:lvl5pPr marL="2612441" indent="0">
              <a:buNone/>
              <a:defRPr sz="2000">
                <a:solidFill>
                  <a:schemeClr val="tx1">
                    <a:tint val="75000"/>
                  </a:schemeClr>
                </a:solidFill>
              </a:defRPr>
            </a:lvl5pPr>
            <a:lvl6pPr marL="3265552" indent="0">
              <a:buNone/>
              <a:defRPr sz="2000">
                <a:solidFill>
                  <a:schemeClr val="tx1">
                    <a:tint val="75000"/>
                  </a:schemeClr>
                </a:solidFill>
              </a:defRPr>
            </a:lvl6pPr>
            <a:lvl7pPr marL="3918661" indent="0">
              <a:buNone/>
              <a:defRPr sz="2000">
                <a:solidFill>
                  <a:schemeClr val="tx1">
                    <a:tint val="75000"/>
                  </a:schemeClr>
                </a:solidFill>
              </a:defRPr>
            </a:lvl7pPr>
            <a:lvl8pPr marL="4571770" indent="0">
              <a:buNone/>
              <a:defRPr sz="2000">
                <a:solidFill>
                  <a:schemeClr val="tx1">
                    <a:tint val="75000"/>
                  </a:schemeClr>
                </a:solidFill>
              </a:defRPr>
            </a:lvl8pPr>
            <a:lvl9pPr marL="5224881"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DB8045-BDFB-4501-AF5B-6CADEFD8A666}" type="datetime1">
              <a:rPr lang="en-US" smtClean="0"/>
              <a:pPr/>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1520" y="1920243"/>
            <a:ext cx="6461760" cy="5431156"/>
          </a:xfrm>
        </p:spPr>
        <p:txBody>
          <a:bodyPr/>
          <a:lstStyle>
            <a:lvl1pPr>
              <a:defRPr sz="4100"/>
            </a:lvl1pPr>
            <a:lvl2pPr>
              <a:defRPr sz="3400"/>
            </a:lvl2pPr>
            <a:lvl3pPr>
              <a:defRPr sz="30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37120" y="1920243"/>
            <a:ext cx="6461760" cy="5431156"/>
          </a:xfrm>
        </p:spPr>
        <p:txBody>
          <a:bodyPr/>
          <a:lstStyle>
            <a:lvl1pPr>
              <a:defRPr sz="4100"/>
            </a:lvl1pPr>
            <a:lvl2pPr>
              <a:defRPr sz="3400"/>
            </a:lvl2pPr>
            <a:lvl3pPr>
              <a:defRPr sz="30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CDA23C-7641-4F6B-9500-F2FDC40CCC45}" type="datetime1">
              <a:rPr lang="en-US" smtClean="0"/>
              <a:pPr/>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4" y="1842136"/>
            <a:ext cx="6464301" cy="767714"/>
          </a:xfrm>
        </p:spPr>
        <p:txBody>
          <a:bodyPr anchor="b"/>
          <a:lstStyle>
            <a:lvl1pPr marL="0" indent="0">
              <a:buNone/>
              <a:defRPr sz="3400" b="1"/>
            </a:lvl1pPr>
            <a:lvl2pPr marL="653109" indent="0">
              <a:buNone/>
              <a:defRPr sz="3000" b="1"/>
            </a:lvl2pPr>
            <a:lvl3pPr marL="1306220" indent="0">
              <a:buNone/>
              <a:defRPr sz="2700" b="1"/>
            </a:lvl3pPr>
            <a:lvl4pPr marL="1959331" indent="0">
              <a:buNone/>
              <a:defRPr sz="2300" b="1"/>
            </a:lvl4pPr>
            <a:lvl5pPr marL="2612441" indent="0">
              <a:buNone/>
              <a:defRPr sz="2300" b="1"/>
            </a:lvl5pPr>
            <a:lvl6pPr marL="3265552" indent="0">
              <a:buNone/>
              <a:defRPr sz="2300" b="1"/>
            </a:lvl6pPr>
            <a:lvl7pPr marL="3918661" indent="0">
              <a:buNone/>
              <a:defRPr sz="2300" b="1"/>
            </a:lvl7pPr>
            <a:lvl8pPr marL="4571770" indent="0">
              <a:buNone/>
              <a:defRPr sz="2300" b="1"/>
            </a:lvl8pPr>
            <a:lvl9pPr marL="5224881"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4" y="2609852"/>
            <a:ext cx="6464301" cy="4741547"/>
          </a:xfrm>
        </p:spPr>
        <p:txBody>
          <a:bodyPr/>
          <a:lstStyle>
            <a:lvl1pPr>
              <a:defRPr sz="3400"/>
            </a:lvl1pPr>
            <a:lvl2pPr>
              <a:defRPr sz="30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3" y="1842136"/>
            <a:ext cx="6466841" cy="767714"/>
          </a:xfrm>
        </p:spPr>
        <p:txBody>
          <a:bodyPr anchor="b"/>
          <a:lstStyle>
            <a:lvl1pPr marL="0" indent="0">
              <a:buNone/>
              <a:defRPr sz="3400" b="1"/>
            </a:lvl1pPr>
            <a:lvl2pPr marL="653109" indent="0">
              <a:buNone/>
              <a:defRPr sz="3000" b="1"/>
            </a:lvl2pPr>
            <a:lvl3pPr marL="1306220" indent="0">
              <a:buNone/>
              <a:defRPr sz="2700" b="1"/>
            </a:lvl3pPr>
            <a:lvl4pPr marL="1959331" indent="0">
              <a:buNone/>
              <a:defRPr sz="2300" b="1"/>
            </a:lvl4pPr>
            <a:lvl5pPr marL="2612441" indent="0">
              <a:buNone/>
              <a:defRPr sz="2300" b="1"/>
            </a:lvl5pPr>
            <a:lvl6pPr marL="3265552" indent="0">
              <a:buNone/>
              <a:defRPr sz="2300" b="1"/>
            </a:lvl6pPr>
            <a:lvl7pPr marL="3918661" indent="0">
              <a:buNone/>
              <a:defRPr sz="2300" b="1"/>
            </a:lvl7pPr>
            <a:lvl8pPr marL="4571770" indent="0">
              <a:buNone/>
              <a:defRPr sz="2300" b="1"/>
            </a:lvl8pPr>
            <a:lvl9pPr marL="5224881"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3" y="2609852"/>
            <a:ext cx="6466841" cy="4741547"/>
          </a:xfrm>
        </p:spPr>
        <p:txBody>
          <a:bodyPr/>
          <a:lstStyle>
            <a:lvl1pPr>
              <a:defRPr sz="3400"/>
            </a:lvl1pPr>
            <a:lvl2pPr>
              <a:defRPr sz="30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39429E-956E-4B51-AC1D-75451A2A4CD5}" type="datetime1">
              <a:rPr lang="en-US" smtClean="0"/>
              <a:pPr/>
              <a:t>9/4/2020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245C34-275D-42B7-8943-D174892D5CED}" type="datetime1">
              <a:rPr lang="en-US" smtClean="0"/>
              <a:pPr/>
              <a:t>9/4/2020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9DB21-7E1F-4DF3-86CB-DA7A7155FACB}" type="datetime1">
              <a:rPr lang="en-US" smtClean="0"/>
              <a:pPr/>
              <a:t>9/4/2020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3" y="327659"/>
            <a:ext cx="4813300" cy="1394460"/>
          </a:xfrm>
        </p:spPr>
        <p:txBody>
          <a:bodyPr anchor="b"/>
          <a:lstStyle>
            <a:lvl1pPr algn="l">
              <a:defRPr sz="3000" b="1"/>
            </a:lvl1pPr>
          </a:lstStyle>
          <a:p>
            <a:r>
              <a:rPr lang="en-US" smtClean="0"/>
              <a:t>Click to edit Master title style</a:t>
            </a:r>
            <a:endParaRPr lang="en-US"/>
          </a:p>
        </p:txBody>
      </p:sp>
      <p:sp>
        <p:nvSpPr>
          <p:cNvPr id="3" name="Content Placeholder 2"/>
          <p:cNvSpPr>
            <a:spLocks noGrp="1"/>
          </p:cNvSpPr>
          <p:nvPr>
            <p:ph idx="1"/>
          </p:nvPr>
        </p:nvSpPr>
        <p:spPr>
          <a:xfrm>
            <a:off x="5720081" y="327661"/>
            <a:ext cx="8178800" cy="7023737"/>
          </a:xfrm>
        </p:spPr>
        <p:txBody>
          <a:bodyPr/>
          <a:lstStyle>
            <a:lvl1pPr>
              <a:defRPr sz="4500"/>
            </a:lvl1pPr>
            <a:lvl2pPr>
              <a:defRPr sz="4100"/>
            </a:lvl2pPr>
            <a:lvl3pPr>
              <a:defRPr sz="3400"/>
            </a:lvl3pPr>
            <a:lvl4pPr>
              <a:defRPr sz="3000"/>
            </a:lvl4pPr>
            <a:lvl5pPr>
              <a:defRPr sz="3000"/>
            </a:lvl5pPr>
            <a:lvl6pPr>
              <a:defRPr sz="3000"/>
            </a:lvl6pPr>
            <a:lvl7pPr>
              <a:defRPr sz="3000"/>
            </a:lvl7pPr>
            <a:lvl8pPr>
              <a:defRPr sz="3000"/>
            </a:lvl8pPr>
            <a:lvl9pPr>
              <a:defRPr sz="3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3" y="1722121"/>
            <a:ext cx="4813300" cy="5629277"/>
          </a:xfrm>
        </p:spPr>
        <p:txBody>
          <a:bodyPr/>
          <a:lstStyle>
            <a:lvl1pPr marL="0" indent="0">
              <a:buNone/>
              <a:defRPr sz="2000"/>
            </a:lvl1pPr>
            <a:lvl2pPr marL="653109" indent="0">
              <a:buNone/>
              <a:defRPr sz="1700"/>
            </a:lvl2pPr>
            <a:lvl3pPr marL="1306220" indent="0">
              <a:buNone/>
              <a:defRPr sz="1400"/>
            </a:lvl3pPr>
            <a:lvl4pPr marL="1959331" indent="0">
              <a:buNone/>
              <a:defRPr sz="1300"/>
            </a:lvl4pPr>
            <a:lvl5pPr marL="2612441" indent="0">
              <a:buNone/>
              <a:defRPr sz="1300"/>
            </a:lvl5pPr>
            <a:lvl6pPr marL="3265552" indent="0">
              <a:buNone/>
              <a:defRPr sz="1300"/>
            </a:lvl6pPr>
            <a:lvl7pPr marL="3918661" indent="0">
              <a:buNone/>
              <a:defRPr sz="1300"/>
            </a:lvl7pPr>
            <a:lvl8pPr marL="4571770" indent="0">
              <a:buNone/>
              <a:defRPr sz="1300"/>
            </a:lvl8pPr>
            <a:lvl9pPr marL="5224881"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2D6B49-0BC4-42B8-BFF0-B900E195856F}" type="datetime1">
              <a:rPr lang="en-US" smtClean="0"/>
              <a:pPr/>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2"/>
            <a:ext cx="8778240" cy="680087"/>
          </a:xfrm>
        </p:spPr>
        <p:txBody>
          <a:bodyPr anchor="b"/>
          <a:lstStyle>
            <a:lvl1pPr algn="l">
              <a:defRPr sz="30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1"/>
            <a:ext cx="8778240" cy="4937760"/>
          </a:xfrm>
        </p:spPr>
        <p:txBody>
          <a:bodyPr/>
          <a:lstStyle>
            <a:lvl1pPr marL="0" indent="0">
              <a:buNone/>
              <a:defRPr sz="4500"/>
            </a:lvl1pPr>
            <a:lvl2pPr marL="653109" indent="0">
              <a:buNone/>
              <a:defRPr sz="4100"/>
            </a:lvl2pPr>
            <a:lvl3pPr marL="1306220" indent="0">
              <a:buNone/>
              <a:defRPr sz="3400"/>
            </a:lvl3pPr>
            <a:lvl4pPr marL="1959331" indent="0">
              <a:buNone/>
              <a:defRPr sz="3000"/>
            </a:lvl4pPr>
            <a:lvl5pPr marL="2612441" indent="0">
              <a:buNone/>
              <a:defRPr sz="3000"/>
            </a:lvl5pPr>
            <a:lvl6pPr marL="3265552" indent="0">
              <a:buNone/>
              <a:defRPr sz="3000"/>
            </a:lvl6pPr>
            <a:lvl7pPr marL="3918661" indent="0">
              <a:buNone/>
              <a:defRPr sz="3000"/>
            </a:lvl7pPr>
            <a:lvl8pPr marL="4571770" indent="0">
              <a:buNone/>
              <a:defRPr sz="3000"/>
            </a:lvl8pPr>
            <a:lvl9pPr marL="5224881" indent="0">
              <a:buNone/>
              <a:defRPr sz="3000"/>
            </a:lvl9pPr>
          </a:lstStyle>
          <a:p>
            <a:endParaRPr lang="en-US"/>
          </a:p>
        </p:txBody>
      </p:sp>
      <p:sp>
        <p:nvSpPr>
          <p:cNvPr id="4" name="Text Placeholder 3"/>
          <p:cNvSpPr>
            <a:spLocks noGrp="1"/>
          </p:cNvSpPr>
          <p:nvPr>
            <p:ph type="body" sz="half" idx="2"/>
          </p:nvPr>
        </p:nvSpPr>
        <p:spPr>
          <a:xfrm>
            <a:off x="2867661" y="6440807"/>
            <a:ext cx="8778240" cy="965833"/>
          </a:xfrm>
        </p:spPr>
        <p:txBody>
          <a:bodyPr/>
          <a:lstStyle>
            <a:lvl1pPr marL="0" indent="0">
              <a:buNone/>
              <a:defRPr sz="2000"/>
            </a:lvl1pPr>
            <a:lvl2pPr marL="653109" indent="0">
              <a:buNone/>
              <a:defRPr sz="1700"/>
            </a:lvl2pPr>
            <a:lvl3pPr marL="1306220" indent="0">
              <a:buNone/>
              <a:defRPr sz="1400"/>
            </a:lvl3pPr>
            <a:lvl4pPr marL="1959331" indent="0">
              <a:buNone/>
              <a:defRPr sz="1300"/>
            </a:lvl4pPr>
            <a:lvl5pPr marL="2612441" indent="0">
              <a:buNone/>
              <a:defRPr sz="1300"/>
            </a:lvl5pPr>
            <a:lvl6pPr marL="3265552" indent="0">
              <a:buNone/>
              <a:defRPr sz="1300"/>
            </a:lvl6pPr>
            <a:lvl7pPr marL="3918661" indent="0">
              <a:buNone/>
              <a:defRPr sz="1300"/>
            </a:lvl7pPr>
            <a:lvl8pPr marL="4571770" indent="0">
              <a:buNone/>
              <a:defRPr sz="1300"/>
            </a:lvl8pPr>
            <a:lvl9pPr marL="5224881"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2F595F-D292-437D-92CB-39F6AAA9E7F6}" type="datetime1">
              <a:rPr lang="en-US" smtClean="0"/>
              <a:pPr/>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1520" y="329567"/>
            <a:ext cx="13167360" cy="1371600"/>
          </a:xfrm>
          <a:prstGeom prst="rect">
            <a:avLst/>
          </a:prstGeom>
        </p:spPr>
        <p:txBody>
          <a:bodyPr vert="horz" lIns="130622" tIns="65311" rIns="130622" bIns="6531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31520" y="1920243"/>
            <a:ext cx="13167360" cy="5431156"/>
          </a:xfrm>
          <a:prstGeom prst="rect">
            <a:avLst/>
          </a:prstGeom>
        </p:spPr>
        <p:txBody>
          <a:bodyPr vert="horz" lIns="130622" tIns="65311" rIns="130622" bIns="6531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31520" y="7627623"/>
            <a:ext cx="3413760" cy="438151"/>
          </a:xfrm>
          <a:prstGeom prst="rect">
            <a:avLst/>
          </a:prstGeom>
        </p:spPr>
        <p:txBody>
          <a:bodyPr vert="horz" lIns="130622" tIns="65311" rIns="130622" bIns="65311" rtlCol="0" anchor="ctr"/>
          <a:lstStyle>
            <a:lvl1pPr algn="l">
              <a:defRPr sz="1700">
                <a:solidFill>
                  <a:schemeClr val="tx1">
                    <a:tint val="75000"/>
                  </a:schemeClr>
                </a:solidFill>
              </a:defRPr>
            </a:lvl1pPr>
          </a:lstStyle>
          <a:p>
            <a:fld id="{D26B88E3-1973-4298-994A-5BF370E3369B}" type="datetime1">
              <a:rPr lang="en-US" smtClean="0"/>
              <a:pPr/>
              <a:t>9/4/2020</a:t>
            </a:fld>
            <a:endParaRPr lang="en-US"/>
          </a:p>
        </p:txBody>
      </p:sp>
      <p:sp>
        <p:nvSpPr>
          <p:cNvPr id="5" name="Footer Placeholder 4"/>
          <p:cNvSpPr>
            <a:spLocks noGrp="1"/>
          </p:cNvSpPr>
          <p:nvPr>
            <p:ph type="ftr" sz="quarter" idx="3"/>
          </p:nvPr>
        </p:nvSpPr>
        <p:spPr>
          <a:xfrm>
            <a:off x="4998720" y="7627623"/>
            <a:ext cx="4632960" cy="438151"/>
          </a:xfrm>
          <a:prstGeom prst="rect">
            <a:avLst/>
          </a:prstGeom>
        </p:spPr>
        <p:txBody>
          <a:bodyPr vert="horz" lIns="130622" tIns="65311" rIns="130622" bIns="65311"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85120" y="7627623"/>
            <a:ext cx="3413760" cy="438151"/>
          </a:xfrm>
          <a:prstGeom prst="rect">
            <a:avLst/>
          </a:prstGeom>
        </p:spPr>
        <p:txBody>
          <a:bodyPr vert="horz" lIns="130622" tIns="65311" rIns="130622" bIns="65311" rtlCol="0" anchor="ctr"/>
          <a:lstStyle>
            <a:lvl1pPr algn="r">
              <a:defRPr sz="17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mc:Choice>
    <mc:Fallback xmlns="">
      <p:transition/>
    </mc:Fallback>
  </mc:AlternateContent>
  <p:hf hdr="0" ftr="0" dt="0"/>
  <p:txStyles>
    <p:titleStyle>
      <a:lvl1pPr algn="ctr" defTabSz="130622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1306220" rtl="0" eaLnBrk="1" latinLnBrk="0" hangingPunct="1">
        <a:spcBef>
          <a:spcPct val="20000"/>
        </a:spcBef>
        <a:buFont typeface="Arial" pitchFamily="34" charset="0"/>
        <a:buChar char="•"/>
        <a:defRPr sz="4500" kern="1200">
          <a:solidFill>
            <a:schemeClr val="tx1"/>
          </a:solidFill>
          <a:latin typeface="+mn-lt"/>
          <a:ea typeface="+mn-ea"/>
          <a:cs typeface="+mn-cs"/>
        </a:defRPr>
      </a:lvl1pPr>
      <a:lvl2pPr marL="1061305" indent="-408194" algn="l" defTabSz="1306220" rtl="0" eaLnBrk="1" latinLnBrk="0" hangingPunct="1">
        <a:spcBef>
          <a:spcPct val="20000"/>
        </a:spcBef>
        <a:buFont typeface="Arial" pitchFamily="34" charset="0"/>
        <a:buChar char="–"/>
        <a:defRPr sz="4100" kern="1200">
          <a:solidFill>
            <a:schemeClr val="tx1"/>
          </a:solidFill>
          <a:latin typeface="+mn-lt"/>
          <a:ea typeface="+mn-ea"/>
          <a:cs typeface="+mn-cs"/>
        </a:defRPr>
      </a:lvl2pPr>
      <a:lvl3pPr marL="1632777" indent="-326555" algn="l" defTabSz="1306220" rtl="0" eaLnBrk="1" latinLnBrk="0" hangingPunct="1">
        <a:spcBef>
          <a:spcPct val="20000"/>
        </a:spcBef>
        <a:buFont typeface="Arial" pitchFamily="34" charset="0"/>
        <a:buChar char="•"/>
        <a:defRPr sz="3400" kern="1200">
          <a:solidFill>
            <a:schemeClr val="tx1"/>
          </a:solidFill>
          <a:latin typeface="+mn-lt"/>
          <a:ea typeface="+mn-ea"/>
          <a:cs typeface="+mn-cs"/>
        </a:defRPr>
      </a:lvl3pPr>
      <a:lvl4pPr marL="2285886" indent="-326555" algn="l" defTabSz="1306220" rtl="0" eaLnBrk="1" latinLnBrk="0" hangingPunct="1">
        <a:spcBef>
          <a:spcPct val="20000"/>
        </a:spcBef>
        <a:buFont typeface="Arial" pitchFamily="34" charset="0"/>
        <a:buChar char="–"/>
        <a:defRPr sz="3000" kern="1200">
          <a:solidFill>
            <a:schemeClr val="tx1"/>
          </a:solidFill>
          <a:latin typeface="+mn-lt"/>
          <a:ea typeface="+mn-ea"/>
          <a:cs typeface="+mn-cs"/>
        </a:defRPr>
      </a:lvl4pPr>
      <a:lvl5pPr marL="2938995" indent="-326555" algn="l" defTabSz="1306220" rtl="0" eaLnBrk="1" latinLnBrk="0" hangingPunct="1">
        <a:spcBef>
          <a:spcPct val="20000"/>
        </a:spcBef>
        <a:buFont typeface="Arial" pitchFamily="34" charset="0"/>
        <a:buChar char="»"/>
        <a:defRPr sz="3000" kern="1200">
          <a:solidFill>
            <a:schemeClr val="tx1"/>
          </a:solidFill>
          <a:latin typeface="+mn-lt"/>
          <a:ea typeface="+mn-ea"/>
          <a:cs typeface="+mn-cs"/>
        </a:defRPr>
      </a:lvl5pPr>
      <a:lvl6pPr marL="3592106" indent="-326555" algn="l" defTabSz="1306220" rtl="0" eaLnBrk="1" latinLnBrk="0" hangingPunct="1">
        <a:spcBef>
          <a:spcPct val="20000"/>
        </a:spcBef>
        <a:buFont typeface="Arial" pitchFamily="34" charset="0"/>
        <a:buChar char="•"/>
        <a:defRPr sz="3000" kern="1200">
          <a:solidFill>
            <a:schemeClr val="tx1"/>
          </a:solidFill>
          <a:latin typeface="+mn-lt"/>
          <a:ea typeface="+mn-ea"/>
          <a:cs typeface="+mn-cs"/>
        </a:defRPr>
      </a:lvl6pPr>
      <a:lvl7pPr marL="4245216" indent="-326555" algn="l" defTabSz="1306220" rtl="0" eaLnBrk="1" latinLnBrk="0" hangingPunct="1">
        <a:spcBef>
          <a:spcPct val="20000"/>
        </a:spcBef>
        <a:buFont typeface="Arial" pitchFamily="34" charset="0"/>
        <a:buChar char="•"/>
        <a:defRPr sz="3000" kern="1200">
          <a:solidFill>
            <a:schemeClr val="tx1"/>
          </a:solidFill>
          <a:latin typeface="+mn-lt"/>
          <a:ea typeface="+mn-ea"/>
          <a:cs typeface="+mn-cs"/>
        </a:defRPr>
      </a:lvl7pPr>
      <a:lvl8pPr marL="4898327" indent="-326555" algn="l" defTabSz="1306220" rtl="0" eaLnBrk="1" latinLnBrk="0" hangingPunct="1">
        <a:spcBef>
          <a:spcPct val="20000"/>
        </a:spcBef>
        <a:buFont typeface="Arial" pitchFamily="34" charset="0"/>
        <a:buChar char="•"/>
        <a:defRPr sz="3000" kern="1200">
          <a:solidFill>
            <a:schemeClr val="tx1"/>
          </a:solidFill>
          <a:latin typeface="+mn-lt"/>
          <a:ea typeface="+mn-ea"/>
          <a:cs typeface="+mn-cs"/>
        </a:defRPr>
      </a:lvl8pPr>
      <a:lvl9pPr marL="5551438" indent="-326555" algn="l" defTabSz="1306220" rtl="0" eaLnBrk="1" latinLnBrk="0" hangingPunct="1">
        <a:spcBef>
          <a:spcPct val="20000"/>
        </a:spcBef>
        <a:buFont typeface="Arial" pitchFamily="34" charset="0"/>
        <a:buChar char="•"/>
        <a:defRPr sz="3000" kern="1200">
          <a:solidFill>
            <a:schemeClr val="tx1"/>
          </a:solidFill>
          <a:latin typeface="+mn-lt"/>
          <a:ea typeface="+mn-ea"/>
          <a:cs typeface="+mn-cs"/>
        </a:defRPr>
      </a:lvl9pPr>
    </p:bodyStyle>
    <p:otherStyle>
      <a:defPPr>
        <a:defRPr lang="en-US"/>
      </a:defPPr>
      <a:lvl1pPr marL="0" algn="l" defTabSz="1306220" rtl="0" eaLnBrk="1" latinLnBrk="0" hangingPunct="1">
        <a:defRPr sz="2700" kern="1200">
          <a:solidFill>
            <a:schemeClr val="tx1"/>
          </a:solidFill>
          <a:latin typeface="+mn-lt"/>
          <a:ea typeface="+mn-ea"/>
          <a:cs typeface="+mn-cs"/>
        </a:defRPr>
      </a:lvl1pPr>
      <a:lvl2pPr marL="653109" algn="l" defTabSz="1306220" rtl="0" eaLnBrk="1" latinLnBrk="0" hangingPunct="1">
        <a:defRPr sz="2700" kern="1200">
          <a:solidFill>
            <a:schemeClr val="tx1"/>
          </a:solidFill>
          <a:latin typeface="+mn-lt"/>
          <a:ea typeface="+mn-ea"/>
          <a:cs typeface="+mn-cs"/>
        </a:defRPr>
      </a:lvl2pPr>
      <a:lvl3pPr marL="1306220" algn="l" defTabSz="1306220" rtl="0" eaLnBrk="1" latinLnBrk="0" hangingPunct="1">
        <a:defRPr sz="2700" kern="1200">
          <a:solidFill>
            <a:schemeClr val="tx1"/>
          </a:solidFill>
          <a:latin typeface="+mn-lt"/>
          <a:ea typeface="+mn-ea"/>
          <a:cs typeface="+mn-cs"/>
        </a:defRPr>
      </a:lvl3pPr>
      <a:lvl4pPr marL="1959331" algn="l" defTabSz="1306220" rtl="0" eaLnBrk="1" latinLnBrk="0" hangingPunct="1">
        <a:defRPr sz="2700" kern="1200">
          <a:solidFill>
            <a:schemeClr val="tx1"/>
          </a:solidFill>
          <a:latin typeface="+mn-lt"/>
          <a:ea typeface="+mn-ea"/>
          <a:cs typeface="+mn-cs"/>
        </a:defRPr>
      </a:lvl4pPr>
      <a:lvl5pPr marL="2612441" algn="l" defTabSz="1306220" rtl="0" eaLnBrk="1" latinLnBrk="0" hangingPunct="1">
        <a:defRPr sz="2700" kern="1200">
          <a:solidFill>
            <a:schemeClr val="tx1"/>
          </a:solidFill>
          <a:latin typeface="+mn-lt"/>
          <a:ea typeface="+mn-ea"/>
          <a:cs typeface="+mn-cs"/>
        </a:defRPr>
      </a:lvl5pPr>
      <a:lvl6pPr marL="3265552" algn="l" defTabSz="1306220" rtl="0" eaLnBrk="1" latinLnBrk="0" hangingPunct="1">
        <a:defRPr sz="2700" kern="1200">
          <a:solidFill>
            <a:schemeClr val="tx1"/>
          </a:solidFill>
          <a:latin typeface="+mn-lt"/>
          <a:ea typeface="+mn-ea"/>
          <a:cs typeface="+mn-cs"/>
        </a:defRPr>
      </a:lvl6pPr>
      <a:lvl7pPr marL="3918661" algn="l" defTabSz="1306220" rtl="0" eaLnBrk="1" latinLnBrk="0" hangingPunct="1">
        <a:defRPr sz="2700" kern="1200">
          <a:solidFill>
            <a:schemeClr val="tx1"/>
          </a:solidFill>
          <a:latin typeface="+mn-lt"/>
          <a:ea typeface="+mn-ea"/>
          <a:cs typeface="+mn-cs"/>
        </a:defRPr>
      </a:lvl7pPr>
      <a:lvl8pPr marL="4571770" algn="l" defTabSz="1306220" rtl="0" eaLnBrk="1" latinLnBrk="0" hangingPunct="1">
        <a:defRPr sz="2700" kern="1200">
          <a:solidFill>
            <a:schemeClr val="tx1"/>
          </a:solidFill>
          <a:latin typeface="+mn-lt"/>
          <a:ea typeface="+mn-ea"/>
          <a:cs typeface="+mn-cs"/>
        </a:defRPr>
      </a:lvl8pPr>
      <a:lvl9pPr marL="5224881" algn="l" defTabSz="130622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Microsoft_Word_97_-_2003_Document1.doc"/></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296556"/>
            <a:ext cx="6461760" cy="1158241"/>
          </a:xfrm>
        </p:spPr>
        <p:txBody>
          <a:bodyPr>
            <a:noAutofit/>
          </a:bodyPr>
          <a:lstStyle/>
          <a:p>
            <a:pPr algn="l"/>
            <a:r>
              <a:rPr lang="en-US" sz="4400" b="1" dirty="0">
                <a:latin typeface="Eras Demi ITC" pitchFamily="34" charset="0"/>
              </a:rPr>
              <a:t>Computer </a:t>
            </a:r>
            <a:r>
              <a:rPr lang="en-US" sz="4400" b="1" dirty="0" smtClean="0">
                <a:latin typeface="Eras Demi ITC" pitchFamily="34" charset="0"/>
              </a:rPr>
              <a:t>Networks</a:t>
            </a:r>
            <a:endParaRPr lang="en-US" sz="4400" b="1" dirty="0">
              <a:latin typeface="Eras Demi ITC" pitchFamily="34" charset="0"/>
            </a:endParaRPr>
          </a:p>
        </p:txBody>
      </p:sp>
      <p:sp>
        <p:nvSpPr>
          <p:cNvPr id="3" name="Content Placeholder 2"/>
          <p:cNvSpPr>
            <a:spLocks noGrp="1"/>
          </p:cNvSpPr>
          <p:nvPr>
            <p:ph sz="half" idx="1"/>
          </p:nvPr>
        </p:nvSpPr>
        <p:spPr>
          <a:xfrm>
            <a:off x="243840" y="1598951"/>
            <a:ext cx="10850880" cy="6264889"/>
          </a:xfrm>
        </p:spPr>
        <p:txBody>
          <a:bodyPr>
            <a:normAutofit lnSpcReduction="10000"/>
          </a:bodyPr>
          <a:lstStyle/>
          <a:p>
            <a:pPr algn="ctr">
              <a:buClr>
                <a:srgbClr val="00B0F0"/>
              </a:buClr>
              <a:buNone/>
            </a:pPr>
            <a:r>
              <a:rPr lang="en-US" sz="3400" b="1" dirty="0">
                <a:solidFill>
                  <a:srgbClr val="FFFF00"/>
                </a:solidFill>
                <a:latin typeface="Eras Demi ITC" pitchFamily="34" charset="0"/>
              </a:rPr>
              <a:t/>
            </a:r>
            <a:br>
              <a:rPr lang="en-US" sz="3400" b="1" dirty="0">
                <a:solidFill>
                  <a:srgbClr val="FFFF00"/>
                </a:solidFill>
                <a:latin typeface="Eras Demi ITC" pitchFamily="34" charset="0"/>
              </a:rPr>
            </a:br>
            <a:r>
              <a:rPr lang="en-US" sz="5800" b="1" dirty="0" smtClean="0">
                <a:latin typeface="Eras Demi ITC" pitchFamily="34" charset="0"/>
                <a:cs typeface="Times New Roman" pitchFamily="18" charset="0"/>
              </a:rPr>
              <a:t>Routing Protocol</a:t>
            </a:r>
            <a:endParaRPr lang="en-US" sz="5800" b="1" dirty="0">
              <a:latin typeface="Eras Demi ITC" pitchFamily="34" charset="0"/>
            </a:endParaRPr>
          </a:p>
          <a:p>
            <a:pPr algn="ctr">
              <a:buNone/>
            </a:pPr>
            <a:endParaRPr lang="en-US" sz="3400" b="1" dirty="0">
              <a:solidFill>
                <a:srgbClr val="FFFF00"/>
              </a:solidFill>
              <a:latin typeface="Eras Demi ITC" pitchFamily="34" charset="0"/>
            </a:endParaRPr>
          </a:p>
          <a:p>
            <a:pPr algn="ctr">
              <a:buNone/>
            </a:pPr>
            <a:endParaRPr lang="en-US" sz="3400" b="1" dirty="0">
              <a:solidFill>
                <a:srgbClr val="FFFF00"/>
              </a:solidFill>
              <a:latin typeface="Eras Demi ITC" pitchFamily="34" charset="0"/>
            </a:endParaRPr>
          </a:p>
          <a:p>
            <a:pPr algn="ctr">
              <a:buNone/>
            </a:pPr>
            <a:endParaRPr lang="en-US" sz="3400" b="1" dirty="0">
              <a:solidFill>
                <a:srgbClr val="FFFF00"/>
              </a:solidFill>
              <a:latin typeface="Eras Demi ITC" pitchFamily="34" charset="0"/>
            </a:endParaRPr>
          </a:p>
          <a:p>
            <a:pPr algn="ctr">
              <a:buNone/>
            </a:pPr>
            <a:endParaRPr lang="en-US" sz="3400" b="1" dirty="0">
              <a:solidFill>
                <a:srgbClr val="FFFF00"/>
              </a:solidFill>
              <a:latin typeface="Eras Demi ITC" pitchFamily="34" charset="0"/>
            </a:endParaRPr>
          </a:p>
          <a:p>
            <a:pPr marL="0" indent="0" algn="ctr">
              <a:buNone/>
            </a:pPr>
            <a:r>
              <a:rPr lang="pt-BR" sz="3400" b="1" dirty="0">
                <a:latin typeface="Eras Demi ITC" panose="020B0805030504020804" pitchFamily="34" charset="0"/>
              </a:rPr>
              <a:t>Professor Dr. A.K.M Fazlul Haque</a:t>
            </a:r>
          </a:p>
          <a:p>
            <a:pPr marL="0" indent="0" algn="ctr">
              <a:buNone/>
            </a:pPr>
            <a:r>
              <a:rPr lang="en-US" sz="3400" b="1" smtClean="0">
                <a:latin typeface="Eras Demi ITC" panose="020B0805030504020804" pitchFamily="34" charset="0"/>
              </a:rPr>
              <a:t>Electronics </a:t>
            </a:r>
            <a:r>
              <a:rPr lang="en-US" sz="3400" b="1" dirty="0">
                <a:latin typeface="Eras Demi ITC" panose="020B0805030504020804" pitchFamily="34" charset="0"/>
              </a:rPr>
              <a:t>and Telecommunication Engineering</a:t>
            </a:r>
          </a:p>
          <a:p>
            <a:pPr marL="0" indent="0" algn="ctr">
              <a:buNone/>
            </a:pPr>
            <a:r>
              <a:rPr lang="en-US" sz="3400" b="1" dirty="0">
                <a:latin typeface="Eras Demi ITC" panose="020B0805030504020804" pitchFamily="34" charset="0"/>
              </a:rPr>
              <a:t>(ETE)</a:t>
            </a:r>
          </a:p>
          <a:p>
            <a:pPr marL="0" indent="0" algn="ctr">
              <a:buNone/>
            </a:pPr>
            <a:r>
              <a:rPr lang="en-US" sz="3400" b="1" dirty="0">
                <a:latin typeface="Eras Demi ITC" panose="020B0805030504020804" pitchFamily="34" charset="0"/>
              </a:rPr>
              <a:t>Daffodil International University </a:t>
            </a:r>
          </a:p>
        </p:txBody>
      </p:sp>
      <p:pic>
        <p:nvPicPr>
          <p:cNvPr id="5" name="Picture 4"/>
          <p:cNvPicPr>
            <a:picLocks noChangeAspect="1" noChangeArrowheads="1"/>
          </p:cNvPicPr>
          <p:nvPr/>
        </p:nvPicPr>
        <p:blipFill>
          <a:blip r:embed="rId3">
            <a:lum contrast="6000"/>
          </a:blip>
          <a:srcRect/>
          <a:stretch>
            <a:fillRect/>
          </a:stretch>
        </p:blipFill>
        <p:spPr bwMode="auto">
          <a:xfrm>
            <a:off x="4876803" y="3352801"/>
            <a:ext cx="1742441" cy="128016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
        <p:nvSpPr>
          <p:cNvPr id="4" name="Rectangle 3"/>
          <p:cNvSpPr/>
          <p:nvPr/>
        </p:nvSpPr>
        <p:spPr>
          <a:xfrm>
            <a:off x="9144000" y="152401"/>
            <a:ext cx="5181600" cy="1446550"/>
          </a:xfrm>
          <a:prstGeom prst="rect">
            <a:avLst/>
          </a:prstGeom>
        </p:spPr>
        <p:txBody>
          <a:bodyPr wrap="square" lIns="91441" tIns="45720" rIns="91441" bIns="45720">
            <a:spAutoFit/>
          </a:bodyPr>
          <a:lstStyle/>
          <a:p>
            <a:pPr algn="r"/>
            <a:r>
              <a:rPr lang="en-US" sz="4400" b="1" dirty="0">
                <a:solidFill>
                  <a:srgbClr val="00B0F0"/>
                </a:solidFill>
                <a:latin typeface="Eras Demi ITC" pitchFamily="34" charset="0"/>
              </a:rPr>
              <a:t>GAA</a:t>
            </a:r>
          </a:p>
          <a:p>
            <a:r>
              <a:rPr lang="en-US" sz="4400" b="1" dirty="0">
                <a:solidFill>
                  <a:srgbClr val="00B0F0"/>
                </a:solidFill>
                <a:latin typeface="Eras Demi ITC" pitchFamily="34" charset="0"/>
              </a:rPr>
              <a:t>Global Access Asia</a:t>
            </a:r>
            <a:endParaRPr lang="en-US" sz="4100" dirty="0"/>
          </a:p>
        </p:txBody>
      </p:sp>
      <p:sp>
        <p:nvSpPr>
          <p:cNvPr id="7" name="Rectangle 6"/>
          <p:cNvSpPr/>
          <p:nvPr/>
        </p:nvSpPr>
        <p:spPr>
          <a:xfrm>
            <a:off x="11658600" y="1904999"/>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 name="Slide Number Placeholder 7"/>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86676" cy="841495"/>
          </a:xfrm>
        </p:spPr>
        <p:txBody>
          <a:bodyPr>
            <a:normAutofit/>
          </a:bodyPr>
          <a:lstStyle/>
          <a:p>
            <a:r>
              <a:rPr lang="en-US" altLang="en-US" sz="4400" b="1" dirty="0">
                <a:latin typeface="Eras Demi ITC" panose="020B0805030504020804" pitchFamily="34" charset="0"/>
                <a:cs typeface="Times New Roman" panose="02020603050405020304" pitchFamily="18" charset="0"/>
              </a:rPr>
              <a:t>Autonomous Systems (AS</a:t>
            </a:r>
            <a:r>
              <a:rPr lang="en-US" altLang="en-US" sz="4400" b="1" dirty="0" smtClean="0">
                <a:latin typeface="Eras Demi ITC" panose="020B0805030504020804" pitchFamily="34" charset="0"/>
                <a:cs typeface="Times New Roman" panose="02020603050405020304" pitchFamily="18" charset="0"/>
              </a:rPr>
              <a:t>)(Cont.)</a:t>
            </a:r>
            <a:endParaRPr lang="en-US" sz="4400" b="1" dirty="0">
              <a:latin typeface="Eras Demi ITC" panose="020B08050305040208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
        <p:nvSpPr>
          <p:cNvPr id="5" name="Rectangle 4"/>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graphicFrame>
        <p:nvGraphicFramePr>
          <p:cNvPr id="6" name="Object 3"/>
          <p:cNvGraphicFramePr>
            <a:graphicFrameLocks noChangeAspect="1"/>
          </p:cNvGraphicFramePr>
          <p:nvPr>
            <p:extLst>
              <p:ext uri="{D42A27DB-BD31-4B8C-83A1-F6EECF244321}">
                <p14:modId xmlns:p14="http://schemas.microsoft.com/office/powerpoint/2010/main" val="266812402"/>
              </p:ext>
            </p:extLst>
          </p:nvPr>
        </p:nvGraphicFramePr>
        <p:xfrm>
          <a:off x="1909346" y="2385070"/>
          <a:ext cx="8223249" cy="4692650"/>
        </p:xfrm>
        <a:graphic>
          <a:graphicData uri="http://schemas.openxmlformats.org/presentationml/2006/ole">
            <mc:AlternateContent xmlns:mc="http://schemas.openxmlformats.org/markup-compatibility/2006">
              <mc:Choice xmlns:v="urn:schemas-microsoft-com:vml" Requires="v">
                <p:oleObj spid="_x0000_s1070" name="VISIO" r:id="rId3" imgW="8281416" imgH="5020056" progId="">
                  <p:embed/>
                </p:oleObj>
              </mc:Choice>
              <mc:Fallback>
                <p:oleObj name="VISIO" r:id="rId3" imgW="8281416" imgH="5020056" progId="">
                  <p:embed/>
                  <p:pic>
                    <p:nvPicPr>
                      <p:cNvPr id="0"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9346" y="2385070"/>
                        <a:ext cx="8223249" cy="469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9889033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2"/>
            <a:ext cx="11083089" cy="1076956"/>
          </a:xfrm>
        </p:spPr>
        <p:txBody>
          <a:bodyPr>
            <a:noAutofit/>
          </a:bodyPr>
          <a:lstStyle/>
          <a:p>
            <a:r>
              <a:rPr lang="en-US" altLang="en-US" sz="4400" b="1" dirty="0">
                <a:latin typeface="Eras Demi ITC" panose="020B0805030504020804" pitchFamily="34" charset="0"/>
                <a:cs typeface="Times New Roman" panose="02020603050405020304" pitchFamily="18" charset="0"/>
              </a:rPr>
              <a:t>Autonomous Systems Terminology</a:t>
            </a:r>
            <a:endParaRPr lang="en-US" sz="4400" b="1" dirty="0">
              <a:latin typeface="Eras Demi ITC" panose="020B0805030504020804" pitchFamily="34" charset="0"/>
              <a:cs typeface="Times New Roman" panose="02020603050405020304" pitchFamily="18" charset="0"/>
            </a:endParaRPr>
          </a:p>
        </p:txBody>
      </p:sp>
      <p:sp>
        <p:nvSpPr>
          <p:cNvPr id="5" name="Rectangle 4"/>
          <p:cNvSpPr/>
          <p:nvPr/>
        </p:nvSpPr>
        <p:spPr>
          <a:xfrm>
            <a:off x="685799" y="2057401"/>
            <a:ext cx="10968788" cy="3366306"/>
          </a:xfrm>
          <a:prstGeom prst="rect">
            <a:avLst/>
          </a:prstGeom>
        </p:spPr>
        <p:txBody>
          <a:bodyPr wrap="square" lIns="91441" tIns="45720" rIns="91441" bIns="45720">
            <a:spAutoFit/>
          </a:bodyPr>
          <a:lstStyle/>
          <a:p>
            <a:pPr algn="just">
              <a:lnSpc>
                <a:spcPct val="85000"/>
              </a:lnSpc>
              <a:spcBef>
                <a:spcPct val="20000"/>
              </a:spcBef>
              <a:tabLst>
                <a:tab pos="3143250" algn="l"/>
                <a:tab pos="3486150" algn="l"/>
              </a:tabLst>
            </a:pPr>
            <a:r>
              <a:rPr lang="en-US" altLang="en-US" sz="2300" dirty="0">
                <a:latin typeface="Times New Roman" panose="02020603050405020304" pitchFamily="18" charset="0"/>
                <a:cs typeface="Times New Roman" panose="02020603050405020304" pitchFamily="18" charset="0"/>
              </a:rPr>
              <a:t>L</a:t>
            </a:r>
            <a:r>
              <a:rPr lang="en-US" altLang="en-US" sz="2300" dirty="0" smtClean="0">
                <a:latin typeface="Times New Roman" panose="02020603050405020304" pitchFamily="18" charset="0"/>
                <a:cs typeface="Times New Roman" panose="02020603050405020304" pitchFamily="18" charset="0"/>
              </a:rPr>
              <a:t>ocal </a:t>
            </a:r>
            <a:r>
              <a:rPr lang="en-US" altLang="en-US" sz="2300" dirty="0">
                <a:latin typeface="Times New Roman" panose="02020603050405020304" pitchFamily="18" charset="0"/>
                <a:cs typeface="Times New Roman" panose="02020603050405020304" pitchFamily="18" charset="0"/>
              </a:rPr>
              <a:t>traffic 	= 	</a:t>
            </a:r>
            <a:r>
              <a:rPr lang="en-US" altLang="en-US" sz="2300" dirty="0" smtClean="0">
                <a:latin typeface="Times New Roman" panose="02020603050405020304" pitchFamily="18" charset="0"/>
                <a:cs typeface="Times New Roman" panose="02020603050405020304" pitchFamily="18" charset="0"/>
              </a:rPr>
              <a:t>Traffic </a:t>
            </a:r>
            <a:r>
              <a:rPr lang="en-US" altLang="en-US" sz="2300" dirty="0">
                <a:latin typeface="Times New Roman" panose="02020603050405020304" pitchFamily="18" charset="0"/>
                <a:cs typeface="Times New Roman" panose="02020603050405020304" pitchFamily="18" charset="0"/>
              </a:rPr>
              <a:t>with source or destination in </a:t>
            </a:r>
            <a:r>
              <a:rPr lang="en-US" altLang="en-US" sz="2300" dirty="0" smtClean="0">
                <a:latin typeface="Times New Roman" panose="02020603050405020304" pitchFamily="18" charset="0"/>
                <a:cs typeface="Times New Roman" panose="02020603050405020304" pitchFamily="18" charset="0"/>
              </a:rPr>
              <a:t>AS</a:t>
            </a:r>
          </a:p>
          <a:p>
            <a:pPr algn="just">
              <a:lnSpc>
                <a:spcPct val="85000"/>
              </a:lnSpc>
              <a:spcBef>
                <a:spcPct val="20000"/>
              </a:spcBef>
              <a:tabLst>
                <a:tab pos="3143250" algn="l"/>
                <a:tab pos="3486150" algn="l"/>
              </a:tabLst>
            </a:pPr>
            <a:endParaRPr lang="en-US" altLang="en-US" sz="2300" dirty="0">
              <a:latin typeface="Times New Roman" panose="02020603050405020304" pitchFamily="18" charset="0"/>
              <a:cs typeface="Times New Roman" panose="02020603050405020304" pitchFamily="18" charset="0"/>
            </a:endParaRPr>
          </a:p>
          <a:p>
            <a:pPr algn="just">
              <a:lnSpc>
                <a:spcPct val="85000"/>
              </a:lnSpc>
              <a:spcBef>
                <a:spcPct val="20000"/>
              </a:spcBef>
              <a:tabLst>
                <a:tab pos="3143250" algn="l"/>
                <a:tab pos="3486150" algn="l"/>
              </a:tabLst>
            </a:pPr>
            <a:r>
              <a:rPr lang="en-US" altLang="en-US" sz="2300" dirty="0">
                <a:latin typeface="Times New Roman" panose="02020603050405020304" pitchFamily="18" charset="0"/>
                <a:cs typeface="Times New Roman" panose="02020603050405020304" pitchFamily="18" charset="0"/>
              </a:rPr>
              <a:t>T</a:t>
            </a:r>
            <a:r>
              <a:rPr lang="en-US" altLang="en-US" sz="2300" dirty="0" smtClean="0">
                <a:latin typeface="Times New Roman" panose="02020603050405020304" pitchFamily="18" charset="0"/>
                <a:cs typeface="Times New Roman" panose="02020603050405020304" pitchFamily="18" charset="0"/>
              </a:rPr>
              <a:t>ransit </a:t>
            </a:r>
            <a:r>
              <a:rPr lang="en-US" altLang="en-US" sz="2300" dirty="0">
                <a:latin typeface="Times New Roman" panose="02020603050405020304" pitchFamily="18" charset="0"/>
                <a:cs typeface="Times New Roman" panose="02020603050405020304" pitchFamily="18" charset="0"/>
              </a:rPr>
              <a:t>traffic 	= 	</a:t>
            </a:r>
            <a:r>
              <a:rPr lang="en-US" altLang="en-US" sz="2300" dirty="0" smtClean="0">
                <a:latin typeface="Times New Roman" panose="02020603050405020304" pitchFamily="18" charset="0"/>
                <a:cs typeface="Times New Roman" panose="02020603050405020304" pitchFamily="18" charset="0"/>
              </a:rPr>
              <a:t>Traffic </a:t>
            </a:r>
            <a:r>
              <a:rPr lang="en-US" altLang="en-US" sz="2300" dirty="0">
                <a:latin typeface="Times New Roman" panose="02020603050405020304" pitchFamily="18" charset="0"/>
                <a:cs typeface="Times New Roman" panose="02020603050405020304" pitchFamily="18" charset="0"/>
              </a:rPr>
              <a:t>that passes through the </a:t>
            </a:r>
            <a:r>
              <a:rPr lang="en-US" altLang="en-US" sz="2300" dirty="0" smtClean="0">
                <a:latin typeface="Times New Roman" panose="02020603050405020304" pitchFamily="18" charset="0"/>
                <a:cs typeface="Times New Roman" panose="02020603050405020304" pitchFamily="18" charset="0"/>
              </a:rPr>
              <a:t>AS</a:t>
            </a:r>
          </a:p>
          <a:p>
            <a:pPr algn="just">
              <a:lnSpc>
                <a:spcPct val="85000"/>
              </a:lnSpc>
              <a:spcBef>
                <a:spcPct val="20000"/>
              </a:spcBef>
              <a:tabLst>
                <a:tab pos="3143250" algn="l"/>
                <a:tab pos="3486150" algn="l"/>
              </a:tabLst>
            </a:pPr>
            <a:endParaRPr lang="en-US" altLang="en-US" sz="2300" dirty="0">
              <a:latin typeface="Times New Roman" panose="02020603050405020304" pitchFamily="18" charset="0"/>
              <a:cs typeface="Times New Roman" panose="02020603050405020304" pitchFamily="18" charset="0"/>
            </a:endParaRPr>
          </a:p>
          <a:p>
            <a:pPr algn="just">
              <a:lnSpc>
                <a:spcPct val="85000"/>
              </a:lnSpc>
              <a:spcBef>
                <a:spcPct val="20000"/>
              </a:spcBef>
              <a:tabLst>
                <a:tab pos="3143250" algn="l"/>
                <a:tab pos="3486150" algn="l"/>
              </a:tabLst>
            </a:pPr>
            <a:r>
              <a:rPr lang="en-US" altLang="en-US" sz="2300" dirty="0">
                <a:latin typeface="Times New Roman" panose="02020603050405020304" pitchFamily="18" charset="0"/>
                <a:cs typeface="Times New Roman" panose="02020603050405020304" pitchFamily="18" charset="0"/>
              </a:rPr>
              <a:t>Stub AS 	= 	</a:t>
            </a:r>
            <a:r>
              <a:rPr lang="en-US" altLang="en-US" sz="2300" dirty="0" smtClean="0">
                <a:latin typeface="Times New Roman" panose="02020603050405020304" pitchFamily="18" charset="0"/>
                <a:cs typeface="Times New Roman" panose="02020603050405020304" pitchFamily="18" charset="0"/>
              </a:rPr>
              <a:t>Has </a:t>
            </a:r>
            <a:r>
              <a:rPr lang="en-US" altLang="en-US" sz="2300" dirty="0">
                <a:latin typeface="Times New Roman" panose="02020603050405020304" pitchFamily="18" charset="0"/>
                <a:cs typeface="Times New Roman" panose="02020603050405020304" pitchFamily="18" charset="0"/>
              </a:rPr>
              <a:t>connection to only one AS, </a:t>
            </a:r>
            <a:r>
              <a:rPr lang="en-US" altLang="en-US" sz="2300" dirty="0" smtClean="0">
                <a:latin typeface="Times New Roman" panose="02020603050405020304" pitchFamily="18" charset="0"/>
                <a:cs typeface="Times New Roman" panose="02020603050405020304" pitchFamily="18" charset="0"/>
              </a:rPr>
              <a:t>only carry </a:t>
            </a:r>
            <a:r>
              <a:rPr lang="en-US" altLang="en-US" sz="2300" dirty="0">
                <a:latin typeface="Times New Roman" panose="02020603050405020304" pitchFamily="18" charset="0"/>
                <a:cs typeface="Times New Roman" panose="02020603050405020304" pitchFamily="18" charset="0"/>
              </a:rPr>
              <a:t>local </a:t>
            </a:r>
            <a:r>
              <a:rPr lang="en-US" altLang="en-US" sz="2300" dirty="0" smtClean="0">
                <a:latin typeface="Times New Roman" panose="02020603050405020304" pitchFamily="18" charset="0"/>
                <a:cs typeface="Times New Roman" panose="02020603050405020304" pitchFamily="18" charset="0"/>
              </a:rPr>
              <a:t>traffic</a:t>
            </a:r>
          </a:p>
          <a:p>
            <a:pPr algn="just">
              <a:lnSpc>
                <a:spcPct val="85000"/>
              </a:lnSpc>
              <a:spcBef>
                <a:spcPct val="20000"/>
              </a:spcBef>
              <a:tabLst>
                <a:tab pos="3143250" algn="l"/>
                <a:tab pos="3486150" algn="l"/>
              </a:tabLst>
            </a:pPr>
            <a:endParaRPr lang="en-US" altLang="en-US" sz="2300" dirty="0">
              <a:latin typeface="Times New Roman" panose="02020603050405020304" pitchFamily="18" charset="0"/>
              <a:cs typeface="Times New Roman" panose="02020603050405020304" pitchFamily="18" charset="0"/>
            </a:endParaRPr>
          </a:p>
          <a:p>
            <a:pPr algn="just">
              <a:lnSpc>
                <a:spcPct val="85000"/>
              </a:lnSpc>
              <a:spcBef>
                <a:spcPct val="20000"/>
              </a:spcBef>
              <a:tabLst>
                <a:tab pos="3143250" algn="l"/>
                <a:tab pos="3486150" algn="l"/>
              </a:tabLst>
            </a:pPr>
            <a:r>
              <a:rPr lang="en-US" altLang="en-US" sz="2300" dirty="0" smtClean="0">
                <a:latin typeface="Times New Roman" panose="02020603050405020304" pitchFamily="18" charset="0"/>
                <a:cs typeface="Times New Roman" panose="02020603050405020304" pitchFamily="18" charset="0"/>
              </a:rPr>
              <a:t>Multi-homed </a:t>
            </a:r>
            <a:r>
              <a:rPr lang="en-US" altLang="en-US" sz="2300" dirty="0">
                <a:latin typeface="Times New Roman" panose="02020603050405020304" pitchFamily="18" charset="0"/>
                <a:cs typeface="Times New Roman" panose="02020603050405020304" pitchFamily="18" charset="0"/>
              </a:rPr>
              <a:t>AS            </a:t>
            </a:r>
            <a:r>
              <a:rPr lang="en-US" altLang="en-US" sz="2300" dirty="0" smtClean="0">
                <a:latin typeface="Times New Roman" panose="02020603050405020304" pitchFamily="18" charset="0"/>
                <a:cs typeface="Times New Roman" panose="02020603050405020304" pitchFamily="18" charset="0"/>
              </a:rPr>
              <a:t>  =  </a:t>
            </a:r>
            <a:r>
              <a:rPr lang="en-US" altLang="en-US" sz="2300" dirty="0">
                <a:latin typeface="Times New Roman" panose="02020603050405020304" pitchFamily="18" charset="0"/>
                <a:cs typeface="Times New Roman" panose="02020603050405020304" pitchFamily="18" charset="0"/>
              </a:rPr>
              <a:t>H</a:t>
            </a:r>
            <a:r>
              <a:rPr lang="en-US" altLang="en-US" sz="2300" dirty="0" smtClean="0">
                <a:latin typeface="Times New Roman" panose="02020603050405020304" pitchFamily="18" charset="0"/>
                <a:cs typeface="Times New Roman" panose="02020603050405020304" pitchFamily="18" charset="0"/>
              </a:rPr>
              <a:t>as </a:t>
            </a:r>
            <a:r>
              <a:rPr lang="en-US" altLang="en-US" sz="2300" dirty="0">
                <a:latin typeface="Times New Roman" panose="02020603050405020304" pitchFamily="18" charset="0"/>
                <a:cs typeface="Times New Roman" panose="02020603050405020304" pitchFamily="18" charset="0"/>
              </a:rPr>
              <a:t>connection to &gt;1 AS, but does </a:t>
            </a:r>
            <a:r>
              <a:rPr lang="en-US" altLang="en-US" sz="2300" dirty="0" smtClean="0">
                <a:latin typeface="Times New Roman" panose="02020603050405020304" pitchFamily="18" charset="0"/>
                <a:cs typeface="Times New Roman" panose="02020603050405020304" pitchFamily="18" charset="0"/>
              </a:rPr>
              <a:t>not </a:t>
            </a:r>
            <a:r>
              <a:rPr lang="en-US" altLang="en-US" sz="2300" dirty="0">
                <a:latin typeface="Times New Roman" panose="02020603050405020304" pitchFamily="18" charset="0"/>
                <a:cs typeface="Times New Roman" panose="02020603050405020304" pitchFamily="18" charset="0"/>
              </a:rPr>
              <a:t>carry transit </a:t>
            </a:r>
            <a:r>
              <a:rPr lang="en-US" altLang="en-US" sz="2300" dirty="0" smtClean="0">
                <a:latin typeface="Times New Roman" panose="02020603050405020304" pitchFamily="18" charset="0"/>
                <a:cs typeface="Times New Roman" panose="02020603050405020304" pitchFamily="18" charset="0"/>
              </a:rPr>
              <a:t>traffic</a:t>
            </a:r>
          </a:p>
          <a:p>
            <a:pPr algn="just">
              <a:lnSpc>
                <a:spcPct val="85000"/>
              </a:lnSpc>
              <a:spcBef>
                <a:spcPct val="20000"/>
              </a:spcBef>
              <a:tabLst>
                <a:tab pos="3143250" algn="l"/>
                <a:tab pos="3486150" algn="l"/>
              </a:tabLst>
            </a:pPr>
            <a:endParaRPr lang="en-US" altLang="en-US" sz="2300" dirty="0">
              <a:latin typeface="Times New Roman" panose="02020603050405020304" pitchFamily="18" charset="0"/>
              <a:cs typeface="Times New Roman" panose="02020603050405020304" pitchFamily="18" charset="0"/>
            </a:endParaRPr>
          </a:p>
          <a:p>
            <a:pPr algn="just">
              <a:lnSpc>
                <a:spcPct val="85000"/>
              </a:lnSpc>
              <a:spcBef>
                <a:spcPct val="20000"/>
              </a:spcBef>
              <a:tabLst>
                <a:tab pos="3143250" algn="l"/>
                <a:tab pos="3486150" algn="l"/>
              </a:tabLst>
            </a:pPr>
            <a:r>
              <a:rPr lang="en-US" altLang="en-US" sz="2300" dirty="0">
                <a:latin typeface="Times New Roman" panose="02020603050405020304" pitchFamily="18" charset="0"/>
                <a:cs typeface="Times New Roman" panose="02020603050405020304" pitchFamily="18" charset="0"/>
              </a:rPr>
              <a:t>Transit AS 	= 	</a:t>
            </a:r>
            <a:r>
              <a:rPr lang="en-US" altLang="en-US" sz="2300" dirty="0" smtClean="0">
                <a:latin typeface="Times New Roman" panose="02020603050405020304" pitchFamily="18" charset="0"/>
                <a:cs typeface="Times New Roman" panose="02020603050405020304" pitchFamily="18" charset="0"/>
              </a:rPr>
              <a:t>Has </a:t>
            </a:r>
            <a:r>
              <a:rPr lang="en-US" altLang="en-US" sz="2300" dirty="0">
                <a:latin typeface="Times New Roman" panose="02020603050405020304" pitchFamily="18" charset="0"/>
                <a:cs typeface="Times New Roman" panose="02020603050405020304" pitchFamily="18" charset="0"/>
              </a:rPr>
              <a:t>connection to &gt;1 AS and carries </a:t>
            </a:r>
            <a:r>
              <a:rPr lang="en-US" altLang="en-US" sz="2300" dirty="0" smtClean="0">
                <a:latin typeface="Times New Roman" panose="02020603050405020304" pitchFamily="18" charset="0"/>
                <a:cs typeface="Times New Roman" panose="02020603050405020304" pitchFamily="18" charset="0"/>
              </a:rPr>
              <a:t>transit </a:t>
            </a:r>
            <a:r>
              <a:rPr lang="en-US" altLang="en-US" sz="2300" dirty="0">
                <a:latin typeface="Times New Roman" panose="02020603050405020304" pitchFamily="18" charset="0"/>
                <a:cs typeface="Times New Roman" panose="02020603050405020304" pitchFamily="18" charset="0"/>
              </a:rPr>
              <a:t>traffic </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0900458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04799"/>
            <a:ext cx="10744201" cy="1371600"/>
          </a:xfrm>
        </p:spPr>
        <p:txBody>
          <a:bodyPr>
            <a:noAutofit/>
          </a:bodyPr>
          <a:lstStyle/>
          <a:p>
            <a:r>
              <a:rPr lang="en-US" altLang="en-US" sz="4400" b="1" dirty="0">
                <a:latin typeface="Eras Demi ITC" panose="020B0805030504020804" pitchFamily="34" charset="0"/>
                <a:cs typeface="Times New Roman" panose="02020603050405020304" pitchFamily="18" charset="0"/>
              </a:rPr>
              <a:t>Distance Vector vs. Link State Routing</a:t>
            </a:r>
            <a:endParaRPr lang="en-US" sz="4400" b="1" dirty="0">
              <a:latin typeface="Eras Demi ITC" panose="020B0805030504020804" pitchFamily="34" charset="0"/>
              <a:cs typeface="Times New Roman" panose="02020603050405020304" pitchFamily="18" charset="0"/>
            </a:endParaRPr>
          </a:p>
        </p:txBody>
      </p:sp>
      <p:sp>
        <p:nvSpPr>
          <p:cNvPr id="3" name="Content Placeholder 2"/>
          <p:cNvSpPr>
            <a:spLocks noGrp="1"/>
          </p:cNvSpPr>
          <p:nvPr>
            <p:ph idx="1"/>
          </p:nvPr>
        </p:nvSpPr>
        <p:spPr>
          <a:xfrm>
            <a:off x="381001" y="2053996"/>
            <a:ext cx="5638800" cy="6011777"/>
          </a:xfrm>
        </p:spPr>
        <p:txBody>
          <a:bodyPr>
            <a:noAutofit/>
          </a:bodyPr>
          <a:lstStyle/>
          <a:p>
            <a:pPr marL="0"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With distance vector routing, each node has information only about the next hop:</a:t>
            </a:r>
          </a:p>
          <a:p>
            <a:pPr marL="0" lvl="1"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Node A:  to reach F go to B</a:t>
            </a:r>
          </a:p>
          <a:p>
            <a:pPr marL="0" lvl="1"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Node B: to reach F go to D</a:t>
            </a:r>
          </a:p>
          <a:p>
            <a:pPr marL="0" lvl="1"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Node D: to reach F go to E</a:t>
            </a:r>
          </a:p>
          <a:p>
            <a:pPr marL="0" lvl="1"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Node E: go directly to F</a:t>
            </a:r>
          </a:p>
          <a:p>
            <a:pPr marL="0" algn="just">
              <a:lnSpc>
                <a:spcPct val="85000"/>
              </a:lnSpc>
              <a:tabLst>
                <a:tab pos="1771650" algn="l"/>
                <a:tab pos="5661025" algn="l"/>
                <a:tab pos="8629650" algn="r"/>
              </a:tabLst>
            </a:pPr>
            <a:endParaRPr lang="en-US" altLang="en-US" sz="2300" dirty="0">
              <a:latin typeface="Times New Roman" panose="02020603050405020304" pitchFamily="18" charset="0"/>
              <a:cs typeface="Times New Roman" panose="02020603050405020304" pitchFamily="18" charset="0"/>
            </a:endParaRPr>
          </a:p>
          <a:p>
            <a:pPr marL="0"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Distance vector routing makes</a:t>
            </a:r>
            <a:br>
              <a:rPr lang="en-US" altLang="en-US" sz="2300" dirty="0">
                <a:latin typeface="Times New Roman" panose="02020603050405020304" pitchFamily="18" charset="0"/>
                <a:cs typeface="Times New Roman" panose="02020603050405020304" pitchFamily="18" charset="0"/>
              </a:rPr>
            </a:br>
            <a:r>
              <a:rPr lang="en-US" altLang="en-US" sz="2300" dirty="0" smtClean="0">
                <a:latin typeface="Times New Roman" panose="02020603050405020304" pitchFamily="18" charset="0"/>
                <a:cs typeface="Times New Roman" panose="02020603050405020304" pitchFamily="18" charset="0"/>
              </a:rPr>
              <a:t>poor routing </a:t>
            </a:r>
            <a:r>
              <a:rPr lang="en-US" altLang="en-US" sz="2300" dirty="0">
                <a:latin typeface="Times New Roman" panose="02020603050405020304" pitchFamily="18" charset="0"/>
                <a:cs typeface="Times New Roman" panose="02020603050405020304" pitchFamily="18" charset="0"/>
              </a:rPr>
              <a:t>decisions if </a:t>
            </a:r>
            <a:br>
              <a:rPr lang="en-US" altLang="en-US" sz="2300" dirty="0">
                <a:latin typeface="Times New Roman" panose="02020603050405020304" pitchFamily="18" charset="0"/>
                <a:cs typeface="Times New Roman" panose="02020603050405020304" pitchFamily="18" charset="0"/>
              </a:rPr>
            </a:br>
            <a:r>
              <a:rPr lang="en-US" altLang="en-US" sz="2300" dirty="0">
                <a:latin typeface="Times New Roman" panose="02020603050405020304" pitchFamily="18" charset="0"/>
                <a:cs typeface="Times New Roman" panose="02020603050405020304" pitchFamily="18" charset="0"/>
              </a:rPr>
              <a:t>directions are not completely </a:t>
            </a:r>
            <a:r>
              <a:rPr lang="en-US" altLang="en-US" sz="2300" dirty="0" smtClean="0">
                <a:latin typeface="Times New Roman" panose="02020603050405020304" pitchFamily="18" charset="0"/>
                <a:cs typeface="Times New Roman" panose="02020603050405020304" pitchFamily="18" charset="0"/>
              </a:rPr>
              <a:t>correct.</a:t>
            </a:r>
          </a:p>
          <a:p>
            <a:pPr marL="0" indent="0" algn="just">
              <a:lnSpc>
                <a:spcPct val="85000"/>
              </a:lnSpc>
              <a:buNone/>
              <a:tabLst>
                <a:tab pos="1771650" algn="l"/>
                <a:tab pos="5661025" algn="l"/>
                <a:tab pos="8629650" algn="r"/>
              </a:tabLst>
            </a:pPr>
            <a:endParaRPr lang="en-US" altLang="en-US" sz="2300" dirty="0">
              <a:latin typeface="Times New Roman" panose="02020603050405020304" pitchFamily="18" charset="0"/>
              <a:cs typeface="Times New Roman" panose="02020603050405020304" pitchFamily="18" charset="0"/>
            </a:endParaRPr>
          </a:p>
          <a:p>
            <a:pPr marL="0"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If parts of the directions incorrect, the routing may be incorrect until the routing algorithms has re-converged.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9" name="Rectangle 8"/>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pic>
        <p:nvPicPr>
          <p:cNvPr id="10" name="Picture 9"/>
          <p:cNvPicPr>
            <a:picLocks noChangeAspect="1"/>
          </p:cNvPicPr>
          <p:nvPr/>
        </p:nvPicPr>
        <p:blipFill>
          <a:blip r:embed="rId2"/>
          <a:stretch>
            <a:fillRect/>
          </a:stretch>
        </p:blipFill>
        <p:spPr>
          <a:xfrm>
            <a:off x="6172201" y="2045974"/>
            <a:ext cx="5202656" cy="5802626"/>
          </a:xfrm>
          <a:prstGeom prst="rect">
            <a:avLst/>
          </a:prstGeom>
        </p:spPr>
      </p:pic>
    </p:spTree>
    <p:extLst>
      <p:ext uri="{BB962C8B-B14F-4D97-AF65-F5344CB8AC3E}">
        <p14:creationId xmlns:p14="http://schemas.microsoft.com/office/powerpoint/2010/main" val="39213688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3894"/>
            <a:ext cx="12115801" cy="1371600"/>
          </a:xfrm>
        </p:spPr>
        <p:txBody>
          <a:bodyPr>
            <a:noAutofit/>
          </a:bodyPr>
          <a:lstStyle/>
          <a:p>
            <a:r>
              <a:rPr lang="en-US" altLang="en-US" sz="4400" b="1" dirty="0">
                <a:latin typeface="Eras Demi ITC" panose="020B0805030504020804" pitchFamily="34" charset="0"/>
                <a:cs typeface="Times New Roman" panose="02020603050405020304" pitchFamily="18" charset="0"/>
              </a:rPr>
              <a:t>Distance Vector vs. Link State </a:t>
            </a:r>
            <a:r>
              <a:rPr lang="en-US" altLang="en-US" sz="4400" b="1" dirty="0" smtClean="0">
                <a:latin typeface="Eras Demi ITC" panose="020B0805030504020804" pitchFamily="34" charset="0"/>
                <a:cs typeface="Times New Roman" panose="02020603050405020304" pitchFamily="18" charset="0"/>
              </a:rPr>
              <a:t>Routing(Cont.)</a:t>
            </a:r>
            <a:endParaRPr lang="en-US" sz="4400" b="1" dirty="0">
              <a:latin typeface="Eras Demi ITC" panose="020B0805030504020804" pitchFamily="34" charset="0"/>
              <a:cs typeface="Times New Roman" panose="02020603050405020304" pitchFamily="18" charset="0"/>
            </a:endParaRPr>
          </a:p>
        </p:txBody>
      </p:sp>
      <p:sp>
        <p:nvSpPr>
          <p:cNvPr id="3" name="Content Placeholder 2"/>
          <p:cNvSpPr>
            <a:spLocks noGrp="1"/>
          </p:cNvSpPr>
          <p:nvPr>
            <p:ph idx="1"/>
          </p:nvPr>
        </p:nvSpPr>
        <p:spPr>
          <a:xfrm>
            <a:off x="775558" y="2700410"/>
            <a:ext cx="5015644" cy="3886200"/>
          </a:xfrm>
        </p:spPr>
        <p:txBody>
          <a:bodyPr>
            <a:noAutofit/>
          </a:bodyPr>
          <a:lstStyle/>
          <a:p>
            <a:pPr algn="just">
              <a:lnSpc>
                <a:spcPct val="85000"/>
              </a:lnSpc>
              <a:tabLst>
                <a:tab pos="1771650" algn="l"/>
                <a:tab pos="5661025" algn="l"/>
                <a:tab pos="8629650" algn="r"/>
              </a:tabLst>
            </a:pPr>
            <a:r>
              <a:rPr lang="en-US" altLang="en-US" sz="2300" dirty="0">
                <a:latin typeface="Times New Roman" panose="02020603050405020304" pitchFamily="18" charset="0"/>
                <a:cs typeface="Times New Roman" panose="02020603050405020304" pitchFamily="18" charset="0"/>
              </a:rPr>
              <a:t>In link state routing, each </a:t>
            </a:r>
            <a:r>
              <a:rPr lang="en-US" altLang="en-US" sz="2300" dirty="0" smtClean="0">
                <a:latin typeface="Times New Roman" panose="02020603050405020304" pitchFamily="18" charset="0"/>
                <a:cs typeface="Times New Roman" panose="02020603050405020304" pitchFamily="18" charset="0"/>
              </a:rPr>
              <a:t>node has </a:t>
            </a:r>
            <a:r>
              <a:rPr lang="en-US" altLang="en-US" sz="2300" dirty="0">
                <a:latin typeface="Times New Roman" panose="02020603050405020304" pitchFamily="18" charset="0"/>
                <a:cs typeface="Times New Roman" panose="02020603050405020304" pitchFamily="18" charset="0"/>
              </a:rPr>
              <a:t>a complete map of </a:t>
            </a:r>
            <a:r>
              <a:rPr lang="en-US" altLang="en-US" sz="2300" dirty="0" smtClean="0">
                <a:latin typeface="Times New Roman" panose="02020603050405020304" pitchFamily="18" charset="0"/>
                <a:cs typeface="Times New Roman" panose="02020603050405020304" pitchFamily="18" charset="0"/>
              </a:rPr>
              <a:t>the topology.</a:t>
            </a:r>
          </a:p>
          <a:p>
            <a:pPr algn="just">
              <a:lnSpc>
                <a:spcPct val="85000"/>
              </a:lnSpc>
              <a:buFont typeface="Wingdings" panose="05000000000000000000" pitchFamily="2" charset="2"/>
              <a:buChar char="§"/>
              <a:tabLst>
                <a:tab pos="1771650" algn="l"/>
                <a:tab pos="5661025" algn="l"/>
                <a:tab pos="8629650" algn="r"/>
              </a:tabLst>
            </a:pPr>
            <a:endParaRPr lang="en-US" altLang="en-US" sz="2300" dirty="0">
              <a:latin typeface="Times New Roman" panose="02020603050405020304" pitchFamily="18" charset="0"/>
              <a:cs typeface="Times New Roman" panose="02020603050405020304" pitchFamily="18" charset="0"/>
            </a:endParaRPr>
          </a:p>
          <a:p>
            <a:pPr algn="just">
              <a:lnSpc>
                <a:spcPct val="85000"/>
              </a:lnSpc>
              <a:tabLst>
                <a:tab pos="1771650" algn="l"/>
                <a:tab pos="5661025" algn="l"/>
                <a:tab pos="8629650" algn="r"/>
              </a:tabLst>
            </a:pPr>
            <a:r>
              <a:rPr lang="en-US" altLang="en-US" sz="2300" dirty="0" smtClean="0">
                <a:latin typeface="Times New Roman" panose="02020603050405020304" pitchFamily="18" charset="0"/>
                <a:cs typeface="Times New Roman" panose="02020603050405020304" pitchFamily="18" charset="0"/>
              </a:rPr>
              <a:t>If </a:t>
            </a:r>
            <a:r>
              <a:rPr lang="en-US" altLang="en-US" sz="2300" dirty="0">
                <a:latin typeface="Times New Roman" panose="02020603050405020304" pitchFamily="18" charset="0"/>
                <a:cs typeface="Times New Roman" panose="02020603050405020304" pitchFamily="18" charset="0"/>
              </a:rPr>
              <a:t>a node fails, </a:t>
            </a:r>
            <a:r>
              <a:rPr lang="en-US" altLang="en-US" sz="2300" dirty="0" smtClean="0">
                <a:latin typeface="Times New Roman" panose="02020603050405020304" pitchFamily="18" charset="0"/>
                <a:cs typeface="Times New Roman" panose="02020603050405020304" pitchFamily="18" charset="0"/>
              </a:rPr>
              <a:t>each node can calculate the </a:t>
            </a:r>
            <a:r>
              <a:rPr lang="en-US" altLang="en-US" sz="2300" dirty="0">
                <a:latin typeface="Times New Roman" panose="02020603050405020304" pitchFamily="18" charset="0"/>
                <a:cs typeface="Times New Roman" panose="02020603050405020304" pitchFamily="18" charset="0"/>
              </a:rPr>
              <a:t>new </a:t>
            </a:r>
            <a:r>
              <a:rPr lang="en-US" altLang="en-US" sz="2300" dirty="0" smtClean="0">
                <a:latin typeface="Times New Roman" panose="02020603050405020304" pitchFamily="18" charset="0"/>
                <a:cs typeface="Times New Roman" panose="02020603050405020304" pitchFamily="18" charset="0"/>
              </a:rPr>
              <a:t>route.</a:t>
            </a:r>
          </a:p>
          <a:p>
            <a:pPr algn="just">
              <a:lnSpc>
                <a:spcPct val="85000"/>
              </a:lnSpc>
              <a:buFont typeface="Wingdings" panose="05000000000000000000" pitchFamily="2" charset="2"/>
              <a:buChar char="§"/>
              <a:tabLst>
                <a:tab pos="1771650" algn="l"/>
                <a:tab pos="5661025" algn="l"/>
                <a:tab pos="8629650" algn="r"/>
              </a:tabLst>
            </a:pPr>
            <a:endParaRPr lang="en-US" altLang="en-US" sz="2300" dirty="0">
              <a:latin typeface="Times New Roman" panose="02020603050405020304" pitchFamily="18" charset="0"/>
              <a:cs typeface="Times New Roman" panose="02020603050405020304" pitchFamily="18" charset="0"/>
            </a:endParaRPr>
          </a:p>
          <a:p>
            <a:pPr algn="just">
              <a:lnSpc>
                <a:spcPct val="85000"/>
              </a:lnSpc>
              <a:tabLst>
                <a:tab pos="1771650" algn="l"/>
                <a:tab pos="5661025" algn="l"/>
                <a:tab pos="8629650" algn="r"/>
              </a:tabLst>
            </a:pPr>
            <a:r>
              <a:rPr lang="en-US" altLang="en-US" sz="2300" dirty="0" smtClean="0">
                <a:latin typeface="Times New Roman" panose="02020603050405020304" pitchFamily="18" charset="0"/>
                <a:cs typeface="Times New Roman" panose="02020603050405020304" pitchFamily="18" charset="0"/>
              </a:rPr>
              <a:t>Difficulty</a:t>
            </a:r>
            <a:r>
              <a:rPr lang="en-US" altLang="en-US" sz="2300" dirty="0">
                <a:latin typeface="Times New Roman" panose="02020603050405020304" pitchFamily="18" charset="0"/>
                <a:cs typeface="Times New Roman" panose="02020603050405020304" pitchFamily="18" charset="0"/>
              </a:rPr>
              <a:t>: All nodes need </a:t>
            </a:r>
            <a:r>
              <a:rPr lang="en-US" altLang="en-US" sz="2300" dirty="0" smtClean="0">
                <a:latin typeface="Times New Roman" panose="02020603050405020304" pitchFamily="18" charset="0"/>
                <a:cs typeface="Times New Roman" panose="02020603050405020304" pitchFamily="18" charset="0"/>
              </a:rPr>
              <a:t>to have </a:t>
            </a:r>
            <a:r>
              <a:rPr lang="en-US" altLang="en-US" sz="2300" dirty="0">
                <a:latin typeface="Times New Roman" panose="02020603050405020304" pitchFamily="18" charset="0"/>
                <a:cs typeface="Times New Roman" panose="02020603050405020304" pitchFamily="18" charset="0"/>
              </a:rPr>
              <a:t>a consistent view of </a:t>
            </a:r>
            <a:r>
              <a:rPr lang="en-US" altLang="en-US" sz="2300" dirty="0" smtClean="0">
                <a:latin typeface="Times New Roman" panose="02020603050405020304" pitchFamily="18" charset="0"/>
                <a:cs typeface="Times New Roman" panose="02020603050405020304" pitchFamily="18" charset="0"/>
              </a:rPr>
              <a:t>the network.</a:t>
            </a:r>
            <a:endParaRPr lang="en-US" altLang="en-US" sz="23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pic>
        <p:nvPicPr>
          <p:cNvPr id="8" name="Picture 7"/>
          <p:cNvPicPr>
            <a:picLocks noChangeAspect="1"/>
          </p:cNvPicPr>
          <p:nvPr/>
        </p:nvPicPr>
        <p:blipFill>
          <a:blip r:embed="rId2"/>
          <a:stretch>
            <a:fillRect/>
          </a:stretch>
        </p:blipFill>
        <p:spPr>
          <a:xfrm>
            <a:off x="5791200" y="2438401"/>
            <a:ext cx="5562601" cy="4800600"/>
          </a:xfrm>
          <a:prstGeom prst="rect">
            <a:avLst/>
          </a:prstGeom>
        </p:spPr>
      </p:pic>
    </p:spTree>
    <p:extLst>
      <p:ext uri="{BB962C8B-B14F-4D97-AF65-F5344CB8AC3E}">
        <p14:creationId xmlns:p14="http://schemas.microsoft.com/office/powerpoint/2010/main" val="34306933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0818"/>
            <a:ext cx="5956041" cy="848356"/>
          </a:xfrm>
        </p:spPr>
        <p:txBody>
          <a:bodyPr>
            <a:noAutofit/>
          </a:bodyPr>
          <a:lstStyle/>
          <a:p>
            <a:r>
              <a:rPr lang="en-US" sz="4400" b="1" dirty="0" smtClean="0">
                <a:latin typeface="Eras Demi ITC" panose="020B0805030504020804" pitchFamily="34" charset="0"/>
                <a:cs typeface="Times New Roman" panose="02020603050405020304" pitchFamily="18" charset="0"/>
              </a:rPr>
              <a:t/>
            </a:r>
            <a:br>
              <a:rPr lang="en-US" sz="4400" b="1" dirty="0" smtClean="0">
                <a:latin typeface="Eras Demi ITC" panose="020B0805030504020804" pitchFamily="34" charset="0"/>
                <a:cs typeface="Times New Roman" panose="02020603050405020304" pitchFamily="18" charset="0"/>
              </a:rPr>
            </a:br>
            <a:r>
              <a:rPr lang="en-US" sz="4400" b="1" dirty="0" smtClean="0">
                <a:latin typeface="Eras Demi ITC" panose="020B0805030504020804" pitchFamily="34" charset="0"/>
                <a:cs typeface="Times New Roman" panose="02020603050405020304" pitchFamily="18" charset="0"/>
              </a:rPr>
              <a:t>Routing </a:t>
            </a:r>
            <a:r>
              <a:rPr lang="en-US" sz="4400" b="1" dirty="0">
                <a:latin typeface="Eras Demi ITC" panose="020B0805030504020804" pitchFamily="34" charset="0"/>
                <a:cs typeface="Times New Roman" panose="02020603050405020304" pitchFamily="18" charset="0"/>
              </a:rPr>
              <a:t>Metrics</a:t>
            </a:r>
            <a:br>
              <a:rPr lang="en-US" sz="4400" b="1" dirty="0">
                <a:latin typeface="Eras Demi ITC" panose="020B0805030504020804" pitchFamily="34" charset="0"/>
                <a:cs typeface="Times New Roman" panose="02020603050405020304" pitchFamily="18" charset="0"/>
              </a:rPr>
            </a:br>
            <a:endParaRPr lang="en-US" sz="4400" b="1" dirty="0">
              <a:latin typeface="Eras Demi ITC" panose="020B0805030504020804" pitchFamily="34" charset="0"/>
              <a:cs typeface="Times New Roman" panose="02020603050405020304" pitchFamily="18" charset="0"/>
            </a:endParaRPr>
          </a:p>
        </p:txBody>
      </p:sp>
      <p:sp>
        <p:nvSpPr>
          <p:cNvPr id="4" name="Content Placeholder 3"/>
          <p:cNvSpPr>
            <a:spLocks noGrp="1"/>
          </p:cNvSpPr>
          <p:nvPr>
            <p:ph idx="1"/>
          </p:nvPr>
        </p:nvSpPr>
        <p:spPr>
          <a:xfrm>
            <a:off x="152401" y="1619251"/>
            <a:ext cx="11502189" cy="6008371"/>
          </a:xfrm>
        </p:spPr>
        <p:txBody>
          <a:bodyPr>
            <a:noAutofit/>
          </a:bodyPr>
          <a:lstStyle/>
          <a:p>
            <a:pPr algn="just"/>
            <a:r>
              <a:rPr lang="en-US" sz="2300" dirty="0">
                <a:latin typeface="Times New Roman" panose="02020603050405020304" pitchFamily="18" charset="0"/>
                <a:cs typeface="Times New Roman" panose="02020603050405020304" pitchFamily="18" charset="0"/>
              </a:rPr>
              <a:t>Bandwidth – Throughput speed in bits per </a:t>
            </a:r>
            <a:r>
              <a:rPr lang="en-US" sz="2300" dirty="0" smtClean="0">
                <a:latin typeface="Times New Roman" panose="02020603050405020304" pitchFamily="18" charset="0"/>
                <a:cs typeface="Times New Roman" panose="02020603050405020304" pitchFamily="18" charset="0"/>
              </a:rPr>
              <a:t>second.</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Cost – An arbitrary value assigned by an administrator </a:t>
            </a:r>
            <a:r>
              <a:rPr lang="en-US" sz="2300" dirty="0" smtClean="0">
                <a:latin typeface="Times New Roman" panose="02020603050405020304" pitchFamily="18" charset="0"/>
                <a:cs typeface="Times New Roman" panose="02020603050405020304" pitchFamily="18" charset="0"/>
              </a:rPr>
              <a:t>for the </a:t>
            </a:r>
            <a:r>
              <a:rPr lang="en-US" sz="2300" dirty="0">
                <a:latin typeface="Times New Roman" panose="02020603050405020304" pitchFamily="18" charset="0"/>
                <a:cs typeface="Times New Roman" panose="02020603050405020304" pitchFamily="18" charset="0"/>
              </a:rPr>
              <a:t>intersecting of </a:t>
            </a:r>
            <a:r>
              <a:rPr lang="en-US" sz="2300" dirty="0" smtClean="0">
                <a:latin typeface="Times New Roman" panose="02020603050405020304" pitchFamily="18" charset="0"/>
                <a:cs typeface="Times New Roman" panose="02020603050405020304" pitchFamily="18" charset="0"/>
              </a:rPr>
              <a:t>networks.</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Delay – Network latency caused by such factors as distance or </a:t>
            </a:r>
            <a:r>
              <a:rPr lang="en-US" sz="2300" dirty="0" smtClean="0">
                <a:latin typeface="Times New Roman" panose="02020603050405020304" pitchFamily="18" charset="0"/>
                <a:cs typeface="Times New Roman" panose="02020603050405020304" pitchFamily="18" charset="0"/>
              </a:rPr>
              <a:t>congestion.</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Hop Count – The number of routers (hops) a packets passes through to its </a:t>
            </a:r>
            <a:r>
              <a:rPr lang="en-US" sz="2300" dirty="0" smtClean="0">
                <a:latin typeface="Times New Roman" panose="02020603050405020304" pitchFamily="18" charset="0"/>
                <a:cs typeface="Times New Roman" panose="02020603050405020304" pitchFamily="18" charset="0"/>
              </a:rPr>
              <a:t>destination.</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Load – Measurement of traffic that flows through a </a:t>
            </a:r>
            <a:r>
              <a:rPr lang="en-US" sz="2300" dirty="0" smtClean="0">
                <a:latin typeface="Times New Roman" panose="02020603050405020304" pitchFamily="18" charset="0"/>
                <a:cs typeface="Times New Roman" panose="02020603050405020304" pitchFamily="18" charset="0"/>
              </a:rPr>
              <a:t>router.</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MTU (Maximum Transmission Unit) – The largest unit size allowed to be transmitted on all routes from source to </a:t>
            </a:r>
            <a:r>
              <a:rPr lang="en-US" sz="2300" dirty="0" smtClean="0">
                <a:latin typeface="Times New Roman" panose="02020603050405020304" pitchFamily="18" charset="0"/>
                <a:cs typeface="Times New Roman" panose="02020603050405020304" pitchFamily="18" charset="0"/>
              </a:rPr>
              <a:t>destination.</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Reliability – Represents the amount of network </a:t>
            </a:r>
            <a:r>
              <a:rPr lang="en-US" sz="2300" dirty="0" smtClean="0">
                <a:latin typeface="Times New Roman" panose="02020603050405020304" pitchFamily="18" charset="0"/>
                <a:cs typeface="Times New Roman" panose="02020603050405020304" pitchFamily="18" charset="0"/>
              </a:rPr>
              <a:t>downtime.</a:t>
            </a:r>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Ticks – Measurement of delay, where is tick is 1/18 of a second. A tick is used as part of the routing protocol IPX </a:t>
            </a:r>
            <a:r>
              <a:rPr lang="en-US" sz="2300" dirty="0" smtClean="0">
                <a:latin typeface="Times New Roman" panose="02020603050405020304" pitchFamily="18" charset="0"/>
                <a:cs typeface="Times New Roman" panose="02020603050405020304" pitchFamily="18" charset="0"/>
              </a:rPr>
              <a:t>RIP.</a:t>
            </a:r>
            <a:endParaRPr lang="en-US" sz="2300" dirty="0">
              <a:latin typeface="Times New Roman" panose="02020603050405020304" pitchFamily="18" charset="0"/>
              <a:cs typeface="Times New Roman" panose="02020603050405020304" pitchFamily="18" charset="0"/>
            </a:endParaRPr>
          </a:p>
          <a:p>
            <a:pPr marL="0" indent="0" algn="just">
              <a:buNone/>
            </a:pPr>
            <a:endParaRPr lang="en-US" sz="2300" dirty="0">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5" name="Rectangle 4"/>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3611082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1" y="2133600"/>
            <a:ext cx="9982201" cy="1094918"/>
          </a:xfrm>
        </p:spPr>
        <p:txBody>
          <a:bodyPr>
            <a:noAutofit/>
          </a:bodyPr>
          <a:lstStyle/>
          <a:p>
            <a:pPr marL="0" indent="0" algn="just">
              <a:buNone/>
            </a:pPr>
            <a:r>
              <a:rPr lang="en-US" sz="2300" dirty="0">
                <a:latin typeface="Times New Roman" panose="02020603050405020304" pitchFamily="18" charset="0"/>
                <a:cs typeface="Times New Roman" panose="02020603050405020304" pitchFamily="18" charset="0"/>
              </a:rPr>
              <a:t>There are 3 routing algorithms used by varying routing protocols to determine the metric for routing.</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15</a:t>
            </a:fld>
            <a:endParaRPr lang="en-US"/>
          </a:p>
        </p:txBody>
      </p:sp>
      <p:pic>
        <p:nvPicPr>
          <p:cNvPr id="5" name="Picture 4"/>
          <p:cNvPicPr>
            <a:picLocks noChangeAspect="1"/>
          </p:cNvPicPr>
          <p:nvPr/>
        </p:nvPicPr>
        <p:blipFill>
          <a:blip r:embed="rId2"/>
          <a:stretch>
            <a:fillRect/>
          </a:stretch>
        </p:blipFill>
        <p:spPr>
          <a:xfrm>
            <a:off x="1269200" y="3267245"/>
            <a:ext cx="9484358" cy="3261892"/>
          </a:xfrm>
          <a:prstGeom prst="rect">
            <a:avLst/>
          </a:prstGeom>
        </p:spPr>
      </p:pic>
      <p:sp>
        <p:nvSpPr>
          <p:cNvPr id="6" name="Rectangle 5"/>
          <p:cNvSpPr/>
          <p:nvPr/>
        </p:nvSpPr>
        <p:spPr>
          <a:xfrm>
            <a:off x="2537327" y="488900"/>
            <a:ext cx="7315200" cy="1400383"/>
          </a:xfrm>
          <a:prstGeom prst="rect">
            <a:avLst/>
          </a:prstGeom>
        </p:spPr>
        <p:txBody>
          <a:bodyPr lIns="91441" tIns="45720" rIns="91441" bIns="45720">
            <a:spAutoFit/>
          </a:bodyPr>
          <a:lstStyle/>
          <a:p>
            <a:r>
              <a:rPr lang="en-US" sz="4400" b="1" dirty="0">
                <a:latin typeface="Eras Demi ITC" panose="020B0805030504020804" pitchFamily="34" charset="0"/>
                <a:ea typeface="+mj-ea"/>
                <a:cs typeface="Times New Roman" panose="02020603050405020304" pitchFamily="18" charset="0"/>
              </a:rPr>
              <a:t>Routing Metrics (Cont.)</a:t>
            </a:r>
            <a:r>
              <a:rPr lang="en-US" sz="4400" b="1" dirty="0">
                <a:latin typeface="Times New Roman" panose="02020603050405020304" pitchFamily="18" charset="0"/>
                <a:cs typeface="Times New Roman" panose="02020603050405020304" pitchFamily="18" charset="0"/>
              </a:rPr>
              <a:t/>
            </a:r>
            <a:br>
              <a:rPr lang="en-US" sz="4400" b="1" dirty="0">
                <a:latin typeface="Times New Roman" panose="02020603050405020304" pitchFamily="18" charset="0"/>
                <a:cs typeface="Times New Roman" panose="02020603050405020304" pitchFamily="18" charset="0"/>
              </a:rPr>
            </a:br>
            <a:endParaRPr lang="en-US" sz="4100" dirty="0"/>
          </a:p>
        </p:txBody>
      </p:sp>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883603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545" y="242573"/>
            <a:ext cx="7259855" cy="1371600"/>
          </a:xfrm>
        </p:spPr>
        <p:txBody>
          <a:bodyPr>
            <a:normAutofit/>
          </a:bodyPr>
          <a:lstStyle/>
          <a:p>
            <a:pPr algn="just"/>
            <a:r>
              <a:rPr lang="en-US" sz="4400" b="1" dirty="0">
                <a:latin typeface="Eras Demi ITC" panose="020B0805030504020804" pitchFamily="34" charset="0"/>
                <a:cs typeface="Times New Roman" panose="02020603050405020304" pitchFamily="18" charset="0"/>
              </a:rPr>
              <a:t>Administrative distance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
        <p:nvSpPr>
          <p:cNvPr id="6" name="Rectangle 5"/>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pic>
        <p:nvPicPr>
          <p:cNvPr id="4" name="Picture 3"/>
          <p:cNvPicPr>
            <a:picLocks noChangeAspect="1"/>
          </p:cNvPicPr>
          <p:nvPr/>
        </p:nvPicPr>
        <p:blipFill>
          <a:blip r:embed="rId2"/>
          <a:stretch>
            <a:fillRect/>
          </a:stretch>
        </p:blipFill>
        <p:spPr>
          <a:xfrm>
            <a:off x="4648201" y="1837878"/>
            <a:ext cx="6553200" cy="6010724"/>
          </a:xfrm>
          <a:prstGeom prst="rect">
            <a:avLst/>
          </a:prstGeom>
        </p:spPr>
      </p:pic>
      <p:sp>
        <p:nvSpPr>
          <p:cNvPr id="7" name="Rectangle 6"/>
          <p:cNvSpPr/>
          <p:nvPr/>
        </p:nvSpPr>
        <p:spPr>
          <a:xfrm>
            <a:off x="1070812" y="1822255"/>
            <a:ext cx="3348788" cy="2569934"/>
          </a:xfrm>
          <a:prstGeom prst="rect">
            <a:avLst/>
          </a:prstGeom>
        </p:spPr>
        <p:txBody>
          <a:bodyPr wrap="square" lIns="91441" tIns="45720" rIns="91441" bIns="45720">
            <a:spAutoFit/>
          </a:bodyPr>
          <a:lstStyle/>
          <a:p>
            <a:pPr algn="just"/>
            <a:r>
              <a:rPr lang="en-US" sz="2300" dirty="0" smtClean="0">
                <a:latin typeface="Times New Roman" panose="02020603050405020304" pitchFamily="18" charset="0"/>
                <a:cs typeface="Times New Roman" panose="02020603050405020304" pitchFamily="18" charset="0"/>
              </a:rPr>
              <a:t>Administrative distance </a:t>
            </a:r>
            <a:r>
              <a:rPr lang="en-US" sz="2300" dirty="0">
                <a:latin typeface="Times New Roman" panose="02020603050405020304" pitchFamily="18" charset="0"/>
                <a:cs typeface="Times New Roman" panose="02020603050405020304" pitchFamily="18" charset="0"/>
              </a:rPr>
              <a:t>is the first criterion that a router uses to determine which routing protocol to use if two protocols provide route information for the same destination. </a:t>
            </a:r>
          </a:p>
        </p:txBody>
      </p:sp>
    </p:spTree>
    <p:extLst>
      <p:ext uri="{BB962C8B-B14F-4D97-AF65-F5344CB8AC3E}">
        <p14:creationId xmlns:p14="http://schemas.microsoft.com/office/powerpoint/2010/main" val="1374614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29567"/>
            <a:ext cx="10622281" cy="1371600"/>
          </a:xfrm>
        </p:spPr>
        <p:txBody>
          <a:bodyPr>
            <a:normAutofit/>
          </a:bodyPr>
          <a:lstStyle/>
          <a:p>
            <a:r>
              <a:rPr lang="en-US" sz="4400" b="1" dirty="0">
                <a:latin typeface="Eras Demi ITC" panose="020B0805030504020804" pitchFamily="34" charset="0"/>
                <a:cs typeface="Times New Roman" panose="02020603050405020304" pitchFamily="18" charset="0"/>
              </a:rPr>
              <a:t>Understanding Routing Table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Rectangle 4"/>
          <p:cNvSpPr/>
          <p:nvPr/>
        </p:nvSpPr>
        <p:spPr>
          <a:xfrm>
            <a:off x="731520" y="1701168"/>
            <a:ext cx="10317481" cy="5047536"/>
          </a:xfrm>
          <a:prstGeom prst="rect">
            <a:avLst/>
          </a:prstGeom>
        </p:spPr>
        <p:txBody>
          <a:bodyPr wrap="square" lIns="91441" tIns="45720" rIns="91441" bIns="45720">
            <a:spAutoFit/>
          </a:bodyPr>
          <a:lstStyle/>
          <a:p>
            <a:pPr algn="just"/>
            <a:r>
              <a:rPr lang="en-US" sz="2300" dirty="0">
                <a:latin typeface="Times New Roman" panose="02020603050405020304" pitchFamily="18" charset="0"/>
                <a:cs typeface="Times New Roman" panose="02020603050405020304" pitchFamily="18" charset="0"/>
              </a:rPr>
              <a:t>A typical IP routing table entry contains the following </a:t>
            </a:r>
            <a:r>
              <a:rPr lang="en-US" sz="2300" dirty="0" smtClean="0">
                <a:latin typeface="Times New Roman" panose="02020603050405020304" pitchFamily="18" charset="0"/>
                <a:cs typeface="Times New Roman" panose="02020603050405020304" pitchFamily="18" charset="0"/>
              </a:rPr>
              <a:t>information:</a:t>
            </a:r>
          </a:p>
          <a:p>
            <a:pPr algn="just"/>
            <a:endParaRPr lang="en-US" sz="23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en-US" sz="2300" dirty="0" smtClean="0">
                <a:latin typeface="Times New Roman" panose="02020603050405020304" pitchFamily="18" charset="0"/>
                <a:cs typeface="Times New Roman" panose="02020603050405020304" pitchFamily="18" charset="0"/>
              </a:rPr>
              <a:t>Network </a:t>
            </a:r>
            <a:r>
              <a:rPr lang="en-US" sz="2300" dirty="0">
                <a:latin typeface="Times New Roman" panose="02020603050405020304" pitchFamily="18" charset="0"/>
                <a:cs typeface="Times New Roman" panose="02020603050405020304" pitchFamily="18" charset="0"/>
              </a:rPr>
              <a:t>ID or host route internetwork address</a:t>
            </a:r>
            <a:r>
              <a:rPr lang="en-US" sz="2300" dirty="0" smtClean="0">
                <a:latin typeface="Times New Roman" panose="02020603050405020304" pitchFamily="18" charset="0"/>
                <a:cs typeface="Times New Roman" panose="02020603050405020304" pitchFamily="18" charset="0"/>
              </a:rPr>
              <a:t>.</a:t>
            </a:r>
          </a:p>
          <a:p>
            <a:pPr algn="just"/>
            <a:endParaRPr lang="en-US" sz="2300" dirty="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2. Subnet mask, used </a:t>
            </a:r>
            <a:r>
              <a:rPr lang="en-US" sz="2300" dirty="0">
                <a:latin typeface="Times New Roman" panose="02020603050405020304" pitchFamily="18" charset="0"/>
                <a:cs typeface="Times New Roman" panose="02020603050405020304" pitchFamily="18" charset="0"/>
              </a:rPr>
              <a:t>to determine the network ID from the IP </a:t>
            </a:r>
            <a:r>
              <a:rPr lang="en-US" sz="2300" dirty="0" smtClean="0">
                <a:latin typeface="Times New Roman" panose="02020603050405020304" pitchFamily="18" charset="0"/>
                <a:cs typeface="Times New Roman" panose="02020603050405020304" pitchFamily="18" charset="0"/>
              </a:rPr>
              <a:t>address.</a:t>
            </a:r>
          </a:p>
          <a:p>
            <a:pPr algn="just"/>
            <a:endParaRPr lang="en-US" sz="2300" dirty="0" smtClean="0">
              <a:latin typeface="Times New Roman" panose="02020603050405020304" pitchFamily="18" charset="0"/>
              <a:cs typeface="Times New Roman" panose="02020603050405020304" pitchFamily="18" charset="0"/>
            </a:endParaRPr>
          </a:p>
          <a:p>
            <a:pPr algn="just"/>
            <a:r>
              <a:rPr lang="en-US" sz="2300" dirty="0" smtClean="0">
                <a:latin typeface="Times New Roman" panose="02020603050405020304" pitchFamily="18" charset="0"/>
                <a:cs typeface="Times New Roman" panose="02020603050405020304" pitchFamily="18" charset="0"/>
              </a:rPr>
              <a:t>3. Forwarding </a:t>
            </a:r>
            <a:r>
              <a:rPr lang="en-US" sz="2300" dirty="0">
                <a:latin typeface="Times New Roman" panose="02020603050405020304" pitchFamily="18" charset="0"/>
                <a:cs typeface="Times New Roman" panose="02020603050405020304" pitchFamily="18" charset="0"/>
              </a:rPr>
              <a:t>address or gateway. </a:t>
            </a:r>
            <a:endParaRPr lang="en-US" sz="2300" dirty="0" smtClean="0">
              <a:latin typeface="Times New Roman" panose="02020603050405020304" pitchFamily="18" charset="0"/>
              <a:cs typeface="Times New Roman" panose="02020603050405020304" pitchFamily="18" charset="0"/>
            </a:endParaRPr>
          </a:p>
          <a:p>
            <a:pPr algn="just"/>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4</a:t>
            </a:r>
            <a:r>
              <a:rPr lang="en-US" sz="2300" dirty="0" smtClean="0">
                <a:latin typeface="Times New Roman" panose="02020603050405020304" pitchFamily="18" charset="0"/>
                <a:cs typeface="Times New Roman" panose="02020603050405020304" pitchFamily="18" charset="0"/>
              </a:rPr>
              <a:t>. Port </a:t>
            </a:r>
            <a:r>
              <a:rPr lang="en-US" sz="2300" dirty="0">
                <a:latin typeface="Times New Roman" panose="02020603050405020304" pitchFamily="18" charset="0"/>
                <a:cs typeface="Times New Roman" panose="02020603050405020304" pitchFamily="18" charset="0"/>
              </a:rPr>
              <a:t>number (or </a:t>
            </a:r>
            <a:r>
              <a:rPr lang="en-US" sz="2300" dirty="0" smtClean="0">
                <a:latin typeface="Times New Roman" panose="02020603050405020304" pitchFamily="18" charset="0"/>
                <a:cs typeface="Times New Roman" panose="02020603050405020304" pitchFamily="18" charset="0"/>
              </a:rPr>
              <a:t>interface) </a:t>
            </a:r>
            <a:r>
              <a:rPr lang="en-US" sz="2300" dirty="0">
                <a:latin typeface="Times New Roman" panose="02020603050405020304" pitchFamily="18" charset="0"/>
                <a:cs typeface="Times New Roman" panose="02020603050405020304" pitchFamily="18" charset="0"/>
              </a:rPr>
              <a:t>of the network interface used to forward packets to the network ID</a:t>
            </a:r>
            <a:r>
              <a:rPr lang="en-US" sz="2300" dirty="0" smtClean="0">
                <a:latin typeface="Times New Roman" panose="02020603050405020304" pitchFamily="18" charset="0"/>
                <a:cs typeface="Times New Roman" panose="02020603050405020304" pitchFamily="18" charset="0"/>
              </a:rPr>
              <a:t>.</a:t>
            </a:r>
          </a:p>
          <a:p>
            <a:pPr algn="just"/>
            <a:endParaRPr lang="en-US" sz="2300" dirty="0">
              <a:latin typeface="Times New Roman" panose="02020603050405020304" pitchFamily="18" charset="0"/>
              <a:cs typeface="Times New Roman" panose="02020603050405020304" pitchFamily="18" charset="0"/>
            </a:endParaRPr>
          </a:p>
          <a:p>
            <a:pPr algn="just"/>
            <a:r>
              <a:rPr lang="en-US" sz="2300" dirty="0">
                <a:latin typeface="Times New Roman" panose="02020603050405020304" pitchFamily="18" charset="0"/>
                <a:cs typeface="Times New Roman" panose="02020603050405020304" pitchFamily="18" charset="0"/>
              </a:rPr>
              <a:t>5</a:t>
            </a:r>
            <a:r>
              <a:rPr lang="en-US" sz="2300" dirty="0" smtClean="0">
                <a:latin typeface="Times New Roman" panose="02020603050405020304" pitchFamily="18" charset="0"/>
                <a:cs typeface="Times New Roman" panose="02020603050405020304" pitchFamily="18" charset="0"/>
              </a:rPr>
              <a:t>. The </a:t>
            </a:r>
            <a:r>
              <a:rPr lang="en-US" sz="2300" dirty="0">
                <a:latin typeface="Times New Roman" panose="02020603050405020304" pitchFamily="18" charset="0"/>
                <a:cs typeface="Times New Roman" panose="02020603050405020304" pitchFamily="18" charset="0"/>
              </a:rPr>
              <a:t>metric, which is a number that indicates the preference level or priority of a particular </a:t>
            </a:r>
            <a:r>
              <a:rPr lang="en-US" sz="2300" dirty="0" smtClean="0">
                <a:latin typeface="Times New Roman" panose="02020603050405020304" pitchFamily="18" charset="0"/>
                <a:cs typeface="Times New Roman" panose="02020603050405020304" pitchFamily="18" charset="0"/>
              </a:rPr>
              <a:t>route. The </a:t>
            </a:r>
            <a:r>
              <a:rPr lang="en-US" sz="2300" dirty="0">
                <a:latin typeface="Times New Roman" panose="02020603050405020304" pitchFamily="18" charset="0"/>
                <a:cs typeface="Times New Roman" panose="02020603050405020304" pitchFamily="18" charset="0"/>
              </a:rPr>
              <a:t>metric indicates the cost of using a particular route; usually it is expressed as the number of </a:t>
            </a:r>
            <a:r>
              <a:rPr lang="en-US" sz="2300" dirty="0" smtClean="0">
                <a:latin typeface="Times New Roman" panose="02020603050405020304" pitchFamily="18" charset="0"/>
                <a:cs typeface="Times New Roman" panose="02020603050405020304" pitchFamily="18" charset="0"/>
              </a:rPr>
              <a:t>hops to </a:t>
            </a:r>
            <a:r>
              <a:rPr lang="en-US" sz="2300" dirty="0">
                <a:latin typeface="Times New Roman" panose="02020603050405020304" pitchFamily="18" charset="0"/>
                <a:cs typeface="Times New Roman" panose="02020603050405020304" pitchFamily="18" charset="0"/>
              </a:rPr>
              <a:t>reach a particular destination.</a:t>
            </a:r>
          </a:p>
        </p:txBody>
      </p:sp>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926884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1" y="3352801"/>
            <a:ext cx="2230442" cy="1094918"/>
          </a:xfrm>
        </p:spPr>
        <p:txBody>
          <a:bodyPr>
            <a:noAutofit/>
          </a:bodyPr>
          <a:lstStyle/>
          <a:p>
            <a:pPr marL="0" indent="0">
              <a:buNone/>
            </a:pPr>
            <a:r>
              <a:rPr lang="en-US" sz="5900" b="1" dirty="0">
                <a:latin typeface="Eras Demi ITC" panose="020B0805030504020804" pitchFamily="34" charset="0"/>
                <a:ea typeface="+mj-ea"/>
                <a:cs typeface="+mj-cs"/>
              </a:rPr>
              <a:t>END</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0125885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882" y="537413"/>
            <a:ext cx="7193280" cy="1102595"/>
          </a:xfrm>
        </p:spPr>
        <p:txBody>
          <a:bodyPr>
            <a:noAutofit/>
          </a:bodyPr>
          <a:lstStyle/>
          <a:p>
            <a:r>
              <a:rPr lang="en-US" sz="4400" b="1" dirty="0">
                <a:latin typeface="Eras Demi ITC" panose="020B0805030504020804" pitchFamily="34" charset="0"/>
                <a:cs typeface="Times New Roman" panose="02020603050405020304" pitchFamily="18" charset="0"/>
              </a:rPr>
              <a:t>Routing </a:t>
            </a:r>
            <a:r>
              <a:rPr lang="en-US" sz="4400" b="1" dirty="0" smtClean="0">
                <a:latin typeface="Eras Demi ITC" panose="020B0805030504020804" pitchFamily="34" charset="0"/>
                <a:cs typeface="Times New Roman" panose="02020603050405020304" pitchFamily="18" charset="0"/>
              </a:rPr>
              <a:t>Introduction</a:t>
            </a:r>
            <a:endParaRPr lang="en-US" sz="4400" b="1" dirty="0">
              <a:latin typeface="Eras Demi ITC" panose="020B0805030504020804" pitchFamily="34" charset="0"/>
              <a:cs typeface="Times New Roman" panose="02020603050405020304" pitchFamily="18" charset="0"/>
            </a:endParaRPr>
          </a:p>
        </p:txBody>
      </p:sp>
      <p:sp>
        <p:nvSpPr>
          <p:cNvPr id="3" name="Content Placeholder 2"/>
          <p:cNvSpPr>
            <a:spLocks noGrp="1"/>
          </p:cNvSpPr>
          <p:nvPr>
            <p:ph sz="half" idx="1"/>
          </p:nvPr>
        </p:nvSpPr>
        <p:spPr>
          <a:xfrm>
            <a:off x="731520" y="1920242"/>
            <a:ext cx="9403081" cy="1889759"/>
          </a:xfrm>
        </p:spPr>
        <p:txBody>
          <a:bodyPr>
            <a:normAutofit/>
          </a:bodyPr>
          <a:lstStyle/>
          <a:p>
            <a:pPr algn="just"/>
            <a:r>
              <a:rPr lang="en-US" sz="2300" dirty="0">
                <a:latin typeface="Times New Roman" panose="02020603050405020304" pitchFamily="18" charset="0"/>
                <a:cs typeface="Times New Roman" panose="02020603050405020304" pitchFamily="18" charset="0"/>
              </a:rPr>
              <a:t>The Routing Service provides a generic pluggable SOAP intermediary that is capable of routing messages based on message content.</a:t>
            </a:r>
          </a:p>
        </p:txBody>
      </p:sp>
      <p:sp>
        <p:nvSpPr>
          <p:cNvPr id="4" name="Content Placeholder 3"/>
          <p:cNvSpPr>
            <a:spLocks noGrp="1"/>
          </p:cNvSpPr>
          <p:nvPr>
            <p:ph sz="half" idx="2"/>
          </p:nvPr>
        </p:nvSpPr>
        <p:spPr>
          <a:xfrm>
            <a:off x="11658600" y="1920243"/>
            <a:ext cx="2240281" cy="5431156"/>
          </a:xfrm>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pic>
        <p:nvPicPr>
          <p:cNvPr id="6" name="Picture 5"/>
          <p:cNvPicPr>
            <a:picLocks noChangeAspect="1"/>
          </p:cNvPicPr>
          <p:nvPr/>
        </p:nvPicPr>
        <p:blipFill>
          <a:blip r:embed="rId2"/>
          <a:stretch>
            <a:fillRect/>
          </a:stretch>
        </p:blipFill>
        <p:spPr>
          <a:xfrm>
            <a:off x="1143000" y="3124201"/>
            <a:ext cx="8863012" cy="4680180"/>
          </a:xfrm>
          <a:prstGeom prst="rect">
            <a:avLst/>
          </a:prstGeom>
        </p:spPr>
      </p:pic>
      <p:sp>
        <p:nvSpPr>
          <p:cNvPr id="9" name="Rectangle 8"/>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6305133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1" y="381000"/>
            <a:ext cx="7421881" cy="1320167"/>
          </a:xfrm>
        </p:spPr>
        <p:txBody>
          <a:bodyPr>
            <a:normAutofit/>
          </a:bodyPr>
          <a:lstStyle/>
          <a:p>
            <a:r>
              <a:rPr lang="en-US" altLang="en-US" sz="4400" b="1" dirty="0">
                <a:latin typeface="Eras Demi ITC" panose="020B0805030504020804" pitchFamily="34" charset="0"/>
                <a:cs typeface="Times New Roman" panose="02020603050405020304" pitchFamily="18" charset="0"/>
              </a:rPr>
              <a:t>Routed Protocols</a:t>
            </a:r>
            <a:endParaRPr lang="en-US" sz="4400" b="1" dirty="0">
              <a:latin typeface="Eras Demi ITC" panose="020B0805030504020804" pitchFamily="34" charset="0"/>
              <a:cs typeface="Times New Roman" panose="02020603050405020304" pitchFamily="18" charset="0"/>
            </a:endParaRPr>
          </a:p>
        </p:txBody>
      </p:sp>
      <p:sp>
        <p:nvSpPr>
          <p:cNvPr id="3" name="Content Placeholder 2"/>
          <p:cNvSpPr>
            <a:spLocks noGrp="1"/>
          </p:cNvSpPr>
          <p:nvPr>
            <p:ph sz="half" idx="1"/>
          </p:nvPr>
        </p:nvSpPr>
        <p:spPr>
          <a:xfrm>
            <a:off x="731520" y="1920243"/>
            <a:ext cx="10012681" cy="5431156"/>
          </a:xfrm>
        </p:spPr>
        <p:txBody>
          <a:bodyPr>
            <a:normAutofit/>
          </a:bodyPr>
          <a:lstStyle/>
          <a:p>
            <a:pPr algn="just"/>
            <a:r>
              <a:rPr lang="en-US" sz="2300" dirty="0">
                <a:latin typeface="Times New Roman" panose="02020603050405020304" pitchFamily="18" charset="0"/>
                <a:cs typeface="Times New Roman" panose="02020603050405020304" pitchFamily="18" charset="0"/>
              </a:rPr>
              <a:t>Routed </a:t>
            </a:r>
            <a:r>
              <a:rPr lang="en-US" sz="2300" dirty="0" smtClean="0">
                <a:latin typeface="Times New Roman" panose="02020603050405020304" pitchFamily="18" charset="0"/>
                <a:cs typeface="Times New Roman" panose="02020603050405020304" pitchFamily="18" charset="0"/>
              </a:rPr>
              <a:t>protocol Any </a:t>
            </a:r>
            <a:r>
              <a:rPr lang="en-US" sz="2300" dirty="0">
                <a:latin typeface="Times New Roman" panose="02020603050405020304" pitchFamily="18" charset="0"/>
                <a:cs typeface="Times New Roman" panose="02020603050405020304" pitchFamily="18" charset="0"/>
              </a:rPr>
              <a:t>protocol that provides enough information in its network layer </a:t>
            </a:r>
            <a:r>
              <a:rPr lang="en-US" sz="2300" dirty="0" smtClean="0">
                <a:latin typeface="Times New Roman" panose="02020603050405020304" pitchFamily="18" charset="0"/>
                <a:cs typeface="Times New Roman" panose="02020603050405020304" pitchFamily="18" charset="0"/>
              </a:rPr>
              <a:t>address </a:t>
            </a:r>
            <a:r>
              <a:rPr lang="en-US" sz="2300" dirty="0">
                <a:latin typeface="Times New Roman" panose="02020603050405020304" pitchFamily="18" charset="0"/>
                <a:cs typeface="Times New Roman" panose="02020603050405020304" pitchFamily="18" charset="0"/>
              </a:rPr>
              <a:t>to allow a packet to be forwarded from host to host base on the </a:t>
            </a:r>
            <a:r>
              <a:rPr lang="en-US" sz="2300" dirty="0" smtClean="0">
                <a:latin typeface="Times New Roman" panose="02020603050405020304" pitchFamily="18" charset="0"/>
                <a:cs typeface="Times New Roman" panose="02020603050405020304" pitchFamily="18" charset="0"/>
              </a:rPr>
              <a:t>addressing </a:t>
            </a:r>
            <a:r>
              <a:rPr lang="en-US" sz="2300" dirty="0">
                <a:latin typeface="Times New Roman" panose="02020603050405020304" pitchFamily="18" charset="0"/>
                <a:cs typeface="Times New Roman" panose="02020603050405020304" pitchFamily="18" charset="0"/>
              </a:rPr>
              <a:t>scheme</a:t>
            </a:r>
            <a:r>
              <a:rPr lang="en-US" sz="2300" dirty="0" smtClean="0">
                <a:latin typeface="Times New Roman" panose="02020603050405020304" pitchFamily="18" charset="0"/>
                <a:cs typeface="Times New Roman" panose="02020603050405020304" pitchFamily="18" charset="0"/>
              </a:rPr>
              <a:t>.</a:t>
            </a:r>
          </a:p>
          <a:p>
            <a:pPr algn="just"/>
            <a:endParaRPr lang="en-US" altLang="en-US" sz="2300" dirty="0" smtClean="0">
              <a:latin typeface="Times New Roman" panose="02020603050405020304" pitchFamily="18" charset="0"/>
              <a:cs typeface="Times New Roman" panose="02020603050405020304" pitchFamily="18" charset="0"/>
            </a:endParaRPr>
          </a:p>
          <a:p>
            <a:pPr algn="just"/>
            <a:r>
              <a:rPr lang="en-US" altLang="en-US" sz="2300" dirty="0" smtClean="0">
                <a:latin typeface="Times New Roman" panose="02020603050405020304" pitchFamily="18" charset="0"/>
                <a:cs typeface="Times New Roman" panose="02020603050405020304" pitchFamily="18" charset="0"/>
              </a:rPr>
              <a:t>For </a:t>
            </a:r>
            <a:r>
              <a:rPr lang="en-US" altLang="en-US" sz="2300" dirty="0">
                <a:latin typeface="Times New Roman" panose="02020603050405020304" pitchFamily="18" charset="0"/>
                <a:cs typeface="Times New Roman" panose="02020603050405020304" pitchFamily="18" charset="0"/>
              </a:rPr>
              <a:t>routed protocols to work on a network</a:t>
            </a:r>
          </a:p>
          <a:p>
            <a:pPr lvl="1" algn="just"/>
            <a:r>
              <a:rPr lang="en-US" altLang="en-US" sz="2300" dirty="0">
                <a:latin typeface="Times New Roman" panose="02020603050405020304" pitchFamily="18" charset="0"/>
                <a:cs typeface="Times New Roman" panose="02020603050405020304" pitchFamily="18" charset="0"/>
              </a:rPr>
              <a:t>Every device must be configured with a unique IP or IPX address (logical address</a:t>
            </a:r>
            <a:r>
              <a:rPr lang="en-US" altLang="en-US" sz="2300" dirty="0" smtClean="0">
                <a:latin typeface="Times New Roman" panose="02020603050405020304" pitchFamily="18" charset="0"/>
                <a:cs typeface="Times New Roman" panose="02020603050405020304" pitchFamily="18" charset="0"/>
              </a:rPr>
              <a:t>).</a:t>
            </a:r>
            <a:endParaRPr lang="en-US" altLang="en-US" sz="2300" dirty="0">
              <a:latin typeface="Times New Roman" panose="02020603050405020304" pitchFamily="18" charset="0"/>
              <a:cs typeface="Times New Roman" panose="02020603050405020304" pitchFamily="18" charset="0"/>
            </a:endParaRPr>
          </a:p>
          <a:p>
            <a:pPr algn="just"/>
            <a:endParaRPr lang="en-US" sz="23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11582400" y="1920243"/>
            <a:ext cx="2316480" cy="5431156"/>
          </a:xfrm>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Rectangle 5"/>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982340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13283"/>
            <a:ext cx="6400800" cy="1320167"/>
          </a:xfrm>
        </p:spPr>
        <p:txBody>
          <a:bodyPr>
            <a:normAutofit fontScale="90000"/>
          </a:bodyPr>
          <a:lstStyle/>
          <a:p>
            <a:r>
              <a:rPr lang="en-US" altLang="en-US" sz="4400" b="1" dirty="0">
                <a:latin typeface="Eras Demi ITC" panose="020B0805030504020804" pitchFamily="34" charset="0"/>
                <a:cs typeface="Times New Roman" panose="02020603050405020304" pitchFamily="18" charset="0"/>
              </a:rPr>
              <a:t>Routed </a:t>
            </a:r>
            <a:r>
              <a:rPr lang="en-US" altLang="en-US" sz="4400" b="1" dirty="0" smtClean="0">
                <a:latin typeface="Eras Demi ITC" panose="020B0805030504020804" pitchFamily="34" charset="0"/>
                <a:cs typeface="Times New Roman" panose="02020603050405020304" pitchFamily="18" charset="0"/>
              </a:rPr>
              <a:t>Protocols (Cont.)</a:t>
            </a:r>
            <a:endParaRPr lang="en-US" sz="4400" b="1" dirty="0">
              <a:latin typeface="Eras Demi ITC" panose="020B0805030504020804" pitchFamily="34" charset="0"/>
              <a:cs typeface="Times New Roman" panose="02020603050405020304" pitchFamily="18" charset="0"/>
            </a:endParaRPr>
          </a:p>
        </p:txBody>
      </p:sp>
      <p:sp>
        <p:nvSpPr>
          <p:cNvPr id="3" name="Content Placeholder 2"/>
          <p:cNvSpPr>
            <a:spLocks noGrp="1"/>
          </p:cNvSpPr>
          <p:nvPr>
            <p:ph sz="half" idx="1"/>
          </p:nvPr>
        </p:nvSpPr>
        <p:spPr>
          <a:xfrm>
            <a:off x="381001" y="1641472"/>
            <a:ext cx="10546080" cy="2575559"/>
          </a:xfrm>
        </p:spPr>
        <p:txBody>
          <a:bodyPr>
            <a:normAutofit/>
          </a:bodyPr>
          <a:lstStyle/>
          <a:p>
            <a:pPr algn="just"/>
            <a:r>
              <a:rPr lang="en-US" altLang="en-US" sz="2300" dirty="0">
                <a:latin typeface="Times New Roman" panose="02020603050405020304" pitchFamily="18" charset="0"/>
                <a:cs typeface="Times New Roman" panose="02020603050405020304" pitchFamily="18" charset="0"/>
              </a:rPr>
              <a:t>IP is a routed protocol</a:t>
            </a:r>
          </a:p>
          <a:p>
            <a:pPr algn="just"/>
            <a:r>
              <a:rPr lang="en-US" altLang="en-US" sz="2300" dirty="0">
                <a:latin typeface="Times New Roman" panose="02020603050405020304" pitchFamily="18" charset="0"/>
                <a:cs typeface="Times New Roman" panose="02020603050405020304" pitchFamily="18" charset="0"/>
              </a:rPr>
              <a:t>A routed protocol is a layer 3 protocol that contains network addressing information.</a:t>
            </a:r>
          </a:p>
          <a:p>
            <a:pPr algn="just"/>
            <a:r>
              <a:rPr lang="en-US" altLang="en-US" sz="2300" dirty="0">
                <a:latin typeface="Times New Roman" panose="02020603050405020304" pitchFamily="18" charset="0"/>
                <a:cs typeface="Times New Roman" panose="02020603050405020304" pitchFamily="18" charset="0"/>
              </a:rPr>
              <a:t>This network addressing information is used by routers to determine the which interface, which next router, to forward this </a:t>
            </a:r>
            <a:r>
              <a:rPr lang="en-US" altLang="en-US" sz="2300" dirty="0" smtClean="0">
                <a:latin typeface="Times New Roman" panose="02020603050405020304" pitchFamily="18" charset="0"/>
                <a:cs typeface="Times New Roman" panose="02020603050405020304" pitchFamily="18" charset="0"/>
              </a:rPr>
              <a:t>packet.</a:t>
            </a:r>
            <a:endParaRPr lang="en-US" sz="2300"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a:xfrm>
            <a:off x="11824636" y="2015817"/>
            <a:ext cx="2468880" cy="5431156"/>
          </a:xfrm>
        </p:spPr>
        <p:txBody>
          <a:bodyPr>
            <a:normAutofit/>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graphicFrame>
        <p:nvGraphicFramePr>
          <p:cNvPr id="6" name="Object 4"/>
          <p:cNvGraphicFramePr>
            <a:graphicFrameLocks noChangeAspect="1"/>
          </p:cNvGraphicFramePr>
          <p:nvPr>
            <p:extLst>
              <p:ext uri="{D42A27DB-BD31-4B8C-83A1-F6EECF244321}">
                <p14:modId xmlns:p14="http://schemas.microsoft.com/office/powerpoint/2010/main" val="608835667"/>
              </p:ext>
            </p:extLst>
          </p:nvPr>
        </p:nvGraphicFramePr>
        <p:xfrm>
          <a:off x="927100" y="3821114"/>
          <a:ext cx="9055100" cy="4238791"/>
        </p:xfrm>
        <a:graphic>
          <a:graphicData uri="http://schemas.openxmlformats.org/presentationml/2006/ole">
            <mc:AlternateContent xmlns:mc="http://schemas.openxmlformats.org/markup-compatibility/2006">
              <mc:Choice xmlns:v="urn:schemas-microsoft-com:vml" Requires="v">
                <p:oleObj spid="_x0000_s2087" name="Document" r:id="rId4" imgW="5644979" imgH="4454106" progId="Word.Document.8">
                  <p:embed/>
                </p:oleObj>
              </mc:Choice>
              <mc:Fallback>
                <p:oleObj name="Document" r:id="rId4" imgW="5644979" imgH="4454106" progId="Word.Document.8">
                  <p:embed/>
                  <p:pic>
                    <p:nvPicPr>
                      <p:cNvPr id="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7100" y="3821114"/>
                        <a:ext cx="9055100" cy="42387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300148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96304"/>
            <a:ext cx="11308080" cy="1167766"/>
          </a:xfrm>
        </p:spPr>
        <p:txBody>
          <a:bodyPr>
            <a:normAutofit/>
          </a:bodyPr>
          <a:lstStyle/>
          <a:p>
            <a:r>
              <a:rPr lang="en-US" altLang="en-US" sz="4400" b="1" dirty="0">
                <a:latin typeface="Eras Demi ITC" panose="020B0805030504020804" pitchFamily="34" charset="0"/>
                <a:cs typeface="Times New Roman" panose="02020603050405020304" pitchFamily="18" charset="0"/>
              </a:rPr>
              <a:t>Routed Protocols vs. Routing Protocols</a:t>
            </a:r>
            <a:endParaRPr lang="en-US" sz="4400" b="1" dirty="0">
              <a:latin typeface="Eras Demi ITC" panose="020B0805030504020804" pitchFamily="34" charset="0"/>
              <a:cs typeface="Times New Roman" panose="02020603050405020304" pitchFamily="18" charset="0"/>
            </a:endParaRPr>
          </a:p>
        </p:txBody>
      </p:sp>
      <p:sp>
        <p:nvSpPr>
          <p:cNvPr id="4" name="Content Placeholder 3"/>
          <p:cNvSpPr>
            <a:spLocks noGrp="1"/>
          </p:cNvSpPr>
          <p:nvPr>
            <p:ph sz="half" idx="2"/>
          </p:nvPr>
        </p:nvSpPr>
        <p:spPr>
          <a:xfrm>
            <a:off x="11624109" y="2015817"/>
            <a:ext cx="2697481" cy="5431156"/>
          </a:xfrm>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84123"/>
            <a:ext cx="9799321" cy="6078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292698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52401"/>
            <a:ext cx="8458201" cy="1371600"/>
          </a:xfrm>
        </p:spPr>
        <p:txBody>
          <a:bodyPr>
            <a:normAutofit/>
          </a:bodyPr>
          <a:lstStyle/>
          <a:p>
            <a:r>
              <a:rPr lang="en-US" sz="4400" b="1" dirty="0">
                <a:latin typeface="Eras Demi ITC" panose="020B0805030504020804" pitchFamily="34" charset="0"/>
                <a:cs typeface="Times New Roman" panose="02020603050405020304" pitchFamily="18" charset="0"/>
              </a:rPr>
              <a:t>Static vs Dynamic Protocol</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58416941"/>
              </p:ext>
            </p:extLst>
          </p:nvPr>
        </p:nvGraphicFramePr>
        <p:xfrm>
          <a:off x="762000" y="1792870"/>
          <a:ext cx="10439401" cy="6151368"/>
        </p:xfrm>
        <a:graphic>
          <a:graphicData uri="http://schemas.openxmlformats.org/drawingml/2006/table">
            <a:tbl>
              <a:tblPr firstRow="1" bandRow="1">
                <a:tableStyleId>{5C22544A-7EE6-4342-B048-85BDC9FD1C3A}</a:tableStyleId>
              </a:tblPr>
              <a:tblGrid>
                <a:gridCol w="5156813"/>
                <a:gridCol w="5282588"/>
              </a:tblGrid>
              <a:tr h="396239">
                <a:tc>
                  <a:txBody>
                    <a:bodyPr/>
                    <a:lstStyle/>
                    <a:p>
                      <a:pPr algn="just"/>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               Static</a:t>
                      </a:r>
                      <a:endParaRPr lang="en-US" sz="2000" b="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               Dynamic</a:t>
                      </a:r>
                      <a:endParaRPr lang="en-US" sz="20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1479278">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A router with manually configured routing tables is known as a static router. </a:t>
                      </a:r>
                      <a:endParaRPr lang="en-US" sz="2000" b="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A router with dynamically configured routing tables is known as a dynamic router.</a:t>
                      </a:r>
                      <a:endParaRPr lang="en-US" sz="20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2037494">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Static routing manually sets up the optimal paths between the source and the destination computers.</a:t>
                      </a:r>
                      <a:endParaRPr lang="en-US" sz="2000" b="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The dynamic routing uses dynamic protocols to update the routing table and to find the optimal path between the source and the destination computers.</a:t>
                      </a:r>
                      <a:endParaRPr lang="en-US" sz="20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921058">
                <a:tc>
                  <a:txBody>
                    <a:bodyPr/>
                    <a:lstStyle/>
                    <a:p>
                      <a:pPr marL="342900" indent="-342900" algn="just">
                        <a:buFont typeface="Arial" panose="020B0604020202020204" pitchFamily="34" charset="0"/>
                        <a:buChar char="•"/>
                      </a:pPr>
                      <a:r>
                        <a:rPr lang="en-US" sz="2000" b="0" dirty="0" smtClean="0">
                          <a:latin typeface="Times New Roman" panose="02020603050405020304" pitchFamily="18" charset="0"/>
                          <a:cs typeface="Times New Roman" panose="02020603050405020304" pitchFamily="18" charset="0"/>
                        </a:rPr>
                        <a:t>Static routing works with IP address.</a:t>
                      </a:r>
                      <a:endParaRPr lang="en-US" sz="2000" b="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Dynamic routing works with MAC addresses</a:t>
                      </a:r>
                      <a:endParaRPr lang="en-US" sz="20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921058">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The static routing is suitable for very small networks</a:t>
                      </a:r>
                      <a:endParaRPr lang="en-US" sz="2000" b="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marL="342900" indent="-342900" algn="just">
                        <a:buFont typeface="Arial" panose="020B0604020202020204" pitchFamily="34" charset="0"/>
                        <a:buChar char="•"/>
                      </a:pPr>
                      <a:r>
                        <a:rPr lang="en-US" sz="2000" b="0" i="0" kern="1200" dirty="0" smtClean="0">
                          <a:solidFill>
                            <a:schemeClr val="dk1"/>
                          </a:solidFill>
                          <a:effectLst/>
                          <a:latin typeface="Times New Roman" panose="02020603050405020304" pitchFamily="18" charset="0"/>
                          <a:ea typeface="+mn-ea"/>
                          <a:cs typeface="Times New Roman" panose="02020603050405020304" pitchFamily="18" charset="0"/>
                        </a:rPr>
                        <a:t>The dynamic routing is used for larger networks.</a:t>
                      </a:r>
                      <a:endParaRPr lang="en-US" sz="20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r h="396239">
                <a:tc>
                  <a:txBody>
                    <a:bodyPr/>
                    <a:lstStyle/>
                    <a:p>
                      <a:pPr algn="just"/>
                      <a:endParaRPr lang="en-US" sz="2000" b="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pPr algn="just"/>
                      <a:endParaRPr lang="en-US" sz="2000" b="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Rectangle 4"/>
          <p:cNvSpPr/>
          <p:nvPr/>
        </p:nvSpPr>
        <p:spPr>
          <a:xfrm flipH="1">
            <a:off x="11887201" y="1981201"/>
            <a:ext cx="2286000" cy="507831"/>
          </a:xfrm>
          <a:prstGeom prst="rect">
            <a:avLst/>
          </a:prstGeom>
        </p:spPr>
        <p:txBody>
          <a:bodyPr wrap="square" lIns="91441" tIns="45720" rIns="91441" bIns="45720">
            <a:spAutoFit/>
          </a:bodyPr>
          <a:lstStyle/>
          <a:p>
            <a:endParaRPr lang="en-US" dirty="0"/>
          </a:p>
        </p:txBody>
      </p:sp>
      <p:sp>
        <p:nvSpPr>
          <p:cNvPr id="7" name="Rectangle 6"/>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603323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1" y="609602"/>
            <a:ext cx="7665812" cy="848356"/>
          </a:xfrm>
        </p:spPr>
        <p:txBody>
          <a:bodyPr>
            <a:normAutofit/>
          </a:bodyPr>
          <a:lstStyle/>
          <a:p>
            <a:r>
              <a:rPr lang="en-US" sz="4400" b="1" dirty="0">
                <a:latin typeface="Eras Demi ITC" panose="020B0805030504020804" pitchFamily="34" charset="0"/>
                <a:cs typeface="Times New Roman" panose="02020603050405020304" pitchFamily="18" charset="0"/>
              </a:rPr>
              <a:t>IGP and EGP</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5" name="Rectangle 4"/>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6" name="Rectangle 5"/>
          <p:cNvSpPr/>
          <p:nvPr/>
        </p:nvSpPr>
        <p:spPr>
          <a:xfrm>
            <a:off x="990601" y="1889940"/>
            <a:ext cx="9753600" cy="5005986"/>
          </a:xfrm>
          <a:prstGeom prst="rect">
            <a:avLst/>
          </a:prstGeom>
        </p:spPr>
        <p:txBody>
          <a:bodyPr wrap="square" lIns="91441" tIns="45720" rIns="91441" bIns="45720">
            <a:spAutoFit/>
          </a:bodyPr>
          <a:lstStyle/>
          <a:p>
            <a:pPr algn="just">
              <a:lnSpc>
                <a:spcPct val="85000"/>
              </a:lnSpc>
              <a:spcBef>
                <a:spcPct val="20000"/>
              </a:spcBef>
            </a:pPr>
            <a:r>
              <a:rPr lang="en-US" altLang="en-US" sz="2300" dirty="0">
                <a:latin typeface="Times New Roman" panose="02020603050405020304" pitchFamily="18" charset="0"/>
                <a:cs typeface="Times New Roman" panose="02020603050405020304" pitchFamily="18" charset="0"/>
              </a:rPr>
              <a:t>Routing protocols for </a:t>
            </a:r>
            <a:r>
              <a:rPr lang="en-US" altLang="en-US" sz="2300" dirty="0" smtClean="0">
                <a:latin typeface="Times New Roman" panose="02020603050405020304" pitchFamily="18" charset="0"/>
                <a:cs typeface="Times New Roman" panose="02020603050405020304" pitchFamily="18" charset="0"/>
              </a:rPr>
              <a:t>intra-domain </a:t>
            </a:r>
            <a:r>
              <a:rPr lang="en-US" altLang="en-US" sz="2300" dirty="0">
                <a:latin typeface="Times New Roman" panose="02020603050405020304" pitchFamily="18" charset="0"/>
                <a:cs typeface="Times New Roman" panose="02020603050405020304" pitchFamily="18" charset="0"/>
              </a:rPr>
              <a:t>routing are called interior gateway protocols (IGP</a:t>
            </a:r>
            <a:r>
              <a:rPr lang="en-US" altLang="en-US" sz="2300" dirty="0" smtClean="0">
                <a:latin typeface="Times New Roman" panose="02020603050405020304" pitchFamily="18" charset="0"/>
                <a:cs typeface="Times New Roman" panose="02020603050405020304" pitchFamily="18" charset="0"/>
              </a:rPr>
              <a:t>).</a:t>
            </a:r>
            <a:endParaRPr lang="en-US" altLang="en-US" sz="2300" dirty="0">
              <a:latin typeface="Times New Roman" panose="02020603050405020304" pitchFamily="18" charset="0"/>
              <a:cs typeface="Times New Roman" panose="02020603050405020304" pitchFamily="18" charset="0"/>
            </a:endParaRPr>
          </a:p>
          <a:p>
            <a:pPr marL="0" lvl="1" algn="just">
              <a:lnSpc>
                <a:spcPct val="85000"/>
              </a:lnSpc>
              <a:spcBef>
                <a:spcPct val="20000"/>
              </a:spcBef>
            </a:pPr>
            <a:r>
              <a:rPr lang="en-US" altLang="en-US" sz="2300" dirty="0">
                <a:latin typeface="Times New Roman" panose="02020603050405020304" pitchFamily="18" charset="0"/>
                <a:cs typeface="Times New Roman" panose="02020603050405020304" pitchFamily="18" charset="0"/>
              </a:rPr>
              <a:t>Objective: </a:t>
            </a:r>
            <a:r>
              <a:rPr lang="en-US" altLang="en-US" sz="2300" dirty="0" smtClean="0">
                <a:latin typeface="Times New Roman" panose="02020603050405020304" pitchFamily="18" charset="0"/>
                <a:cs typeface="Times New Roman" panose="02020603050405020304" pitchFamily="18" charset="0"/>
              </a:rPr>
              <a:t>Shortest </a:t>
            </a:r>
            <a:r>
              <a:rPr lang="en-US" altLang="en-US" sz="2300" dirty="0">
                <a:latin typeface="Times New Roman" panose="02020603050405020304" pitchFamily="18" charset="0"/>
                <a:cs typeface="Times New Roman" panose="02020603050405020304" pitchFamily="18" charset="0"/>
              </a:rPr>
              <a:t>path</a:t>
            </a:r>
          </a:p>
          <a:p>
            <a:pPr marL="0" lvl="1" algn="just">
              <a:lnSpc>
                <a:spcPct val="85000"/>
              </a:lnSpc>
              <a:spcBef>
                <a:spcPct val="20000"/>
              </a:spcBef>
            </a:pPr>
            <a:endParaRPr lang="en-US" altLang="en-US" sz="2300" dirty="0">
              <a:latin typeface="Times New Roman" panose="02020603050405020304" pitchFamily="18" charset="0"/>
              <a:cs typeface="Times New Roman" panose="02020603050405020304" pitchFamily="18" charset="0"/>
            </a:endParaRPr>
          </a:p>
          <a:p>
            <a:pPr algn="just">
              <a:lnSpc>
                <a:spcPct val="85000"/>
              </a:lnSpc>
              <a:spcBef>
                <a:spcPct val="20000"/>
              </a:spcBef>
            </a:pPr>
            <a:r>
              <a:rPr lang="en-US" altLang="en-US" sz="2300" dirty="0">
                <a:latin typeface="Times New Roman" panose="02020603050405020304" pitchFamily="18" charset="0"/>
                <a:cs typeface="Times New Roman" panose="02020603050405020304" pitchFamily="18" charset="0"/>
              </a:rPr>
              <a:t>Routing protocols for </a:t>
            </a:r>
            <a:r>
              <a:rPr lang="en-US" altLang="en-US" sz="2300" dirty="0" smtClean="0">
                <a:latin typeface="Times New Roman" panose="02020603050405020304" pitchFamily="18" charset="0"/>
                <a:cs typeface="Times New Roman" panose="02020603050405020304" pitchFamily="18" charset="0"/>
              </a:rPr>
              <a:t>inter-domain </a:t>
            </a:r>
            <a:r>
              <a:rPr lang="en-US" altLang="en-US" sz="2300" dirty="0">
                <a:latin typeface="Times New Roman" panose="02020603050405020304" pitchFamily="18" charset="0"/>
                <a:cs typeface="Times New Roman" panose="02020603050405020304" pitchFamily="18" charset="0"/>
              </a:rPr>
              <a:t>routing are called exterior gateway protocols (EGP</a:t>
            </a:r>
            <a:r>
              <a:rPr lang="en-US" altLang="en-US" sz="2300" dirty="0" smtClean="0">
                <a:latin typeface="Times New Roman" panose="02020603050405020304" pitchFamily="18" charset="0"/>
                <a:cs typeface="Times New Roman" panose="02020603050405020304" pitchFamily="18" charset="0"/>
              </a:rPr>
              <a:t>).</a:t>
            </a:r>
            <a:endParaRPr lang="en-US" altLang="en-US" sz="2300" dirty="0">
              <a:latin typeface="Times New Roman" panose="02020603050405020304" pitchFamily="18" charset="0"/>
              <a:cs typeface="Times New Roman" panose="02020603050405020304" pitchFamily="18" charset="0"/>
            </a:endParaRPr>
          </a:p>
          <a:p>
            <a:pPr marL="0" lvl="1" algn="just">
              <a:lnSpc>
                <a:spcPct val="85000"/>
              </a:lnSpc>
              <a:spcBef>
                <a:spcPct val="20000"/>
              </a:spcBef>
            </a:pPr>
            <a:r>
              <a:rPr lang="en-US" altLang="en-US" sz="2300" dirty="0">
                <a:latin typeface="Times New Roman" panose="02020603050405020304" pitchFamily="18" charset="0"/>
                <a:cs typeface="Times New Roman" panose="02020603050405020304" pitchFamily="18" charset="0"/>
              </a:rPr>
              <a:t>Objective: </a:t>
            </a:r>
            <a:r>
              <a:rPr lang="en-US" altLang="en-US" sz="2300" dirty="0" smtClean="0">
                <a:latin typeface="Times New Roman" panose="02020603050405020304" pitchFamily="18" charset="0"/>
                <a:cs typeface="Times New Roman" panose="02020603050405020304" pitchFamily="18" charset="0"/>
              </a:rPr>
              <a:t>Satisfy </a:t>
            </a:r>
            <a:r>
              <a:rPr lang="en-US" altLang="en-US" sz="2300" dirty="0">
                <a:latin typeface="Times New Roman" panose="02020603050405020304" pitchFamily="18" charset="0"/>
                <a:cs typeface="Times New Roman" panose="02020603050405020304" pitchFamily="18" charset="0"/>
              </a:rPr>
              <a:t>policy of the </a:t>
            </a:r>
            <a:r>
              <a:rPr lang="en-US" sz="2300" dirty="0">
                <a:latin typeface="Times New Roman" panose="02020603050405020304" pitchFamily="18" charset="0"/>
                <a:cs typeface="Times New Roman" panose="02020603050405020304" pitchFamily="18" charset="0"/>
              </a:rPr>
              <a:t>Autonomous System </a:t>
            </a:r>
            <a:r>
              <a:rPr lang="en-US" sz="2300" dirty="0" smtClean="0">
                <a:latin typeface="Times New Roman" panose="02020603050405020304" pitchFamily="18" charset="0"/>
                <a:cs typeface="Times New Roman" panose="02020603050405020304" pitchFamily="18" charset="0"/>
              </a:rPr>
              <a:t>(</a:t>
            </a:r>
            <a:r>
              <a:rPr lang="en-US" altLang="en-US" sz="2300" dirty="0" smtClean="0">
                <a:latin typeface="Times New Roman" panose="02020603050405020304" pitchFamily="18" charset="0"/>
                <a:cs typeface="Times New Roman" panose="02020603050405020304" pitchFamily="18" charset="0"/>
              </a:rPr>
              <a:t>AS).</a:t>
            </a:r>
          </a:p>
          <a:p>
            <a:pPr marL="0" lvl="1" algn="just">
              <a:lnSpc>
                <a:spcPct val="85000"/>
              </a:lnSpc>
              <a:spcBef>
                <a:spcPct val="20000"/>
              </a:spcBef>
            </a:pPr>
            <a:endParaRPr lang="en-US" altLang="en-US" sz="2300" dirty="0" smtClean="0">
              <a:latin typeface="Times New Roman" panose="02020603050405020304" pitchFamily="18" charset="0"/>
              <a:cs typeface="Times New Roman" panose="02020603050405020304" pitchFamily="18" charset="0"/>
            </a:endParaRPr>
          </a:p>
          <a:p>
            <a:pPr algn="just">
              <a:lnSpc>
                <a:spcPct val="85000"/>
              </a:lnSpc>
            </a:pPr>
            <a:r>
              <a:rPr lang="en-US" sz="2300" dirty="0">
                <a:latin typeface="Times New Roman" panose="02020603050405020304" pitchFamily="18" charset="0"/>
                <a:cs typeface="Times New Roman" panose="02020603050405020304" pitchFamily="18" charset="0"/>
              </a:rPr>
              <a:t>Interior Gateway Protocol (IGP) is a Routing Protocol which is used to find network path information within an Autonomous </a:t>
            </a:r>
            <a:r>
              <a:rPr lang="en-US" sz="2300" dirty="0" smtClean="0">
                <a:latin typeface="Times New Roman" panose="02020603050405020304" pitchFamily="18" charset="0"/>
                <a:cs typeface="Times New Roman" panose="02020603050405020304" pitchFamily="18" charset="0"/>
              </a:rPr>
              <a:t>System.</a:t>
            </a:r>
          </a:p>
          <a:p>
            <a:pPr algn="just">
              <a:lnSpc>
                <a:spcPct val="85000"/>
              </a:lnSpc>
            </a:pPr>
            <a:endParaRPr lang="en-US" sz="2300" dirty="0">
              <a:latin typeface="Times New Roman" panose="02020603050405020304" pitchFamily="18" charset="0"/>
              <a:cs typeface="Times New Roman" panose="02020603050405020304" pitchFamily="18" charset="0"/>
            </a:endParaRPr>
          </a:p>
          <a:p>
            <a:pPr algn="just">
              <a:lnSpc>
                <a:spcPct val="85000"/>
              </a:lnSpc>
            </a:pPr>
            <a:r>
              <a:rPr lang="en-US" sz="2300" dirty="0">
                <a:latin typeface="Times New Roman" panose="02020603050405020304" pitchFamily="18" charset="0"/>
                <a:cs typeface="Times New Roman" panose="02020603050405020304" pitchFamily="18" charset="0"/>
              </a:rPr>
              <a:t>Exterior Gateway Protocol (EGP) is a Routing Protocol which is used to find network path information between different Autonomous Systems</a:t>
            </a:r>
          </a:p>
          <a:p>
            <a:pPr marL="0" lvl="1" algn="just">
              <a:lnSpc>
                <a:spcPct val="85000"/>
              </a:lnSpc>
              <a:spcBef>
                <a:spcPct val="20000"/>
              </a:spcBef>
            </a:pPr>
            <a:endParaRPr lang="en-US" altLang="en-US" sz="2300" dirty="0">
              <a:latin typeface="Times New Roman" panose="02020603050405020304" pitchFamily="18" charset="0"/>
              <a:cs typeface="Times New Roman" panose="02020603050405020304" pitchFamily="18" charset="0"/>
            </a:endParaRPr>
          </a:p>
          <a:p>
            <a:pPr lvl="1">
              <a:lnSpc>
                <a:spcPct val="90000"/>
              </a:lnSpc>
            </a:pPr>
            <a:endParaRPr lang="en-US" altLang="en-US" sz="2000" dirty="0"/>
          </a:p>
        </p:txBody>
      </p:sp>
    </p:spTree>
    <p:extLst>
      <p:ext uri="{BB962C8B-B14F-4D97-AF65-F5344CB8AC3E}">
        <p14:creationId xmlns:p14="http://schemas.microsoft.com/office/powerpoint/2010/main" val="2803001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13760" y="381002"/>
            <a:ext cx="6888480" cy="939166"/>
          </a:xfrm>
        </p:spPr>
        <p:txBody>
          <a:bodyPr>
            <a:normAutofit/>
          </a:bodyPr>
          <a:lstStyle/>
          <a:p>
            <a:r>
              <a:rPr lang="en-US" sz="4400" b="1" dirty="0">
                <a:latin typeface="Eras Demi ITC" panose="020B0805030504020804" pitchFamily="34" charset="0"/>
                <a:cs typeface="Times New Roman" panose="02020603050405020304" pitchFamily="18" charset="0"/>
              </a:rPr>
              <a:t>IGP </a:t>
            </a:r>
            <a:r>
              <a:rPr lang="en-US" sz="4400" b="1" dirty="0" err="1">
                <a:latin typeface="Eras Demi ITC" panose="020B0805030504020804" pitchFamily="34" charset="0"/>
                <a:cs typeface="Times New Roman" panose="02020603050405020304" pitchFamily="18" charset="0"/>
              </a:rPr>
              <a:t>Vs</a:t>
            </a:r>
            <a:r>
              <a:rPr lang="en-US" sz="4400" b="1" dirty="0">
                <a:latin typeface="Eras Demi ITC" panose="020B0805030504020804" pitchFamily="34" charset="0"/>
                <a:cs typeface="Times New Roman" panose="02020603050405020304" pitchFamily="18" charset="0"/>
              </a:rPr>
              <a:t> </a:t>
            </a:r>
            <a:r>
              <a:rPr lang="en-US" sz="4400" b="1" dirty="0" smtClean="0">
                <a:latin typeface="Eras Demi ITC" panose="020B0805030504020804" pitchFamily="34" charset="0"/>
                <a:cs typeface="Times New Roman" panose="02020603050405020304" pitchFamily="18" charset="0"/>
              </a:rPr>
              <a:t>EGP(Cont.)</a:t>
            </a:r>
            <a:endParaRPr lang="en-US" sz="4400" b="1" dirty="0">
              <a:latin typeface="Eras Demi ITC" panose="020B0805030504020804" pitchFamily="34"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
        <p:nvSpPr>
          <p:cNvPr id="6" name="Rectangle 5"/>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8" name="Content Placeholder 7"/>
          <p:cNvSpPr>
            <a:spLocks noGrp="1"/>
          </p:cNvSpPr>
          <p:nvPr>
            <p:ph idx="1"/>
          </p:nvPr>
        </p:nvSpPr>
        <p:spPr>
          <a:xfrm>
            <a:off x="731520" y="1873895"/>
            <a:ext cx="5135881" cy="5065398"/>
          </a:xfrm>
        </p:spPr>
        <p:txBody>
          <a:bodyPr>
            <a:noAutofit/>
          </a:bodyPr>
          <a:lstStyle/>
          <a:p>
            <a:pPr marL="0" algn="just">
              <a:lnSpc>
                <a:spcPct val="85000"/>
              </a:lnSpc>
            </a:pPr>
            <a:r>
              <a:rPr lang="en-US" sz="2300" dirty="0" smtClean="0">
                <a:latin typeface="Times New Roman" panose="02020603050405020304" pitchFamily="18" charset="0"/>
                <a:cs typeface="Times New Roman" panose="02020603050405020304" pitchFamily="18" charset="0"/>
              </a:rPr>
              <a:t>Interior </a:t>
            </a:r>
            <a:r>
              <a:rPr lang="en-US" sz="2300" dirty="0">
                <a:latin typeface="Times New Roman" panose="02020603050405020304" pitchFamily="18" charset="0"/>
                <a:cs typeface="Times New Roman" panose="02020603050405020304" pitchFamily="18" charset="0"/>
              </a:rPr>
              <a:t>Gateway Protocol (IGP) Routing Protocols are Routing Information Protocol (RIP), Interior Gateway Routing Protocol (IGRP), Open Shortest Path First (OSPF) and Intermediate System to Intermediate System (</a:t>
            </a:r>
            <a:r>
              <a:rPr lang="en-US" sz="2300" dirty="0" smtClean="0">
                <a:latin typeface="Times New Roman" panose="02020603050405020304" pitchFamily="18" charset="0"/>
                <a:cs typeface="Times New Roman" panose="02020603050405020304" pitchFamily="18" charset="0"/>
              </a:rPr>
              <a:t>IS-IS).</a:t>
            </a:r>
          </a:p>
          <a:p>
            <a:pPr marL="0" indent="0" algn="just">
              <a:lnSpc>
                <a:spcPct val="85000"/>
              </a:lnSpc>
              <a:buNone/>
            </a:pPr>
            <a:endParaRPr lang="en-US" sz="2300" dirty="0" smtClean="0">
              <a:latin typeface="Times New Roman" panose="02020603050405020304" pitchFamily="18" charset="0"/>
              <a:cs typeface="Times New Roman" panose="02020603050405020304" pitchFamily="18" charset="0"/>
            </a:endParaRPr>
          </a:p>
          <a:p>
            <a:pPr marL="0" algn="just">
              <a:lnSpc>
                <a:spcPct val="85000"/>
              </a:lnSpc>
            </a:pPr>
            <a:r>
              <a:rPr lang="en-US" sz="2300" dirty="0" smtClean="0">
                <a:latin typeface="Times New Roman" panose="02020603050405020304" pitchFamily="18" charset="0"/>
                <a:cs typeface="Times New Roman" panose="02020603050405020304" pitchFamily="18" charset="0"/>
              </a:rPr>
              <a:t>Exterior </a:t>
            </a:r>
            <a:r>
              <a:rPr lang="en-US" sz="2300" dirty="0">
                <a:latin typeface="Times New Roman" panose="02020603050405020304" pitchFamily="18" charset="0"/>
                <a:cs typeface="Times New Roman" panose="02020603050405020304" pitchFamily="18" charset="0"/>
              </a:rPr>
              <a:t>Gateway Protocol (EGP) is commonly used in the Internet to exchange routing table information. There is only one Exterior Gateway Protocol (EGP) exists now and it is Border Gateway Protocol (BGP).</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3862" y="1861865"/>
            <a:ext cx="5410201" cy="5710577"/>
          </a:xfrm>
          <a:prstGeom prst="rect">
            <a:avLst/>
          </a:prstGeom>
        </p:spPr>
      </p:pic>
    </p:spTree>
    <p:extLst>
      <p:ext uri="{BB962C8B-B14F-4D97-AF65-F5344CB8AC3E}">
        <p14:creationId xmlns:p14="http://schemas.microsoft.com/office/powerpoint/2010/main" val="13249750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4825" y="596583"/>
            <a:ext cx="8036442" cy="826751"/>
          </a:xfrm>
        </p:spPr>
        <p:txBody>
          <a:bodyPr>
            <a:normAutofit/>
          </a:bodyPr>
          <a:lstStyle/>
          <a:p>
            <a:r>
              <a:rPr lang="en-US" altLang="en-US" sz="4400" b="1" dirty="0">
                <a:latin typeface="Eras Demi ITC" panose="020B0805030504020804" pitchFamily="34" charset="0"/>
                <a:cs typeface="Times New Roman" panose="02020603050405020304" pitchFamily="18" charset="0"/>
              </a:rPr>
              <a:t>Autonomous Systems (AS)</a:t>
            </a:r>
            <a:endParaRPr lang="en-US" sz="4400" b="1" dirty="0">
              <a:latin typeface="Eras Demi ITC" panose="020B0805030504020804" pitchFamily="34"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5" name="Rectangle 4"/>
          <p:cNvSpPr/>
          <p:nvPr/>
        </p:nvSpPr>
        <p:spPr>
          <a:xfrm>
            <a:off x="11654590" y="1873895"/>
            <a:ext cx="2667001" cy="571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1" tIns="45720" rIns="91441" bIns="45720"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6" name="Rectangle 5"/>
          <p:cNvSpPr/>
          <p:nvPr/>
        </p:nvSpPr>
        <p:spPr>
          <a:xfrm>
            <a:off x="1676400" y="3200400"/>
            <a:ext cx="7315200" cy="2039020"/>
          </a:xfrm>
          <a:prstGeom prst="rect">
            <a:avLst/>
          </a:prstGeom>
        </p:spPr>
        <p:txBody>
          <a:bodyPr lIns="91441" tIns="45720" rIns="91441" bIns="45720">
            <a:spAutoFit/>
          </a:bodyPr>
          <a:lstStyle/>
          <a:p>
            <a:pPr algn="just">
              <a:lnSpc>
                <a:spcPct val="85000"/>
              </a:lnSpc>
              <a:spcBef>
                <a:spcPct val="20000"/>
              </a:spcBef>
            </a:pPr>
            <a:r>
              <a:rPr lang="en-US" altLang="en-US" sz="2300" dirty="0">
                <a:latin typeface="Times New Roman" panose="02020603050405020304" pitchFamily="18" charset="0"/>
                <a:cs typeface="Times New Roman" panose="02020603050405020304" pitchFamily="18" charset="0"/>
              </a:rPr>
              <a:t>An autonomous system (AS) is a region of the Internet that is administered by a single entity and that has a unified routing policy</a:t>
            </a:r>
          </a:p>
          <a:p>
            <a:pPr algn="just">
              <a:lnSpc>
                <a:spcPct val="85000"/>
              </a:lnSpc>
              <a:spcBef>
                <a:spcPct val="20000"/>
              </a:spcBef>
            </a:pPr>
            <a:endParaRPr lang="en-US" sz="2300" dirty="0">
              <a:latin typeface="Times New Roman" panose="02020603050405020304" pitchFamily="18" charset="0"/>
              <a:cs typeface="Times New Roman" panose="02020603050405020304" pitchFamily="18" charset="0"/>
            </a:endParaRPr>
          </a:p>
          <a:p>
            <a:pPr algn="just">
              <a:lnSpc>
                <a:spcPct val="85000"/>
              </a:lnSpc>
              <a:spcBef>
                <a:spcPct val="20000"/>
              </a:spcBef>
            </a:pPr>
            <a:r>
              <a:rPr lang="en-US" sz="2300" dirty="0">
                <a:latin typeface="Times New Roman" panose="02020603050405020304" pitchFamily="18" charset="0"/>
                <a:cs typeface="Times New Roman" panose="02020603050405020304" pitchFamily="18" charset="0"/>
              </a:rPr>
              <a:t>An autonomous system is also sometimes referred to as a routing domain. </a:t>
            </a:r>
            <a:endParaRPr lang="en-US" altLang="en-US"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71173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3313</TotalTime>
  <Words>698</Words>
  <Application>Microsoft Office PowerPoint</Application>
  <PresentationFormat>Custom</PresentationFormat>
  <Paragraphs>128</Paragraphs>
  <Slides>18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6" baseType="lpstr">
      <vt:lpstr>Arial</vt:lpstr>
      <vt:lpstr>Calibri</vt:lpstr>
      <vt:lpstr>Eras Demi ITC</vt:lpstr>
      <vt:lpstr>Times New Roman</vt:lpstr>
      <vt:lpstr>Wingdings</vt:lpstr>
      <vt:lpstr>Office Theme</vt:lpstr>
      <vt:lpstr>Document</vt:lpstr>
      <vt:lpstr>VISIO</vt:lpstr>
      <vt:lpstr>Computer Networks</vt:lpstr>
      <vt:lpstr>Routing Introduction</vt:lpstr>
      <vt:lpstr>Routed Protocols</vt:lpstr>
      <vt:lpstr>Routed Protocols (Cont.)</vt:lpstr>
      <vt:lpstr>Routed Protocols vs. Routing Protocols</vt:lpstr>
      <vt:lpstr>Static vs Dynamic Protocol</vt:lpstr>
      <vt:lpstr>IGP and EGP</vt:lpstr>
      <vt:lpstr>IGP Vs EGP(Cont.)</vt:lpstr>
      <vt:lpstr>Autonomous Systems (AS)</vt:lpstr>
      <vt:lpstr>Autonomous Systems (AS)(Cont.)</vt:lpstr>
      <vt:lpstr>Autonomous Systems Terminology</vt:lpstr>
      <vt:lpstr>Distance Vector vs. Link State Routing</vt:lpstr>
      <vt:lpstr>Distance Vector vs. Link State Routing(Cont.)</vt:lpstr>
      <vt:lpstr> Routing Metrics </vt:lpstr>
      <vt:lpstr>PowerPoint Presentation</vt:lpstr>
      <vt:lpstr>Administrative distance</vt:lpstr>
      <vt:lpstr>Understanding Routing Table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Administrator</cp:lastModifiedBy>
  <cp:revision>393</cp:revision>
  <dcterms:created xsi:type="dcterms:W3CDTF">2006-08-16T00:00:00Z</dcterms:created>
  <dcterms:modified xsi:type="dcterms:W3CDTF">2020-09-03T19:03:11Z</dcterms:modified>
</cp:coreProperties>
</file>