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90" r:id="rId29"/>
    <p:sldId id="291" r:id="rId30"/>
    <p:sldId id="283" r:id="rId31"/>
    <p:sldId id="284" r:id="rId32"/>
    <p:sldId id="292" r:id="rId33"/>
    <p:sldId id="285" r:id="rId34"/>
    <p:sldId id="293" r:id="rId35"/>
    <p:sldId id="286" r:id="rId36"/>
    <p:sldId id="294" r:id="rId37"/>
    <p:sldId id="287" r:id="rId38"/>
    <p:sldId id="288" r:id="rId39"/>
    <p:sldId id="289"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Integrated Marketing Communication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95398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Cooperation</a:t>
            </a:r>
            <a:br>
              <a:rPr lang="en-US" dirty="0"/>
            </a:br>
            <a:endParaRPr lang="en-US" dirty="0"/>
          </a:p>
        </p:txBody>
      </p:sp>
      <p:sp>
        <p:nvSpPr>
          <p:cNvPr id="3" name="Content Placeholder 2"/>
          <p:cNvSpPr>
            <a:spLocks noGrp="1"/>
          </p:cNvSpPr>
          <p:nvPr>
            <p:ph idx="1"/>
          </p:nvPr>
        </p:nvSpPr>
        <p:spPr/>
        <p:txBody>
          <a:bodyPr/>
          <a:lstStyle/>
          <a:p>
            <a:r>
              <a:rPr lang="en-US" dirty="0"/>
              <a:t>In order for a company to flourish it has to work as a team. I'm not talking about communication. It's about having everyone do their part. All departments in a company must be on the same side and take whatever steps necessary to resolve an issue</a:t>
            </a:r>
            <a:r>
              <a:rPr lang="en-US" dirty="0" smtClean="0"/>
              <a:t>.</a:t>
            </a:r>
          </a:p>
          <a:p>
            <a:r>
              <a:rPr lang="en-US" dirty="0"/>
              <a:t>In order for any successful marketing strategy to work there needs to be complete cooperation between all departments. Everyone must be on the same page and working towards the same goals. This isn't solved by having a simple office space restructuring.</a:t>
            </a:r>
          </a:p>
        </p:txBody>
      </p:sp>
    </p:spTree>
    <p:extLst>
      <p:ext uri="{BB962C8B-B14F-4D97-AF65-F5344CB8AC3E}">
        <p14:creationId xmlns:p14="http://schemas.microsoft.com/office/powerpoint/2010/main" val="3318244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Communication</a:t>
            </a:r>
            <a:br>
              <a:rPr lang="en-US" dirty="0"/>
            </a:br>
            <a:endParaRPr lang="en-US" dirty="0"/>
          </a:p>
        </p:txBody>
      </p:sp>
      <p:sp>
        <p:nvSpPr>
          <p:cNvPr id="3" name="Content Placeholder 2"/>
          <p:cNvSpPr>
            <a:spLocks noGrp="1"/>
          </p:cNvSpPr>
          <p:nvPr>
            <p:ph idx="1"/>
          </p:nvPr>
        </p:nvSpPr>
        <p:spPr/>
        <p:txBody>
          <a:bodyPr/>
          <a:lstStyle/>
          <a:p>
            <a:r>
              <a:rPr lang="en-US" dirty="0"/>
              <a:t>Communication is the final key principle to integrated marketing. I see this principle as an intricate web connecting everything in a marketing strategy. Without it, everything else would very quickly fall apart. A good CRM program like Salesforce is a great way to keep accurate follow-ups with customers. Not only does this help you remember outreach calls and easily pick up previous conversations, but it also helps other employees pick up the pieces should you be unavailable to do so</a:t>
            </a:r>
            <a:r>
              <a:rPr lang="en-US" dirty="0" smtClean="0"/>
              <a:t>.</a:t>
            </a:r>
            <a:r>
              <a:rPr lang="en-US" dirty="0"/>
              <a:t> Just focus on minimizing the amount of communication that needs to take place in order to get something done. A customer should be able to speak directly with whoever can solve their problem. Eliminate the middle man whenever possible.</a:t>
            </a:r>
          </a:p>
        </p:txBody>
      </p:sp>
    </p:spTree>
    <p:extLst>
      <p:ext uri="{BB962C8B-B14F-4D97-AF65-F5344CB8AC3E}">
        <p14:creationId xmlns:p14="http://schemas.microsoft.com/office/powerpoint/2010/main" val="3848948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Promotion</a:t>
            </a:r>
            <a:endParaRPr lang="en-US" dirty="0"/>
          </a:p>
        </p:txBody>
      </p:sp>
      <p:sp>
        <p:nvSpPr>
          <p:cNvPr id="3" name="Content Placeholder 2"/>
          <p:cNvSpPr>
            <a:spLocks noGrp="1"/>
          </p:cNvSpPr>
          <p:nvPr>
            <p:ph idx="1"/>
          </p:nvPr>
        </p:nvSpPr>
        <p:spPr/>
        <p:txBody>
          <a:bodyPr/>
          <a:lstStyle/>
          <a:p>
            <a:r>
              <a:rPr lang="en-US" dirty="0"/>
              <a:t>Sales promotion is said to be a key ingredient in the international marketing campaign. It consists of mostly collection of those short-term incentive tools, which are designed to stimulate purchase of a particular product or service</a:t>
            </a:r>
            <a:r>
              <a:rPr lang="en-US" dirty="0" smtClean="0"/>
              <a:t>.</a:t>
            </a:r>
          </a:p>
          <a:p>
            <a:endParaRPr lang="en-US" dirty="0"/>
          </a:p>
        </p:txBody>
      </p:sp>
    </p:spTree>
    <p:extLst>
      <p:ext uri="{BB962C8B-B14F-4D97-AF65-F5344CB8AC3E}">
        <p14:creationId xmlns:p14="http://schemas.microsoft.com/office/powerpoint/2010/main" val="3632925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
            </a:r>
            <a:r>
              <a:rPr lang="en-US" b="1" dirty="0" smtClean="0"/>
              <a:t>easons </a:t>
            </a:r>
            <a:r>
              <a:rPr lang="en-US" b="1" dirty="0"/>
              <a:t>to use the sales promotion tools by the sales managers:</a:t>
            </a:r>
            <a:endParaRPr lang="en-US" dirty="0"/>
          </a:p>
        </p:txBody>
      </p:sp>
      <p:sp>
        <p:nvSpPr>
          <p:cNvPr id="3" name="Content Placeholder 2"/>
          <p:cNvSpPr>
            <a:spLocks noGrp="1"/>
          </p:cNvSpPr>
          <p:nvPr>
            <p:ph idx="1"/>
          </p:nvPr>
        </p:nvSpPr>
        <p:spPr/>
        <p:txBody>
          <a:bodyPr/>
          <a:lstStyle/>
          <a:p>
            <a:r>
              <a:rPr lang="en-US" dirty="0"/>
              <a:t>(a) Increase in the number of brands and manufacturers.</a:t>
            </a:r>
          </a:p>
          <a:p>
            <a:r>
              <a:rPr lang="en-US" dirty="0"/>
              <a:t>(b) Increase in competition.</a:t>
            </a:r>
          </a:p>
          <a:p>
            <a:r>
              <a:rPr lang="en-US" dirty="0"/>
              <a:t>(c) Decline in advertising efficiency and increase in advertising cost.</a:t>
            </a:r>
          </a:p>
          <a:p>
            <a:r>
              <a:rPr lang="en-US" dirty="0"/>
              <a:t>(d) Legal restraints.</a:t>
            </a:r>
          </a:p>
          <a:p>
            <a:endParaRPr lang="en-US" dirty="0"/>
          </a:p>
        </p:txBody>
      </p:sp>
    </p:spTree>
    <p:extLst>
      <p:ext uri="{BB962C8B-B14F-4D97-AF65-F5344CB8AC3E}">
        <p14:creationId xmlns:p14="http://schemas.microsoft.com/office/powerpoint/2010/main" val="1169638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Characteristics of Sales Promotion:</a:t>
            </a:r>
            <a:endParaRPr lang="en-US" dirty="0"/>
          </a:p>
        </p:txBody>
      </p:sp>
      <p:sp>
        <p:nvSpPr>
          <p:cNvPr id="3" name="Content Placeholder 2"/>
          <p:cNvSpPr>
            <a:spLocks noGrp="1"/>
          </p:cNvSpPr>
          <p:nvPr>
            <p:ph idx="1"/>
          </p:nvPr>
        </p:nvSpPr>
        <p:spPr>
          <a:xfrm>
            <a:off x="2589212" y="2133600"/>
            <a:ext cx="8915400" cy="4112654"/>
          </a:xfrm>
        </p:spPr>
        <p:txBody>
          <a:bodyPr/>
          <a:lstStyle/>
          <a:p>
            <a:r>
              <a:rPr lang="en-US" dirty="0"/>
              <a:t>(</a:t>
            </a:r>
            <a:r>
              <a:rPr lang="en-US" dirty="0" err="1"/>
              <a:t>i</a:t>
            </a:r>
            <a:r>
              <a:rPr lang="en-US" dirty="0"/>
              <a:t>) Sales promotion does not include advertisement, personal selling and publicity.</a:t>
            </a:r>
          </a:p>
          <a:p>
            <a:r>
              <a:rPr lang="en-US" dirty="0"/>
              <a:t>(ii) Sales promotion is a tool of marketing promotion.</a:t>
            </a:r>
          </a:p>
          <a:p>
            <a:r>
              <a:rPr lang="en-US" dirty="0"/>
              <a:t>(iii) Sales promotion encourages dealers and distributors to sell the product.</a:t>
            </a:r>
          </a:p>
          <a:p>
            <a:r>
              <a:rPr lang="en-US" dirty="0"/>
              <a:t>(iv) Sale promotion helps in selling.</a:t>
            </a:r>
          </a:p>
          <a:p>
            <a:r>
              <a:rPr lang="en-US" dirty="0"/>
              <a:t>(v) Sales promotion makes advertisement and personal selling easy and effective.</a:t>
            </a:r>
          </a:p>
          <a:p>
            <a:r>
              <a:rPr lang="en-US" dirty="0"/>
              <a:t>(vi) Sales promotion activities are not regular activities.</a:t>
            </a:r>
          </a:p>
          <a:p>
            <a:r>
              <a:rPr lang="en-US" dirty="0"/>
              <a:t>(vii) Sales promotion activities are performed at certain times.</a:t>
            </a:r>
          </a:p>
          <a:p>
            <a:r>
              <a:rPr lang="en-US" dirty="0"/>
              <a:t>(viii) Sales promotion activities are more effective in off-seasons.</a:t>
            </a:r>
          </a:p>
          <a:p>
            <a:endParaRPr lang="en-US" dirty="0"/>
          </a:p>
        </p:txBody>
      </p:sp>
    </p:spTree>
    <p:extLst>
      <p:ext uri="{BB962C8B-B14F-4D97-AF65-F5344CB8AC3E}">
        <p14:creationId xmlns:p14="http://schemas.microsoft.com/office/powerpoint/2010/main" val="3938241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Sales Promotion: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1. To Increase Sales Volume:</a:t>
            </a:r>
            <a:endParaRPr lang="en-US" dirty="0"/>
          </a:p>
          <a:p>
            <a:r>
              <a:rPr lang="en-US" dirty="0"/>
              <a:t>Today, in the scientific age of </a:t>
            </a:r>
            <a:r>
              <a:rPr lang="en-US" dirty="0" smtClean="0"/>
              <a:t>specialization, </a:t>
            </a:r>
            <a:r>
              <a:rPr lang="en-US" dirty="0"/>
              <a:t>sales promotion has become a vital need. In its absence it is useless to imagine sales increase in International Market. For the constant sales-increase it is better to determine the sales promotion </a:t>
            </a:r>
            <a:r>
              <a:rPr lang="en-US" dirty="0" smtClean="0"/>
              <a:t>programs </a:t>
            </a:r>
            <a:r>
              <a:rPr lang="en-US" dirty="0"/>
              <a:t>on the basis of changing policies and to implement them with new strategies. This certainly pre-determines the scope of sales promotion.</a:t>
            </a:r>
          </a:p>
          <a:p>
            <a:r>
              <a:rPr lang="en-US" b="1" dirty="0"/>
              <a:t>2. To Increase the use by Present Customers:</a:t>
            </a:r>
            <a:endParaRPr lang="en-US" dirty="0"/>
          </a:p>
          <a:p>
            <a:r>
              <a:rPr lang="en-US" dirty="0"/>
              <a:t>Sales promotion is also done so that the present customers may increase the use. Customers are told new methods to use the product and this is done through work demonstration and cinema. In some conditions the customers leave their old products and adopt the goods with new packing and latest improvement. The fulfilment of these needs is possible through sales promotion </a:t>
            </a:r>
            <a:r>
              <a:rPr lang="en-US" dirty="0" err="1"/>
              <a:t>programmes</a:t>
            </a:r>
            <a:r>
              <a:rPr lang="en-US" dirty="0"/>
              <a:t>.</a:t>
            </a:r>
          </a:p>
          <a:p>
            <a:endParaRPr lang="en-US" dirty="0"/>
          </a:p>
        </p:txBody>
      </p:sp>
    </p:spTree>
    <p:extLst>
      <p:ext uri="{BB962C8B-B14F-4D97-AF65-F5344CB8AC3E}">
        <p14:creationId xmlns:p14="http://schemas.microsoft.com/office/powerpoint/2010/main" val="2948752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3. To Introduce New Product:</a:t>
            </a:r>
            <a:endParaRPr lang="en-US" dirty="0"/>
          </a:p>
          <a:p>
            <a:r>
              <a:rPr lang="en-US" dirty="0"/>
              <a:t>The main purpose of sales promotion in International Market is to introduce new product among the customers. For this purpose sales promotion plans are started.</a:t>
            </a:r>
          </a:p>
          <a:p>
            <a:r>
              <a:rPr lang="en-US" b="1" dirty="0"/>
              <a:t>4. To Attract New Customers:</a:t>
            </a:r>
            <a:endParaRPr lang="en-US" dirty="0"/>
          </a:p>
          <a:p>
            <a:r>
              <a:rPr lang="en-US" dirty="0"/>
              <a:t>Sales promotion is also used to generate new customers in International Market. For this purpose sales promotion plans are started. These new customers raise total sales.</a:t>
            </a:r>
          </a:p>
          <a:p>
            <a:endParaRPr lang="en-US" dirty="0"/>
          </a:p>
        </p:txBody>
      </p:sp>
    </p:spTree>
    <p:extLst>
      <p:ext uri="{BB962C8B-B14F-4D97-AF65-F5344CB8AC3E}">
        <p14:creationId xmlns:p14="http://schemas.microsoft.com/office/powerpoint/2010/main" val="390765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5. To Counter a Competitor’s Sales Promotion Device:</a:t>
            </a:r>
            <a:endParaRPr lang="en-US" dirty="0"/>
          </a:p>
          <a:p>
            <a:r>
              <a:rPr lang="en-US" dirty="0"/>
              <a:t>Some products have good market. Such products do not gain much advantage by these sales promotion devices. In some conditions they have to start sales promotion plans because competitor sellers also start such plans. In these conditions sales promotional devices are started to counter the others.</a:t>
            </a:r>
          </a:p>
          <a:p>
            <a:r>
              <a:rPr lang="en-US" b="1" dirty="0"/>
              <a:t>6. To Assist Salesman in Selling:</a:t>
            </a:r>
            <a:endParaRPr lang="en-US" dirty="0"/>
          </a:p>
          <a:p>
            <a:r>
              <a:rPr lang="en-US" dirty="0"/>
              <a:t>Sales promotion provides help in sales. Through the medium of sales promotion the institutions make the work of sellers easy and direct contact is established with the customers.</a:t>
            </a:r>
          </a:p>
          <a:p>
            <a:endParaRPr lang="en-US" dirty="0"/>
          </a:p>
        </p:txBody>
      </p:sp>
    </p:spTree>
    <p:extLst>
      <p:ext uri="{BB962C8B-B14F-4D97-AF65-F5344CB8AC3E}">
        <p14:creationId xmlns:p14="http://schemas.microsoft.com/office/powerpoint/2010/main" val="1959298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7. To Increase Goodwill:</a:t>
            </a:r>
            <a:endParaRPr lang="en-US" dirty="0"/>
          </a:p>
          <a:p>
            <a:r>
              <a:rPr lang="en-US" dirty="0"/>
              <a:t>In particular conditions the institution follows sales promotion polices so that the popularity of the institution may increase. The popularity of the institution becomes firm and strong when customers are offered free gifts and prices are reduced after a fixed time.</a:t>
            </a:r>
          </a:p>
          <a:p>
            <a:r>
              <a:rPr lang="en-US" b="1" dirty="0"/>
              <a:t>8. To Reduce Seasonal Decline:</a:t>
            </a:r>
            <a:endParaRPr lang="en-US" dirty="0"/>
          </a:p>
          <a:p>
            <a:r>
              <a:rPr lang="en-US" dirty="0"/>
              <a:t>There are some products whose demand falls badly in a particular season. The purpose of sales promotion is to reduce the seasonal decline. For example, the cold drinks companies’ start prize winning schemes to maintain their sales.</a:t>
            </a:r>
          </a:p>
          <a:p>
            <a:endParaRPr lang="en-US" dirty="0"/>
          </a:p>
        </p:txBody>
      </p:sp>
    </p:spTree>
    <p:extLst>
      <p:ext uri="{BB962C8B-B14F-4D97-AF65-F5344CB8AC3E}">
        <p14:creationId xmlns:p14="http://schemas.microsoft.com/office/powerpoint/2010/main" val="2405757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Problems of Sales Promotion in International Marketing:</a:t>
            </a:r>
            <a:endParaRPr lang="en-US" dirty="0"/>
          </a:p>
        </p:txBody>
      </p:sp>
      <p:sp>
        <p:nvSpPr>
          <p:cNvPr id="3" name="Content Placeholder 2"/>
          <p:cNvSpPr>
            <a:spLocks noGrp="1"/>
          </p:cNvSpPr>
          <p:nvPr>
            <p:ph idx="1"/>
          </p:nvPr>
        </p:nvSpPr>
        <p:spPr/>
        <p:txBody>
          <a:bodyPr/>
          <a:lstStyle/>
          <a:p>
            <a:r>
              <a:rPr lang="en-US" b="1" dirty="0"/>
              <a:t>Therefore, following points must be considered before preparing a promotional strategy for foreign market</a:t>
            </a:r>
            <a:r>
              <a:rPr lang="en-US" b="1" dirty="0" smtClean="0"/>
              <a:t>:</a:t>
            </a:r>
          </a:p>
          <a:p>
            <a:r>
              <a:rPr lang="en-US" b="1" dirty="0"/>
              <a:t>1. Objectives of the Exporter:</a:t>
            </a:r>
            <a:endParaRPr lang="en-US" dirty="0"/>
          </a:p>
          <a:p>
            <a:r>
              <a:rPr lang="en-US" dirty="0"/>
              <a:t>The objectives of the exporter affect the promotion decision to a great extent. A firm may have different objectives in different foreign markets. Firm’s level of commitment to international operations will determine its promotion strategy. The objective of the firm in international marketing may be to create its image on a long-term basis or it may be to maximize its cash resources or profitability in a short time.</a:t>
            </a:r>
          </a:p>
          <a:p>
            <a:endParaRPr lang="en-US" dirty="0"/>
          </a:p>
        </p:txBody>
      </p:sp>
    </p:spTree>
    <p:extLst>
      <p:ext uri="{BB962C8B-B14F-4D97-AF65-F5344CB8AC3E}">
        <p14:creationId xmlns:p14="http://schemas.microsoft.com/office/powerpoint/2010/main" val="2954669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IMC</a:t>
            </a:r>
            <a:endParaRPr lang="en-US" dirty="0"/>
          </a:p>
        </p:txBody>
      </p:sp>
      <p:sp>
        <p:nvSpPr>
          <p:cNvPr id="3" name="Content Placeholder 2"/>
          <p:cNvSpPr>
            <a:spLocks noGrp="1"/>
          </p:cNvSpPr>
          <p:nvPr>
            <p:ph idx="1"/>
          </p:nvPr>
        </p:nvSpPr>
        <p:spPr>
          <a:xfrm>
            <a:off x="2589212" y="2133600"/>
            <a:ext cx="8915400" cy="4357352"/>
          </a:xfrm>
        </p:spPr>
        <p:txBody>
          <a:bodyPr>
            <a:noAutofit/>
          </a:bodyPr>
          <a:lstStyle/>
          <a:p>
            <a:r>
              <a:rPr lang="en-US" sz="2400" b="1" dirty="0"/>
              <a:t>A</a:t>
            </a:r>
            <a:r>
              <a:rPr lang="en-US" sz="2400" b="1" dirty="0" smtClean="0"/>
              <a:t> </a:t>
            </a:r>
            <a:r>
              <a:rPr lang="en-US" sz="2400" b="1" dirty="0"/>
              <a:t>planning process designed to assure that all brand contacts received by a customer or prospect for a product, service, or organization are relevant to that person and consistent over time</a:t>
            </a:r>
            <a:r>
              <a:rPr lang="en-US" sz="2400" b="1" dirty="0" smtClean="0"/>
              <a:t>.”</a:t>
            </a:r>
          </a:p>
          <a:p>
            <a:r>
              <a:rPr lang="en-US" sz="2400" b="1" dirty="0"/>
              <a:t>Integrated marketing communications (IMC) provide an approach designed to deliver one consistent message to buyers through an organization's promotions that may span all different types of media such as TV, radio, magazines, the Internet, mobile phones, professional selling, and social media.</a:t>
            </a:r>
          </a:p>
        </p:txBody>
      </p:sp>
    </p:spTree>
    <p:extLst>
      <p:ext uri="{BB962C8B-B14F-4D97-AF65-F5344CB8AC3E}">
        <p14:creationId xmlns:p14="http://schemas.microsoft.com/office/powerpoint/2010/main" val="1764251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2. Nature of the Product or Services Offered:</a:t>
            </a:r>
            <a:endParaRPr lang="en-US" dirty="0"/>
          </a:p>
          <a:p>
            <a:r>
              <a:rPr lang="en-US" dirty="0"/>
              <a:t>The nature of the product or the services offered by the firm in international market is another factor that will determine the promotion strategy of exporter. Certain products are </a:t>
            </a:r>
            <a:r>
              <a:rPr lang="en-US" dirty="0" smtClean="0"/>
              <a:t>standardized </a:t>
            </a:r>
            <a:r>
              <a:rPr lang="en-US" dirty="0"/>
              <a:t>and their promotional themes are also </a:t>
            </a:r>
            <a:r>
              <a:rPr lang="en-US" dirty="0" smtClean="0"/>
              <a:t>standardized. </a:t>
            </a:r>
            <a:r>
              <a:rPr lang="en-US" dirty="0"/>
              <a:t>In such cases</a:t>
            </a:r>
            <a:r>
              <a:rPr lang="en-US"/>
              <a:t>, </a:t>
            </a:r>
            <a:r>
              <a:rPr lang="en-US" smtClean="0"/>
              <a:t>standardized </a:t>
            </a:r>
            <a:r>
              <a:rPr lang="en-US" dirty="0"/>
              <a:t>promotional strategy can be used throughout the world.</a:t>
            </a:r>
          </a:p>
          <a:p>
            <a:r>
              <a:rPr lang="en-US" b="1" dirty="0"/>
              <a:t>3. Financial Resources:</a:t>
            </a:r>
            <a:endParaRPr lang="en-US" dirty="0"/>
          </a:p>
          <a:p>
            <a:r>
              <a:rPr lang="en-US" dirty="0"/>
              <a:t>Financial resources of the exporter is one of the main factors in deciding the promotion policy. A firm, not having sufficient financial strength, cannot use a strategy involving a heavy expenditure. As against this, a firm having a good financial background may use any method which may prove useful to the firm.</a:t>
            </a:r>
          </a:p>
          <a:p>
            <a:endParaRPr lang="en-US" dirty="0"/>
          </a:p>
        </p:txBody>
      </p:sp>
    </p:spTree>
    <p:extLst>
      <p:ext uri="{BB962C8B-B14F-4D97-AF65-F5344CB8AC3E}">
        <p14:creationId xmlns:p14="http://schemas.microsoft.com/office/powerpoint/2010/main" val="2427638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4. Media Availability:</a:t>
            </a:r>
            <a:endParaRPr lang="en-US" dirty="0"/>
          </a:p>
          <a:p>
            <a:r>
              <a:rPr lang="en-US" dirty="0"/>
              <a:t>A medium which is easily available in domestic country need not necessarily be available in the foreign market. Though one may </a:t>
            </a:r>
            <a:r>
              <a:rPr lang="en-US" dirty="0" err="1"/>
              <a:t>generalise</a:t>
            </a:r>
            <a:r>
              <a:rPr lang="en-US" dirty="0"/>
              <a:t> that identical media are available in most </a:t>
            </a:r>
            <a:r>
              <a:rPr lang="en-US" dirty="0" err="1"/>
              <a:t>industrialised</a:t>
            </a:r>
            <a:r>
              <a:rPr lang="en-US" dirty="0"/>
              <a:t> countries, one should keep in mind that they may vary in institution, quality and communications value. In such circumstances, the promotional message, theme and other properties of the media may be adjusted. But the task of international marketer is compounded where a certain type of media is just not available.</a:t>
            </a:r>
          </a:p>
          <a:p>
            <a:endParaRPr lang="en-US" dirty="0"/>
          </a:p>
        </p:txBody>
      </p:sp>
    </p:spTree>
    <p:extLst>
      <p:ext uri="{BB962C8B-B14F-4D97-AF65-F5344CB8AC3E}">
        <p14:creationId xmlns:p14="http://schemas.microsoft.com/office/powerpoint/2010/main" val="1977071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5. Environmental Constraints:</a:t>
            </a:r>
            <a:endParaRPr lang="en-US" dirty="0"/>
          </a:p>
          <a:p>
            <a:r>
              <a:rPr lang="en-US" dirty="0"/>
              <a:t>The exporter firm should evaluate the environmental factors like the level of economic development of a country, the disposable income of the people, consumers’ preferences and attitudes towards advertising and sales presentation, competitor’s promotion strategies and the legal requirements in a particular foreign market.</a:t>
            </a:r>
          </a:p>
          <a:p>
            <a:r>
              <a:rPr lang="en-US" b="1" dirty="0"/>
              <a:t>(</a:t>
            </a:r>
            <a:r>
              <a:rPr lang="en-US" b="1" dirty="0" err="1"/>
              <a:t>i</a:t>
            </a:r>
            <a:r>
              <a:rPr lang="en-US" b="1" dirty="0"/>
              <a:t>) Cultural Environment</a:t>
            </a:r>
            <a:r>
              <a:rPr lang="en-US" b="1" dirty="0" smtClean="0"/>
              <a:t>:(</a:t>
            </a:r>
            <a:r>
              <a:rPr lang="en-US" b="1" dirty="0"/>
              <a:t>ii) Legal Constraints</a:t>
            </a:r>
            <a:r>
              <a:rPr lang="en-US" b="1" dirty="0" smtClean="0"/>
              <a:t>:(iii) </a:t>
            </a:r>
            <a:r>
              <a:rPr lang="en-US" b="1" dirty="0"/>
              <a:t>Purchasing Habits</a:t>
            </a:r>
            <a:r>
              <a:rPr lang="en-US" b="1" dirty="0" smtClean="0"/>
              <a:t>:</a:t>
            </a:r>
          </a:p>
          <a:p>
            <a:r>
              <a:rPr lang="en-US" b="1" dirty="0" smtClean="0"/>
              <a:t>(iv) </a:t>
            </a:r>
            <a:r>
              <a:rPr lang="en-US" b="1" dirty="0"/>
              <a:t>Cost of Promotion</a:t>
            </a:r>
            <a:r>
              <a:rPr lang="en-US" b="1" dirty="0" smtClean="0"/>
              <a:t>:(v) Infrastructure(vi) </a:t>
            </a:r>
            <a:r>
              <a:rPr lang="en-US" b="1" dirty="0"/>
              <a:t>Language Factor</a:t>
            </a:r>
            <a:r>
              <a:rPr lang="en-US" b="1" dirty="0" smtClean="0"/>
              <a:t>:(vii) </a:t>
            </a:r>
            <a:r>
              <a:rPr lang="en-US" b="1" dirty="0"/>
              <a:t>Domestic </a:t>
            </a:r>
            <a:r>
              <a:rPr lang="en-US" b="1" dirty="0" smtClean="0"/>
              <a:t>Regulations(viii) </a:t>
            </a:r>
            <a:r>
              <a:rPr lang="en-US" b="1" dirty="0"/>
              <a:t>Competitors’ Promotional Strategy:</a:t>
            </a:r>
            <a:endParaRPr lang="en-US" dirty="0"/>
          </a:p>
        </p:txBody>
      </p:sp>
    </p:spTree>
    <p:extLst>
      <p:ext uri="{BB962C8B-B14F-4D97-AF65-F5344CB8AC3E}">
        <p14:creationId xmlns:p14="http://schemas.microsoft.com/office/powerpoint/2010/main" val="178710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relation</a:t>
            </a:r>
            <a:endParaRPr lang="en-US" dirty="0"/>
          </a:p>
        </p:txBody>
      </p:sp>
      <p:sp>
        <p:nvSpPr>
          <p:cNvPr id="3" name="Content Placeholder 2"/>
          <p:cNvSpPr>
            <a:spLocks noGrp="1"/>
          </p:cNvSpPr>
          <p:nvPr>
            <p:ph idx="1"/>
          </p:nvPr>
        </p:nvSpPr>
        <p:spPr/>
        <p:txBody>
          <a:bodyPr/>
          <a:lstStyle/>
          <a:p>
            <a:r>
              <a:rPr lang="en-US" dirty="0"/>
              <a:t>International PR in this context means </a:t>
            </a:r>
            <a:r>
              <a:rPr lang="en-US" b="1" dirty="0"/>
              <a:t>embarking on a PR campaign that is geographically far reaching and is inclusive of the potential markets and end users with whom your business wants to connect</a:t>
            </a:r>
            <a:r>
              <a:rPr lang="en-US" dirty="0" smtClean="0"/>
              <a:t>.</a:t>
            </a:r>
          </a:p>
          <a:p>
            <a:r>
              <a:rPr lang="en-US" b="1" dirty="0"/>
              <a:t>Efforts to establish mutually beneficial relations with the publics of other nations</a:t>
            </a:r>
            <a:r>
              <a:rPr lang="en-US" dirty="0" smtClean="0"/>
              <a:t>.</a:t>
            </a:r>
          </a:p>
          <a:p>
            <a:r>
              <a:rPr lang="en-US" dirty="0"/>
              <a:t>International relations involves the study of such things as </a:t>
            </a:r>
            <a:r>
              <a:rPr lang="en-US" b="1" dirty="0"/>
              <a:t>foreign policy, international conflict and negotiation, war, nuclear proliferation, terrorism, international trade and economics, and international development</a:t>
            </a:r>
            <a:r>
              <a:rPr lang="en-US" dirty="0"/>
              <a:t>, among other subjects.</a:t>
            </a:r>
          </a:p>
        </p:txBody>
      </p:sp>
    </p:spTree>
    <p:extLst>
      <p:ext uri="{BB962C8B-B14F-4D97-AF65-F5344CB8AC3E}">
        <p14:creationId xmlns:p14="http://schemas.microsoft.com/office/powerpoint/2010/main" val="2361732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a:t>
            </a:r>
            <a:endParaRPr lang="en-US" dirty="0"/>
          </a:p>
        </p:txBody>
      </p:sp>
      <p:sp>
        <p:nvSpPr>
          <p:cNvPr id="3" name="Content Placeholder 2"/>
          <p:cNvSpPr>
            <a:spLocks noGrp="1"/>
          </p:cNvSpPr>
          <p:nvPr>
            <p:ph idx="1"/>
          </p:nvPr>
        </p:nvSpPr>
        <p:spPr/>
        <p:txBody>
          <a:bodyPr/>
          <a:lstStyle/>
          <a:p>
            <a:r>
              <a:rPr lang="en-US" dirty="0"/>
              <a:t>Know your target audience. Understanding the target audience is the most important part of any successful public relations strategy. ...</a:t>
            </a:r>
          </a:p>
          <a:p>
            <a:r>
              <a:rPr lang="en-US" dirty="0"/>
              <a:t>Set realistic goals. Think about what you hope to achieve with your brand, and when. ...</a:t>
            </a:r>
          </a:p>
          <a:p>
            <a:r>
              <a:rPr lang="en-US" dirty="0"/>
              <a:t>Develop a message. ...</a:t>
            </a:r>
          </a:p>
          <a:p>
            <a:r>
              <a:rPr lang="en-US" dirty="0"/>
              <a:t>Know your competition. ...</a:t>
            </a:r>
          </a:p>
          <a:p>
            <a:r>
              <a:rPr lang="en-US" dirty="0"/>
              <a:t>Stay relevant.</a:t>
            </a:r>
          </a:p>
          <a:p>
            <a:endParaRPr lang="en-US" dirty="0"/>
          </a:p>
        </p:txBody>
      </p:sp>
    </p:spTree>
    <p:extLst>
      <p:ext uri="{BB962C8B-B14F-4D97-AF65-F5344CB8AC3E}">
        <p14:creationId xmlns:p14="http://schemas.microsoft.com/office/powerpoint/2010/main" val="1198836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seven step process to consider when planning to run international PR:</a:t>
            </a:r>
            <a:endParaRPr lang="en-US" dirty="0"/>
          </a:p>
        </p:txBody>
      </p:sp>
      <p:sp>
        <p:nvSpPr>
          <p:cNvPr id="3" name="Content Placeholder 2"/>
          <p:cNvSpPr>
            <a:spLocks noGrp="1"/>
          </p:cNvSpPr>
          <p:nvPr>
            <p:ph idx="1"/>
          </p:nvPr>
        </p:nvSpPr>
        <p:spPr/>
        <p:txBody>
          <a:bodyPr/>
          <a:lstStyle/>
          <a:p>
            <a:r>
              <a:rPr lang="en-US" dirty="0"/>
              <a:t>Normal PR rules still apply. ...</a:t>
            </a:r>
          </a:p>
          <a:p>
            <a:r>
              <a:rPr lang="en-US" dirty="0"/>
              <a:t>Research the market. ...</a:t>
            </a:r>
          </a:p>
          <a:p>
            <a:r>
              <a:rPr lang="en-US" dirty="0"/>
              <a:t>Tailor your PR content. ...</a:t>
            </a:r>
          </a:p>
          <a:p>
            <a:r>
              <a:rPr lang="en-US" dirty="0"/>
              <a:t>Focus on building relationships with key international media. ...</a:t>
            </a:r>
          </a:p>
          <a:p>
            <a:r>
              <a:rPr lang="en-US" dirty="0"/>
              <a:t>International PR network. ...</a:t>
            </a:r>
          </a:p>
          <a:p>
            <a:r>
              <a:rPr lang="en-US" dirty="0"/>
              <a:t>Use online PR to your advantage. ...</a:t>
            </a:r>
          </a:p>
          <a:p>
            <a:r>
              <a:rPr lang="en-US" dirty="0"/>
              <a:t>Get your voice heard.</a:t>
            </a:r>
          </a:p>
          <a:p>
            <a:endParaRPr lang="en-US" dirty="0"/>
          </a:p>
        </p:txBody>
      </p:sp>
    </p:spTree>
    <p:extLst>
      <p:ext uri="{BB962C8B-B14F-4D97-AF65-F5344CB8AC3E}">
        <p14:creationId xmlns:p14="http://schemas.microsoft.com/office/powerpoint/2010/main" val="2099157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Advertising</a:t>
            </a:r>
            <a:endParaRPr lang="en-US" dirty="0"/>
          </a:p>
        </p:txBody>
      </p:sp>
      <p:sp>
        <p:nvSpPr>
          <p:cNvPr id="3" name="Content Placeholder 2"/>
          <p:cNvSpPr>
            <a:spLocks noGrp="1"/>
          </p:cNvSpPr>
          <p:nvPr>
            <p:ph idx="1"/>
          </p:nvPr>
        </p:nvSpPr>
        <p:spPr/>
        <p:txBody>
          <a:bodyPr/>
          <a:lstStyle/>
          <a:p>
            <a:r>
              <a:rPr lang="en-US" dirty="0"/>
              <a:t>International advertising can be defined as a subfield in advertising and international marketing that studies the differences and similarities in advertising across different nations and how one country's advertising overseas affects the other country.</a:t>
            </a:r>
          </a:p>
        </p:txBody>
      </p:sp>
    </p:spTree>
    <p:extLst>
      <p:ext uri="{BB962C8B-B14F-4D97-AF65-F5344CB8AC3E}">
        <p14:creationId xmlns:p14="http://schemas.microsoft.com/office/powerpoint/2010/main" val="2922537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Advertising objective and goal</a:t>
            </a:r>
            <a:endParaRPr lang="en-US" dirty="0"/>
          </a:p>
        </p:txBody>
      </p:sp>
      <p:sp>
        <p:nvSpPr>
          <p:cNvPr id="3" name="Content Placeholder 2"/>
          <p:cNvSpPr>
            <a:spLocks noGrp="1"/>
          </p:cNvSpPr>
          <p:nvPr>
            <p:ph idx="1"/>
          </p:nvPr>
        </p:nvSpPr>
        <p:spPr/>
        <p:txBody>
          <a:bodyPr>
            <a:normAutofit lnSpcReduction="10000"/>
          </a:bodyPr>
          <a:lstStyle/>
          <a:p>
            <a:r>
              <a:rPr lang="en-US" dirty="0" smtClean="0"/>
              <a:t>Product Attribute and benefit segmentation</a:t>
            </a:r>
          </a:p>
          <a:p>
            <a:r>
              <a:rPr lang="en-US" dirty="0"/>
              <a:t>Production and cost limitations:</a:t>
            </a:r>
          </a:p>
          <a:p>
            <a:r>
              <a:rPr lang="en-US" dirty="0"/>
              <a:t>Different cultures often seek the same value or benefits from the primary function of a product.</a:t>
            </a:r>
          </a:p>
          <a:p>
            <a:r>
              <a:rPr lang="en-US" dirty="0"/>
              <a:t>- The ability of an automobile to get from point A to point B.</a:t>
            </a:r>
          </a:p>
          <a:p>
            <a:r>
              <a:rPr lang="en-US" dirty="0"/>
              <a:t>-A camera to take picture.</a:t>
            </a:r>
          </a:p>
          <a:p>
            <a:r>
              <a:rPr lang="en-US" dirty="0"/>
              <a:t>-A wrist watch to tell time</a:t>
            </a:r>
            <a:r>
              <a:rPr lang="en-US" dirty="0" smtClean="0"/>
              <a:t>.</a:t>
            </a:r>
          </a:p>
          <a:p>
            <a:endParaRPr lang="en-US" dirty="0"/>
          </a:p>
          <a:p>
            <a:r>
              <a:rPr lang="en-US" dirty="0"/>
              <a:t>But while usually agreeing on the </a:t>
            </a:r>
            <a:r>
              <a:rPr lang="en-US" dirty="0" smtClean="0"/>
              <a:t>benefit </a:t>
            </a:r>
            <a:r>
              <a:rPr lang="en-US" dirty="0"/>
              <a:t>of the primary function of a product, consumers may perceive other features and psychological attributes of the item differently. </a:t>
            </a:r>
          </a:p>
        </p:txBody>
      </p:sp>
    </p:spTree>
    <p:extLst>
      <p:ext uri="{BB962C8B-B14F-4D97-AF65-F5344CB8AC3E}">
        <p14:creationId xmlns:p14="http://schemas.microsoft.com/office/powerpoint/2010/main" val="1647374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Example: 1</a:t>
            </a:r>
          </a:p>
          <a:p>
            <a:r>
              <a:rPr lang="en-US" dirty="0" smtClean="0"/>
              <a:t>In United states: Excellent pictures with easy operation are expected by most of the market.</a:t>
            </a:r>
          </a:p>
          <a:p>
            <a:r>
              <a:rPr lang="en-US" dirty="0" smtClean="0"/>
              <a:t>Germany </a:t>
            </a:r>
            <a:r>
              <a:rPr lang="en-US" dirty="0"/>
              <a:t>and </a:t>
            </a:r>
            <a:r>
              <a:rPr lang="en-US" dirty="0" smtClean="0"/>
              <a:t>Japan: A </a:t>
            </a:r>
            <a:r>
              <a:rPr lang="en-US" dirty="0"/>
              <a:t>camera must take excellent pictures, but the camera must also be state of the art in design. </a:t>
            </a:r>
            <a:endParaRPr lang="en-US" dirty="0" smtClean="0"/>
          </a:p>
          <a:p>
            <a:r>
              <a:rPr lang="en-US" dirty="0"/>
              <a:t>In </a:t>
            </a:r>
            <a:r>
              <a:rPr lang="en-US" dirty="0" smtClean="0"/>
              <a:t>Africa: where </a:t>
            </a:r>
            <a:r>
              <a:rPr lang="en-US" dirty="0"/>
              <a:t>penetration of cameras is less than 20 percent of the households, the concept of picture taking must be sold</a:t>
            </a:r>
            <a:r>
              <a:rPr lang="en-US" dirty="0" smtClean="0"/>
              <a:t>.</a:t>
            </a:r>
          </a:p>
          <a:p>
            <a:r>
              <a:rPr lang="en-US" dirty="0"/>
              <a:t> In all three markets, excellent </a:t>
            </a:r>
            <a:r>
              <a:rPr lang="en-US" dirty="0" smtClean="0"/>
              <a:t>pictures </a:t>
            </a:r>
            <a:r>
              <a:rPr lang="en-US" dirty="0"/>
              <a:t>are expected (i.e., the primary function of a camera is demanded), but the additional </a:t>
            </a:r>
            <a:r>
              <a:rPr lang="en-US" dirty="0" smtClean="0"/>
              <a:t>utility </a:t>
            </a:r>
            <a:r>
              <a:rPr lang="en-US" dirty="0"/>
              <a:t>or satisfaction derived from a camera differs among cultures. Many products </a:t>
            </a:r>
            <a:r>
              <a:rPr lang="en-US" dirty="0" smtClean="0"/>
              <a:t>produce </a:t>
            </a:r>
            <a:r>
              <a:rPr lang="en-US" dirty="0"/>
              <a:t>expectations beyond the common </a:t>
            </a:r>
            <a:r>
              <a:rPr lang="en-US" dirty="0" smtClean="0"/>
              <a:t>benefit </a:t>
            </a:r>
            <a:r>
              <a:rPr lang="en-US" dirty="0"/>
              <a:t>sought by all.</a:t>
            </a:r>
          </a:p>
        </p:txBody>
      </p:sp>
    </p:spTree>
    <p:extLst>
      <p:ext uri="{BB962C8B-B14F-4D97-AF65-F5344CB8AC3E}">
        <p14:creationId xmlns:p14="http://schemas.microsoft.com/office/powerpoint/2010/main" val="3589593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Example: </a:t>
            </a:r>
            <a:r>
              <a:rPr lang="en-US" dirty="0" smtClean="0"/>
              <a:t>2</a:t>
            </a:r>
          </a:p>
          <a:p>
            <a:r>
              <a:rPr lang="en-US" dirty="0" err="1"/>
              <a:t>Dannon’s</a:t>
            </a:r>
            <a:r>
              <a:rPr lang="en-US" dirty="0"/>
              <a:t> brand of yogurt promotes itself as the brand that understands the relationship between health and food, but it communicates the message differently, depending on the market</a:t>
            </a:r>
            <a:r>
              <a:rPr lang="en-US" dirty="0" smtClean="0"/>
              <a:t>.</a:t>
            </a:r>
          </a:p>
          <a:p>
            <a:r>
              <a:rPr lang="en-US" dirty="0"/>
              <a:t>In the United States: </a:t>
            </a:r>
            <a:r>
              <a:rPr lang="en-US" dirty="0" err="1"/>
              <a:t>Dannon</a:t>
            </a:r>
            <a:r>
              <a:rPr lang="en-US" dirty="0"/>
              <a:t> yogurt is seen as a healthy, vibrant food, the brand celebrates its indulgent side</a:t>
            </a:r>
            <a:r>
              <a:rPr lang="en-US" dirty="0" smtClean="0"/>
              <a:t>.</a:t>
            </a:r>
          </a:p>
          <a:p>
            <a:r>
              <a:rPr lang="en-US" dirty="0"/>
              <a:t>In France: </a:t>
            </a:r>
            <a:r>
              <a:rPr lang="en-US" dirty="0" err="1"/>
              <a:t>Dannon</a:t>
            </a:r>
            <a:r>
              <a:rPr lang="en-US" dirty="0"/>
              <a:t> was seen as too pleasure oriented. </a:t>
            </a:r>
          </a:p>
          <a:p>
            <a:endParaRPr lang="en-US" dirty="0"/>
          </a:p>
        </p:txBody>
      </p:sp>
    </p:spTree>
    <p:extLst>
      <p:ext uri="{BB962C8B-B14F-4D97-AF65-F5344CB8AC3E}">
        <p14:creationId xmlns:p14="http://schemas.microsoft.com/office/powerpoint/2010/main" val="1922548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Key Principles of Integrated Marketing</a:t>
            </a:r>
            <a:endParaRPr lang="en-US" dirty="0"/>
          </a:p>
        </p:txBody>
      </p:sp>
      <p:sp>
        <p:nvSpPr>
          <p:cNvPr id="3" name="Content Placeholder 2"/>
          <p:cNvSpPr>
            <a:spLocks noGrp="1"/>
          </p:cNvSpPr>
          <p:nvPr>
            <p:ph idx="1"/>
          </p:nvPr>
        </p:nvSpPr>
        <p:spPr/>
        <p:txBody>
          <a:bodyPr/>
          <a:lstStyle/>
          <a:p>
            <a:r>
              <a:rPr lang="en-US" dirty="0"/>
              <a:t>Consistency. </a:t>
            </a:r>
          </a:p>
          <a:p>
            <a:r>
              <a:rPr lang="en-US" dirty="0"/>
              <a:t>Community. </a:t>
            </a:r>
          </a:p>
          <a:p>
            <a:r>
              <a:rPr lang="en-US" dirty="0"/>
              <a:t>Cooperation</a:t>
            </a:r>
            <a:r>
              <a:rPr lang="en-US" dirty="0" smtClean="0"/>
              <a:t>.</a:t>
            </a:r>
            <a:endParaRPr lang="en-US" dirty="0"/>
          </a:p>
          <a:p>
            <a:r>
              <a:rPr lang="en-US" dirty="0"/>
              <a:t>Communication.</a:t>
            </a:r>
          </a:p>
          <a:p>
            <a:endParaRPr lang="en-US" dirty="0"/>
          </a:p>
        </p:txBody>
      </p:sp>
    </p:spTree>
    <p:extLst>
      <p:ext uri="{BB962C8B-B14F-4D97-AF65-F5344CB8AC3E}">
        <p14:creationId xmlns:p14="http://schemas.microsoft.com/office/powerpoint/2010/main" val="2475316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Regional segmentation</a:t>
            </a:r>
          </a:p>
          <a:p>
            <a:r>
              <a:rPr lang="en-US" dirty="0"/>
              <a:t>To avoid the confusion that results when a market is exposed to multiple brand names and advertising messages, as well as for reasons of </a:t>
            </a:r>
            <a:r>
              <a:rPr lang="en-US" dirty="0" err="1"/>
              <a:t>effi</a:t>
            </a:r>
            <a:r>
              <a:rPr lang="en-US" dirty="0"/>
              <a:t> </a:t>
            </a:r>
            <a:r>
              <a:rPr lang="en-US" dirty="0" err="1"/>
              <a:t>ciency</a:t>
            </a:r>
            <a:r>
              <a:rPr lang="en-US" dirty="0"/>
              <a:t>, </a:t>
            </a:r>
            <a:r>
              <a:rPr lang="en-US" dirty="0" err="1"/>
              <a:t>companies</a:t>
            </a:r>
            <a:r>
              <a:rPr lang="en-US" dirty="0"/>
              <a:t> strive for harmony in brand names, advertising, and promotions across </a:t>
            </a:r>
            <a:r>
              <a:rPr lang="en-US" dirty="0" smtClean="0"/>
              <a:t>.</a:t>
            </a:r>
          </a:p>
          <a:p>
            <a:r>
              <a:rPr lang="en-US" dirty="0"/>
              <a:t>Along with changes in behavior patterns, legal restrictions are slowly being eliminated, and viable market segments across country markets are </a:t>
            </a:r>
            <a:r>
              <a:rPr lang="en-US" dirty="0" smtClean="0"/>
              <a:t>emerging.</a:t>
            </a:r>
            <a:endParaRPr lang="en-US" dirty="0"/>
          </a:p>
        </p:txBody>
      </p:sp>
    </p:spTree>
    <p:extLst>
      <p:ext uri="{BB962C8B-B14F-4D97-AF65-F5344CB8AC3E}">
        <p14:creationId xmlns:p14="http://schemas.microsoft.com/office/powerpoint/2010/main" val="3357870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Global Advertising and the communication Process:</a:t>
            </a:r>
            <a:endParaRPr lang="en-US" sz="3200" dirty="0"/>
          </a:p>
        </p:txBody>
      </p:sp>
      <p:sp>
        <p:nvSpPr>
          <p:cNvPr id="3" name="Content Placeholder 2"/>
          <p:cNvSpPr>
            <a:spLocks noGrp="1"/>
          </p:cNvSpPr>
          <p:nvPr>
            <p:ph idx="1"/>
          </p:nvPr>
        </p:nvSpPr>
        <p:spPr/>
        <p:txBody>
          <a:bodyPr/>
          <a:lstStyle/>
          <a:p>
            <a:r>
              <a:rPr lang="en-US" dirty="0"/>
              <a:t>In the international communications process, each of the seven </a:t>
            </a:r>
            <a:r>
              <a:rPr lang="en-US" dirty="0" err="1"/>
              <a:t>identifi</a:t>
            </a:r>
            <a:r>
              <a:rPr lang="en-US" dirty="0"/>
              <a:t> able steps </a:t>
            </a:r>
            <a:r>
              <a:rPr lang="en-US" dirty="0" err="1"/>
              <a:t>ultimately</a:t>
            </a:r>
            <a:r>
              <a:rPr lang="en-US" dirty="0"/>
              <a:t> can affect the accuracy of the process. T</a:t>
            </a:r>
            <a:r>
              <a:rPr lang="en-US" dirty="0" smtClean="0"/>
              <a:t>he </a:t>
            </a:r>
            <a:r>
              <a:rPr lang="en-US" dirty="0"/>
              <a:t>process consists of the following</a:t>
            </a:r>
            <a:r>
              <a:rPr lang="en-US" dirty="0" smtClean="0"/>
              <a:t>:</a:t>
            </a:r>
          </a:p>
          <a:p>
            <a:r>
              <a:rPr lang="en-US" dirty="0" smtClean="0"/>
              <a:t> </a:t>
            </a:r>
            <a:r>
              <a:rPr lang="en-US" dirty="0"/>
              <a:t>1. An information source. An international marketing executive with a product </a:t>
            </a:r>
            <a:r>
              <a:rPr lang="en-US" dirty="0" err="1"/>
              <a:t>message</a:t>
            </a:r>
            <a:r>
              <a:rPr lang="en-US" dirty="0"/>
              <a:t> to communicate. </a:t>
            </a:r>
            <a:endParaRPr lang="en-US" dirty="0" smtClean="0"/>
          </a:p>
          <a:p>
            <a:r>
              <a:rPr lang="en-US" dirty="0" smtClean="0"/>
              <a:t>2</a:t>
            </a:r>
            <a:r>
              <a:rPr lang="en-US" dirty="0"/>
              <a:t>. Encoding. The message from the source converted into effective symbolism for transmission to a receiver. </a:t>
            </a:r>
            <a:endParaRPr lang="en-US" dirty="0" smtClean="0"/>
          </a:p>
          <a:p>
            <a:r>
              <a:rPr lang="en-US" dirty="0" smtClean="0"/>
              <a:t>3</a:t>
            </a:r>
            <a:r>
              <a:rPr lang="en-US" dirty="0"/>
              <a:t>. A message channel. The sales force and/or advertising media that convey the </a:t>
            </a:r>
            <a:r>
              <a:rPr lang="en-US" dirty="0" err="1"/>
              <a:t>encoded</a:t>
            </a:r>
            <a:r>
              <a:rPr lang="en-US" dirty="0"/>
              <a:t> message to the intended receiver. </a:t>
            </a:r>
            <a:endParaRPr lang="en-US" dirty="0" smtClean="0"/>
          </a:p>
          <a:p>
            <a:r>
              <a:rPr lang="en-US" dirty="0" smtClean="0"/>
              <a:t>4</a:t>
            </a:r>
            <a:r>
              <a:rPr lang="en-US" dirty="0"/>
              <a:t>. Decoding. The interpretation by the receiver of the symbolism transmitted from the </a:t>
            </a:r>
            <a:r>
              <a:rPr lang="en-US" dirty="0" err="1"/>
              <a:t>nformation</a:t>
            </a:r>
            <a:r>
              <a:rPr lang="en-US" dirty="0"/>
              <a:t> source. </a:t>
            </a:r>
          </a:p>
        </p:txBody>
      </p:sp>
    </p:spTree>
    <p:extLst>
      <p:ext uri="{BB962C8B-B14F-4D97-AF65-F5344CB8AC3E}">
        <p14:creationId xmlns:p14="http://schemas.microsoft.com/office/powerpoint/2010/main" val="6401523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5. Receiver. Consumer action by those who receive the message and are the target for the thought transmitted. </a:t>
            </a:r>
            <a:endParaRPr lang="en-US" dirty="0" smtClean="0"/>
          </a:p>
          <a:p>
            <a:r>
              <a:rPr lang="en-US" dirty="0" smtClean="0"/>
              <a:t>6</a:t>
            </a:r>
            <a:r>
              <a:rPr lang="en-US" dirty="0"/>
              <a:t>. Feedback. Information about the effectiveness of the message that </a:t>
            </a:r>
            <a:r>
              <a:rPr lang="en-US" dirty="0" err="1"/>
              <a:t>fl</a:t>
            </a:r>
            <a:r>
              <a:rPr lang="en-US" dirty="0"/>
              <a:t> </a:t>
            </a:r>
            <a:r>
              <a:rPr lang="en-US" dirty="0" err="1"/>
              <a:t>ows</a:t>
            </a:r>
            <a:r>
              <a:rPr lang="en-US" dirty="0"/>
              <a:t> from the receiver (the intended target) back to the information source for evaluation of the effectiveness of the process. </a:t>
            </a:r>
            <a:endParaRPr lang="en-US" dirty="0" smtClean="0"/>
          </a:p>
          <a:p>
            <a:r>
              <a:rPr lang="en-US" dirty="0" smtClean="0"/>
              <a:t>7</a:t>
            </a:r>
            <a:r>
              <a:rPr lang="en-US" dirty="0"/>
              <a:t>. Noise. Uncontrollable and unpredictable </a:t>
            </a:r>
            <a:r>
              <a:rPr lang="en-US" dirty="0" smtClean="0"/>
              <a:t>influences </a:t>
            </a:r>
            <a:r>
              <a:rPr lang="en-US" dirty="0"/>
              <a:t>such as competitive activities and confusion that detract from the process and affect any or all of the other six steps</a:t>
            </a:r>
          </a:p>
        </p:txBody>
      </p:sp>
    </p:spTree>
    <p:extLst>
      <p:ext uri="{BB962C8B-B14F-4D97-AF65-F5344CB8AC3E}">
        <p14:creationId xmlns:p14="http://schemas.microsoft.com/office/powerpoint/2010/main" val="3047722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 Challenges:</a:t>
            </a:r>
            <a:endParaRPr lang="en-US" dirty="0"/>
          </a:p>
        </p:txBody>
      </p:sp>
      <p:sp>
        <p:nvSpPr>
          <p:cNvPr id="3" name="Content Placeholder 2"/>
          <p:cNvSpPr>
            <a:spLocks noGrp="1"/>
          </p:cNvSpPr>
          <p:nvPr>
            <p:ph idx="1"/>
          </p:nvPr>
        </p:nvSpPr>
        <p:spPr/>
        <p:txBody>
          <a:bodyPr/>
          <a:lstStyle/>
          <a:p>
            <a:r>
              <a:rPr lang="en-US" dirty="0" smtClean="0"/>
              <a:t>1.Legal constraints:</a:t>
            </a:r>
          </a:p>
          <a:p>
            <a:r>
              <a:rPr lang="en-US" dirty="0"/>
              <a:t>Laws that control comparative advertising vary from country to </a:t>
            </a:r>
            <a:r>
              <a:rPr lang="en-US" dirty="0" smtClean="0"/>
              <a:t>country.</a:t>
            </a:r>
          </a:p>
          <a:p>
            <a:r>
              <a:rPr lang="en-US" dirty="0"/>
              <a:t>In </a:t>
            </a:r>
            <a:r>
              <a:rPr lang="en-US" dirty="0" smtClean="0"/>
              <a:t>Germany: </a:t>
            </a:r>
            <a:r>
              <a:rPr lang="en-US" dirty="0"/>
              <a:t>it is illegal to use any comparative terminology; you can be sued by a </a:t>
            </a:r>
            <a:r>
              <a:rPr lang="en-US" dirty="0" smtClean="0"/>
              <a:t>competitor </a:t>
            </a:r>
            <a:r>
              <a:rPr lang="en-US" dirty="0"/>
              <a:t>if you do. </a:t>
            </a:r>
            <a:endParaRPr lang="en-US" dirty="0" smtClean="0"/>
          </a:p>
          <a:p>
            <a:r>
              <a:rPr lang="en-US" dirty="0"/>
              <a:t>In Asia, an advertisement showing chimps choosing Pepsi over Coke was banned from most </a:t>
            </a:r>
            <a:r>
              <a:rPr lang="en-US" dirty="0" smtClean="0"/>
              <a:t>satellite </a:t>
            </a:r>
            <a:r>
              <a:rPr lang="en-US" dirty="0"/>
              <a:t>television; the phrase “the leading cola” was accepted only in the </a:t>
            </a:r>
            <a:r>
              <a:rPr lang="en-US" dirty="0" smtClean="0"/>
              <a:t>Philippines.</a:t>
            </a:r>
          </a:p>
          <a:p>
            <a:r>
              <a:rPr lang="en-US" dirty="0"/>
              <a:t>Advertising on television is strictly controlled in many countries</a:t>
            </a:r>
            <a:r>
              <a:rPr lang="en-US" dirty="0" smtClean="0"/>
              <a:t>.</a:t>
            </a:r>
          </a:p>
          <a:p>
            <a:endParaRPr lang="en-US" dirty="0"/>
          </a:p>
        </p:txBody>
      </p:sp>
    </p:spTree>
    <p:extLst>
      <p:ext uri="{BB962C8B-B14F-4D97-AF65-F5344CB8AC3E}">
        <p14:creationId xmlns:p14="http://schemas.microsoft.com/office/powerpoint/2010/main" val="2325857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China is relaxing some regulations while strengthening others. For example, recently the government began to require concrete proof of ad claims and banned pigs in advertising—the latter in </a:t>
            </a:r>
            <a:r>
              <a:rPr lang="en-US" dirty="0" smtClean="0"/>
              <a:t>deference </a:t>
            </a:r>
            <a:r>
              <a:rPr lang="en-US" dirty="0"/>
              <a:t>to its Muslim minorities. </a:t>
            </a:r>
            <a:r>
              <a:rPr lang="en-US" dirty="0" smtClean="0"/>
              <a:t>While </a:t>
            </a:r>
            <a:r>
              <a:rPr lang="en-US" dirty="0"/>
              <a:t>the Chinese government is doing little to regulate product placement </a:t>
            </a:r>
            <a:r>
              <a:rPr lang="en-US" dirty="0" smtClean="0"/>
              <a:t>advertisements, the </a:t>
            </a:r>
            <a:r>
              <a:rPr lang="en-US" dirty="0"/>
              <a:t>European Union limits product placement in </a:t>
            </a:r>
            <a:r>
              <a:rPr lang="en-US" dirty="0" smtClean="0"/>
              <a:t>foreign </a:t>
            </a:r>
            <a:r>
              <a:rPr lang="en-US" dirty="0"/>
              <a:t>programming but not EU-produced material. </a:t>
            </a:r>
            <a:endParaRPr lang="en-US" dirty="0" smtClean="0"/>
          </a:p>
          <a:p>
            <a:r>
              <a:rPr lang="en-US" dirty="0" smtClean="0"/>
              <a:t>In </a:t>
            </a:r>
            <a:r>
              <a:rPr lang="en-US" dirty="0"/>
              <a:t>Kuwait, the government-controlled TV network allows only 32 minutes of advertising per day, in the evening. Commercials are controlled to exclude superlative descriptions, indecent words, fearful or shocking shots, indecent clothing or dancing, contests, hatred or revenge shots, ethnic derision, and attacks on competition. Russian law forbids subliminal advertising, but it is still prevalent there</a:t>
            </a:r>
          </a:p>
        </p:txBody>
      </p:sp>
    </p:spTree>
    <p:extLst>
      <p:ext uri="{BB962C8B-B14F-4D97-AF65-F5344CB8AC3E}">
        <p14:creationId xmlns:p14="http://schemas.microsoft.com/office/powerpoint/2010/main" val="1967478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2.Linguistic Limitations:</a:t>
            </a:r>
          </a:p>
          <a:p>
            <a:r>
              <a:rPr lang="en-US" dirty="0"/>
              <a:t>Language is one of the major barriers to effective communication through advertising. The problem involves different languages of different countries, different </a:t>
            </a:r>
            <a:r>
              <a:rPr lang="en-US" dirty="0" smtClean="0"/>
              <a:t>languages </a:t>
            </a:r>
            <a:r>
              <a:rPr lang="en-US" dirty="0"/>
              <a:t>or dialects within one country, and the subtler problems of linguistic nuance, argument </a:t>
            </a:r>
            <a:r>
              <a:rPr lang="en-US" dirty="0" err="1" smtClean="0"/>
              <a:t>style,vernacular</a:t>
            </a:r>
            <a:r>
              <a:rPr lang="en-US" dirty="0"/>
              <a:t>, and even accent</a:t>
            </a:r>
            <a:r>
              <a:rPr lang="en-US" dirty="0" smtClean="0"/>
              <a:t>.</a:t>
            </a:r>
          </a:p>
          <a:p>
            <a:r>
              <a:rPr lang="en-US" dirty="0"/>
              <a:t>Incautious handling of language has created problems in all countries. 21 Some examples </a:t>
            </a:r>
            <a:r>
              <a:rPr lang="en-US" dirty="0" err="1"/>
              <a:t>suffi</a:t>
            </a:r>
            <a:r>
              <a:rPr lang="en-US" dirty="0"/>
              <a:t> </a:t>
            </a:r>
            <a:r>
              <a:rPr lang="en-US" dirty="0" err="1"/>
              <a:t>ce</a:t>
            </a:r>
            <a:r>
              <a:rPr lang="en-US" dirty="0"/>
              <a:t>. Chrysler Corporation was nearly laughed out of Spain when it translated its U.S. theme that advertised “Dart Is Power.” To the Spanish, the phrase implied that buyers sought but lacked sexual </a:t>
            </a:r>
            <a:r>
              <a:rPr lang="en-US" dirty="0" smtClean="0"/>
              <a:t>vigor.</a:t>
            </a:r>
          </a:p>
        </p:txBody>
      </p:sp>
    </p:spTree>
    <p:extLst>
      <p:ext uri="{BB962C8B-B14F-4D97-AF65-F5344CB8AC3E}">
        <p14:creationId xmlns:p14="http://schemas.microsoft.com/office/powerpoint/2010/main" val="38043075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A company marketing tomato paste in the Middle East found that in Arabic the phrase “tomato paste” translates as “tomato glue</a:t>
            </a:r>
            <a:r>
              <a:rPr lang="en-US" dirty="0" smtClean="0"/>
              <a:t>.”</a:t>
            </a:r>
          </a:p>
          <a:p>
            <a:r>
              <a:rPr lang="en-US" dirty="0" smtClean="0"/>
              <a:t> </a:t>
            </a:r>
            <a:r>
              <a:rPr lang="en-US" dirty="0"/>
              <a:t>In Spanish-speaking countries, you have to be careful of words that have different meanings in the different countries. </a:t>
            </a:r>
            <a:endParaRPr lang="en-US" dirty="0" smtClean="0"/>
          </a:p>
          <a:p>
            <a:r>
              <a:rPr lang="en-US" dirty="0" smtClean="0"/>
              <a:t>The </a:t>
            </a:r>
            <a:r>
              <a:rPr lang="en-US" dirty="0"/>
              <a:t>word ball translates in Spanish as bola, which </a:t>
            </a:r>
            <a:r>
              <a:rPr lang="en-US" dirty="0" err="1"/>
              <a:t>meansball</a:t>
            </a:r>
            <a:r>
              <a:rPr lang="en-US" dirty="0"/>
              <a:t> in one country, revolution in another, a lie or fabrication in another and an obscenity in yet another. </a:t>
            </a:r>
            <a:endParaRPr lang="en-US" dirty="0" smtClean="0"/>
          </a:p>
          <a:p>
            <a:r>
              <a:rPr lang="en-US" dirty="0" smtClean="0"/>
              <a:t>Most </a:t>
            </a:r>
            <a:r>
              <a:rPr lang="en-US" dirty="0"/>
              <a:t>recently, the product name iPad has raised issues around the world. Even in the United States, women </a:t>
            </a:r>
            <a:r>
              <a:rPr lang="en-US" dirty="0" err="1"/>
              <a:t>refl</a:t>
            </a:r>
            <a:r>
              <a:rPr lang="en-US" dirty="0"/>
              <a:t> </a:t>
            </a:r>
            <a:r>
              <a:rPr lang="en-US" dirty="0" err="1"/>
              <a:t>exively</a:t>
            </a:r>
            <a:r>
              <a:rPr lang="en-US" dirty="0"/>
              <a:t> relate the word “pad” to hygiene products. In Ireland </a:t>
            </a:r>
            <a:r>
              <a:rPr lang="en-US" dirty="0" err="1"/>
              <a:t>consumers</a:t>
            </a:r>
            <a:r>
              <a:rPr lang="en-US" dirty="0"/>
              <a:t> complain that the names iPod and iPad sound exactly the same, and Japanese does not have a sound for the letter “a” in iPad. Adding injury to insult, but in a legal way, other </a:t>
            </a:r>
            <a:r>
              <a:rPr lang="en-US" dirty="0" err="1"/>
              <a:t>companies</a:t>
            </a:r>
            <a:r>
              <a:rPr lang="en-US" dirty="0"/>
              <a:t> in the United States, Switzerland, and Japan already have trademarks for the name. 22</a:t>
            </a:r>
          </a:p>
        </p:txBody>
      </p:sp>
    </p:spTree>
    <p:extLst>
      <p:ext uri="{BB962C8B-B14F-4D97-AF65-F5344CB8AC3E}">
        <p14:creationId xmlns:p14="http://schemas.microsoft.com/office/powerpoint/2010/main" val="2773139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Ireland consumers complain that the names iPod and iPad sound exactly the same, and Japanese does not have a sound for the letter “a” in iPad. Adding injury to insult, but in a legal way, other companies in the United States, Switzerland, and Japan already have trademarks for the name. </a:t>
            </a:r>
          </a:p>
          <a:p>
            <a:endParaRPr lang="en-US" dirty="0"/>
          </a:p>
        </p:txBody>
      </p:sp>
    </p:spTree>
    <p:extLst>
      <p:ext uri="{BB962C8B-B14F-4D97-AF65-F5344CB8AC3E}">
        <p14:creationId xmlns:p14="http://schemas.microsoft.com/office/powerpoint/2010/main" val="25475827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Diversity</a:t>
            </a:r>
          </a:p>
        </p:txBody>
      </p:sp>
      <p:sp>
        <p:nvSpPr>
          <p:cNvPr id="3" name="Content Placeholder 2"/>
          <p:cNvSpPr>
            <a:spLocks noGrp="1"/>
          </p:cNvSpPr>
          <p:nvPr>
            <p:ph idx="1"/>
          </p:nvPr>
        </p:nvSpPr>
        <p:spPr>
          <a:xfrm>
            <a:off x="2589212" y="1481070"/>
            <a:ext cx="8915400" cy="4430152"/>
          </a:xfrm>
        </p:spPr>
        <p:txBody>
          <a:bodyPr>
            <a:normAutofit lnSpcReduction="10000"/>
          </a:bodyPr>
          <a:lstStyle/>
          <a:p>
            <a:r>
              <a:rPr lang="en-US" b="1" dirty="0"/>
              <a:t>The problems associated with communicating to people in diverse cultures present one of the great creative challenges in advertising. </a:t>
            </a:r>
            <a:endParaRPr lang="en-US" b="1" dirty="0" smtClean="0"/>
          </a:p>
          <a:p>
            <a:r>
              <a:rPr lang="en-US" b="1" dirty="0" smtClean="0"/>
              <a:t>One </a:t>
            </a:r>
            <a:r>
              <a:rPr lang="en-US" b="1" dirty="0"/>
              <a:t>advertising executive puts it bluntly: “International advertising is almost uniformly dreadful mostly because people don’t </a:t>
            </a:r>
            <a:r>
              <a:rPr lang="en-US" b="1" dirty="0" smtClean="0"/>
              <a:t>understand </a:t>
            </a:r>
            <a:r>
              <a:rPr lang="en-US" b="1" dirty="0"/>
              <a:t>language and culture.” </a:t>
            </a:r>
            <a:endParaRPr lang="en-US" b="1" dirty="0" smtClean="0"/>
          </a:p>
          <a:p>
            <a:r>
              <a:rPr lang="en-US" b="1" dirty="0" smtClean="0"/>
              <a:t>Communication </a:t>
            </a:r>
            <a:r>
              <a:rPr lang="en-US" b="1" dirty="0"/>
              <a:t>is more </a:t>
            </a:r>
            <a:r>
              <a:rPr lang="en-US" b="1" dirty="0" smtClean="0"/>
              <a:t>difficult </a:t>
            </a:r>
            <a:r>
              <a:rPr lang="en-US" b="1" dirty="0"/>
              <a:t>because cultural factors largely determine the way various phenomena are perceived. </a:t>
            </a:r>
            <a:r>
              <a:rPr lang="en-US" b="1" dirty="0" smtClean="0"/>
              <a:t>If </a:t>
            </a:r>
            <a:r>
              <a:rPr lang="en-US" b="1" dirty="0"/>
              <a:t>the perceptual framework is different, perception of the message itself </a:t>
            </a:r>
            <a:r>
              <a:rPr lang="en-US" b="1" dirty="0" smtClean="0"/>
              <a:t>differs</a:t>
            </a:r>
          </a:p>
          <a:p>
            <a:r>
              <a:rPr lang="en-US" b="1" dirty="0" smtClean="0"/>
              <a:t>For </a:t>
            </a:r>
            <a:r>
              <a:rPr lang="en-US" b="1" dirty="0"/>
              <a:t>example, marketing researchers in Hong Kong found that cheese is associated with Yeung-Yen (foreigners) and thus rejected by some Chinese. </a:t>
            </a:r>
            <a:endParaRPr lang="en-US" b="1" dirty="0" smtClean="0"/>
          </a:p>
          <a:p>
            <a:r>
              <a:rPr lang="en-US" b="1" dirty="0" smtClean="0"/>
              <a:t>Toyota </a:t>
            </a:r>
            <a:r>
              <a:rPr lang="en-US" b="1" dirty="0"/>
              <a:t>introduced the Prado SUV in China only to learn that the name sounded like the Chinese word for “rule by force.” This name reminded some Chinese of the 1937 invasion by Japan—not a nice memory at all. </a:t>
            </a:r>
          </a:p>
        </p:txBody>
      </p:sp>
    </p:spTree>
    <p:extLst>
      <p:ext uri="{BB962C8B-B14F-4D97-AF65-F5344CB8AC3E}">
        <p14:creationId xmlns:p14="http://schemas.microsoft.com/office/powerpoint/2010/main" val="1707065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Procter &amp; Gamble’s initial advertisement for Pampers brand diapers failed because of cultural differences between the United States and Japan. Procter &amp; Gamble’s initial advertisement for Pampers brand diapers failed because of cultural differences between the United States and Japan. </a:t>
            </a:r>
            <a:endParaRPr lang="en-US" dirty="0" smtClean="0"/>
          </a:p>
          <a:p>
            <a:r>
              <a:rPr lang="en-US" dirty="0" smtClean="0"/>
              <a:t>A </a:t>
            </a:r>
            <a:r>
              <a:rPr lang="en-US" dirty="0"/>
              <a:t>U.S. commercial that showed an animated stork delivering Pampers diapers to homes was dubbed into Japanese with the U.S. package replaced by the Japanese package and put on the air. </a:t>
            </a:r>
            <a:endParaRPr lang="en-US" dirty="0" smtClean="0"/>
          </a:p>
          <a:p>
            <a:r>
              <a:rPr lang="en-US" dirty="0" smtClean="0"/>
              <a:t>To </a:t>
            </a:r>
            <a:r>
              <a:rPr lang="en-US" dirty="0"/>
              <a:t>P&amp;G’s dismay, the </a:t>
            </a:r>
            <a:r>
              <a:rPr lang="en-US" dirty="0" smtClean="0"/>
              <a:t>advertisement </a:t>
            </a:r>
            <a:r>
              <a:rPr lang="en-US" dirty="0"/>
              <a:t>failed to build the market. Some belated consumer research revealed that consumers were confused about why this bird was delivering disposable diapers. According to Japanese folklore, giant peaches that </a:t>
            </a:r>
            <a:r>
              <a:rPr lang="en-US" dirty="0" smtClean="0"/>
              <a:t>float </a:t>
            </a:r>
            <a:r>
              <a:rPr lang="en-US" dirty="0"/>
              <a:t>on the river bring babies to deserving parents, not storks. </a:t>
            </a:r>
          </a:p>
        </p:txBody>
      </p:sp>
    </p:spTree>
    <p:extLst>
      <p:ext uri="{BB962C8B-B14F-4D97-AF65-F5344CB8AC3E}">
        <p14:creationId xmlns:p14="http://schemas.microsoft.com/office/powerpoint/2010/main" val="404248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Consistency</a:t>
            </a:r>
            <a:br>
              <a:rPr lang="en-US" dirty="0"/>
            </a:br>
            <a:endParaRPr lang="en-US" dirty="0"/>
          </a:p>
        </p:txBody>
      </p:sp>
      <p:sp>
        <p:nvSpPr>
          <p:cNvPr id="3" name="Content Placeholder 2"/>
          <p:cNvSpPr>
            <a:spLocks noGrp="1"/>
          </p:cNvSpPr>
          <p:nvPr>
            <p:ph idx="1"/>
          </p:nvPr>
        </p:nvSpPr>
        <p:spPr/>
        <p:txBody>
          <a:bodyPr/>
          <a:lstStyle/>
          <a:p>
            <a:r>
              <a:rPr lang="en-US" dirty="0" smtClean="0"/>
              <a:t>Brand Message:</a:t>
            </a:r>
          </a:p>
          <a:p>
            <a:r>
              <a:rPr lang="en-US" sz="2400" dirty="0"/>
              <a:t>The first and most important principle behind integrated marketing is consistency. Think about your brand, your company mission statement, the purpose behind your business. Everything you and your company do, say, create, and sell must be consistent across the board.</a:t>
            </a:r>
          </a:p>
        </p:txBody>
      </p:sp>
    </p:spTree>
    <p:extLst>
      <p:ext uri="{BB962C8B-B14F-4D97-AF65-F5344CB8AC3E}">
        <p14:creationId xmlns:p14="http://schemas.microsoft.com/office/powerpoint/2010/main" val="3035164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Media Limitations</a:t>
            </a:r>
          </a:p>
        </p:txBody>
      </p:sp>
      <p:sp>
        <p:nvSpPr>
          <p:cNvPr id="3" name="Content Placeholder 2"/>
          <p:cNvSpPr>
            <a:spLocks noGrp="1"/>
          </p:cNvSpPr>
          <p:nvPr>
            <p:ph idx="1"/>
          </p:nvPr>
        </p:nvSpPr>
        <p:spPr>
          <a:xfrm>
            <a:off x="2589212" y="1455313"/>
            <a:ext cx="8915400" cy="3734873"/>
          </a:xfrm>
        </p:spPr>
        <p:txBody>
          <a:bodyPr/>
          <a:lstStyle/>
          <a:p>
            <a:r>
              <a:rPr lang="en-US" b="1" dirty="0"/>
              <a:t>Media are discussed at length later, so here we note only that limitations on creative </a:t>
            </a:r>
            <a:r>
              <a:rPr lang="en-US" b="1" dirty="0" err="1"/>
              <a:t>strategy</a:t>
            </a:r>
            <a:r>
              <a:rPr lang="en-US" b="1" dirty="0"/>
              <a:t> imposed by media may diminish the role of advertising in the promotional program and may force marketers to emphasize other elements of the promotional mix. A marketer’s creativity is certainly challenged when a television commercial is limited to 10 showings a year with no two exposures closer than 10 days, as is the case in Italy. Creative advertisers in some countries have even developed their own media for overcoming media limitations. In some African countries, advertisers run boats up and down the rivers playing popular music and broadcasting commercials into rural areas as they travel. </a:t>
            </a:r>
          </a:p>
        </p:txBody>
      </p:sp>
    </p:spTree>
    <p:extLst>
      <p:ext uri="{BB962C8B-B14F-4D97-AF65-F5344CB8AC3E}">
        <p14:creationId xmlns:p14="http://schemas.microsoft.com/office/powerpoint/2010/main" val="25489473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and Cost Limitations</a:t>
            </a:r>
          </a:p>
        </p:txBody>
      </p:sp>
      <p:sp>
        <p:nvSpPr>
          <p:cNvPr id="3" name="Content Placeholder 2"/>
          <p:cNvSpPr>
            <a:spLocks noGrp="1"/>
          </p:cNvSpPr>
          <p:nvPr>
            <p:ph idx="1"/>
          </p:nvPr>
        </p:nvSpPr>
        <p:spPr/>
        <p:txBody>
          <a:bodyPr>
            <a:normAutofit/>
          </a:bodyPr>
          <a:lstStyle/>
          <a:p>
            <a:r>
              <a:rPr lang="en-US" sz="2000" b="1" dirty="0"/>
              <a:t>Creativity is especially important when a budget is small or where there are severe </a:t>
            </a:r>
            <a:r>
              <a:rPr lang="en-US" sz="2000" b="1" dirty="0" err="1"/>
              <a:t>production</a:t>
            </a:r>
            <a:r>
              <a:rPr lang="en-US" sz="2000" b="1" dirty="0"/>
              <a:t> limitations, such as poor-quality printing and a lack of high-grade paper. </a:t>
            </a:r>
            <a:endParaRPr lang="en-US" sz="2000" b="1" dirty="0" smtClean="0"/>
          </a:p>
          <a:p>
            <a:r>
              <a:rPr lang="en-US" sz="2000" b="1" dirty="0" smtClean="0"/>
              <a:t>For </a:t>
            </a:r>
            <a:r>
              <a:rPr lang="en-US" sz="2000" b="1" dirty="0"/>
              <a:t>example, the poor quality of high-circulation glossy magazines and other quality publications in eastern Europe has caused Colgate-Palmolive to depart from its customary heavy use of print media in the West for other media. </a:t>
            </a:r>
            <a:endParaRPr lang="en-US" sz="2000" b="1" dirty="0" smtClean="0"/>
          </a:p>
          <a:p>
            <a:r>
              <a:rPr lang="en-US" sz="2000" b="1" dirty="0" smtClean="0"/>
              <a:t>Newsprint </a:t>
            </a:r>
            <a:r>
              <a:rPr lang="en-US" sz="2000" b="1" dirty="0"/>
              <a:t>is of such low quality in China that a color ad used by Kodak in the West is not an option. Kodak’s solution has been to print a single-sheet color insert as a newspaper supplement. </a:t>
            </a:r>
            <a:endParaRPr lang="en-US" sz="2000" b="1" dirty="0"/>
          </a:p>
        </p:txBody>
      </p:sp>
    </p:spTree>
    <p:extLst>
      <p:ext uri="{BB962C8B-B14F-4D97-AF65-F5344CB8AC3E}">
        <p14:creationId xmlns:p14="http://schemas.microsoft.com/office/powerpoint/2010/main" val="2165586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9388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Design and style:</a:t>
            </a:r>
          </a:p>
          <a:p>
            <a:r>
              <a:rPr lang="en-US" sz="2000" dirty="0"/>
              <a:t>Design and styling should also fall under this principle. When a potential customer picks up a product, reads an article, sees an advertisement, or visits a website under your company name, they should all convey a similar design scheme that defines your brand. That means using the same colors, fonts, and other visual elements to reinforce that consistency principle throughout your entire market reach. This also helps you link your various marketing platforms under a specific environment.</a:t>
            </a:r>
          </a:p>
        </p:txBody>
      </p:sp>
    </p:spTree>
    <p:extLst>
      <p:ext uri="{BB962C8B-B14F-4D97-AF65-F5344CB8AC3E}">
        <p14:creationId xmlns:p14="http://schemas.microsoft.com/office/powerpoint/2010/main" val="3807750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b="1" dirty="0" smtClean="0"/>
              <a:t>Customer service:</a:t>
            </a:r>
          </a:p>
          <a:p>
            <a:r>
              <a:rPr lang="en-US" sz="2400" dirty="0"/>
              <a:t>The consistency principle is also crucial towards customer service. Having a centralized employee training guidebook, procedural responses toward employee concerns, and an overall uniform look to your company's staff develops a brand and reinforces positive company outlook.</a:t>
            </a:r>
          </a:p>
        </p:txBody>
      </p:sp>
    </p:spTree>
    <p:extLst>
      <p:ext uri="{BB962C8B-B14F-4D97-AF65-F5344CB8AC3E}">
        <p14:creationId xmlns:p14="http://schemas.microsoft.com/office/powerpoint/2010/main" val="365328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Community</a:t>
            </a:r>
            <a:br>
              <a:rPr lang="en-US" dirty="0"/>
            </a:br>
            <a:endParaRPr lang="en-US" dirty="0"/>
          </a:p>
        </p:txBody>
      </p:sp>
      <p:sp>
        <p:nvSpPr>
          <p:cNvPr id="3" name="Content Placeholder 2"/>
          <p:cNvSpPr>
            <a:spLocks noGrp="1"/>
          </p:cNvSpPr>
          <p:nvPr>
            <p:ph idx="1"/>
          </p:nvPr>
        </p:nvSpPr>
        <p:spPr/>
        <p:txBody>
          <a:bodyPr/>
          <a:lstStyle/>
          <a:p>
            <a:r>
              <a:rPr lang="en-US" dirty="0"/>
              <a:t>Email campaigns and </a:t>
            </a:r>
            <a:r>
              <a:rPr lang="en-US" dirty="0" smtClean="0"/>
              <a:t>newsletters:</a:t>
            </a:r>
          </a:p>
          <a:p>
            <a:r>
              <a:rPr lang="en-US" dirty="0"/>
              <a:t>A successful business marketing strategy is nothing without the customers. Companies need customers to function and grow. The problem is that many marketing strategies tend to focus on acquiring new customers, new audiences, and new markets while they forget about retaining their existing customer base. Contests, sweepstakes, viral campaigns, and guerilla marketing tactics gain quite a bit of attention but often do not increase profitability for the company.</a:t>
            </a:r>
          </a:p>
        </p:txBody>
      </p:sp>
    </p:spTree>
    <p:extLst>
      <p:ext uri="{BB962C8B-B14F-4D97-AF65-F5344CB8AC3E}">
        <p14:creationId xmlns:p14="http://schemas.microsoft.com/office/powerpoint/2010/main" val="254725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Exclusive member benefits and </a:t>
            </a:r>
            <a:r>
              <a:rPr lang="en-US" dirty="0" smtClean="0"/>
              <a:t>events:</a:t>
            </a:r>
          </a:p>
          <a:p>
            <a:r>
              <a:rPr lang="en-US" dirty="0"/>
              <a:t>The real money is made from all your loyal customers. That's your "community." Marketing to an established customer base costs a lot less and generates a far better ROI than attracting new audiences. You don't need to sell them on trusting you or convincing them that you sell a good product. The hard part is already over.</a:t>
            </a:r>
          </a:p>
        </p:txBody>
      </p:sp>
    </p:spTree>
    <p:extLst>
      <p:ext uri="{BB962C8B-B14F-4D97-AF65-F5344CB8AC3E}">
        <p14:creationId xmlns:p14="http://schemas.microsoft.com/office/powerpoint/2010/main" val="3038738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Surveys and </a:t>
            </a:r>
            <a:r>
              <a:rPr lang="en-US" dirty="0" smtClean="0"/>
              <a:t>reconnections:</a:t>
            </a:r>
          </a:p>
          <a:p>
            <a:r>
              <a:rPr lang="en-US" dirty="0"/>
              <a:t>Stay connected with your existing customer base. Build your marketing strategy around them. Figure out how and why they want to stay connected and make it easy for them.</a:t>
            </a:r>
            <a:endParaRPr lang="en-US" dirty="0" smtClean="0"/>
          </a:p>
        </p:txBody>
      </p:sp>
    </p:spTree>
    <p:extLst>
      <p:ext uri="{BB962C8B-B14F-4D97-AF65-F5344CB8AC3E}">
        <p14:creationId xmlns:p14="http://schemas.microsoft.com/office/powerpoint/2010/main" val="118306343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403</TotalTime>
  <Words>3323</Words>
  <Application>Microsoft Office PowerPoint</Application>
  <PresentationFormat>Widescreen</PresentationFormat>
  <Paragraphs>156</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Century Gothic</vt:lpstr>
      <vt:lpstr>Wingdings 3</vt:lpstr>
      <vt:lpstr>Wisp</vt:lpstr>
      <vt:lpstr>Integrated Marketing Communication</vt:lpstr>
      <vt:lpstr>IMC</vt:lpstr>
      <vt:lpstr>4 Key Principles of Integrated Marketing</vt:lpstr>
      <vt:lpstr>Consistency </vt:lpstr>
      <vt:lpstr>PowerPoint Presentation</vt:lpstr>
      <vt:lpstr>PowerPoint Presentation</vt:lpstr>
      <vt:lpstr>2. Community </vt:lpstr>
      <vt:lpstr>PowerPoint Presentation</vt:lpstr>
      <vt:lpstr>PowerPoint Presentation</vt:lpstr>
      <vt:lpstr>3. Cooperation </vt:lpstr>
      <vt:lpstr>4. Communication </vt:lpstr>
      <vt:lpstr>Sales Promotion</vt:lpstr>
      <vt:lpstr>Reasons to use the sales promotion tools by the sales managers:</vt:lpstr>
      <vt:lpstr>Characteristics of Sales Promotion:</vt:lpstr>
      <vt:lpstr>Objectives of Sales Promotion:</vt:lpstr>
      <vt:lpstr>PowerPoint Presentation</vt:lpstr>
      <vt:lpstr>PowerPoint Presentation</vt:lpstr>
      <vt:lpstr>PowerPoint Presentation</vt:lpstr>
      <vt:lpstr>Problems of Sales Promotion in International Marketing:</vt:lpstr>
      <vt:lpstr>PowerPoint Presentation</vt:lpstr>
      <vt:lpstr>PowerPoint Presentation</vt:lpstr>
      <vt:lpstr>PowerPoint Presentation</vt:lpstr>
      <vt:lpstr>Public relation</vt:lpstr>
      <vt:lpstr>Key elements:</vt:lpstr>
      <vt:lpstr>seven step process to consider when planning to run international PR:</vt:lpstr>
      <vt:lpstr>International Advertising</vt:lpstr>
      <vt:lpstr>Advertising objective and goal</vt:lpstr>
      <vt:lpstr>PowerPoint Presentation</vt:lpstr>
      <vt:lpstr>PowerPoint Presentation</vt:lpstr>
      <vt:lpstr>PowerPoint Presentation</vt:lpstr>
      <vt:lpstr>Global Advertising and the communication Process:</vt:lpstr>
      <vt:lpstr>PowerPoint Presentation</vt:lpstr>
      <vt:lpstr>Creative Challenges:</vt:lpstr>
      <vt:lpstr>PowerPoint Presentation</vt:lpstr>
      <vt:lpstr>PowerPoint Presentation</vt:lpstr>
      <vt:lpstr>PowerPoint Presentation</vt:lpstr>
      <vt:lpstr>PowerPoint Presentation</vt:lpstr>
      <vt:lpstr>Cultural Diversity</vt:lpstr>
      <vt:lpstr>PowerPoint Presentation</vt:lpstr>
      <vt:lpstr>Media Limitations</vt:lpstr>
      <vt:lpstr>Production and Cost Limitations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Marketing Communication</dc:title>
  <dc:creator>admin</dc:creator>
  <cp:lastModifiedBy>admin</cp:lastModifiedBy>
  <cp:revision>28</cp:revision>
  <dcterms:created xsi:type="dcterms:W3CDTF">2022-11-20T07:25:54Z</dcterms:created>
  <dcterms:modified xsi:type="dcterms:W3CDTF">2022-12-05T03:30:52Z</dcterms:modified>
</cp:coreProperties>
</file>