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VRiIc4rh/Cs20SPtW/dB9zds5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collections are called Candidate key.</a:t>
            </a:r>
          </a:p>
        </p:txBody>
      </p:sp>
    </p:spTree>
    <p:extLst>
      <p:ext uri="{BB962C8B-B14F-4D97-AF65-F5344CB8AC3E}">
        <p14:creationId xmlns:p14="http://schemas.microsoft.com/office/powerpoint/2010/main" val="359909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22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22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2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" name="Google Shape;30;p1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1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rgbClr val="05686C"/>
                </a:solidFill>
              </a:rPr>
              <a:t>Keys in Relational Model</a:t>
            </a:r>
            <a:endParaRPr dirty="0">
              <a:solidFill>
                <a:srgbClr val="05686C"/>
              </a:solidFill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en-US" sz="2800" dirty="0">
                <a:solidFill>
                  <a:srgbClr val="002060"/>
                </a:solidFill>
              </a:rPr>
              <a:t>Fatema Tuj Johora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Lecturer,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Department of CSE,DIU</a:t>
            </a:r>
            <a:endParaRPr dirty="0"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dirty="0"/>
              <a:t>Foreign Key</a:t>
            </a: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b="1" dirty="0"/>
              <a:t>FOREIGN KEY</a:t>
            </a:r>
            <a:r>
              <a:rPr lang="en-US" dirty="0"/>
              <a:t> is a column that creates a relationship between two tables.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165" name="Google Shape;165;p9" descr="image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68035"/>
            <a:ext cx="6431587" cy="317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 b="1">
              <a:solidFill>
                <a:srgbClr val="21B2C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b="1">
              <a:solidFill>
                <a:srgbClr val="21B2C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b="1">
              <a:solidFill>
                <a:srgbClr val="21B2C8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800"/>
              <a:buNone/>
            </a:pPr>
            <a:r>
              <a:rPr lang="en-US" sz="4000" b="1">
                <a:solidFill>
                  <a:srgbClr val="21B2C8"/>
                </a:solidFill>
              </a:rPr>
              <a:t>                     Thank you </a:t>
            </a:r>
            <a:endParaRPr sz="4000" b="1">
              <a:solidFill>
                <a:srgbClr val="21B2C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Topic of discussion 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/>
              <a:t>What is Key?</a:t>
            </a:r>
            <a:endParaRPr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/>
              <a:t>Super Key </a:t>
            </a:r>
            <a:endParaRPr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/>
              <a:t>Candidate Key </a:t>
            </a:r>
            <a:endParaRPr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/>
              <a:t>Primary Key and </a:t>
            </a:r>
            <a:endParaRPr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/>
              <a:t>Foreign Key</a:t>
            </a:r>
            <a:endParaRPr/>
          </a:p>
          <a:p>
            <a:pPr marL="274320" lvl="0" indent="-10541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E9532"/>
              </a:buClr>
              <a:buSzPts val="5000"/>
              <a:buFont typeface="Calibri"/>
              <a:buNone/>
            </a:pPr>
            <a:r>
              <a:rPr lang="en-US">
                <a:solidFill>
                  <a:srgbClr val="7E9532"/>
                </a:solidFill>
              </a:rPr>
              <a:t>Key in DBMS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DBMS key </a:t>
            </a:r>
            <a:r>
              <a:rPr lang="en-US" sz="2800" dirty="0"/>
              <a:t>is an attribute or set of an attributes which helps you to identify any two tuples uniquely.</a:t>
            </a:r>
            <a:endParaRPr sz="2800" dirty="0"/>
          </a:p>
          <a:p>
            <a:pPr marL="274320" lvl="0" indent="-274320" algn="l" rtl="0">
              <a:spcBef>
                <a:spcPts val="476"/>
              </a:spcBef>
              <a:spcAft>
                <a:spcPts val="0"/>
              </a:spcAft>
              <a:buSzPct val="95000"/>
              <a:buChar char="⚫"/>
            </a:pPr>
            <a:r>
              <a:rPr lang="en-US" sz="2800" dirty="0"/>
              <a:t>They allow you to find the relation between two tables. </a:t>
            </a:r>
            <a:endParaRPr sz="2800" dirty="0"/>
          </a:p>
          <a:p>
            <a:pPr marL="0" lvl="0" indent="0" algn="l" rtl="0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endParaRPr dirty="0"/>
          </a:p>
        </p:txBody>
      </p:sp>
      <p:pic>
        <p:nvPicPr>
          <p:cNvPr id="124" name="Google Shape;124;p3" descr="RelationalKey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209800"/>
            <a:ext cx="27622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830E-3D0D-437F-83ED-864416B5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95AF-9148-4886-AA24-56481D5A8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consider some attribute that helps to identify tuples of table uniquely: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/>
              <a:t>Roll No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/>
              <a:t>Registration No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 err="1"/>
              <a:t>Licence</a:t>
            </a:r>
            <a:r>
              <a:rPr lang="en-US" dirty="0"/>
              <a:t> No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/>
              <a:t>Voter ID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/>
              <a:t>Phone No</a:t>
            </a:r>
          </a:p>
          <a:p>
            <a:pPr marL="634365" indent="-514350">
              <a:buFont typeface="+mj-lt"/>
              <a:buAutoNum type="arabicPeriod"/>
            </a:pPr>
            <a:r>
              <a:rPr lang="en-US" dirty="0"/>
              <a:t>Address.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146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E9532"/>
              </a:buClr>
              <a:buSzPts val="5000"/>
              <a:buFont typeface="Calibri"/>
              <a:buNone/>
            </a:pPr>
            <a:r>
              <a:rPr lang="en-US" dirty="0">
                <a:solidFill>
                  <a:srgbClr val="7E9532"/>
                </a:solidFill>
              </a:rPr>
              <a:t>Candidate Key</a:t>
            </a:r>
            <a:endParaRPr dirty="0"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dirty="0"/>
              <a:t>A </a:t>
            </a:r>
            <a:r>
              <a:rPr lang="en-US" b="1" dirty="0"/>
              <a:t>candidate key</a:t>
            </a:r>
            <a:r>
              <a:rPr lang="en-US" dirty="0"/>
              <a:t> is a set of attributes (or attribute) which uniquely identify the tuples in relation or table.</a:t>
            </a: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  </a:t>
            </a:r>
            <a:r>
              <a:rPr lang="en-US" b="1" dirty="0"/>
              <a:t>candidate key  set </a:t>
            </a:r>
            <a:r>
              <a:rPr lang="en-US" b="1" dirty="0">
                <a:solidFill>
                  <a:srgbClr val="21B2C8"/>
                </a:solidFill>
              </a:rPr>
              <a:t>{ </a:t>
            </a:r>
            <a:r>
              <a:rPr lang="en-US" b="1" dirty="0" err="1">
                <a:solidFill>
                  <a:srgbClr val="21B2C8"/>
                </a:solidFill>
              </a:rPr>
              <a:t>StudID</a:t>
            </a:r>
            <a:r>
              <a:rPr lang="en-US" b="1" dirty="0">
                <a:solidFill>
                  <a:srgbClr val="21B2C8"/>
                </a:solidFill>
              </a:rPr>
              <a:t>, </a:t>
            </a:r>
            <a:r>
              <a:rPr lang="en-US" b="1" dirty="0" err="1">
                <a:solidFill>
                  <a:srgbClr val="21B2C8"/>
                </a:solidFill>
              </a:rPr>
              <a:t>phone,address,email</a:t>
            </a:r>
            <a:r>
              <a:rPr lang="en-US" b="1" dirty="0">
                <a:solidFill>
                  <a:srgbClr val="21B2C8"/>
                </a:solidFill>
              </a:rPr>
              <a:t> }</a:t>
            </a:r>
            <a:endParaRPr dirty="0">
              <a:solidFill>
                <a:srgbClr val="21B2C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4267B-AB83-4EE0-AD7C-7007DD1E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3079732"/>
            <a:ext cx="7366000" cy="1532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E9532"/>
              </a:buClr>
              <a:buSzPts val="5000"/>
              <a:buFont typeface="Calibri"/>
              <a:buNone/>
            </a:pPr>
            <a:r>
              <a:rPr lang="en-US">
                <a:solidFill>
                  <a:srgbClr val="7E9532"/>
                </a:solidFill>
              </a:rPr>
              <a:t>Primary Key</a:t>
            </a: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 b="1" dirty="0"/>
              <a:t>Primary key= unique +not null</a:t>
            </a:r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 b="1" dirty="0"/>
              <a:t>PRIMARY KEY</a:t>
            </a:r>
            <a:r>
              <a:rPr lang="en-US" dirty="0"/>
              <a:t> is a column in a table that uniquely identify every row in that table.</a:t>
            </a: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Primary Key  </a:t>
            </a:r>
            <a:r>
              <a:rPr lang="en-US" dirty="0">
                <a:solidFill>
                  <a:srgbClr val="21B2C8"/>
                </a:solidFill>
              </a:rPr>
              <a:t>{ Student ID}</a:t>
            </a:r>
            <a:endParaRPr dirty="0">
              <a:solidFill>
                <a:srgbClr val="21B2C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04575-7806-4682-BBEF-0571FD50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429000"/>
            <a:ext cx="6817360" cy="1015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E9532"/>
              </a:buClr>
              <a:buSzPts val="5000"/>
              <a:buFont typeface="Calibri"/>
              <a:buNone/>
            </a:pPr>
            <a:r>
              <a:rPr lang="en-US">
                <a:solidFill>
                  <a:srgbClr val="7E9532"/>
                </a:solidFill>
              </a:rPr>
              <a:t>Alternate Key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dirty="0"/>
              <a:t>The candidate key other than the primary key is called an alternate key.</a:t>
            </a: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Alternate key </a:t>
            </a:r>
            <a:r>
              <a:rPr lang="en-US" dirty="0">
                <a:solidFill>
                  <a:srgbClr val="21B2C8"/>
                </a:solidFill>
              </a:rPr>
              <a:t>{  phone no, Address, Email }</a:t>
            </a:r>
            <a:endParaRPr dirty="0">
              <a:solidFill>
                <a:srgbClr val="21B2C8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5C20BF-C6C6-4CC8-89F5-79D9D38B3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27706"/>
              </p:ext>
            </p:extLst>
          </p:nvPr>
        </p:nvGraphicFramePr>
        <p:xfrm>
          <a:off x="965200" y="2865121"/>
          <a:ext cx="69900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433">
                  <a:extLst>
                    <a:ext uri="{9D8B030D-6E8A-4147-A177-3AD203B41FA5}">
                      <a16:colId xmlns:a16="http://schemas.microsoft.com/office/drawing/2014/main" val="2617867727"/>
                    </a:ext>
                  </a:extLst>
                </a:gridCol>
                <a:gridCol w="833807">
                  <a:extLst>
                    <a:ext uri="{9D8B030D-6E8A-4147-A177-3AD203B41FA5}">
                      <a16:colId xmlns:a16="http://schemas.microsoft.com/office/drawing/2014/main" val="2894853421"/>
                    </a:ext>
                  </a:extLst>
                </a:gridCol>
                <a:gridCol w="1619560">
                  <a:extLst>
                    <a:ext uri="{9D8B030D-6E8A-4147-A177-3AD203B41FA5}">
                      <a16:colId xmlns:a16="http://schemas.microsoft.com/office/drawing/2014/main" val="2951063189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1892422804"/>
                    </a:ext>
                  </a:extLst>
                </a:gridCol>
                <a:gridCol w="2428242">
                  <a:extLst>
                    <a:ext uri="{9D8B030D-6E8A-4147-A177-3AD203B41FA5}">
                      <a16:colId xmlns:a16="http://schemas.microsoft.com/office/drawing/2014/main" val="225739762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/>
                        <a:t>Student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7954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01833….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Abul.cse@gmail.com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8402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o1844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Kalam.cse@gmail.com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941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151" name="Google Shape;151;p7" descr="100518_0517_DBMSKeysPri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76400"/>
            <a:ext cx="8595768" cy="358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E9532"/>
              </a:buClr>
              <a:buSzPts val="5000"/>
              <a:buFont typeface="Calibri"/>
              <a:buNone/>
            </a:pPr>
            <a:r>
              <a:rPr lang="en-US">
                <a:solidFill>
                  <a:srgbClr val="7E9532"/>
                </a:solidFill>
              </a:rPr>
              <a:t>Super Key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228600" y="1935480"/>
            <a:ext cx="92202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 dirty="0"/>
              <a:t>The set of attributes which can uniquely identify a tuple is known as Super Key. 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 dirty="0"/>
              <a:t>Super key= candidate key + Anything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endParaRPr sz="2800" dirty="0"/>
          </a:p>
          <a:p>
            <a:pPr marL="274320" lvl="0" indent="-10541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 dirty="0"/>
          </a:p>
          <a:p>
            <a:pPr marL="274320" lvl="0" indent="-10541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Super key set </a:t>
            </a:r>
            <a:r>
              <a:rPr lang="en-US" sz="2800" dirty="0">
                <a:solidFill>
                  <a:srgbClr val="21B2C8"/>
                </a:solidFill>
              </a:rPr>
              <a:t>{</a:t>
            </a:r>
            <a:r>
              <a:rPr lang="en-US" sz="2800" dirty="0" err="1">
                <a:solidFill>
                  <a:srgbClr val="21B2C8"/>
                </a:solidFill>
              </a:rPr>
              <a:t>StudID</a:t>
            </a:r>
            <a:r>
              <a:rPr lang="en-US" sz="2800" dirty="0">
                <a:solidFill>
                  <a:srgbClr val="21B2C8"/>
                </a:solidFill>
              </a:rPr>
              <a:t>, Name},{Student ID,  Name}</a:t>
            </a:r>
            <a:br>
              <a:rPr lang="en-US" sz="2800" dirty="0">
                <a:solidFill>
                  <a:srgbClr val="21B2C8"/>
                </a:solidFill>
              </a:rPr>
            </a:br>
            <a:r>
              <a:rPr lang="en-US" sz="2800" dirty="0">
                <a:solidFill>
                  <a:srgbClr val="21B2C8"/>
                </a:solidFill>
              </a:rPr>
              <a:t>{ </a:t>
            </a:r>
            <a:r>
              <a:rPr lang="en-US" sz="2800" dirty="0" err="1">
                <a:solidFill>
                  <a:srgbClr val="21B2C8"/>
                </a:solidFill>
              </a:rPr>
              <a:t>StudID</a:t>
            </a:r>
            <a:r>
              <a:rPr lang="en-US" sz="2800" dirty="0">
                <a:solidFill>
                  <a:srgbClr val="21B2C8"/>
                </a:solidFill>
              </a:rPr>
              <a:t>, phone}, { Email, Name}…….</a:t>
            </a:r>
            <a:br>
              <a:rPr lang="en-US" sz="2800" dirty="0">
                <a:solidFill>
                  <a:srgbClr val="21B2C8"/>
                </a:solidFill>
              </a:rPr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E0586-7F57-460A-9B68-D493731A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" y="3079732"/>
            <a:ext cx="7091680" cy="1217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298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Constantia</vt:lpstr>
      <vt:lpstr>Noto Sans Symbols</vt:lpstr>
      <vt:lpstr>Flow</vt:lpstr>
      <vt:lpstr>Flow</vt:lpstr>
      <vt:lpstr>Keys in Relational Model</vt:lpstr>
      <vt:lpstr>Topic of discussion </vt:lpstr>
      <vt:lpstr>Key in DBMS</vt:lpstr>
      <vt:lpstr>Unique attributes</vt:lpstr>
      <vt:lpstr>Candidate Key</vt:lpstr>
      <vt:lpstr>Primary Key</vt:lpstr>
      <vt:lpstr>Alternate Key</vt:lpstr>
      <vt:lpstr>  </vt:lpstr>
      <vt:lpstr>Super Key</vt:lpstr>
      <vt:lpstr>Foreign Key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in Relational Model</dc:title>
  <dc:creator>User</dc:creator>
  <cp:lastModifiedBy>Fatema Tuj Johora</cp:lastModifiedBy>
  <cp:revision>6</cp:revision>
  <dcterms:created xsi:type="dcterms:W3CDTF">2006-08-16T00:00:00Z</dcterms:created>
  <dcterms:modified xsi:type="dcterms:W3CDTF">2021-06-03T12:33:36Z</dcterms:modified>
</cp:coreProperties>
</file>