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79" r:id="rId3"/>
    <p:sldId id="278" r:id="rId4"/>
    <p:sldId id="280" r:id="rId5"/>
    <p:sldId id="281" r:id="rId6"/>
    <p:sldId id="282" r:id="rId7"/>
    <p:sldId id="283" r:id="rId8"/>
    <p:sldId id="284" r:id="rId9"/>
    <p:sldId id="285" r:id="rId10"/>
    <p:sldId id="286" r:id="rId11"/>
    <p:sldId id="287" r:id="rId12"/>
    <p:sldId id="288" r:id="rId13"/>
    <p:sldId id="277" r:id="rId14"/>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F96D8530-9CF7-43D9-AE8F-6DAE55EBA503}" type="datetimeFigureOut">
              <a:rPr lang="en-US" smtClean="0"/>
              <a:t>10/11/2021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755232FB-5AE2-4EFC-AB4E-BC579710266E}" type="slidenum">
              <a:rPr lang="en-US" smtClean="0"/>
              <a:t>‹#›</a:t>
            </a:fld>
            <a:endParaRPr lang="en-US"/>
          </a:p>
        </p:txBody>
      </p:sp>
    </p:spTree>
    <p:extLst>
      <p:ext uri="{BB962C8B-B14F-4D97-AF65-F5344CB8AC3E}">
        <p14:creationId xmlns:p14="http://schemas.microsoft.com/office/powerpoint/2010/main" val="11516546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48488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94000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03216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0871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F9857-55BF-45EC-9E05-3E94BAC2C63C}"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231061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F9857-55BF-45EC-9E05-3E94BAC2C63C}"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574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DF9857-55BF-45EC-9E05-3E94BAC2C63C}"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26551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F9857-55BF-45EC-9E05-3E94BAC2C63C}"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237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F9857-55BF-45EC-9E05-3E94BAC2C63C}"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96939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1666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95777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F9857-55BF-45EC-9E05-3E94BAC2C63C}" type="datetimeFigureOut">
              <a:rPr lang="en-US" smtClean="0"/>
              <a:t>10/11/2021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81058-9B2A-48DC-9F61-8C8722F95C07}" type="slidenum">
              <a:rPr lang="en-US" smtClean="0"/>
              <a:t>‹#›</a:t>
            </a:fld>
            <a:endParaRPr lang="en-US"/>
          </a:p>
        </p:txBody>
      </p:sp>
    </p:spTree>
    <p:extLst>
      <p:ext uri="{BB962C8B-B14F-4D97-AF65-F5344CB8AC3E}">
        <p14:creationId xmlns:p14="http://schemas.microsoft.com/office/powerpoint/2010/main" val="209624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Education and Communication</a:t>
            </a:r>
            <a:endParaRPr lang="en-US" b="1" dirty="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391696"/>
            <a:ext cx="9144000" cy="2150772"/>
          </a:xfrm>
        </p:spPr>
        <p:txBody>
          <a:bodyPr>
            <a:normAutofit/>
          </a:bodyPr>
          <a:lstStyle/>
          <a:p>
            <a:r>
              <a:rPr lang="en-US" b="1" dirty="0" smtClean="0"/>
              <a:t>Sharmin Sultana</a:t>
            </a:r>
          </a:p>
          <a:p>
            <a:r>
              <a:rPr lang="en-US" b="1" dirty="0" smtClean="0"/>
              <a:t>Research associate</a:t>
            </a:r>
          </a:p>
          <a:p>
            <a:r>
              <a:rPr lang="en-US" b="1" dirty="0" smtClean="0"/>
              <a:t>Department  of Public Health</a:t>
            </a:r>
          </a:p>
          <a:p>
            <a:r>
              <a:rPr lang="en-US" b="1" dirty="0" smtClean="0"/>
              <a:t>Daffodil International University</a:t>
            </a:r>
            <a:endParaRPr lang="en-US" b="1" dirty="0"/>
          </a:p>
        </p:txBody>
      </p:sp>
    </p:spTree>
    <p:extLst>
      <p:ext uri="{BB962C8B-B14F-4D97-AF65-F5344CB8AC3E}">
        <p14:creationId xmlns:p14="http://schemas.microsoft.com/office/powerpoint/2010/main" val="307643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chemeClr val="accent2"/>
                </a:solidFill>
                <a:latin typeface="Times New Roman" panose="02020603050405020304" pitchFamily="18" charset="0"/>
                <a:cs typeface="Times New Roman" panose="02020603050405020304" pitchFamily="18" charset="0"/>
              </a:rPr>
              <a:t>Changing food and nutrition </a:t>
            </a:r>
            <a:r>
              <a:rPr lang="en-US" sz="3200" dirty="0" smtClean="0">
                <a:solidFill>
                  <a:schemeClr val="accent2"/>
                </a:solidFill>
                <a:latin typeface="Times New Roman" panose="02020603050405020304" pitchFamily="18" charset="0"/>
                <a:cs typeface="Times New Roman" panose="02020603050405020304" pitchFamily="18" charset="0"/>
              </a:rPr>
              <a:t>behaviors </a:t>
            </a:r>
            <a:r>
              <a:rPr lang="en-US" sz="3200" dirty="0">
                <a:solidFill>
                  <a:schemeClr val="accent2"/>
                </a:solidFill>
                <a:latin typeface="Times New Roman" panose="02020603050405020304" pitchFamily="18" charset="0"/>
                <a:cs typeface="Times New Roman" panose="02020603050405020304" pitchFamily="18" charset="0"/>
              </a:rPr>
              <a:t>to improve nutritional status at a country level is a long process comprising many steps in many sectors at many </a:t>
            </a:r>
            <a:r>
              <a:rPr lang="en-US" sz="3200" dirty="0" smtClean="0">
                <a:solidFill>
                  <a:schemeClr val="accent2"/>
                </a:solidFill>
                <a:latin typeface="Times New Roman" panose="02020603050405020304" pitchFamily="18" charset="0"/>
                <a:cs typeface="Times New Roman" panose="02020603050405020304" pitchFamily="18" charset="0"/>
              </a:rPr>
              <a:t>levels</a:t>
            </a:r>
            <a:endParaRPr lang="en-US" sz="3200" dirty="0">
              <a:solidFill>
                <a:schemeClr val="accent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Recognition of this fact may call for a reorientation in thinking about nutrition </a:t>
            </a:r>
            <a:r>
              <a:rPr lang="en-US" dirty="0" smtClean="0">
                <a:latin typeface="Times New Roman" panose="02020603050405020304" pitchFamily="18" charset="0"/>
                <a:cs typeface="Times New Roman" panose="02020603050405020304" pitchFamily="18" charset="0"/>
              </a:rPr>
              <a:t>programs</a:t>
            </a:r>
            <a:r>
              <a:rPr lang="en-US" dirty="0">
                <a:latin typeface="Times New Roman" panose="02020603050405020304" pitchFamily="18" charset="0"/>
                <a:cs typeface="Times New Roman" panose="02020603050405020304" pitchFamily="18" charset="0"/>
              </a:rPr>
              <a:t>. A long-term, holistic view of nutrition education and communication is needed, with nutrition education seen as a central component, not merely as a tool to use on occasion. This holistic view may also require a re-examination of the philosophy, processes, strategies, messages, and methodologies used in nutrition interventions. It involves many actors including policy makers, planners at community and national levels, educators and communicators, NGOs and other providers of resources, field support staff and service delivery personnel, community leaders, and finally, mothers, children, and other family members.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80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2"/>
                </a:solidFill>
                <a:latin typeface="Times New Roman" panose="02020603050405020304" pitchFamily="18" charset="0"/>
                <a:cs typeface="Times New Roman" panose="02020603050405020304" pitchFamily="18" charset="0"/>
              </a:rPr>
              <a:t>Nutrition education and communication </a:t>
            </a:r>
            <a:r>
              <a:rPr lang="en-US" sz="3200" dirty="0" smtClean="0">
                <a:solidFill>
                  <a:schemeClr val="accent2"/>
                </a:solidFill>
                <a:latin typeface="Times New Roman" panose="02020603050405020304" pitchFamily="18" charset="0"/>
                <a:cs typeface="Times New Roman" panose="02020603050405020304" pitchFamily="18" charset="0"/>
              </a:rPr>
              <a:t>programs </a:t>
            </a:r>
            <a:r>
              <a:rPr lang="en-US" sz="3200" dirty="0">
                <a:solidFill>
                  <a:schemeClr val="accent2"/>
                </a:solidFill>
                <a:latin typeface="Times New Roman" panose="02020603050405020304" pitchFamily="18" charset="0"/>
                <a:cs typeface="Times New Roman" panose="02020603050405020304" pitchFamily="18" charset="0"/>
              </a:rPr>
              <a:t>need to be comprehensive and coordinated for </a:t>
            </a:r>
            <a:r>
              <a:rPr lang="en-US" sz="3200" dirty="0" smtClean="0">
                <a:solidFill>
                  <a:schemeClr val="accent2"/>
                </a:solidFill>
                <a:latin typeface="Times New Roman" panose="02020603050405020304" pitchFamily="18" charset="0"/>
                <a:cs typeface="Times New Roman" panose="02020603050405020304" pitchFamily="18" charset="0"/>
              </a:rPr>
              <a:t>effectiveness</a:t>
            </a:r>
            <a:endParaRPr lang="en-US" sz="3200" dirty="0">
              <a:solidFill>
                <a:schemeClr val="accent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Mass media messages, although cosmetically perfect, will be ineffective as stand-alone interventions. Rather, several communication channels should be used. At least some of these channels should involve two-way communication. These activities require an administrative infrastructure, including organizational structure and managerial mechanisms to support a coordinated effort. Usually these efforts will have to be </a:t>
            </a:r>
            <a:r>
              <a:rPr lang="en-US" dirty="0" smtClean="0">
                <a:latin typeface="Times New Roman" panose="02020603050405020304" pitchFamily="18" charset="0"/>
                <a:cs typeface="Times New Roman" panose="02020603050405020304" pitchFamily="18" charset="0"/>
              </a:rPr>
              <a:t>multi-</a:t>
            </a:r>
            <a:r>
              <a:rPr lang="en-US" dirty="0" err="1" smtClean="0">
                <a:latin typeface="Times New Roman" panose="02020603050405020304" pitchFamily="18" charset="0"/>
                <a:cs typeface="Times New Roman" panose="02020603050405020304" pitchFamily="18" charset="0"/>
              </a:rPr>
              <a:t>sectoral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nature. Commitment to the </a:t>
            </a:r>
            <a:r>
              <a:rPr lang="en-US" dirty="0" smtClean="0">
                <a:latin typeface="Times New Roman" panose="02020603050405020304" pitchFamily="18" charset="0"/>
                <a:cs typeface="Times New Roman" panose="02020603050405020304" pitchFamily="18" charset="0"/>
              </a:rPr>
              <a:t>program </a:t>
            </a:r>
            <a:r>
              <a:rPr lang="en-US" dirty="0">
                <a:latin typeface="Times New Roman" panose="02020603050405020304" pitchFamily="18" charset="0"/>
                <a:cs typeface="Times New Roman" panose="02020603050405020304" pitchFamily="18" charset="0"/>
              </a:rPr>
              <a:t>effort at all levels is needed for sustained </a:t>
            </a:r>
            <a:r>
              <a:rPr lang="en-US" dirty="0" smtClean="0">
                <a:latin typeface="Times New Roman" panose="02020603050405020304" pitchFamily="18" charset="0"/>
                <a:cs typeface="Times New Roman" panose="02020603050405020304" pitchFamily="18" charset="0"/>
              </a:rPr>
              <a:t>programs</a:t>
            </a:r>
            <a:r>
              <a:rPr lang="en-US"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42758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2"/>
                </a:solidFill>
                <a:latin typeface="Times New Roman" panose="02020603050405020304" pitchFamily="18" charset="0"/>
                <a:cs typeface="Times New Roman" panose="02020603050405020304" pitchFamily="18" charset="0"/>
              </a:rPr>
              <a:t>Nutrition education and communication </a:t>
            </a:r>
            <a:r>
              <a:rPr lang="en-US" sz="3200" dirty="0" err="1">
                <a:solidFill>
                  <a:schemeClr val="accent2"/>
                </a:solidFill>
                <a:latin typeface="Times New Roman" panose="02020603050405020304" pitchFamily="18" charset="0"/>
                <a:cs typeface="Times New Roman" panose="02020603050405020304" pitchFamily="18" charset="0"/>
              </a:rPr>
              <a:t>programmes</a:t>
            </a:r>
            <a:r>
              <a:rPr lang="en-US" sz="3200" dirty="0">
                <a:solidFill>
                  <a:schemeClr val="accent2"/>
                </a:solidFill>
                <a:latin typeface="Times New Roman" panose="02020603050405020304" pitchFamily="18" charset="0"/>
                <a:cs typeface="Times New Roman" panose="02020603050405020304" pitchFamily="18" charset="0"/>
              </a:rPr>
              <a:t> need to be participatory in order to </a:t>
            </a:r>
            <a:r>
              <a:rPr lang="en-US" sz="3200" dirty="0" smtClean="0">
                <a:solidFill>
                  <a:schemeClr val="accent2"/>
                </a:solidFill>
                <a:latin typeface="Times New Roman" panose="02020603050405020304" pitchFamily="18" charset="0"/>
                <a:cs typeface="Times New Roman" panose="02020603050405020304" pitchFamily="18" charset="0"/>
              </a:rPr>
              <a:t>effective</a:t>
            </a:r>
            <a:endParaRPr lang="en-US" sz="3200" dirty="0">
              <a:solidFill>
                <a:schemeClr val="accent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Interventions should be problem-solving, decision-making and action-oriented. Ideally, the target audience should feel a sense of ownership of the </a:t>
            </a:r>
            <a:r>
              <a:rPr lang="en-US" sz="3200" dirty="0" smtClean="0">
                <a:latin typeface="Times New Roman" panose="02020603050405020304" pitchFamily="18" charset="0"/>
                <a:cs typeface="Times New Roman" panose="02020603050405020304" pitchFamily="18" charset="0"/>
              </a:rPr>
              <a:t>programs</a:t>
            </a:r>
            <a:r>
              <a:rPr lang="en-US" sz="3200" dirty="0">
                <a:latin typeface="Times New Roman" panose="02020603050405020304" pitchFamily="18" charset="0"/>
                <a:cs typeface="Times New Roman" panose="02020603050405020304" pitchFamily="18" charset="0"/>
              </a:rPr>
              <a:t>. Therefore regular interpersonal communication is needed with at least some representatives in all development, implementation, and evaluation procedures.</a:t>
            </a:r>
          </a:p>
          <a:p>
            <a:endParaRPr lang="en-US" dirty="0"/>
          </a:p>
        </p:txBody>
      </p:sp>
    </p:spTree>
    <p:extLst>
      <p:ext uri="{BB962C8B-B14F-4D97-AF65-F5344CB8AC3E}">
        <p14:creationId xmlns:p14="http://schemas.microsoft.com/office/powerpoint/2010/main" val="3596510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833" y="114165"/>
            <a:ext cx="9959998" cy="6627926"/>
          </a:xfrm>
          <a:prstGeom prst="rect">
            <a:avLst/>
          </a:prstGeom>
        </p:spPr>
      </p:pic>
    </p:spTree>
    <p:extLst>
      <p:ext uri="{BB962C8B-B14F-4D97-AF65-F5344CB8AC3E}">
        <p14:creationId xmlns:p14="http://schemas.microsoft.com/office/powerpoint/2010/main" val="198625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87039" y="2716300"/>
            <a:ext cx="5429692" cy="646331"/>
          </a:xfrm>
          <a:prstGeom prst="rect">
            <a:avLst/>
          </a:prstGeom>
        </p:spPr>
        <p:txBody>
          <a:bodyPr wrap="none">
            <a:spAutoFit/>
          </a:bodyPr>
          <a:lstStyle/>
          <a:p>
            <a:r>
              <a:rPr lang="en-US"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a:t>
            </a:r>
            <a:r>
              <a:rPr lang="en-US" sz="36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communication?</a:t>
            </a:r>
            <a:endParaRPr lang="en-US"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90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a:solidFill>
                  <a:schemeClr val="accent6"/>
                </a:solidFill>
                <a:latin typeface="Times New Roman" panose="02020603050405020304" pitchFamily="18" charset="0"/>
                <a:cs typeface="Times New Roman" panose="02020603050405020304" pitchFamily="18" charset="0"/>
              </a:rPr>
              <a:t>Nutrition </a:t>
            </a:r>
            <a:r>
              <a:rPr lang="en-US" sz="3200" dirty="0" smtClean="0">
                <a:solidFill>
                  <a:schemeClr val="accent6"/>
                </a:solidFill>
                <a:latin typeface="Times New Roman" panose="02020603050405020304" pitchFamily="18" charset="0"/>
                <a:cs typeface="Times New Roman" panose="02020603050405020304" pitchFamily="18" charset="0"/>
              </a:rPr>
              <a:t>communication </a:t>
            </a:r>
            <a:r>
              <a:rPr lang="en-US" sz="3200" dirty="0">
                <a:solidFill>
                  <a:schemeClr val="accent6"/>
                </a:solidFill>
                <a:latin typeface="Times New Roman" panose="02020603050405020304" pitchFamily="18" charset="0"/>
                <a:cs typeface="Times New Roman" panose="02020603050405020304" pitchFamily="18" charset="0"/>
              </a:rPr>
              <a:t>can be defined as the process by which nutrition knowledge is converted into dietary change. Nutrition communication then includes nutrition education--the process by which people are informed, and sometimes empowered by, nutrition </a:t>
            </a:r>
            <a:r>
              <a:rPr lang="en-US" sz="3200" dirty="0" smtClean="0">
                <a:solidFill>
                  <a:schemeClr val="accent6"/>
                </a:solidFill>
                <a:latin typeface="Times New Roman" panose="02020603050405020304" pitchFamily="18" charset="0"/>
                <a:cs typeface="Times New Roman" panose="02020603050405020304" pitchFamily="18" charset="0"/>
              </a:rPr>
              <a:t>information but </a:t>
            </a:r>
            <a:r>
              <a:rPr lang="en-US" sz="3200" dirty="0">
                <a:solidFill>
                  <a:schemeClr val="accent6"/>
                </a:solidFill>
                <a:latin typeface="Times New Roman" panose="02020603050405020304" pitchFamily="18" charset="0"/>
                <a:cs typeface="Times New Roman" panose="02020603050405020304" pitchFamily="18" charset="0"/>
              </a:rPr>
              <a:t>also other actions taken to improve peoples' diets such as restricting misinformation about nutrition or manipulating the composition, availability or price of foods. </a:t>
            </a:r>
          </a:p>
          <a:p>
            <a:endParaRPr lang="en-US" dirty="0">
              <a:solidFill>
                <a:schemeClr val="accent6"/>
              </a:solidFill>
            </a:endParaRPr>
          </a:p>
        </p:txBody>
      </p:sp>
    </p:spTree>
    <p:extLst>
      <p:ext uri="{BB962C8B-B14F-4D97-AF65-F5344CB8AC3E}">
        <p14:creationId xmlns:p14="http://schemas.microsoft.com/office/powerpoint/2010/main" val="382313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Dietary goals for populations and food-based dietary guidelines for individuals constitute the starting point for nutrition communication, and if these could be more evidence-based we would be in a much stronger position to develop more effective nutrition communication. A population-based approach to nutrition communication is complementary to an individualistic approach in theory, but in practice they compete for attention in food policy making circles.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990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p:spPr>
        <p:txBody>
          <a:bodyPr>
            <a:normAutofit fontScale="90000"/>
          </a:bodyPr>
          <a:lstStyle/>
          <a:p>
            <a:endParaRPr lang="en-US" dirty="0"/>
          </a:p>
        </p:txBody>
      </p:sp>
      <p:sp>
        <p:nvSpPr>
          <p:cNvPr id="3" name="Content Placeholder 2"/>
          <p:cNvSpPr>
            <a:spLocks noGrp="1"/>
          </p:cNvSpPr>
          <p:nvPr>
            <p:ph idx="1"/>
          </p:nvPr>
        </p:nvSpPr>
        <p:spPr>
          <a:xfrm>
            <a:off x="838200" y="1223493"/>
            <a:ext cx="10515600" cy="3799268"/>
          </a:xfrm>
        </p:spPr>
        <p:txBody>
          <a:bodyPr>
            <a:noAutofit/>
          </a:bodyPr>
          <a:lstStyle/>
          <a:p>
            <a:r>
              <a:rPr lang="en-US" sz="3200" dirty="0">
                <a:latin typeface="Times New Roman" panose="02020603050405020304" pitchFamily="18" charset="0"/>
                <a:cs typeface="Times New Roman" panose="02020603050405020304" pitchFamily="18" charset="0"/>
              </a:rPr>
              <a:t>Nutrition education and communication are now recognized as a primary form of intervention in national food and nutrition </a:t>
            </a:r>
            <a:r>
              <a:rPr lang="en-US" sz="3200" dirty="0" smtClean="0">
                <a:latin typeface="Times New Roman" panose="02020603050405020304" pitchFamily="18" charset="0"/>
                <a:cs typeface="Times New Roman" panose="02020603050405020304" pitchFamily="18" charset="0"/>
              </a:rPr>
              <a:t>programs</a:t>
            </a:r>
            <a:r>
              <a:rPr lang="en-US" sz="3200" dirty="0">
                <a:latin typeface="Times New Roman" panose="02020603050405020304" pitchFamily="18" charset="0"/>
                <a:cs typeface="Times New Roman" panose="02020603050405020304" pitchFamily="18" charset="0"/>
              </a:rPr>
              <a:t>. Some argue that nutrition communication is part of nutrition education. Others maintain that nutrition education is part of nutrition communication. Either way, both are viewed as integral components of other nutrition intervention approaches, such as food production, food assistance, food formulation and fortification, supplementary feeding, promotion of breast-feeding, nutrition-related health services, and the provision of a potable water </a:t>
            </a:r>
            <a:r>
              <a:rPr lang="en-US" sz="3200" dirty="0" smtClean="0">
                <a:latin typeface="Times New Roman" panose="02020603050405020304" pitchFamily="18" charset="0"/>
                <a:cs typeface="Times New Roman" panose="02020603050405020304" pitchFamily="18" charset="0"/>
              </a:rPr>
              <a:t>supply.</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817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solidFill>
                  <a:schemeClr val="accent5"/>
                </a:solidFill>
                <a:latin typeface="Times New Roman" panose="02020603050405020304" pitchFamily="18" charset="0"/>
                <a:cs typeface="Times New Roman" panose="02020603050405020304" pitchFamily="18" charset="0"/>
              </a:rPr>
              <a:t>The ultimate goal of nutrition education is to produce nutritionally literate decision makers who are motivated, knowledgeable, skilled, and willing to choose proper nutrition alternatives (Lewis, 1976). To be effective, nutrition education must communicate clear messages with a specific behavior-change goal for target </a:t>
            </a:r>
            <a:r>
              <a:rPr lang="en-US" sz="3200" dirty="0" smtClean="0">
                <a:solidFill>
                  <a:schemeClr val="accent5"/>
                </a:solidFill>
                <a:latin typeface="Times New Roman" panose="02020603050405020304" pitchFamily="18" charset="0"/>
                <a:cs typeface="Times New Roman" panose="02020603050405020304" pitchFamily="18" charset="0"/>
              </a:rPr>
              <a:t>groups. </a:t>
            </a:r>
            <a:endParaRPr lang="en-US" sz="3200" dirty="0">
              <a:solidFill>
                <a:schemeClr val="accent5"/>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39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endParaRPr lang="en-US" dirty="0"/>
          </a:p>
        </p:txBody>
      </p:sp>
      <p:sp>
        <p:nvSpPr>
          <p:cNvPr id="3" name="Content Placeholder 2"/>
          <p:cNvSpPr>
            <a:spLocks noGrp="1"/>
          </p:cNvSpPr>
          <p:nvPr>
            <p:ph idx="1"/>
          </p:nvPr>
        </p:nvSpPr>
        <p:spPr>
          <a:xfrm>
            <a:off x="861811" y="1236372"/>
            <a:ext cx="10491989" cy="4335284"/>
          </a:xfrm>
        </p:spPr>
        <p:txBody>
          <a:bodyPr>
            <a:noAutofit/>
          </a:bodyPr>
          <a:lstStyle/>
          <a:p>
            <a:r>
              <a:rPr lang="en-US" sz="3200" dirty="0">
                <a:latin typeface="Times New Roman" panose="02020603050405020304" pitchFamily="18" charset="0"/>
                <a:cs typeface="Times New Roman" panose="02020603050405020304" pitchFamily="18" charset="0"/>
              </a:rPr>
              <a:t>Nutrition education and communication programs have evolved from a one-way flow of communication, that is, a mere dissemination of information to persuade target groups to change food beliefs, attitudes, and habits. A two-way process of sharing is preferred, where participants in a nutrition program can freely exchange knowledge, values, and practices on nutrition, food, and related areas. This view of nutrition education as a mechanism for interaction, ensures the active involvement of those who could and should take part in decision making, and in motivating and providing users with easy access to nutrition-related information, resources, and services</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55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solidFill>
                <a:effectLst>
                  <a:outerShdw blurRad="38100" dist="38100" dir="2700000" algn="tl">
                    <a:srgbClr val="000000">
                      <a:alpha val="43137"/>
                    </a:srgbClr>
                  </a:outerShdw>
                </a:effectLst>
              </a:rPr>
              <a:t>Conclusions</a:t>
            </a:r>
          </a:p>
        </p:txBody>
      </p:sp>
      <p:sp>
        <p:nvSpPr>
          <p:cNvPr id="3" name="Content Placeholder 2"/>
          <p:cNvSpPr>
            <a:spLocks noGrp="1"/>
          </p:cNvSpPr>
          <p:nvPr>
            <p:ph idx="1"/>
          </p:nvPr>
        </p:nvSpPr>
        <p:spPr/>
        <p:txBody>
          <a:bodyPr/>
          <a:lstStyle/>
          <a:p>
            <a:r>
              <a:rPr lang="en-US" dirty="0" smtClean="0"/>
              <a:t>Nutrition </a:t>
            </a:r>
            <a:r>
              <a:rPr lang="en-US" dirty="0"/>
              <a:t>education and communication should be thought of as an integral part of a country's development plan; </a:t>
            </a:r>
          </a:p>
          <a:p>
            <a:r>
              <a:rPr lang="en-US" dirty="0"/>
              <a:t>C</a:t>
            </a:r>
            <a:r>
              <a:rPr lang="en-US" dirty="0" smtClean="0"/>
              <a:t>hanging </a:t>
            </a:r>
            <a:r>
              <a:rPr lang="en-US" dirty="0"/>
              <a:t>food and nutrition </a:t>
            </a:r>
            <a:r>
              <a:rPr lang="en-US" dirty="0" smtClean="0"/>
              <a:t>behaviors </a:t>
            </a:r>
            <a:r>
              <a:rPr lang="en-US" dirty="0"/>
              <a:t>to improve nutritional status at a country level is a long process comprising many steps, in many sectors, at many levels;</a:t>
            </a:r>
          </a:p>
          <a:p>
            <a:r>
              <a:rPr lang="en-US" dirty="0"/>
              <a:t> N</a:t>
            </a:r>
            <a:r>
              <a:rPr lang="en-US" dirty="0" smtClean="0"/>
              <a:t>utrition </a:t>
            </a:r>
            <a:r>
              <a:rPr lang="en-US" dirty="0"/>
              <a:t>education and communication </a:t>
            </a:r>
            <a:r>
              <a:rPr lang="en-US" dirty="0" smtClean="0"/>
              <a:t>programs </a:t>
            </a:r>
            <a:r>
              <a:rPr lang="en-US" dirty="0"/>
              <a:t>need to be comprehensive and </a:t>
            </a:r>
            <a:r>
              <a:rPr lang="en-US" dirty="0" smtClean="0"/>
              <a:t>coordinated </a:t>
            </a:r>
            <a:r>
              <a:rPr lang="en-US" dirty="0"/>
              <a:t>for effectiveness; and</a:t>
            </a:r>
          </a:p>
          <a:p>
            <a:r>
              <a:rPr lang="en-US" dirty="0"/>
              <a:t> N</a:t>
            </a:r>
            <a:r>
              <a:rPr lang="en-US" dirty="0" smtClean="0"/>
              <a:t>utrition </a:t>
            </a:r>
            <a:r>
              <a:rPr lang="en-US" dirty="0"/>
              <a:t>education and communication </a:t>
            </a:r>
            <a:r>
              <a:rPr lang="en-US" dirty="0"/>
              <a:t>programs </a:t>
            </a:r>
            <a:r>
              <a:rPr lang="en-US" dirty="0"/>
              <a:t>need to be participatory in nature for effectiveness. These conclusions are further developed below. </a:t>
            </a:r>
          </a:p>
          <a:p>
            <a:endParaRPr lang="en-US" dirty="0"/>
          </a:p>
        </p:txBody>
      </p:sp>
    </p:spTree>
    <p:extLst>
      <p:ext uri="{BB962C8B-B14F-4D97-AF65-F5344CB8AC3E}">
        <p14:creationId xmlns:p14="http://schemas.microsoft.com/office/powerpoint/2010/main" val="3421147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2">
                    <a:lumMod val="60000"/>
                    <a:lumOff val="40000"/>
                  </a:schemeClr>
                </a:solidFill>
                <a:latin typeface="Times New Roman" panose="02020603050405020304" pitchFamily="18" charset="0"/>
                <a:cs typeface="Times New Roman" panose="02020603050405020304" pitchFamily="18" charset="0"/>
              </a:rPr>
              <a:t>Nutrition education and communication should be thought of as an integral part of a country's development </a:t>
            </a:r>
            <a:r>
              <a:rPr lang="en-US" sz="3200" dirty="0" smtClean="0">
                <a:solidFill>
                  <a:schemeClr val="accent2">
                    <a:lumMod val="60000"/>
                    <a:lumOff val="40000"/>
                  </a:schemeClr>
                </a:solidFill>
                <a:latin typeface="Times New Roman" panose="02020603050405020304" pitchFamily="18" charset="0"/>
                <a:cs typeface="Times New Roman" panose="02020603050405020304" pitchFamily="18" charset="0"/>
              </a:rPr>
              <a:t>plan</a:t>
            </a:r>
            <a:endParaRPr lang="en-US" sz="3200" dirty="0">
              <a:solidFill>
                <a:schemeClr val="accent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086377"/>
            <a:ext cx="10515600" cy="4090586"/>
          </a:xfrm>
        </p:spPr>
        <p:txBody>
          <a:bodyPr/>
          <a:lstStyle/>
          <a:p>
            <a:r>
              <a:rPr lang="en-US" dirty="0">
                <a:latin typeface="Times New Roman" panose="02020603050405020304" pitchFamily="18" charset="0"/>
                <a:cs typeface="Times New Roman" panose="02020603050405020304" pitchFamily="18" charset="0"/>
              </a:rPr>
              <a:t>The nutritional status of a country's population is an important indicator of national development. The causes of poor food habits are complex. The simple provision of food or supplements does little to resolve long-term nutritional problems. Nutrition education and communication can have a significant impact on a population when there is political stability, social coherence, and a favorable economic climate. Nutrition education and communication provide people with the knowledge, know-how, motivation, and reinforcement to empower them to effectively address their own long-term food and nutrition problems. </a:t>
            </a:r>
          </a:p>
          <a:p>
            <a:endParaRPr lang="en-US" dirty="0"/>
          </a:p>
        </p:txBody>
      </p:sp>
    </p:spTree>
    <p:extLst>
      <p:ext uri="{BB962C8B-B14F-4D97-AF65-F5344CB8AC3E}">
        <p14:creationId xmlns:p14="http://schemas.microsoft.com/office/powerpoint/2010/main" val="1492539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903</Words>
  <Application>Microsoft Office PowerPoint</Application>
  <PresentationFormat>Widescreen</PresentationFormat>
  <Paragraphs>24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Nutrition Education and Communication</vt:lpstr>
      <vt:lpstr>PowerPoint Presentation</vt:lpstr>
      <vt:lpstr>PowerPoint Presentation</vt:lpstr>
      <vt:lpstr>PowerPoint Presentation</vt:lpstr>
      <vt:lpstr>PowerPoint Presentation</vt:lpstr>
      <vt:lpstr>PowerPoint Presentation</vt:lpstr>
      <vt:lpstr>PowerPoint Presentation</vt:lpstr>
      <vt:lpstr>Conclusions</vt:lpstr>
      <vt:lpstr>Nutrition education and communication should be thought of as an integral part of a country's development plan</vt:lpstr>
      <vt:lpstr>Changing food and nutrition behaviors to improve nutritional status at a country level is a long process comprising many steps in many sectors at many levels</vt:lpstr>
      <vt:lpstr>Nutrition education and communication programs need to be comprehensive and coordinated for effectiveness</vt:lpstr>
      <vt:lpstr>Nutrition education and communication programmes need to be participatory in order to effective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and Communication</dc:title>
  <dc:creator>Sharmin Sultana</dc:creator>
  <cp:lastModifiedBy>Sharmin Sultana</cp:lastModifiedBy>
  <cp:revision>16</cp:revision>
  <cp:lastPrinted>2021-09-29T05:03:36Z</cp:lastPrinted>
  <dcterms:created xsi:type="dcterms:W3CDTF">2021-09-23T14:48:32Z</dcterms:created>
  <dcterms:modified xsi:type="dcterms:W3CDTF">2021-10-11T17:04:26Z</dcterms:modified>
</cp:coreProperties>
</file>