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69" r:id="rId2"/>
    <p:sldId id="257" r:id="rId3"/>
    <p:sldId id="259" r:id="rId4"/>
    <p:sldId id="261" r:id="rId5"/>
    <p:sldId id="260" r:id="rId6"/>
    <p:sldId id="262" r:id="rId7"/>
    <p:sldId id="263" r:id="rId8"/>
    <p:sldId id="264" r:id="rId9"/>
    <p:sldId id="265" r:id="rId10"/>
    <p:sldId id="266" r:id="rId11"/>
    <p:sldId id="267" r:id="rId12"/>
    <p:sldId id="270" r:id="rId13"/>
    <p:sldId id="271" r:id="rId14"/>
    <p:sldId id="272" r:id="rId15"/>
    <p:sldId id="273" r:id="rId16"/>
    <p:sldId id="274" r:id="rId17"/>
    <p:sldId id="275" r:id="rId18"/>
    <p:sldId id="276" r:id="rId19"/>
    <p:sldId id="277" r:id="rId20"/>
    <p:sldId id="278" r:id="rId21"/>
    <p:sldId id="279" r:id="rId22"/>
    <p:sldId id="280" r:id="rId23"/>
    <p:sldId id="281" r:id="rId24"/>
    <p:sldId id="282" r:id="rId25"/>
    <p:sldId id="283" r:id="rId26"/>
    <p:sldId id="284" r:id="rId27"/>
    <p:sldId id="285" r:id="rId28"/>
    <p:sldId id="286" r:id="rId29"/>
    <p:sldId id="268"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B7003"/>
    <a:srgbClr val="D97626"/>
    <a:srgbClr val="D66F3B"/>
    <a:srgbClr val="EF7101"/>
    <a:srgbClr val="D17A30"/>
    <a:srgbClr val="F28F35"/>
    <a:srgbClr val="F48F33"/>
    <a:srgbClr val="CA600B"/>
    <a:srgbClr val="D26108"/>
    <a:srgbClr val="FE7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727" autoAdjust="0"/>
  </p:normalViewPr>
  <p:slideViewPr>
    <p:cSldViewPr snapToGrid="0">
      <p:cViewPr varScale="1">
        <p:scale>
          <a:sx n="66" d="100"/>
          <a:sy n="66" d="100"/>
        </p:scale>
        <p:origin x="66"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0A35C5-4498-44BE-9EA2-940F06C1D77E}" type="datetimeFigureOut">
              <a:rPr lang="en-US" smtClean="0"/>
              <a:t>5/25/2022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73E806-48CE-4F36-B679-8D581C918659}" type="slidenum">
              <a:rPr lang="en-US" smtClean="0"/>
              <a:t>‹#›</a:t>
            </a:fld>
            <a:endParaRPr lang="en-US"/>
          </a:p>
        </p:txBody>
      </p:sp>
    </p:spTree>
    <p:extLst>
      <p:ext uri="{BB962C8B-B14F-4D97-AF65-F5344CB8AC3E}">
        <p14:creationId xmlns:p14="http://schemas.microsoft.com/office/powerpoint/2010/main" val="28869048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73E806-48CE-4F36-B679-8D581C918659}" type="slidenum">
              <a:rPr lang="en-US" smtClean="0"/>
              <a:t>1</a:t>
            </a:fld>
            <a:endParaRPr lang="en-US"/>
          </a:p>
        </p:txBody>
      </p:sp>
    </p:spTree>
    <p:extLst>
      <p:ext uri="{BB962C8B-B14F-4D97-AF65-F5344CB8AC3E}">
        <p14:creationId xmlns:p14="http://schemas.microsoft.com/office/powerpoint/2010/main" val="25413778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73E806-48CE-4F36-B679-8D581C918659}" type="slidenum">
              <a:rPr lang="en-US" smtClean="0"/>
              <a:t>8</a:t>
            </a:fld>
            <a:endParaRPr lang="en-US"/>
          </a:p>
        </p:txBody>
      </p:sp>
    </p:spTree>
    <p:extLst>
      <p:ext uri="{BB962C8B-B14F-4D97-AF65-F5344CB8AC3E}">
        <p14:creationId xmlns:p14="http://schemas.microsoft.com/office/powerpoint/2010/main" val="23282307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EE0DD80-E499-4252-A8AC-3BF2745D81C2}" type="datetimeFigureOut">
              <a:rPr lang="en-US" smtClean="0"/>
              <a:t>5/25/2022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9B5050-29C9-4FA6-8455-35D36F16F562}" type="slidenum">
              <a:rPr lang="en-US" smtClean="0"/>
              <a:t>‹#›</a:t>
            </a:fld>
            <a:endParaRPr lang="en-US"/>
          </a:p>
        </p:txBody>
      </p:sp>
    </p:spTree>
    <p:extLst>
      <p:ext uri="{BB962C8B-B14F-4D97-AF65-F5344CB8AC3E}">
        <p14:creationId xmlns:p14="http://schemas.microsoft.com/office/powerpoint/2010/main" val="28933700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EE0DD80-E499-4252-A8AC-3BF2745D81C2}" type="datetimeFigureOut">
              <a:rPr lang="en-US" smtClean="0"/>
              <a:t>5/25/2022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9B5050-29C9-4FA6-8455-35D36F16F562}" type="slidenum">
              <a:rPr lang="en-US" smtClean="0"/>
              <a:t>‹#›</a:t>
            </a:fld>
            <a:endParaRPr lang="en-US"/>
          </a:p>
        </p:txBody>
      </p:sp>
    </p:spTree>
    <p:extLst>
      <p:ext uri="{BB962C8B-B14F-4D97-AF65-F5344CB8AC3E}">
        <p14:creationId xmlns:p14="http://schemas.microsoft.com/office/powerpoint/2010/main" val="37037157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EE0DD80-E499-4252-A8AC-3BF2745D81C2}" type="datetimeFigureOut">
              <a:rPr lang="en-US" smtClean="0"/>
              <a:t>5/25/2022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9B5050-29C9-4FA6-8455-35D36F16F562}" type="slidenum">
              <a:rPr lang="en-US" smtClean="0"/>
              <a:t>‹#›</a:t>
            </a:fld>
            <a:endParaRPr lang="en-US"/>
          </a:p>
        </p:txBody>
      </p:sp>
    </p:spTree>
    <p:extLst>
      <p:ext uri="{BB962C8B-B14F-4D97-AF65-F5344CB8AC3E}">
        <p14:creationId xmlns:p14="http://schemas.microsoft.com/office/powerpoint/2010/main" val="18779347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EE0DD80-E499-4252-A8AC-3BF2745D81C2}" type="datetimeFigureOut">
              <a:rPr lang="en-US" smtClean="0"/>
              <a:t>5/25/2022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9B5050-29C9-4FA6-8455-35D36F16F562}" type="slidenum">
              <a:rPr lang="en-US" smtClean="0"/>
              <a:t>‹#›</a:t>
            </a:fld>
            <a:endParaRPr lang="en-US"/>
          </a:p>
        </p:txBody>
      </p:sp>
    </p:spTree>
    <p:extLst>
      <p:ext uri="{BB962C8B-B14F-4D97-AF65-F5344CB8AC3E}">
        <p14:creationId xmlns:p14="http://schemas.microsoft.com/office/powerpoint/2010/main" val="11938797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EE0DD80-E499-4252-A8AC-3BF2745D81C2}" type="datetimeFigureOut">
              <a:rPr lang="en-US" smtClean="0"/>
              <a:t>5/25/2022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9B5050-29C9-4FA6-8455-35D36F16F562}" type="slidenum">
              <a:rPr lang="en-US" smtClean="0"/>
              <a:t>‹#›</a:t>
            </a:fld>
            <a:endParaRPr lang="en-US"/>
          </a:p>
        </p:txBody>
      </p:sp>
    </p:spTree>
    <p:extLst>
      <p:ext uri="{BB962C8B-B14F-4D97-AF65-F5344CB8AC3E}">
        <p14:creationId xmlns:p14="http://schemas.microsoft.com/office/powerpoint/2010/main" val="6084229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EE0DD80-E499-4252-A8AC-3BF2745D81C2}" type="datetimeFigureOut">
              <a:rPr lang="en-US" smtClean="0"/>
              <a:t>5/25/2022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9B5050-29C9-4FA6-8455-35D36F16F562}" type="slidenum">
              <a:rPr lang="en-US" smtClean="0"/>
              <a:t>‹#›</a:t>
            </a:fld>
            <a:endParaRPr lang="en-US"/>
          </a:p>
        </p:txBody>
      </p:sp>
    </p:spTree>
    <p:extLst>
      <p:ext uri="{BB962C8B-B14F-4D97-AF65-F5344CB8AC3E}">
        <p14:creationId xmlns:p14="http://schemas.microsoft.com/office/powerpoint/2010/main" val="42469546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EE0DD80-E499-4252-A8AC-3BF2745D81C2}" type="datetimeFigureOut">
              <a:rPr lang="en-US" smtClean="0"/>
              <a:t>5/25/2022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89B5050-29C9-4FA6-8455-35D36F16F562}" type="slidenum">
              <a:rPr lang="en-US" smtClean="0"/>
              <a:t>‹#›</a:t>
            </a:fld>
            <a:endParaRPr lang="en-US"/>
          </a:p>
        </p:txBody>
      </p:sp>
    </p:spTree>
    <p:extLst>
      <p:ext uri="{BB962C8B-B14F-4D97-AF65-F5344CB8AC3E}">
        <p14:creationId xmlns:p14="http://schemas.microsoft.com/office/powerpoint/2010/main" val="36129253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EE0DD80-E499-4252-A8AC-3BF2745D81C2}" type="datetimeFigureOut">
              <a:rPr lang="en-US" smtClean="0"/>
              <a:t>5/25/2022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89B5050-29C9-4FA6-8455-35D36F16F562}" type="slidenum">
              <a:rPr lang="en-US" smtClean="0"/>
              <a:t>‹#›</a:t>
            </a:fld>
            <a:endParaRPr lang="en-US"/>
          </a:p>
        </p:txBody>
      </p:sp>
    </p:spTree>
    <p:extLst>
      <p:ext uri="{BB962C8B-B14F-4D97-AF65-F5344CB8AC3E}">
        <p14:creationId xmlns:p14="http://schemas.microsoft.com/office/powerpoint/2010/main" val="10393289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EE0DD80-E499-4252-A8AC-3BF2745D81C2}" type="datetimeFigureOut">
              <a:rPr lang="en-US" smtClean="0"/>
              <a:t>5/25/2022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89B5050-29C9-4FA6-8455-35D36F16F562}" type="slidenum">
              <a:rPr lang="en-US" smtClean="0"/>
              <a:t>‹#›</a:t>
            </a:fld>
            <a:endParaRPr lang="en-US"/>
          </a:p>
        </p:txBody>
      </p:sp>
    </p:spTree>
    <p:extLst>
      <p:ext uri="{BB962C8B-B14F-4D97-AF65-F5344CB8AC3E}">
        <p14:creationId xmlns:p14="http://schemas.microsoft.com/office/powerpoint/2010/main" val="35596817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EE0DD80-E499-4252-A8AC-3BF2745D81C2}" type="datetimeFigureOut">
              <a:rPr lang="en-US" smtClean="0"/>
              <a:t>5/25/2022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9B5050-29C9-4FA6-8455-35D36F16F562}" type="slidenum">
              <a:rPr lang="en-US" smtClean="0"/>
              <a:t>‹#›</a:t>
            </a:fld>
            <a:endParaRPr lang="en-US"/>
          </a:p>
        </p:txBody>
      </p:sp>
    </p:spTree>
    <p:extLst>
      <p:ext uri="{BB962C8B-B14F-4D97-AF65-F5344CB8AC3E}">
        <p14:creationId xmlns:p14="http://schemas.microsoft.com/office/powerpoint/2010/main" val="12186175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EE0DD80-E499-4252-A8AC-3BF2745D81C2}" type="datetimeFigureOut">
              <a:rPr lang="en-US" smtClean="0"/>
              <a:t>5/25/2022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9B5050-29C9-4FA6-8455-35D36F16F562}" type="slidenum">
              <a:rPr lang="en-US" smtClean="0"/>
              <a:t>‹#›</a:t>
            </a:fld>
            <a:endParaRPr lang="en-US"/>
          </a:p>
        </p:txBody>
      </p:sp>
    </p:spTree>
    <p:extLst>
      <p:ext uri="{BB962C8B-B14F-4D97-AF65-F5344CB8AC3E}">
        <p14:creationId xmlns:p14="http://schemas.microsoft.com/office/powerpoint/2010/main" val="28994657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E0DD80-E499-4252-A8AC-3BF2745D81C2}" type="datetimeFigureOut">
              <a:rPr lang="en-US" smtClean="0"/>
              <a:t>5/25/2022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9B5050-29C9-4FA6-8455-35D36F16F562}" type="slidenum">
              <a:rPr lang="en-US" smtClean="0"/>
              <a:t>‹#›</a:t>
            </a:fld>
            <a:endParaRPr lang="en-US"/>
          </a:p>
        </p:txBody>
      </p:sp>
    </p:spTree>
    <p:extLst>
      <p:ext uri="{BB962C8B-B14F-4D97-AF65-F5344CB8AC3E}">
        <p14:creationId xmlns:p14="http://schemas.microsoft.com/office/powerpoint/2010/main" val="9850322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Layout" Target="../slideLayouts/slideLayout2.xml"/><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2.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Layout" Target="../slideLayouts/slideLayout2.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ew shape"/>
          <p:cNvSpPr/>
          <p:nvPr/>
        </p:nvSpPr>
        <p:spPr>
          <a:xfrm>
            <a:off x="1528250" y="337621"/>
            <a:ext cx="9297790" cy="4632184"/>
          </a:xfrm>
          <a:prstGeom prst="rect">
            <a:avLst/>
          </a:prstGeom>
          <a:blipFill dpi="0" rotWithShape="1">
            <a:blip r:embed="rId3">
              <a:extLst>
                <a:ext uri="{BEBA8EAE-BF5A-486C-A8C5-ECC9F3942E4B}">
                  <a14:imgProps xmlns:a14="http://schemas.microsoft.com/office/drawing/2010/main">
                    <a14:imgLayer r:embed="rId4">
                      <a14:imgEffect>
                        <a14:colorTemperature colorTemp="7200"/>
                      </a14:imgEffect>
                      <a14:imgEffect>
                        <a14:saturation sat="98000"/>
                      </a14:imgEffect>
                    </a14:imgLayer>
                  </a14:imgProps>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2" name="Title 1"/>
          <p:cNvSpPr txBox="1">
            <a:spLocks/>
          </p:cNvSpPr>
          <p:nvPr/>
        </p:nvSpPr>
        <p:spPr>
          <a:xfrm>
            <a:off x="1682040" y="1451365"/>
            <a:ext cx="9144000" cy="216592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6600" b="1" dirty="0" smtClean="0">
                <a:latin typeface="Cabin Sketch" panose="020B0503050202020004" pitchFamily="34" charset="0"/>
              </a:rPr>
              <a:t>Information Access Devices</a:t>
            </a:r>
            <a:endParaRPr lang="en-US" sz="6600" b="1" dirty="0">
              <a:solidFill>
                <a:schemeClr val="tx1">
                  <a:lumMod val="95000"/>
                  <a:lumOff val="5000"/>
                </a:schemeClr>
              </a:solidFill>
              <a:latin typeface="Cabin Sketch" panose="020B0503050202020004" pitchFamily="34" charset="0"/>
            </a:endParaRPr>
          </a:p>
        </p:txBody>
      </p:sp>
      <p:sp>
        <p:nvSpPr>
          <p:cNvPr id="34" name="TextBox 33"/>
          <p:cNvSpPr txBox="1"/>
          <p:nvPr/>
        </p:nvSpPr>
        <p:spPr>
          <a:xfrm>
            <a:off x="1682040" y="5196732"/>
            <a:ext cx="4023360" cy="584775"/>
          </a:xfrm>
          <a:prstGeom prst="rect">
            <a:avLst/>
          </a:prstGeom>
          <a:noFill/>
        </p:spPr>
        <p:txBody>
          <a:bodyPr wrap="square" rtlCol="0">
            <a:spAutoFit/>
          </a:bodyPr>
          <a:lstStyle/>
          <a:p>
            <a:r>
              <a:rPr lang="en-US" sz="3200" b="1" dirty="0" smtClean="0">
                <a:solidFill>
                  <a:srgbClr val="FB7003"/>
                </a:solidFill>
                <a:latin typeface="Cabin Sketch" panose="020B0503050202020004" pitchFamily="34" charset="0"/>
              </a:rPr>
              <a:t>CSE334</a:t>
            </a:r>
            <a:endParaRPr lang="en-US" sz="3200" b="1" dirty="0">
              <a:solidFill>
                <a:srgbClr val="FB7003"/>
              </a:solidFill>
              <a:latin typeface="Cabin Sketch" panose="020B0503050202020004" pitchFamily="34" charset="0"/>
            </a:endParaRPr>
          </a:p>
        </p:txBody>
      </p:sp>
      <p:sp>
        <p:nvSpPr>
          <p:cNvPr id="35" name="TextBox 34"/>
          <p:cNvSpPr txBox="1"/>
          <p:nvPr/>
        </p:nvSpPr>
        <p:spPr>
          <a:xfrm>
            <a:off x="6254040" y="5196732"/>
            <a:ext cx="4842582" cy="1631216"/>
          </a:xfrm>
          <a:prstGeom prst="rect">
            <a:avLst/>
          </a:prstGeom>
          <a:noFill/>
        </p:spPr>
        <p:txBody>
          <a:bodyPr wrap="square" rtlCol="0">
            <a:spAutoFit/>
          </a:bodyPr>
          <a:lstStyle/>
          <a:p>
            <a:pPr algn="r"/>
            <a:r>
              <a:rPr lang="en-US" sz="2000" b="1" dirty="0" smtClean="0">
                <a:solidFill>
                  <a:srgbClr val="FB7003"/>
                </a:solidFill>
                <a:latin typeface="Cabin Sketch" panose="020B0503050202020004" pitchFamily="34" charset="0"/>
              </a:rPr>
              <a:t>Md. Ferdouse Ahmed Foysal</a:t>
            </a:r>
          </a:p>
          <a:p>
            <a:pPr algn="r"/>
            <a:r>
              <a:rPr lang="en-US" sz="2000" b="1" dirty="0" smtClean="0">
                <a:solidFill>
                  <a:srgbClr val="FB7003"/>
                </a:solidFill>
                <a:latin typeface="Cabin Sketch" panose="020B0503050202020004" pitchFamily="34" charset="0"/>
              </a:rPr>
              <a:t>Daffodil International University</a:t>
            </a:r>
          </a:p>
          <a:p>
            <a:pPr algn="r"/>
            <a:endParaRPr lang="en-US" sz="2000" b="1" dirty="0" smtClean="0">
              <a:solidFill>
                <a:srgbClr val="FB7003"/>
              </a:solidFill>
              <a:latin typeface="Cabin Sketch" panose="020B0503050202020004" pitchFamily="34" charset="0"/>
            </a:endParaRPr>
          </a:p>
          <a:p>
            <a:pPr algn="r"/>
            <a:endParaRPr lang="en-US" sz="2000" b="1" dirty="0" smtClean="0">
              <a:solidFill>
                <a:srgbClr val="FB7003"/>
              </a:solidFill>
              <a:latin typeface="Cabin Sketch" panose="020B0503050202020004" pitchFamily="34" charset="0"/>
            </a:endParaRPr>
          </a:p>
          <a:p>
            <a:pPr algn="r"/>
            <a:endParaRPr lang="en-US" sz="2000" b="1" dirty="0">
              <a:solidFill>
                <a:srgbClr val="FB7003"/>
              </a:solidFill>
              <a:latin typeface="Cabin Sketch" panose="020B0503050202020004" pitchFamily="34" charset="0"/>
            </a:endParaRPr>
          </a:p>
        </p:txBody>
      </p:sp>
    </p:spTree>
    <p:extLst>
      <p:ext uri="{BB962C8B-B14F-4D97-AF65-F5344CB8AC3E}">
        <p14:creationId xmlns:p14="http://schemas.microsoft.com/office/powerpoint/2010/main" val="1015686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8" fill="hold" nodeType="clickEffect">
                                  <p:stCondLst>
                                    <p:cond delay="0"/>
                                  </p:stCondLst>
                                  <p:childTnLst>
                                    <p:set>
                                      <p:cBhvr>
                                        <p:cTn id="14" dur="1" fill="hold">
                                          <p:stCondLst>
                                            <p:cond delay="0"/>
                                          </p:stCondLst>
                                        </p:cTn>
                                        <p:tgtEl>
                                          <p:spTgt spid="34">
                                            <p:txEl>
                                              <p:pRg st="0" end="0"/>
                                            </p:txEl>
                                          </p:spTgt>
                                        </p:tgtEl>
                                        <p:attrNameLst>
                                          <p:attrName>style.visibility</p:attrName>
                                        </p:attrNameLst>
                                      </p:cBhvr>
                                      <p:to>
                                        <p:strVal val="visible"/>
                                      </p:to>
                                    </p:set>
                                    <p:anim calcmode="lin" valueType="num">
                                      <p:cBhvr additive="base">
                                        <p:cTn id="15" dur="500" fill="hold"/>
                                        <p:tgtEl>
                                          <p:spTgt spid="34">
                                            <p:txEl>
                                              <p:pRg st="0" end="0"/>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3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2" fill="hold" nodeType="clickEffect">
                                  <p:stCondLst>
                                    <p:cond delay="0"/>
                                  </p:stCondLst>
                                  <p:childTnLst>
                                    <p:set>
                                      <p:cBhvr>
                                        <p:cTn id="20" dur="1" fill="hold">
                                          <p:stCondLst>
                                            <p:cond delay="0"/>
                                          </p:stCondLst>
                                        </p:cTn>
                                        <p:tgtEl>
                                          <p:spTgt spid="35">
                                            <p:txEl>
                                              <p:pRg st="0" end="0"/>
                                            </p:txEl>
                                          </p:spTgt>
                                        </p:tgtEl>
                                        <p:attrNameLst>
                                          <p:attrName>style.visibility</p:attrName>
                                        </p:attrNameLst>
                                      </p:cBhvr>
                                      <p:to>
                                        <p:strVal val="visible"/>
                                      </p:to>
                                    </p:set>
                                    <p:anim calcmode="lin" valueType="num">
                                      <p:cBhvr additive="base">
                                        <p:cTn id="21" dur="500" fill="hold"/>
                                        <p:tgtEl>
                                          <p:spTgt spid="35">
                                            <p:txEl>
                                              <p:pRg st="0" end="0"/>
                                            </p:txEl>
                                          </p:spTgt>
                                        </p:tgtEl>
                                        <p:attrNameLst>
                                          <p:attrName>ppt_x</p:attrName>
                                        </p:attrNameLst>
                                      </p:cBhvr>
                                      <p:tavLst>
                                        <p:tav tm="0">
                                          <p:val>
                                            <p:strVal val="1+#ppt_w/2"/>
                                          </p:val>
                                        </p:tav>
                                        <p:tav tm="100000">
                                          <p:val>
                                            <p:strVal val="#ppt_x"/>
                                          </p:val>
                                        </p:tav>
                                      </p:tavLst>
                                    </p:anim>
                                    <p:anim calcmode="lin" valueType="num">
                                      <p:cBhvr additive="base">
                                        <p:cTn id="22" dur="500" fill="hold"/>
                                        <p:tgtEl>
                                          <p:spTgt spid="35">
                                            <p:txEl>
                                              <p:pRg st="0" end="0"/>
                                            </p:txEl>
                                          </p:spTgt>
                                        </p:tgtEl>
                                        <p:attrNameLst>
                                          <p:attrName>ppt_y</p:attrName>
                                        </p:attrNameLst>
                                      </p:cBhvr>
                                      <p:tavLst>
                                        <p:tav tm="0">
                                          <p:val>
                                            <p:strVal val="#ppt_y"/>
                                          </p:val>
                                        </p:tav>
                                        <p:tav tm="100000">
                                          <p:val>
                                            <p:strVal val="#ppt_y"/>
                                          </p:val>
                                        </p:tav>
                                      </p:tavLst>
                                    </p:anim>
                                  </p:childTnLst>
                                </p:cTn>
                              </p:par>
                              <p:par>
                                <p:cTn id="23" presetID="2" presetClass="entr" presetSubtype="2" fill="hold" nodeType="withEffect">
                                  <p:stCondLst>
                                    <p:cond delay="0"/>
                                  </p:stCondLst>
                                  <p:childTnLst>
                                    <p:set>
                                      <p:cBhvr>
                                        <p:cTn id="24" dur="1" fill="hold">
                                          <p:stCondLst>
                                            <p:cond delay="0"/>
                                          </p:stCondLst>
                                        </p:cTn>
                                        <p:tgtEl>
                                          <p:spTgt spid="35">
                                            <p:txEl>
                                              <p:pRg st="1" end="1"/>
                                            </p:txEl>
                                          </p:spTgt>
                                        </p:tgtEl>
                                        <p:attrNameLst>
                                          <p:attrName>style.visibility</p:attrName>
                                        </p:attrNameLst>
                                      </p:cBhvr>
                                      <p:to>
                                        <p:strVal val="visible"/>
                                      </p:to>
                                    </p:set>
                                    <p:anim calcmode="lin" valueType="num">
                                      <p:cBhvr additive="base">
                                        <p:cTn id="25" dur="500" fill="hold"/>
                                        <p:tgtEl>
                                          <p:spTgt spid="35">
                                            <p:txEl>
                                              <p:pRg st="1" end="1"/>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35">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365125"/>
            <a:ext cx="10894255" cy="1325563"/>
          </a:xfrm>
        </p:spPr>
        <p:txBody>
          <a:bodyPr>
            <a:normAutofit/>
          </a:bodyPr>
          <a:lstStyle/>
          <a:p>
            <a:r>
              <a:rPr lang="en-US" sz="3600" b="1" dirty="0">
                <a:solidFill>
                  <a:srgbClr val="FB7003"/>
                </a:solidFill>
                <a:latin typeface="Cabin Sketch" panose="020B0503050202020004" pitchFamily="34" charset="0"/>
              </a:rPr>
              <a:t>Windows CE Applications</a:t>
            </a:r>
          </a:p>
        </p:txBody>
      </p:sp>
      <p:sp>
        <p:nvSpPr>
          <p:cNvPr id="3" name="Content Placeholder 2"/>
          <p:cNvSpPr>
            <a:spLocks noGrp="1"/>
          </p:cNvSpPr>
          <p:nvPr>
            <p:ph idx="1"/>
          </p:nvPr>
        </p:nvSpPr>
        <p:spPr/>
        <p:txBody>
          <a:bodyPr>
            <a:normAutofit lnSpcReduction="10000"/>
          </a:bodyPr>
          <a:lstStyle/>
          <a:p>
            <a:r>
              <a:rPr lang="en-US" sz="2400" u="sng" dirty="0">
                <a:solidFill>
                  <a:schemeClr val="accent3">
                    <a:lumMod val="20000"/>
                    <a:lumOff val="80000"/>
                  </a:schemeClr>
                </a:solidFill>
                <a:latin typeface="Cabin Sketch" panose="020B0503050202020004" pitchFamily="34" charset="0"/>
              </a:rPr>
              <a:t>Personal Information Management: </a:t>
            </a:r>
            <a:r>
              <a:rPr lang="en-US" sz="2400" dirty="0">
                <a:solidFill>
                  <a:schemeClr val="accent3">
                    <a:lumMod val="20000"/>
                    <a:lumOff val="80000"/>
                  </a:schemeClr>
                </a:solidFill>
                <a:latin typeface="Cabin Sketch" panose="020B0503050202020004" pitchFamily="34" charset="0"/>
              </a:rPr>
              <a:t>While Palm concentrates on state-of-the-art mobile information management, Windows CE devices are technological </a:t>
            </a:r>
            <a:r>
              <a:rPr lang="en-US" sz="2400" dirty="0" err="1">
                <a:solidFill>
                  <a:schemeClr val="accent3">
                    <a:lumMod val="20000"/>
                    <a:lumOff val="80000"/>
                  </a:schemeClr>
                </a:solidFill>
                <a:latin typeface="Cabin Sketch" panose="020B0503050202020004" pitchFamily="34" charset="0"/>
              </a:rPr>
              <a:t>wonderboxes</a:t>
            </a:r>
            <a:r>
              <a:rPr lang="en-US" sz="2400" dirty="0">
                <a:solidFill>
                  <a:schemeClr val="accent3">
                    <a:lumMod val="20000"/>
                    <a:lumOff val="80000"/>
                  </a:schemeClr>
                </a:solidFill>
                <a:latin typeface="Cabin Sketch" panose="020B0503050202020004" pitchFamily="34" charset="0"/>
              </a:rPr>
              <a:t>, generously equipped with fancy hardware features</a:t>
            </a:r>
          </a:p>
          <a:p>
            <a:pPr lvl="1"/>
            <a:r>
              <a:rPr lang="en-US" dirty="0">
                <a:solidFill>
                  <a:schemeClr val="accent3">
                    <a:lumMod val="20000"/>
                    <a:lumOff val="80000"/>
                  </a:schemeClr>
                </a:solidFill>
                <a:latin typeface="Cabin Sketch" panose="020B0503050202020004" pitchFamily="34" charset="0"/>
              </a:rPr>
              <a:t>They usually have a color display with a good resolution, enabling multimedia applications such as computer games. </a:t>
            </a:r>
          </a:p>
          <a:p>
            <a:pPr lvl="1"/>
            <a:r>
              <a:rPr lang="en-US" dirty="0">
                <a:solidFill>
                  <a:schemeClr val="accent3">
                    <a:lumMod val="20000"/>
                    <a:lumOff val="80000"/>
                  </a:schemeClr>
                </a:solidFill>
                <a:latin typeface="Cabin Sketch" panose="020B0503050202020004" pitchFamily="34" charset="0"/>
              </a:rPr>
              <a:t>There is a built-in microphone for a voice recording facility and a MP3 player. A stereo output is provided to plug in a headset. </a:t>
            </a:r>
          </a:p>
          <a:p>
            <a:pPr lvl="1"/>
            <a:r>
              <a:rPr lang="en-US" dirty="0">
                <a:solidFill>
                  <a:schemeClr val="accent3">
                    <a:lumMod val="20000"/>
                    <a:lumOff val="80000"/>
                  </a:schemeClr>
                </a:solidFill>
                <a:latin typeface="Cabin Sketch" panose="020B0503050202020004" pitchFamily="34" charset="0"/>
              </a:rPr>
              <a:t>USB and infrared support ensure connectivity with peripherals and other devices. </a:t>
            </a:r>
          </a:p>
          <a:p>
            <a:pPr lvl="1"/>
            <a:r>
              <a:rPr lang="en-US" dirty="0">
                <a:solidFill>
                  <a:schemeClr val="accent3">
                    <a:lumMod val="20000"/>
                    <a:lumOff val="80000"/>
                  </a:schemeClr>
                </a:solidFill>
                <a:latin typeface="Cabin Sketch" panose="020B0503050202020004" pitchFamily="34" charset="0"/>
              </a:rPr>
              <a:t>A CompactFlash card slot can be used to attach memory cards for additional storage capacity or one of a wide variety of the other special-purpose cards such as a digital camera card or a modem card.</a:t>
            </a:r>
            <a:endParaRPr lang="en-US" u="sng" dirty="0">
              <a:solidFill>
                <a:schemeClr val="accent3">
                  <a:lumMod val="20000"/>
                  <a:lumOff val="80000"/>
                </a:schemeClr>
              </a:solidFill>
              <a:latin typeface="Cabin Sketch" panose="020B0503050202020004" pitchFamily="34" charset="0"/>
            </a:endParaRPr>
          </a:p>
        </p:txBody>
      </p:sp>
      <p:sp>
        <p:nvSpPr>
          <p:cNvPr id="4" name="New shape"/>
          <p:cNvSpPr/>
          <p:nvPr/>
        </p:nvSpPr>
        <p:spPr>
          <a:xfrm flipV="1">
            <a:off x="-10221" y="1419224"/>
            <a:ext cx="11659295" cy="81660"/>
          </a:xfrm>
          <a:prstGeom prst="rect">
            <a:avLst/>
          </a:prstGeom>
          <a:blipFill dpi="0" rotWithShape="1">
            <a:blip r:embed="rId2">
              <a:extLst>
                <a:ext uri="{BEBA8EAE-BF5A-486C-A8C5-ECC9F3942E4B}">
                  <a14:imgProps xmlns:a14="http://schemas.microsoft.com/office/drawing/2010/main">
                    <a14:imgLayer r:embed="rId3">
                      <a14:imgEffect>
                        <a14:colorTemperature colorTemp="7200"/>
                      </a14:imgEffect>
                      <a14:imgEffect>
                        <a14:saturation sat="98000"/>
                      </a14:imgEffect>
                    </a14:imgLayer>
                  </a14:imgProps>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extLst>
      <p:ext uri="{BB962C8B-B14F-4D97-AF65-F5344CB8AC3E}">
        <p14:creationId xmlns:p14="http://schemas.microsoft.com/office/powerpoint/2010/main" val="1158213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iterate type="lt">
                                    <p:tmPct val="0"/>
                                  </p:iterate>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500"/>
                                        <p:tgtEl>
                                          <p:spTgt spid="3">
                                            <p:txEl>
                                              <p:pRg st="0" end="0"/>
                                            </p:txEl>
                                          </p:spTgt>
                                        </p:tgtEl>
                                      </p:cBhvr>
                                    </p:animEffect>
                                  </p:childTnLst>
                                </p:cTn>
                              </p:par>
                              <p:par>
                                <p:cTn id="15" presetID="10" presetClass="entr" presetSubtype="0" fill="hold" nodeType="withEffect">
                                  <p:stCondLst>
                                    <p:cond delay="0"/>
                                  </p:stCondLst>
                                  <p:iterate type="lt">
                                    <p:tmPct val="0"/>
                                  </p:iterate>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par>
                                <p:cTn id="18" presetID="10" presetClass="entr" presetSubtype="0" fill="hold" nodeType="withEffect">
                                  <p:stCondLst>
                                    <p:cond delay="0"/>
                                  </p:stCondLst>
                                  <p:iterate type="lt">
                                    <p:tmPct val="0"/>
                                  </p:iterate>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500"/>
                                        <p:tgtEl>
                                          <p:spTgt spid="3">
                                            <p:txEl>
                                              <p:pRg st="2" end="2"/>
                                            </p:txEl>
                                          </p:spTgt>
                                        </p:tgtEl>
                                      </p:cBhvr>
                                    </p:animEffect>
                                  </p:childTnLst>
                                </p:cTn>
                              </p:par>
                              <p:par>
                                <p:cTn id="21" presetID="10" presetClass="entr" presetSubtype="0" fill="hold" nodeType="withEffect">
                                  <p:stCondLst>
                                    <p:cond delay="0"/>
                                  </p:stCondLst>
                                  <p:iterate type="lt">
                                    <p:tmPct val="0"/>
                                  </p:iterate>
                                  <p:childTnLst>
                                    <p:set>
                                      <p:cBhvr>
                                        <p:cTn id="22" dur="1" fill="hold">
                                          <p:stCondLst>
                                            <p:cond delay="0"/>
                                          </p:stCondLst>
                                        </p:cTn>
                                        <p:tgtEl>
                                          <p:spTgt spid="3">
                                            <p:txEl>
                                              <p:pRg st="3" end="3"/>
                                            </p:txEl>
                                          </p:spTgt>
                                        </p:tgtEl>
                                        <p:attrNameLst>
                                          <p:attrName>style.visibility</p:attrName>
                                        </p:attrNameLst>
                                      </p:cBhvr>
                                      <p:to>
                                        <p:strVal val="visible"/>
                                      </p:to>
                                    </p:set>
                                    <p:animEffect transition="in" filter="fade">
                                      <p:cBhvr>
                                        <p:cTn id="23" dur="500"/>
                                        <p:tgtEl>
                                          <p:spTgt spid="3">
                                            <p:txEl>
                                              <p:pRg st="3" end="3"/>
                                            </p:txEl>
                                          </p:spTgt>
                                        </p:tgtEl>
                                      </p:cBhvr>
                                    </p:animEffect>
                                  </p:childTnLst>
                                </p:cTn>
                              </p:par>
                              <p:par>
                                <p:cTn id="24" presetID="10" presetClass="entr" presetSubtype="0" fill="hold" nodeType="withEffect">
                                  <p:stCondLst>
                                    <p:cond delay="0"/>
                                  </p:stCondLst>
                                  <p:iterate type="lt">
                                    <p:tmPct val="0"/>
                                  </p:iterate>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500"/>
                                        <p:tgtEl>
                                          <p:spTgt spid="3">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mph" presetSubtype="0" fill="hold" nodeType="clickEffect">
                                  <p:stCondLst>
                                    <p:cond delay="0"/>
                                  </p:stCondLst>
                                  <p:iterate type="lt">
                                    <p:tmPct val="4000"/>
                                  </p:iterate>
                                  <p:childTnLst>
                                    <p:set>
                                      <p:cBhvr override="childStyle">
                                        <p:cTn id="30" dur="500" fill="hold"/>
                                        <p:tgtEl>
                                          <p:spTgt spid="3">
                                            <p:txEl>
                                              <p:pRg st="0" end="0"/>
                                            </p:txEl>
                                          </p:spTgt>
                                        </p:tgtEl>
                                        <p:attrNameLst>
                                          <p:attrName>style.color</p:attrName>
                                        </p:attrNameLst>
                                      </p:cBhvr>
                                      <p:to>
                                        <p:clrVal>
                                          <a:srgbClr val="F4B183"/>
                                        </p:clrVal>
                                      </p:to>
                                    </p:set>
                                    <p:set>
                                      <p:cBhvr>
                                        <p:cTn id="31" dur="500" fill="hold"/>
                                        <p:tgtEl>
                                          <p:spTgt spid="3">
                                            <p:txEl>
                                              <p:pRg st="0" end="0"/>
                                            </p:txEl>
                                          </p:spTgt>
                                        </p:tgtEl>
                                        <p:attrNameLst>
                                          <p:attrName>fillcolor</p:attrName>
                                        </p:attrNameLst>
                                      </p:cBhvr>
                                      <p:to>
                                        <p:clrVal>
                                          <a:srgbClr val="F4B183"/>
                                        </p:clrVal>
                                      </p:to>
                                    </p:set>
                                    <p:set>
                                      <p:cBhvr>
                                        <p:cTn id="32" dur="500" fill="hold"/>
                                        <p:tgtEl>
                                          <p:spTgt spid="3">
                                            <p:txEl>
                                              <p:pRg st="0" end="0"/>
                                            </p:txEl>
                                          </p:spTgt>
                                        </p:tgtEl>
                                        <p:attrNameLst>
                                          <p:attrName>fill.type</p:attrName>
                                        </p:attrNameLst>
                                      </p:cBhvr>
                                      <p:to>
                                        <p:strVal val="solid"/>
                                      </p:to>
                                    </p:set>
                                  </p:childTnLst>
                                </p:cTn>
                              </p:par>
                            </p:childTnLst>
                          </p:cTn>
                        </p:par>
                      </p:childTnLst>
                    </p:cTn>
                  </p:par>
                  <p:par>
                    <p:cTn id="33" fill="hold">
                      <p:stCondLst>
                        <p:cond delay="indefinite"/>
                      </p:stCondLst>
                      <p:childTnLst>
                        <p:par>
                          <p:cTn id="34" fill="hold">
                            <p:stCondLst>
                              <p:cond delay="0"/>
                            </p:stCondLst>
                            <p:childTnLst>
                              <p:par>
                                <p:cTn id="35" presetID="16" presetClass="emph" presetSubtype="0" fill="hold" nodeType="clickEffect">
                                  <p:stCondLst>
                                    <p:cond delay="0"/>
                                  </p:stCondLst>
                                  <p:iterate type="lt">
                                    <p:tmPct val="4000"/>
                                  </p:iterate>
                                  <p:childTnLst>
                                    <p:set>
                                      <p:cBhvr override="childStyle">
                                        <p:cTn id="36" dur="500" fill="hold"/>
                                        <p:tgtEl>
                                          <p:spTgt spid="3">
                                            <p:txEl>
                                              <p:pRg st="1" end="1"/>
                                            </p:txEl>
                                          </p:spTgt>
                                        </p:tgtEl>
                                        <p:attrNameLst>
                                          <p:attrName>style.color</p:attrName>
                                        </p:attrNameLst>
                                      </p:cBhvr>
                                      <p:to>
                                        <p:clrVal>
                                          <a:srgbClr val="F4B183"/>
                                        </p:clrVal>
                                      </p:to>
                                    </p:set>
                                    <p:set>
                                      <p:cBhvr>
                                        <p:cTn id="37" dur="500" fill="hold"/>
                                        <p:tgtEl>
                                          <p:spTgt spid="3">
                                            <p:txEl>
                                              <p:pRg st="1" end="1"/>
                                            </p:txEl>
                                          </p:spTgt>
                                        </p:tgtEl>
                                        <p:attrNameLst>
                                          <p:attrName>fillcolor</p:attrName>
                                        </p:attrNameLst>
                                      </p:cBhvr>
                                      <p:to>
                                        <p:clrVal>
                                          <a:srgbClr val="F4B183"/>
                                        </p:clrVal>
                                      </p:to>
                                    </p:set>
                                    <p:set>
                                      <p:cBhvr>
                                        <p:cTn id="38" dur="500" fill="hold"/>
                                        <p:tgtEl>
                                          <p:spTgt spid="3">
                                            <p:txEl>
                                              <p:pRg st="1" end="1"/>
                                            </p:txEl>
                                          </p:spTgt>
                                        </p:tgtEl>
                                        <p:attrNameLst>
                                          <p:attrName>fill.type</p:attrName>
                                        </p:attrNameLst>
                                      </p:cBhvr>
                                      <p:to>
                                        <p:strVal val="solid"/>
                                      </p:to>
                                    </p:set>
                                  </p:childTnLst>
                                </p:cTn>
                              </p:par>
                            </p:childTnLst>
                          </p:cTn>
                        </p:par>
                      </p:childTnLst>
                    </p:cTn>
                  </p:par>
                  <p:par>
                    <p:cTn id="39" fill="hold">
                      <p:stCondLst>
                        <p:cond delay="indefinite"/>
                      </p:stCondLst>
                      <p:childTnLst>
                        <p:par>
                          <p:cTn id="40" fill="hold">
                            <p:stCondLst>
                              <p:cond delay="0"/>
                            </p:stCondLst>
                            <p:childTnLst>
                              <p:par>
                                <p:cTn id="41" presetID="16" presetClass="emph" presetSubtype="0" fill="hold" nodeType="clickEffect">
                                  <p:stCondLst>
                                    <p:cond delay="0"/>
                                  </p:stCondLst>
                                  <p:iterate type="lt">
                                    <p:tmPct val="4000"/>
                                  </p:iterate>
                                  <p:childTnLst>
                                    <p:set>
                                      <p:cBhvr override="childStyle">
                                        <p:cTn id="42" dur="500" fill="hold"/>
                                        <p:tgtEl>
                                          <p:spTgt spid="3">
                                            <p:txEl>
                                              <p:pRg st="2" end="2"/>
                                            </p:txEl>
                                          </p:spTgt>
                                        </p:tgtEl>
                                        <p:attrNameLst>
                                          <p:attrName>style.color</p:attrName>
                                        </p:attrNameLst>
                                      </p:cBhvr>
                                      <p:to>
                                        <p:clrVal>
                                          <a:srgbClr val="F4B183"/>
                                        </p:clrVal>
                                      </p:to>
                                    </p:set>
                                    <p:set>
                                      <p:cBhvr>
                                        <p:cTn id="43" dur="500" fill="hold"/>
                                        <p:tgtEl>
                                          <p:spTgt spid="3">
                                            <p:txEl>
                                              <p:pRg st="2" end="2"/>
                                            </p:txEl>
                                          </p:spTgt>
                                        </p:tgtEl>
                                        <p:attrNameLst>
                                          <p:attrName>fillcolor</p:attrName>
                                        </p:attrNameLst>
                                      </p:cBhvr>
                                      <p:to>
                                        <p:clrVal>
                                          <a:srgbClr val="F4B183"/>
                                        </p:clrVal>
                                      </p:to>
                                    </p:set>
                                    <p:set>
                                      <p:cBhvr>
                                        <p:cTn id="44" dur="500" fill="hold"/>
                                        <p:tgtEl>
                                          <p:spTgt spid="3">
                                            <p:txEl>
                                              <p:pRg st="2" end="2"/>
                                            </p:txEl>
                                          </p:spTgt>
                                        </p:tgtEl>
                                        <p:attrNameLst>
                                          <p:attrName>fill.type</p:attrName>
                                        </p:attrNameLst>
                                      </p:cBhvr>
                                      <p:to>
                                        <p:strVal val="solid"/>
                                      </p:to>
                                    </p:set>
                                  </p:childTnLst>
                                </p:cTn>
                              </p:par>
                            </p:childTnLst>
                          </p:cTn>
                        </p:par>
                      </p:childTnLst>
                    </p:cTn>
                  </p:par>
                  <p:par>
                    <p:cTn id="45" fill="hold">
                      <p:stCondLst>
                        <p:cond delay="indefinite"/>
                      </p:stCondLst>
                      <p:childTnLst>
                        <p:par>
                          <p:cTn id="46" fill="hold">
                            <p:stCondLst>
                              <p:cond delay="0"/>
                            </p:stCondLst>
                            <p:childTnLst>
                              <p:par>
                                <p:cTn id="47" presetID="16" presetClass="emph" presetSubtype="0" fill="hold" nodeType="clickEffect">
                                  <p:stCondLst>
                                    <p:cond delay="0"/>
                                  </p:stCondLst>
                                  <p:iterate type="lt">
                                    <p:tmPct val="4000"/>
                                  </p:iterate>
                                  <p:childTnLst>
                                    <p:set>
                                      <p:cBhvr override="childStyle">
                                        <p:cTn id="48" dur="500" fill="hold"/>
                                        <p:tgtEl>
                                          <p:spTgt spid="3">
                                            <p:txEl>
                                              <p:pRg st="3" end="3"/>
                                            </p:txEl>
                                          </p:spTgt>
                                        </p:tgtEl>
                                        <p:attrNameLst>
                                          <p:attrName>style.color</p:attrName>
                                        </p:attrNameLst>
                                      </p:cBhvr>
                                      <p:to>
                                        <p:clrVal>
                                          <a:srgbClr val="F4B183"/>
                                        </p:clrVal>
                                      </p:to>
                                    </p:set>
                                    <p:set>
                                      <p:cBhvr>
                                        <p:cTn id="49" dur="500" fill="hold"/>
                                        <p:tgtEl>
                                          <p:spTgt spid="3">
                                            <p:txEl>
                                              <p:pRg st="3" end="3"/>
                                            </p:txEl>
                                          </p:spTgt>
                                        </p:tgtEl>
                                        <p:attrNameLst>
                                          <p:attrName>fillcolor</p:attrName>
                                        </p:attrNameLst>
                                      </p:cBhvr>
                                      <p:to>
                                        <p:clrVal>
                                          <a:srgbClr val="F4B183"/>
                                        </p:clrVal>
                                      </p:to>
                                    </p:set>
                                    <p:set>
                                      <p:cBhvr>
                                        <p:cTn id="50" dur="500" fill="hold"/>
                                        <p:tgtEl>
                                          <p:spTgt spid="3">
                                            <p:txEl>
                                              <p:pRg st="3" end="3"/>
                                            </p:txEl>
                                          </p:spTgt>
                                        </p:tgtEl>
                                        <p:attrNameLst>
                                          <p:attrName>fill.type</p:attrName>
                                        </p:attrNameLst>
                                      </p:cBhvr>
                                      <p:to>
                                        <p:strVal val="solid"/>
                                      </p:to>
                                    </p:set>
                                  </p:childTnLst>
                                </p:cTn>
                              </p:par>
                            </p:childTnLst>
                          </p:cTn>
                        </p:par>
                      </p:childTnLst>
                    </p:cTn>
                  </p:par>
                  <p:par>
                    <p:cTn id="51" fill="hold">
                      <p:stCondLst>
                        <p:cond delay="indefinite"/>
                      </p:stCondLst>
                      <p:childTnLst>
                        <p:par>
                          <p:cTn id="52" fill="hold">
                            <p:stCondLst>
                              <p:cond delay="0"/>
                            </p:stCondLst>
                            <p:childTnLst>
                              <p:par>
                                <p:cTn id="53" presetID="16" presetClass="emph" presetSubtype="0" fill="hold" nodeType="clickEffect">
                                  <p:stCondLst>
                                    <p:cond delay="0"/>
                                  </p:stCondLst>
                                  <p:iterate type="lt">
                                    <p:tmPct val="4000"/>
                                  </p:iterate>
                                  <p:childTnLst>
                                    <p:set>
                                      <p:cBhvr override="childStyle">
                                        <p:cTn id="54" dur="500" fill="hold"/>
                                        <p:tgtEl>
                                          <p:spTgt spid="3">
                                            <p:txEl>
                                              <p:pRg st="4" end="4"/>
                                            </p:txEl>
                                          </p:spTgt>
                                        </p:tgtEl>
                                        <p:attrNameLst>
                                          <p:attrName>style.color</p:attrName>
                                        </p:attrNameLst>
                                      </p:cBhvr>
                                      <p:to>
                                        <p:clrVal>
                                          <a:srgbClr val="F4B183"/>
                                        </p:clrVal>
                                      </p:to>
                                    </p:set>
                                    <p:set>
                                      <p:cBhvr>
                                        <p:cTn id="55" dur="500" fill="hold"/>
                                        <p:tgtEl>
                                          <p:spTgt spid="3">
                                            <p:txEl>
                                              <p:pRg st="4" end="4"/>
                                            </p:txEl>
                                          </p:spTgt>
                                        </p:tgtEl>
                                        <p:attrNameLst>
                                          <p:attrName>fillcolor</p:attrName>
                                        </p:attrNameLst>
                                      </p:cBhvr>
                                      <p:to>
                                        <p:clrVal>
                                          <a:srgbClr val="F4B183"/>
                                        </p:clrVal>
                                      </p:to>
                                    </p:set>
                                    <p:set>
                                      <p:cBhvr>
                                        <p:cTn id="56" dur="500" fill="hold"/>
                                        <p:tgtEl>
                                          <p:spTgt spid="3">
                                            <p:txEl>
                                              <p:pRg st="4" end="4"/>
                                            </p:txEl>
                                          </p:spTgt>
                                        </p:tgtEl>
                                        <p:attrNameLst>
                                          <p:attrName>fill.type</p:attrName>
                                        </p:attrNameLst>
                                      </p:cBhvr>
                                      <p:to>
                                        <p:strVal val="solid"/>
                                      </p:to>
                                    </p:set>
                                  </p:childTnLst>
                                </p:cTn>
                              </p:par>
                              <p:par>
                                <p:cTn id="57" presetID="22" presetClass="entr" presetSubtype="8" fill="hold" grpId="0" nodeType="with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wipe(left)">
                                      <p:cBhvr>
                                        <p:cTn id="5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964594" cy="1325563"/>
          </a:xfrm>
        </p:spPr>
        <p:txBody>
          <a:bodyPr>
            <a:normAutofit/>
          </a:bodyPr>
          <a:lstStyle/>
          <a:p>
            <a:r>
              <a:rPr lang="en-US" sz="3600" b="1" dirty="0">
                <a:solidFill>
                  <a:srgbClr val="FB7003"/>
                </a:solidFill>
                <a:latin typeface="Cabin Sketch" panose="020B0503050202020004" pitchFamily="34" charset="0"/>
              </a:rPr>
              <a:t>Windows CE Applications</a:t>
            </a:r>
          </a:p>
        </p:txBody>
      </p:sp>
      <p:sp>
        <p:nvSpPr>
          <p:cNvPr id="3" name="Content Placeholder 2"/>
          <p:cNvSpPr>
            <a:spLocks noGrp="1"/>
          </p:cNvSpPr>
          <p:nvPr>
            <p:ph idx="1"/>
          </p:nvPr>
        </p:nvSpPr>
        <p:spPr/>
        <p:txBody>
          <a:bodyPr>
            <a:normAutofit/>
          </a:bodyPr>
          <a:lstStyle/>
          <a:p>
            <a:r>
              <a:rPr lang="en-US" sz="2400" u="sng" dirty="0">
                <a:solidFill>
                  <a:schemeClr val="accent3">
                    <a:lumMod val="20000"/>
                    <a:lumOff val="80000"/>
                  </a:schemeClr>
                </a:solidFill>
                <a:latin typeface="Cabin Sketch" panose="020B0503050202020004" pitchFamily="34" charset="0"/>
              </a:rPr>
              <a:t>Active Sync:</a:t>
            </a:r>
            <a:r>
              <a:rPr lang="en-US" sz="2400" dirty="0">
                <a:solidFill>
                  <a:schemeClr val="accent3">
                    <a:lumMod val="20000"/>
                    <a:lumOff val="80000"/>
                  </a:schemeClr>
                </a:solidFill>
                <a:latin typeface="Cabin Sketch" panose="020B0503050202020004" pitchFamily="34" charset="0"/>
              </a:rPr>
              <a:t> ActiveSync is the synchronization software, which Windows CE Active Sync applications use for keeping the mobile data consistent and up-to date with databases on the user's corresponding PC. This way, information like address book or calendar entries can be maintained both on the mobile device and on the workplace PC. ActiveSync supports communication through USB, infrared, and serial port, as well as via Ethernet LAN. </a:t>
            </a:r>
          </a:p>
        </p:txBody>
      </p:sp>
      <p:sp>
        <p:nvSpPr>
          <p:cNvPr id="4" name="New shape"/>
          <p:cNvSpPr/>
          <p:nvPr/>
        </p:nvSpPr>
        <p:spPr>
          <a:xfrm flipV="1">
            <a:off x="-10221" y="1419224"/>
            <a:ext cx="11659295" cy="81660"/>
          </a:xfrm>
          <a:prstGeom prst="rect">
            <a:avLst/>
          </a:prstGeom>
          <a:blipFill dpi="0" rotWithShape="1">
            <a:blip r:embed="rId2">
              <a:extLst>
                <a:ext uri="{BEBA8EAE-BF5A-486C-A8C5-ECC9F3942E4B}">
                  <a14:imgProps xmlns:a14="http://schemas.microsoft.com/office/drawing/2010/main">
                    <a14:imgLayer r:embed="rId3">
                      <a14:imgEffect>
                        <a14:colorTemperature colorTemp="7200"/>
                      </a14:imgEffect>
                      <a14:imgEffect>
                        <a14:saturation sat="98000"/>
                      </a14:imgEffect>
                    </a14:imgLayer>
                  </a14:imgProps>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extLst>
      <p:ext uri="{BB962C8B-B14F-4D97-AF65-F5344CB8AC3E}">
        <p14:creationId xmlns:p14="http://schemas.microsoft.com/office/powerpoint/2010/main" val="1747704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iterate type="lt">
                                    <p:tmPct val="0"/>
                                  </p:iterate>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mph" presetSubtype="0" fill="hold" nodeType="clickEffect">
                                  <p:stCondLst>
                                    <p:cond delay="0"/>
                                  </p:stCondLst>
                                  <p:iterate type="lt">
                                    <p:tmPct val="4000"/>
                                  </p:iterate>
                                  <p:childTnLst>
                                    <p:set>
                                      <p:cBhvr override="childStyle">
                                        <p:cTn id="18" dur="500" fill="hold"/>
                                        <p:tgtEl>
                                          <p:spTgt spid="3">
                                            <p:txEl>
                                              <p:pRg st="0" end="0"/>
                                            </p:txEl>
                                          </p:spTgt>
                                        </p:tgtEl>
                                        <p:attrNameLst>
                                          <p:attrName>style.color</p:attrName>
                                        </p:attrNameLst>
                                      </p:cBhvr>
                                      <p:to>
                                        <p:clrVal>
                                          <a:srgbClr val="F4B183"/>
                                        </p:clrVal>
                                      </p:to>
                                    </p:set>
                                    <p:set>
                                      <p:cBhvr>
                                        <p:cTn id="19" dur="500" fill="hold"/>
                                        <p:tgtEl>
                                          <p:spTgt spid="3">
                                            <p:txEl>
                                              <p:pRg st="0" end="0"/>
                                            </p:txEl>
                                          </p:spTgt>
                                        </p:tgtEl>
                                        <p:attrNameLst>
                                          <p:attrName>fillcolor</p:attrName>
                                        </p:attrNameLst>
                                      </p:cBhvr>
                                      <p:to>
                                        <p:clrVal>
                                          <a:srgbClr val="F4B183"/>
                                        </p:clrVal>
                                      </p:to>
                                    </p:set>
                                    <p:set>
                                      <p:cBhvr>
                                        <p:cTn id="20" dur="500" fill="hold"/>
                                        <p:tgtEl>
                                          <p:spTgt spid="3">
                                            <p:txEl>
                                              <p:pRg st="0" end="0"/>
                                            </p:txEl>
                                          </p:spTgt>
                                        </p:tgtEl>
                                        <p:attrNameLst>
                                          <p:attrName>fill.type</p:attrName>
                                        </p:attrNameLst>
                                      </p:cBhvr>
                                      <p:to>
                                        <p:strVal val="solid"/>
                                      </p:to>
                                    </p:set>
                                  </p:childTnLst>
                                </p:cTn>
                              </p:par>
                              <p:par>
                                <p:cTn id="21" presetID="22" presetClass="entr" presetSubtype="8"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left)">
                                      <p:cBhvr>
                                        <p:cTn id="2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365125"/>
            <a:ext cx="11189677" cy="1325563"/>
          </a:xfrm>
        </p:spPr>
        <p:txBody>
          <a:bodyPr>
            <a:normAutofit/>
          </a:bodyPr>
          <a:lstStyle/>
          <a:p>
            <a:r>
              <a:rPr lang="en-US" sz="3600" b="1" dirty="0">
                <a:solidFill>
                  <a:srgbClr val="FB7003"/>
                </a:solidFill>
                <a:latin typeface="Cabin Sketch" panose="020B0503050202020004" pitchFamily="34" charset="0"/>
              </a:rPr>
              <a:t>Windows CE Applications</a:t>
            </a:r>
          </a:p>
        </p:txBody>
      </p:sp>
      <p:sp>
        <p:nvSpPr>
          <p:cNvPr id="3" name="Content Placeholder 2"/>
          <p:cNvSpPr>
            <a:spLocks noGrp="1"/>
          </p:cNvSpPr>
          <p:nvPr>
            <p:ph idx="1"/>
          </p:nvPr>
        </p:nvSpPr>
        <p:spPr/>
        <p:txBody>
          <a:bodyPr>
            <a:normAutofit/>
          </a:bodyPr>
          <a:lstStyle/>
          <a:p>
            <a:r>
              <a:rPr lang="en-US" sz="2400" u="sng" dirty="0" err="1">
                <a:solidFill>
                  <a:schemeClr val="accent3">
                    <a:lumMod val="20000"/>
                    <a:lumOff val="80000"/>
                  </a:schemeClr>
                </a:solidFill>
                <a:latin typeface="Cabin Sketch" panose="020B0503050202020004" pitchFamily="34" charset="0"/>
              </a:rPr>
              <a:t>PocketPC</a:t>
            </a:r>
            <a:r>
              <a:rPr lang="en-US" sz="2400" u="sng" dirty="0">
                <a:solidFill>
                  <a:schemeClr val="accent3">
                    <a:lumMod val="20000"/>
                    <a:lumOff val="80000"/>
                  </a:schemeClr>
                </a:solidFill>
                <a:latin typeface="Cabin Sketch" panose="020B0503050202020004" pitchFamily="34" charset="0"/>
              </a:rPr>
              <a:t> Office suite:</a:t>
            </a:r>
            <a:r>
              <a:rPr lang="en-US" sz="2400" dirty="0">
                <a:solidFill>
                  <a:schemeClr val="accent3">
                    <a:lumMod val="20000"/>
                    <a:lumOff val="80000"/>
                  </a:schemeClr>
                </a:solidFill>
                <a:latin typeface="Cabin Sketch" panose="020B0503050202020004" pitchFamily="34" charset="0"/>
              </a:rPr>
              <a:t> The PIM applications of 2.11 have been updated and renamed to Office suite Packet Outlook. Part of Windows CE are packet versions of Microsoft Word and Excel. Up to now, these tools had only been shipped with larger sub-notebooks versions of CE. Word and Excel will help viewing attachments.</a:t>
            </a:r>
          </a:p>
          <a:p>
            <a:r>
              <a:rPr lang="en-US" sz="2400" u="sng" dirty="0">
                <a:solidFill>
                  <a:schemeClr val="accent3">
                    <a:lumMod val="20000"/>
                    <a:lumOff val="80000"/>
                  </a:schemeClr>
                </a:solidFill>
                <a:latin typeface="Cabin Sketch" panose="020B0503050202020004" pitchFamily="34" charset="0"/>
              </a:rPr>
              <a:t>Internet Explorer: </a:t>
            </a:r>
            <a:r>
              <a:rPr lang="en-US" sz="2400" dirty="0">
                <a:solidFill>
                  <a:schemeClr val="accent3">
                    <a:lumMod val="20000"/>
                    <a:lumOff val="80000"/>
                  </a:schemeClr>
                </a:solidFill>
                <a:latin typeface="Cabin Sketch" panose="020B0503050202020004" pitchFamily="34" charset="0"/>
              </a:rPr>
              <a:t>The Packet Internet Explorer is definitely one of the highlights of Explorer version 3.0. It supports online and offline browsing.</a:t>
            </a:r>
            <a:endParaRPr lang="en-US" sz="2400" u="sng" dirty="0">
              <a:solidFill>
                <a:schemeClr val="accent3">
                  <a:lumMod val="20000"/>
                  <a:lumOff val="80000"/>
                </a:schemeClr>
              </a:solidFill>
              <a:latin typeface="Cabin Sketch" panose="020B0503050202020004" pitchFamily="34" charset="0"/>
            </a:endParaRPr>
          </a:p>
        </p:txBody>
      </p:sp>
      <p:sp>
        <p:nvSpPr>
          <p:cNvPr id="4" name="New shape"/>
          <p:cNvSpPr/>
          <p:nvPr/>
        </p:nvSpPr>
        <p:spPr>
          <a:xfrm flipV="1">
            <a:off x="-10221" y="1419224"/>
            <a:ext cx="11659295" cy="81660"/>
          </a:xfrm>
          <a:prstGeom prst="rect">
            <a:avLst/>
          </a:prstGeom>
          <a:blipFill dpi="0" rotWithShape="1">
            <a:blip r:embed="rId2">
              <a:extLst>
                <a:ext uri="{BEBA8EAE-BF5A-486C-A8C5-ECC9F3942E4B}">
                  <a14:imgProps xmlns:a14="http://schemas.microsoft.com/office/drawing/2010/main">
                    <a14:imgLayer r:embed="rId3">
                      <a14:imgEffect>
                        <a14:colorTemperature colorTemp="7200"/>
                      </a14:imgEffect>
                      <a14:imgEffect>
                        <a14:saturation sat="98000"/>
                      </a14:imgEffect>
                    </a14:imgLayer>
                  </a14:imgProps>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extLst>
      <p:ext uri="{BB962C8B-B14F-4D97-AF65-F5344CB8AC3E}">
        <p14:creationId xmlns:p14="http://schemas.microsoft.com/office/powerpoint/2010/main" val="2783802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iterate type="lt">
                                    <p:tmPct val="0"/>
                                  </p:iterate>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500"/>
                                        <p:tgtEl>
                                          <p:spTgt spid="3">
                                            <p:txEl>
                                              <p:pRg st="0" end="0"/>
                                            </p:txEl>
                                          </p:spTgt>
                                        </p:tgtEl>
                                      </p:cBhvr>
                                    </p:animEffect>
                                  </p:childTnLst>
                                </p:cTn>
                              </p:par>
                              <p:par>
                                <p:cTn id="15" presetID="10" presetClass="entr" presetSubtype="0" fill="hold" nodeType="withEffect">
                                  <p:stCondLst>
                                    <p:cond delay="0"/>
                                  </p:stCondLst>
                                  <p:iterate type="lt">
                                    <p:tmPct val="0"/>
                                  </p:iterate>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mph" presetSubtype="0" fill="hold" nodeType="clickEffect">
                                  <p:stCondLst>
                                    <p:cond delay="0"/>
                                  </p:stCondLst>
                                  <p:iterate type="lt">
                                    <p:tmPct val="4000"/>
                                  </p:iterate>
                                  <p:childTnLst>
                                    <p:set>
                                      <p:cBhvr override="childStyle">
                                        <p:cTn id="21" dur="500" fill="hold"/>
                                        <p:tgtEl>
                                          <p:spTgt spid="3">
                                            <p:txEl>
                                              <p:pRg st="0" end="0"/>
                                            </p:txEl>
                                          </p:spTgt>
                                        </p:tgtEl>
                                        <p:attrNameLst>
                                          <p:attrName>style.color</p:attrName>
                                        </p:attrNameLst>
                                      </p:cBhvr>
                                      <p:to>
                                        <p:clrVal>
                                          <a:srgbClr val="F4B183"/>
                                        </p:clrVal>
                                      </p:to>
                                    </p:set>
                                    <p:set>
                                      <p:cBhvr>
                                        <p:cTn id="22" dur="500" fill="hold"/>
                                        <p:tgtEl>
                                          <p:spTgt spid="3">
                                            <p:txEl>
                                              <p:pRg st="0" end="0"/>
                                            </p:txEl>
                                          </p:spTgt>
                                        </p:tgtEl>
                                        <p:attrNameLst>
                                          <p:attrName>fillcolor</p:attrName>
                                        </p:attrNameLst>
                                      </p:cBhvr>
                                      <p:to>
                                        <p:clrVal>
                                          <a:srgbClr val="F4B183"/>
                                        </p:clrVal>
                                      </p:to>
                                    </p:set>
                                    <p:set>
                                      <p:cBhvr>
                                        <p:cTn id="23" dur="500" fill="hold"/>
                                        <p:tgtEl>
                                          <p:spTgt spid="3">
                                            <p:txEl>
                                              <p:pRg st="0" end="0"/>
                                            </p:txEl>
                                          </p:spTgt>
                                        </p:tgtEl>
                                        <p:attrNameLst>
                                          <p:attrName>fill.type</p:attrName>
                                        </p:attrNameLst>
                                      </p:cBhvr>
                                      <p:to>
                                        <p:strVal val="solid"/>
                                      </p:to>
                                    </p:set>
                                  </p:childTnLst>
                                </p:cTn>
                              </p:par>
                            </p:childTnLst>
                          </p:cTn>
                        </p:par>
                      </p:childTnLst>
                    </p:cTn>
                  </p:par>
                  <p:par>
                    <p:cTn id="24" fill="hold">
                      <p:stCondLst>
                        <p:cond delay="indefinite"/>
                      </p:stCondLst>
                      <p:childTnLst>
                        <p:par>
                          <p:cTn id="25" fill="hold">
                            <p:stCondLst>
                              <p:cond delay="0"/>
                            </p:stCondLst>
                            <p:childTnLst>
                              <p:par>
                                <p:cTn id="26" presetID="16" presetClass="emph" presetSubtype="0" fill="hold" nodeType="clickEffect">
                                  <p:stCondLst>
                                    <p:cond delay="0"/>
                                  </p:stCondLst>
                                  <p:iterate type="lt">
                                    <p:tmPct val="4000"/>
                                  </p:iterate>
                                  <p:childTnLst>
                                    <p:set>
                                      <p:cBhvr override="childStyle">
                                        <p:cTn id="27" dur="500" fill="hold"/>
                                        <p:tgtEl>
                                          <p:spTgt spid="3">
                                            <p:txEl>
                                              <p:pRg st="1" end="1"/>
                                            </p:txEl>
                                          </p:spTgt>
                                        </p:tgtEl>
                                        <p:attrNameLst>
                                          <p:attrName>style.color</p:attrName>
                                        </p:attrNameLst>
                                      </p:cBhvr>
                                      <p:to>
                                        <p:clrVal>
                                          <a:srgbClr val="F4B183"/>
                                        </p:clrVal>
                                      </p:to>
                                    </p:set>
                                    <p:set>
                                      <p:cBhvr>
                                        <p:cTn id="28" dur="500" fill="hold"/>
                                        <p:tgtEl>
                                          <p:spTgt spid="3">
                                            <p:txEl>
                                              <p:pRg st="1" end="1"/>
                                            </p:txEl>
                                          </p:spTgt>
                                        </p:tgtEl>
                                        <p:attrNameLst>
                                          <p:attrName>fillcolor</p:attrName>
                                        </p:attrNameLst>
                                      </p:cBhvr>
                                      <p:to>
                                        <p:clrVal>
                                          <a:srgbClr val="F4B183"/>
                                        </p:clrVal>
                                      </p:to>
                                    </p:set>
                                    <p:set>
                                      <p:cBhvr>
                                        <p:cTn id="29" dur="500" fill="hold"/>
                                        <p:tgtEl>
                                          <p:spTgt spid="3">
                                            <p:txEl>
                                              <p:pRg st="1" end="1"/>
                                            </p:txEl>
                                          </p:spTgt>
                                        </p:tgtEl>
                                        <p:attrNameLst>
                                          <p:attrName>fill.type</p:attrName>
                                        </p:attrNameLst>
                                      </p:cBhvr>
                                      <p:to>
                                        <p:strVal val="solid"/>
                                      </p:to>
                                    </p:set>
                                  </p:childTnLst>
                                </p:cTn>
                              </p:par>
                              <p:par>
                                <p:cTn id="30" presetID="22" presetClass="entr" presetSubtype="8" fill="hold" grpId="0" nodeType="with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wipe(left)">
                                      <p:cBhvr>
                                        <p:cTn id="3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781714" cy="1325563"/>
          </a:xfrm>
        </p:spPr>
        <p:txBody>
          <a:bodyPr>
            <a:normAutofit/>
          </a:bodyPr>
          <a:lstStyle/>
          <a:p>
            <a:r>
              <a:rPr lang="en-US" sz="3600" b="1" dirty="0">
                <a:solidFill>
                  <a:srgbClr val="FB7003"/>
                </a:solidFill>
                <a:latin typeface="Cabin Sketch" panose="020B0503050202020004" pitchFamily="34" charset="0"/>
              </a:rPr>
              <a:t>Windows CE Applications</a:t>
            </a:r>
          </a:p>
        </p:txBody>
      </p:sp>
      <p:sp>
        <p:nvSpPr>
          <p:cNvPr id="3" name="Content Placeholder 2"/>
          <p:cNvSpPr>
            <a:spLocks noGrp="1"/>
          </p:cNvSpPr>
          <p:nvPr>
            <p:ph idx="1"/>
          </p:nvPr>
        </p:nvSpPr>
        <p:spPr/>
        <p:txBody>
          <a:bodyPr>
            <a:normAutofit/>
          </a:bodyPr>
          <a:lstStyle/>
          <a:p>
            <a:r>
              <a:rPr lang="en-US" sz="2400" u="sng" dirty="0">
                <a:solidFill>
                  <a:schemeClr val="accent3">
                    <a:lumMod val="20000"/>
                    <a:lumOff val="80000"/>
                  </a:schemeClr>
                </a:solidFill>
                <a:latin typeface="Cabin Sketch" panose="020B0503050202020004" pitchFamily="34" charset="0"/>
              </a:rPr>
              <a:t>Multimedia Access:</a:t>
            </a:r>
            <a:r>
              <a:rPr lang="en-US" sz="2400" dirty="0">
                <a:solidFill>
                  <a:schemeClr val="accent3">
                    <a:lumMod val="20000"/>
                    <a:lumOff val="80000"/>
                  </a:schemeClr>
                </a:solidFill>
                <a:latin typeface="Cabin Sketch" panose="020B0503050202020004" pitchFamily="34" charset="0"/>
              </a:rPr>
              <a:t> A electronic book application and a media player reflect the aim of Microsoft to emphasize on content delivery complementary to providing just base technology like operating systems.</a:t>
            </a:r>
          </a:p>
          <a:p>
            <a:pPr lvl="1"/>
            <a:r>
              <a:rPr lang="en-US" dirty="0">
                <a:solidFill>
                  <a:schemeClr val="accent3">
                    <a:lumMod val="20000"/>
                    <a:lumOff val="80000"/>
                  </a:schemeClr>
                </a:solidFill>
                <a:latin typeface="Cabin Sketch" panose="020B0503050202020004" pitchFamily="34" charset="0"/>
              </a:rPr>
              <a:t>The Microsoft Media Player can download an individual music library from major record companies onto a handheld device. The Windows Media format compresses two hours of music into 64 MB. That is about half as much as MP3 needs. </a:t>
            </a:r>
          </a:p>
          <a:p>
            <a:pPr lvl="1"/>
            <a:r>
              <a:rPr lang="en-US" dirty="0">
                <a:solidFill>
                  <a:schemeClr val="accent3">
                    <a:lumMod val="20000"/>
                    <a:lumOff val="80000"/>
                  </a:schemeClr>
                </a:solidFill>
                <a:latin typeface="Cabin Sketch" panose="020B0503050202020004" pitchFamily="34" charset="0"/>
              </a:rPr>
              <a:t>Microsoft Reader is an electronic book software delivering books to Windows CE based devices. Well readable fonts, a built-in dictionary, and a large collection of book titles are the benefits for the user. The goody for the publisher is a corresponding copy-protection system preventing illegal reproduction. </a:t>
            </a:r>
          </a:p>
        </p:txBody>
      </p:sp>
      <p:sp>
        <p:nvSpPr>
          <p:cNvPr id="4" name="New shape"/>
          <p:cNvSpPr/>
          <p:nvPr/>
        </p:nvSpPr>
        <p:spPr>
          <a:xfrm flipV="1">
            <a:off x="-10221" y="1419224"/>
            <a:ext cx="11659295" cy="81660"/>
          </a:xfrm>
          <a:prstGeom prst="rect">
            <a:avLst/>
          </a:prstGeom>
          <a:blipFill dpi="0" rotWithShape="1">
            <a:blip r:embed="rId2">
              <a:extLst>
                <a:ext uri="{BEBA8EAE-BF5A-486C-A8C5-ECC9F3942E4B}">
                  <a14:imgProps xmlns:a14="http://schemas.microsoft.com/office/drawing/2010/main">
                    <a14:imgLayer r:embed="rId3">
                      <a14:imgEffect>
                        <a14:colorTemperature colorTemp="7200"/>
                      </a14:imgEffect>
                      <a14:imgEffect>
                        <a14:saturation sat="98000"/>
                      </a14:imgEffect>
                    </a14:imgLayer>
                  </a14:imgProps>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extLst>
      <p:ext uri="{BB962C8B-B14F-4D97-AF65-F5344CB8AC3E}">
        <p14:creationId xmlns:p14="http://schemas.microsoft.com/office/powerpoint/2010/main" val="4263304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iterate type="lt">
                                    <p:tmPct val="0"/>
                                  </p:iterate>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500"/>
                                        <p:tgtEl>
                                          <p:spTgt spid="3">
                                            <p:txEl>
                                              <p:pRg st="0" end="0"/>
                                            </p:txEl>
                                          </p:spTgt>
                                        </p:tgtEl>
                                      </p:cBhvr>
                                    </p:animEffect>
                                  </p:childTnLst>
                                </p:cTn>
                              </p:par>
                              <p:par>
                                <p:cTn id="15" presetID="10" presetClass="entr" presetSubtype="0" fill="hold" nodeType="withEffect">
                                  <p:stCondLst>
                                    <p:cond delay="0"/>
                                  </p:stCondLst>
                                  <p:iterate type="lt">
                                    <p:tmPct val="0"/>
                                  </p:iterate>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par>
                                <p:cTn id="18" presetID="10" presetClass="entr" presetSubtype="0" fill="hold" nodeType="withEffect">
                                  <p:stCondLst>
                                    <p:cond delay="0"/>
                                  </p:stCondLst>
                                  <p:iterate type="lt">
                                    <p:tmPct val="0"/>
                                  </p:iterate>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mph" presetSubtype="0" fill="hold" nodeType="clickEffect">
                                  <p:stCondLst>
                                    <p:cond delay="0"/>
                                  </p:stCondLst>
                                  <p:iterate type="lt">
                                    <p:tmPct val="4000"/>
                                  </p:iterate>
                                  <p:childTnLst>
                                    <p:set>
                                      <p:cBhvr override="childStyle">
                                        <p:cTn id="24" dur="500" fill="hold"/>
                                        <p:tgtEl>
                                          <p:spTgt spid="3">
                                            <p:txEl>
                                              <p:pRg st="0" end="0"/>
                                            </p:txEl>
                                          </p:spTgt>
                                        </p:tgtEl>
                                        <p:attrNameLst>
                                          <p:attrName>style.color</p:attrName>
                                        </p:attrNameLst>
                                      </p:cBhvr>
                                      <p:to>
                                        <p:clrVal>
                                          <a:srgbClr val="F4B183"/>
                                        </p:clrVal>
                                      </p:to>
                                    </p:set>
                                    <p:set>
                                      <p:cBhvr>
                                        <p:cTn id="25" dur="500" fill="hold"/>
                                        <p:tgtEl>
                                          <p:spTgt spid="3">
                                            <p:txEl>
                                              <p:pRg st="0" end="0"/>
                                            </p:txEl>
                                          </p:spTgt>
                                        </p:tgtEl>
                                        <p:attrNameLst>
                                          <p:attrName>fillcolor</p:attrName>
                                        </p:attrNameLst>
                                      </p:cBhvr>
                                      <p:to>
                                        <p:clrVal>
                                          <a:srgbClr val="F4B183"/>
                                        </p:clrVal>
                                      </p:to>
                                    </p:set>
                                    <p:set>
                                      <p:cBhvr>
                                        <p:cTn id="26" dur="500" fill="hold"/>
                                        <p:tgtEl>
                                          <p:spTgt spid="3">
                                            <p:txEl>
                                              <p:pRg st="0" end="0"/>
                                            </p:txEl>
                                          </p:spTgt>
                                        </p:tgtEl>
                                        <p:attrNameLst>
                                          <p:attrName>fill.type</p:attrName>
                                        </p:attrNameLst>
                                      </p:cBhvr>
                                      <p:to>
                                        <p:strVal val="solid"/>
                                      </p:to>
                                    </p:set>
                                  </p:childTnLst>
                                </p:cTn>
                              </p:par>
                            </p:childTnLst>
                          </p:cTn>
                        </p:par>
                      </p:childTnLst>
                    </p:cTn>
                  </p:par>
                  <p:par>
                    <p:cTn id="27" fill="hold">
                      <p:stCondLst>
                        <p:cond delay="indefinite"/>
                      </p:stCondLst>
                      <p:childTnLst>
                        <p:par>
                          <p:cTn id="28" fill="hold">
                            <p:stCondLst>
                              <p:cond delay="0"/>
                            </p:stCondLst>
                            <p:childTnLst>
                              <p:par>
                                <p:cTn id="29" presetID="16" presetClass="emph" presetSubtype="0" fill="hold" nodeType="clickEffect">
                                  <p:stCondLst>
                                    <p:cond delay="0"/>
                                  </p:stCondLst>
                                  <p:iterate type="lt">
                                    <p:tmPct val="4000"/>
                                  </p:iterate>
                                  <p:childTnLst>
                                    <p:set>
                                      <p:cBhvr override="childStyle">
                                        <p:cTn id="30" dur="500" fill="hold"/>
                                        <p:tgtEl>
                                          <p:spTgt spid="3">
                                            <p:txEl>
                                              <p:pRg st="1" end="1"/>
                                            </p:txEl>
                                          </p:spTgt>
                                        </p:tgtEl>
                                        <p:attrNameLst>
                                          <p:attrName>style.color</p:attrName>
                                        </p:attrNameLst>
                                      </p:cBhvr>
                                      <p:to>
                                        <p:clrVal>
                                          <a:srgbClr val="F4B183"/>
                                        </p:clrVal>
                                      </p:to>
                                    </p:set>
                                    <p:set>
                                      <p:cBhvr>
                                        <p:cTn id="31" dur="500" fill="hold"/>
                                        <p:tgtEl>
                                          <p:spTgt spid="3">
                                            <p:txEl>
                                              <p:pRg st="1" end="1"/>
                                            </p:txEl>
                                          </p:spTgt>
                                        </p:tgtEl>
                                        <p:attrNameLst>
                                          <p:attrName>fillcolor</p:attrName>
                                        </p:attrNameLst>
                                      </p:cBhvr>
                                      <p:to>
                                        <p:clrVal>
                                          <a:srgbClr val="F4B183"/>
                                        </p:clrVal>
                                      </p:to>
                                    </p:set>
                                    <p:set>
                                      <p:cBhvr>
                                        <p:cTn id="32" dur="500" fill="hold"/>
                                        <p:tgtEl>
                                          <p:spTgt spid="3">
                                            <p:txEl>
                                              <p:pRg st="1" end="1"/>
                                            </p:txEl>
                                          </p:spTgt>
                                        </p:tgtEl>
                                        <p:attrNameLst>
                                          <p:attrName>fill.type</p:attrName>
                                        </p:attrNameLst>
                                      </p:cBhvr>
                                      <p:to>
                                        <p:strVal val="solid"/>
                                      </p:to>
                                    </p:set>
                                  </p:childTnLst>
                                </p:cTn>
                              </p:par>
                            </p:childTnLst>
                          </p:cTn>
                        </p:par>
                      </p:childTnLst>
                    </p:cTn>
                  </p:par>
                  <p:par>
                    <p:cTn id="33" fill="hold">
                      <p:stCondLst>
                        <p:cond delay="indefinite"/>
                      </p:stCondLst>
                      <p:childTnLst>
                        <p:par>
                          <p:cTn id="34" fill="hold">
                            <p:stCondLst>
                              <p:cond delay="0"/>
                            </p:stCondLst>
                            <p:childTnLst>
                              <p:par>
                                <p:cTn id="35" presetID="16" presetClass="emph" presetSubtype="0" fill="hold" nodeType="clickEffect">
                                  <p:stCondLst>
                                    <p:cond delay="0"/>
                                  </p:stCondLst>
                                  <p:iterate type="lt">
                                    <p:tmPct val="4000"/>
                                  </p:iterate>
                                  <p:childTnLst>
                                    <p:set>
                                      <p:cBhvr override="childStyle">
                                        <p:cTn id="36" dur="500" fill="hold"/>
                                        <p:tgtEl>
                                          <p:spTgt spid="3">
                                            <p:txEl>
                                              <p:pRg st="2" end="2"/>
                                            </p:txEl>
                                          </p:spTgt>
                                        </p:tgtEl>
                                        <p:attrNameLst>
                                          <p:attrName>style.color</p:attrName>
                                        </p:attrNameLst>
                                      </p:cBhvr>
                                      <p:to>
                                        <p:clrVal>
                                          <a:srgbClr val="F4B183"/>
                                        </p:clrVal>
                                      </p:to>
                                    </p:set>
                                    <p:set>
                                      <p:cBhvr>
                                        <p:cTn id="37" dur="500" fill="hold"/>
                                        <p:tgtEl>
                                          <p:spTgt spid="3">
                                            <p:txEl>
                                              <p:pRg st="2" end="2"/>
                                            </p:txEl>
                                          </p:spTgt>
                                        </p:tgtEl>
                                        <p:attrNameLst>
                                          <p:attrName>fillcolor</p:attrName>
                                        </p:attrNameLst>
                                      </p:cBhvr>
                                      <p:to>
                                        <p:clrVal>
                                          <a:srgbClr val="F4B183"/>
                                        </p:clrVal>
                                      </p:to>
                                    </p:set>
                                    <p:set>
                                      <p:cBhvr>
                                        <p:cTn id="38" dur="500" fill="hold"/>
                                        <p:tgtEl>
                                          <p:spTgt spid="3">
                                            <p:txEl>
                                              <p:pRg st="2" end="2"/>
                                            </p:txEl>
                                          </p:spTgt>
                                        </p:tgtEl>
                                        <p:attrNameLst>
                                          <p:attrName>fill.type</p:attrName>
                                        </p:attrNameLst>
                                      </p:cBhvr>
                                      <p:to>
                                        <p:strVal val="solid"/>
                                      </p:to>
                                    </p:set>
                                  </p:childTnLst>
                                </p:cTn>
                              </p:par>
                              <p:par>
                                <p:cTn id="39" presetID="22" presetClass="entr" presetSubtype="8" fill="hold" grpId="0" nodeType="with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left)">
                                      <p:cBhvr>
                                        <p:cTn id="4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365125"/>
            <a:ext cx="10852053" cy="1325563"/>
          </a:xfrm>
        </p:spPr>
        <p:txBody>
          <a:bodyPr>
            <a:normAutofit/>
          </a:bodyPr>
          <a:lstStyle/>
          <a:p>
            <a:r>
              <a:rPr lang="en-US" sz="3600" b="1" dirty="0">
                <a:solidFill>
                  <a:srgbClr val="FB7003"/>
                </a:solidFill>
                <a:latin typeface="Cabin Sketch" panose="020B0503050202020004" pitchFamily="34" charset="0"/>
              </a:rPr>
              <a:t>Sub-Notebooks</a:t>
            </a:r>
          </a:p>
        </p:txBody>
      </p:sp>
      <p:sp>
        <p:nvSpPr>
          <p:cNvPr id="3" name="Content Placeholder 2"/>
          <p:cNvSpPr>
            <a:spLocks noGrp="1"/>
          </p:cNvSpPr>
          <p:nvPr>
            <p:ph idx="1"/>
          </p:nvPr>
        </p:nvSpPr>
        <p:spPr/>
        <p:txBody>
          <a:bodyPr>
            <a:normAutofit/>
          </a:bodyPr>
          <a:lstStyle/>
          <a:p>
            <a:r>
              <a:rPr lang="en-US" sz="2000" dirty="0">
                <a:solidFill>
                  <a:schemeClr val="accent3">
                    <a:lumMod val="20000"/>
                    <a:lumOff val="80000"/>
                  </a:schemeClr>
                </a:solidFill>
                <a:latin typeface="Cabin Sketch" panose="020B0503050202020004" pitchFamily="34" charset="0"/>
              </a:rPr>
              <a:t>In terms of size, weight, processing power, and functionality, subnotebooks or clamshells are somewhere in between a handheld device and a regular notebook. </a:t>
            </a:r>
          </a:p>
          <a:p>
            <a:r>
              <a:rPr lang="en-US" sz="2000" dirty="0">
                <a:solidFill>
                  <a:schemeClr val="accent3">
                    <a:lumMod val="20000"/>
                    <a:lumOff val="80000"/>
                  </a:schemeClr>
                </a:solidFill>
                <a:latin typeface="Cabin Sketch" panose="020B0503050202020004" pitchFamily="34" charset="0"/>
              </a:rPr>
              <a:t>Most of a handheld computer's characteristics are valid for sub-notebooks too. But they have more memory, more CPU power and they provide a reasonable screen as well. </a:t>
            </a:r>
          </a:p>
          <a:p>
            <a:r>
              <a:rPr lang="en-US" sz="2000" dirty="0">
                <a:solidFill>
                  <a:schemeClr val="accent3">
                    <a:lumMod val="20000"/>
                    <a:lumOff val="80000"/>
                  </a:schemeClr>
                </a:solidFill>
                <a:latin typeface="Cabin Sketch" panose="020B0503050202020004" pitchFamily="34" charset="0"/>
              </a:rPr>
              <a:t>Additionally, they have a small keyboard, making data entry much easier - a significant advantage, in case a lot of text has to be typed in. </a:t>
            </a:r>
          </a:p>
          <a:p>
            <a:r>
              <a:rPr lang="en-US" sz="2000" dirty="0">
                <a:solidFill>
                  <a:schemeClr val="accent3">
                    <a:lumMod val="20000"/>
                    <a:lumOff val="80000"/>
                  </a:schemeClr>
                </a:solidFill>
                <a:latin typeface="Cabin Sketch" panose="020B0503050202020004" pitchFamily="34" charset="0"/>
              </a:rPr>
              <a:t>Although sub-notebooks won't fit into pockets anymore, they are still highly portable and a bit lighter than full-sized notebooks. </a:t>
            </a:r>
          </a:p>
        </p:txBody>
      </p:sp>
      <p:pic>
        <p:nvPicPr>
          <p:cNvPr id="4" name="Google Shape;136;p7"/>
          <p:cNvPicPr preferRelativeResize="0"/>
          <p:nvPr/>
        </p:nvPicPr>
        <p:blipFill rotWithShape="1">
          <a:blip r:embed="rId2">
            <a:alphaModFix/>
          </a:blip>
          <a:srcRect/>
          <a:stretch/>
        </p:blipFill>
        <p:spPr>
          <a:xfrm>
            <a:off x="4930307" y="4390018"/>
            <a:ext cx="3869461" cy="2139518"/>
          </a:xfrm>
          <a:prstGeom prst="rect">
            <a:avLst/>
          </a:prstGeom>
          <a:noFill/>
          <a:ln>
            <a:noFill/>
          </a:ln>
        </p:spPr>
      </p:pic>
      <p:sp>
        <p:nvSpPr>
          <p:cNvPr id="5" name="New shape"/>
          <p:cNvSpPr/>
          <p:nvPr/>
        </p:nvSpPr>
        <p:spPr>
          <a:xfrm flipV="1">
            <a:off x="-10221" y="1419224"/>
            <a:ext cx="11659295" cy="81660"/>
          </a:xfrm>
          <a:prstGeom prst="rect">
            <a:avLst/>
          </a:prstGeom>
          <a:blipFill dpi="0" rotWithShape="1">
            <a:blip r:embed="rId3">
              <a:extLst>
                <a:ext uri="{BEBA8EAE-BF5A-486C-A8C5-ECC9F3942E4B}">
                  <a14:imgProps xmlns:a14="http://schemas.microsoft.com/office/drawing/2010/main">
                    <a14:imgLayer r:embed="rId4">
                      <a14:imgEffect>
                        <a14:colorTemperature colorTemp="7200"/>
                      </a14:imgEffect>
                      <a14:imgEffect>
                        <a14:saturation sat="98000"/>
                      </a14:imgEffect>
                    </a14:imgLayer>
                  </a14:imgProps>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extLst>
      <p:ext uri="{BB962C8B-B14F-4D97-AF65-F5344CB8AC3E}">
        <p14:creationId xmlns:p14="http://schemas.microsoft.com/office/powerpoint/2010/main" val="3166630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iterate type="lt">
                                    <p:tmPct val="0"/>
                                  </p:iterate>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500"/>
                                        <p:tgtEl>
                                          <p:spTgt spid="3">
                                            <p:txEl>
                                              <p:pRg st="0" end="0"/>
                                            </p:txEl>
                                          </p:spTgt>
                                        </p:tgtEl>
                                      </p:cBhvr>
                                    </p:animEffect>
                                  </p:childTnLst>
                                </p:cTn>
                              </p:par>
                              <p:par>
                                <p:cTn id="15" presetID="10" presetClass="entr" presetSubtype="0" fill="hold" nodeType="withEffect">
                                  <p:stCondLst>
                                    <p:cond delay="0"/>
                                  </p:stCondLst>
                                  <p:iterate type="lt">
                                    <p:tmPct val="0"/>
                                  </p:iterate>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par>
                                <p:cTn id="18" presetID="10" presetClass="entr" presetSubtype="0" fill="hold" nodeType="withEffect">
                                  <p:stCondLst>
                                    <p:cond delay="0"/>
                                  </p:stCondLst>
                                  <p:iterate type="lt">
                                    <p:tmPct val="0"/>
                                  </p:iterate>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500"/>
                                        <p:tgtEl>
                                          <p:spTgt spid="3">
                                            <p:txEl>
                                              <p:pRg st="2" end="2"/>
                                            </p:txEl>
                                          </p:spTgt>
                                        </p:tgtEl>
                                      </p:cBhvr>
                                    </p:animEffect>
                                  </p:childTnLst>
                                </p:cTn>
                              </p:par>
                              <p:par>
                                <p:cTn id="21" presetID="10" presetClass="entr" presetSubtype="0" fill="hold" nodeType="withEffect">
                                  <p:stCondLst>
                                    <p:cond delay="0"/>
                                  </p:stCondLst>
                                  <p:iterate type="lt">
                                    <p:tmPct val="0"/>
                                  </p:iterate>
                                  <p:childTnLst>
                                    <p:set>
                                      <p:cBhvr>
                                        <p:cTn id="22" dur="1" fill="hold">
                                          <p:stCondLst>
                                            <p:cond delay="0"/>
                                          </p:stCondLst>
                                        </p:cTn>
                                        <p:tgtEl>
                                          <p:spTgt spid="3">
                                            <p:txEl>
                                              <p:pRg st="3" end="3"/>
                                            </p:txEl>
                                          </p:spTgt>
                                        </p:tgtEl>
                                        <p:attrNameLst>
                                          <p:attrName>style.visibility</p:attrName>
                                        </p:attrNameLst>
                                      </p:cBhvr>
                                      <p:to>
                                        <p:strVal val="visible"/>
                                      </p:to>
                                    </p:set>
                                    <p:animEffect transition="in" filter="fade">
                                      <p:cBhvr>
                                        <p:cTn id="23" dur="500"/>
                                        <p:tgtEl>
                                          <p:spTgt spid="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1000"/>
                                        <p:tgtEl>
                                          <p:spTgt spid="4"/>
                                        </p:tgtEl>
                                      </p:cBhvr>
                                    </p:animEffect>
                                    <p:anim calcmode="lin" valueType="num">
                                      <p:cBhvr>
                                        <p:cTn id="29" dur="1000" fill="hold"/>
                                        <p:tgtEl>
                                          <p:spTgt spid="4"/>
                                        </p:tgtEl>
                                        <p:attrNameLst>
                                          <p:attrName>ppt_x</p:attrName>
                                        </p:attrNameLst>
                                      </p:cBhvr>
                                      <p:tavLst>
                                        <p:tav tm="0">
                                          <p:val>
                                            <p:strVal val="#ppt_x"/>
                                          </p:val>
                                        </p:tav>
                                        <p:tav tm="100000">
                                          <p:val>
                                            <p:strVal val="#ppt_x"/>
                                          </p:val>
                                        </p:tav>
                                      </p:tavLst>
                                    </p:anim>
                                    <p:anim calcmode="lin" valueType="num">
                                      <p:cBhvr>
                                        <p:cTn id="30"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6" presetClass="emph" presetSubtype="0" fill="hold" nodeType="clickEffect">
                                  <p:stCondLst>
                                    <p:cond delay="0"/>
                                  </p:stCondLst>
                                  <p:iterate type="lt">
                                    <p:tmPct val="4000"/>
                                  </p:iterate>
                                  <p:childTnLst>
                                    <p:set>
                                      <p:cBhvr override="childStyle">
                                        <p:cTn id="34" dur="500" fill="hold"/>
                                        <p:tgtEl>
                                          <p:spTgt spid="3">
                                            <p:txEl>
                                              <p:pRg st="0" end="0"/>
                                            </p:txEl>
                                          </p:spTgt>
                                        </p:tgtEl>
                                        <p:attrNameLst>
                                          <p:attrName>style.color</p:attrName>
                                        </p:attrNameLst>
                                      </p:cBhvr>
                                      <p:to>
                                        <p:clrVal>
                                          <a:srgbClr val="F4B183"/>
                                        </p:clrVal>
                                      </p:to>
                                    </p:set>
                                    <p:set>
                                      <p:cBhvr>
                                        <p:cTn id="35" dur="500" fill="hold"/>
                                        <p:tgtEl>
                                          <p:spTgt spid="3">
                                            <p:txEl>
                                              <p:pRg st="0" end="0"/>
                                            </p:txEl>
                                          </p:spTgt>
                                        </p:tgtEl>
                                        <p:attrNameLst>
                                          <p:attrName>fillcolor</p:attrName>
                                        </p:attrNameLst>
                                      </p:cBhvr>
                                      <p:to>
                                        <p:clrVal>
                                          <a:srgbClr val="F4B183"/>
                                        </p:clrVal>
                                      </p:to>
                                    </p:set>
                                    <p:set>
                                      <p:cBhvr>
                                        <p:cTn id="36" dur="500" fill="hold"/>
                                        <p:tgtEl>
                                          <p:spTgt spid="3">
                                            <p:txEl>
                                              <p:pRg st="0" end="0"/>
                                            </p:txEl>
                                          </p:spTgt>
                                        </p:tgtEl>
                                        <p:attrNameLst>
                                          <p:attrName>fill.type</p:attrName>
                                        </p:attrNameLst>
                                      </p:cBhvr>
                                      <p:to>
                                        <p:strVal val="solid"/>
                                      </p:to>
                                    </p:set>
                                  </p:childTnLst>
                                </p:cTn>
                              </p:par>
                            </p:childTnLst>
                          </p:cTn>
                        </p:par>
                      </p:childTnLst>
                    </p:cTn>
                  </p:par>
                  <p:par>
                    <p:cTn id="37" fill="hold">
                      <p:stCondLst>
                        <p:cond delay="indefinite"/>
                      </p:stCondLst>
                      <p:childTnLst>
                        <p:par>
                          <p:cTn id="38" fill="hold">
                            <p:stCondLst>
                              <p:cond delay="0"/>
                            </p:stCondLst>
                            <p:childTnLst>
                              <p:par>
                                <p:cTn id="39" presetID="16" presetClass="emph" presetSubtype="0" fill="hold" nodeType="clickEffect">
                                  <p:stCondLst>
                                    <p:cond delay="0"/>
                                  </p:stCondLst>
                                  <p:iterate type="lt">
                                    <p:tmPct val="4000"/>
                                  </p:iterate>
                                  <p:childTnLst>
                                    <p:set>
                                      <p:cBhvr override="childStyle">
                                        <p:cTn id="40" dur="500" fill="hold"/>
                                        <p:tgtEl>
                                          <p:spTgt spid="3">
                                            <p:txEl>
                                              <p:pRg st="1" end="1"/>
                                            </p:txEl>
                                          </p:spTgt>
                                        </p:tgtEl>
                                        <p:attrNameLst>
                                          <p:attrName>style.color</p:attrName>
                                        </p:attrNameLst>
                                      </p:cBhvr>
                                      <p:to>
                                        <p:clrVal>
                                          <a:srgbClr val="F4B183"/>
                                        </p:clrVal>
                                      </p:to>
                                    </p:set>
                                    <p:set>
                                      <p:cBhvr>
                                        <p:cTn id="41" dur="500" fill="hold"/>
                                        <p:tgtEl>
                                          <p:spTgt spid="3">
                                            <p:txEl>
                                              <p:pRg st="1" end="1"/>
                                            </p:txEl>
                                          </p:spTgt>
                                        </p:tgtEl>
                                        <p:attrNameLst>
                                          <p:attrName>fillcolor</p:attrName>
                                        </p:attrNameLst>
                                      </p:cBhvr>
                                      <p:to>
                                        <p:clrVal>
                                          <a:srgbClr val="F4B183"/>
                                        </p:clrVal>
                                      </p:to>
                                    </p:set>
                                    <p:set>
                                      <p:cBhvr>
                                        <p:cTn id="42" dur="500" fill="hold"/>
                                        <p:tgtEl>
                                          <p:spTgt spid="3">
                                            <p:txEl>
                                              <p:pRg st="1" end="1"/>
                                            </p:txEl>
                                          </p:spTgt>
                                        </p:tgtEl>
                                        <p:attrNameLst>
                                          <p:attrName>fill.type</p:attrName>
                                        </p:attrNameLst>
                                      </p:cBhvr>
                                      <p:to>
                                        <p:strVal val="solid"/>
                                      </p:to>
                                    </p:set>
                                  </p:childTnLst>
                                </p:cTn>
                              </p:par>
                            </p:childTnLst>
                          </p:cTn>
                        </p:par>
                      </p:childTnLst>
                    </p:cTn>
                  </p:par>
                  <p:par>
                    <p:cTn id="43" fill="hold">
                      <p:stCondLst>
                        <p:cond delay="indefinite"/>
                      </p:stCondLst>
                      <p:childTnLst>
                        <p:par>
                          <p:cTn id="44" fill="hold">
                            <p:stCondLst>
                              <p:cond delay="0"/>
                            </p:stCondLst>
                            <p:childTnLst>
                              <p:par>
                                <p:cTn id="45" presetID="16" presetClass="emph" presetSubtype="0" fill="hold" nodeType="clickEffect">
                                  <p:stCondLst>
                                    <p:cond delay="0"/>
                                  </p:stCondLst>
                                  <p:iterate type="lt">
                                    <p:tmPct val="4000"/>
                                  </p:iterate>
                                  <p:childTnLst>
                                    <p:set>
                                      <p:cBhvr override="childStyle">
                                        <p:cTn id="46" dur="500" fill="hold"/>
                                        <p:tgtEl>
                                          <p:spTgt spid="3">
                                            <p:txEl>
                                              <p:pRg st="2" end="2"/>
                                            </p:txEl>
                                          </p:spTgt>
                                        </p:tgtEl>
                                        <p:attrNameLst>
                                          <p:attrName>style.color</p:attrName>
                                        </p:attrNameLst>
                                      </p:cBhvr>
                                      <p:to>
                                        <p:clrVal>
                                          <a:srgbClr val="F4B183"/>
                                        </p:clrVal>
                                      </p:to>
                                    </p:set>
                                    <p:set>
                                      <p:cBhvr>
                                        <p:cTn id="47" dur="500" fill="hold"/>
                                        <p:tgtEl>
                                          <p:spTgt spid="3">
                                            <p:txEl>
                                              <p:pRg st="2" end="2"/>
                                            </p:txEl>
                                          </p:spTgt>
                                        </p:tgtEl>
                                        <p:attrNameLst>
                                          <p:attrName>fillcolor</p:attrName>
                                        </p:attrNameLst>
                                      </p:cBhvr>
                                      <p:to>
                                        <p:clrVal>
                                          <a:srgbClr val="F4B183"/>
                                        </p:clrVal>
                                      </p:to>
                                    </p:set>
                                    <p:set>
                                      <p:cBhvr>
                                        <p:cTn id="48" dur="500" fill="hold"/>
                                        <p:tgtEl>
                                          <p:spTgt spid="3">
                                            <p:txEl>
                                              <p:pRg st="2" end="2"/>
                                            </p:txEl>
                                          </p:spTgt>
                                        </p:tgtEl>
                                        <p:attrNameLst>
                                          <p:attrName>fill.type</p:attrName>
                                        </p:attrNameLst>
                                      </p:cBhvr>
                                      <p:to>
                                        <p:strVal val="solid"/>
                                      </p:to>
                                    </p:set>
                                  </p:childTnLst>
                                </p:cTn>
                              </p:par>
                            </p:childTnLst>
                          </p:cTn>
                        </p:par>
                      </p:childTnLst>
                    </p:cTn>
                  </p:par>
                  <p:par>
                    <p:cTn id="49" fill="hold">
                      <p:stCondLst>
                        <p:cond delay="indefinite"/>
                      </p:stCondLst>
                      <p:childTnLst>
                        <p:par>
                          <p:cTn id="50" fill="hold">
                            <p:stCondLst>
                              <p:cond delay="0"/>
                            </p:stCondLst>
                            <p:childTnLst>
                              <p:par>
                                <p:cTn id="51" presetID="16" presetClass="emph" presetSubtype="0" fill="hold" nodeType="clickEffect">
                                  <p:stCondLst>
                                    <p:cond delay="0"/>
                                  </p:stCondLst>
                                  <p:iterate type="lt">
                                    <p:tmPct val="4000"/>
                                  </p:iterate>
                                  <p:childTnLst>
                                    <p:set>
                                      <p:cBhvr override="childStyle">
                                        <p:cTn id="52" dur="500" fill="hold"/>
                                        <p:tgtEl>
                                          <p:spTgt spid="3">
                                            <p:txEl>
                                              <p:pRg st="3" end="3"/>
                                            </p:txEl>
                                          </p:spTgt>
                                        </p:tgtEl>
                                        <p:attrNameLst>
                                          <p:attrName>style.color</p:attrName>
                                        </p:attrNameLst>
                                      </p:cBhvr>
                                      <p:to>
                                        <p:clrVal>
                                          <a:srgbClr val="F4B183"/>
                                        </p:clrVal>
                                      </p:to>
                                    </p:set>
                                    <p:set>
                                      <p:cBhvr>
                                        <p:cTn id="53" dur="500" fill="hold"/>
                                        <p:tgtEl>
                                          <p:spTgt spid="3">
                                            <p:txEl>
                                              <p:pRg st="3" end="3"/>
                                            </p:txEl>
                                          </p:spTgt>
                                        </p:tgtEl>
                                        <p:attrNameLst>
                                          <p:attrName>fillcolor</p:attrName>
                                        </p:attrNameLst>
                                      </p:cBhvr>
                                      <p:to>
                                        <p:clrVal>
                                          <a:srgbClr val="F4B183"/>
                                        </p:clrVal>
                                      </p:to>
                                    </p:set>
                                    <p:set>
                                      <p:cBhvr>
                                        <p:cTn id="54" dur="500" fill="hold"/>
                                        <p:tgtEl>
                                          <p:spTgt spid="3">
                                            <p:txEl>
                                              <p:pRg st="3" end="3"/>
                                            </p:txEl>
                                          </p:spTgt>
                                        </p:tgtEl>
                                        <p:attrNameLst>
                                          <p:attrName>fill.type</p:attrName>
                                        </p:attrNameLst>
                                      </p:cBhvr>
                                      <p:to>
                                        <p:strVal val="solid"/>
                                      </p:to>
                                    </p:set>
                                  </p:childTnLst>
                                </p:cTn>
                              </p:par>
                              <p:par>
                                <p:cTn id="55" presetID="22" presetClass="entr" presetSubtype="8" fill="hold" grpId="0" nodeType="withEffect">
                                  <p:stCondLst>
                                    <p:cond delay="0"/>
                                  </p:stCondLst>
                                  <p:childTnLst>
                                    <p:set>
                                      <p:cBhvr>
                                        <p:cTn id="56" dur="1" fill="hold">
                                          <p:stCondLst>
                                            <p:cond delay="0"/>
                                          </p:stCondLst>
                                        </p:cTn>
                                        <p:tgtEl>
                                          <p:spTgt spid="5"/>
                                        </p:tgtEl>
                                        <p:attrNameLst>
                                          <p:attrName>style.visibility</p:attrName>
                                        </p:attrNameLst>
                                      </p:cBhvr>
                                      <p:to>
                                        <p:strVal val="visible"/>
                                      </p:to>
                                    </p:set>
                                    <p:animEffect transition="in" filter="wipe(left)">
                                      <p:cBhvr>
                                        <p:cTn id="5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solidFill>
                  <a:srgbClr val="FB7003"/>
                </a:solidFill>
                <a:latin typeface="Cabin Sketch" panose="020B0503050202020004" pitchFamily="34" charset="0"/>
              </a:rPr>
              <a:t>Sub-Notebooks</a:t>
            </a:r>
          </a:p>
        </p:txBody>
      </p:sp>
      <p:sp>
        <p:nvSpPr>
          <p:cNvPr id="3" name="Content Placeholder 2"/>
          <p:cNvSpPr>
            <a:spLocks noGrp="1"/>
          </p:cNvSpPr>
          <p:nvPr>
            <p:ph idx="1"/>
          </p:nvPr>
        </p:nvSpPr>
        <p:spPr/>
        <p:txBody>
          <a:bodyPr>
            <a:normAutofit/>
          </a:bodyPr>
          <a:lstStyle/>
          <a:p>
            <a:r>
              <a:rPr lang="en-US" sz="2400" dirty="0">
                <a:solidFill>
                  <a:schemeClr val="accent3">
                    <a:lumMod val="20000"/>
                    <a:lumOff val="80000"/>
                  </a:schemeClr>
                </a:solidFill>
                <a:latin typeface="Cabin Sketch" panose="020B0503050202020004" pitchFamily="34" charset="0"/>
              </a:rPr>
              <a:t>The main differences to regular notebooks are that the sub-notebooks have much less computing power, cost less and that they are intended for mobile usage. </a:t>
            </a:r>
          </a:p>
          <a:p>
            <a:r>
              <a:rPr lang="en-US" sz="2400" dirty="0">
                <a:solidFill>
                  <a:schemeClr val="accent3">
                    <a:lumMod val="20000"/>
                    <a:lumOff val="80000"/>
                  </a:schemeClr>
                </a:solidFill>
                <a:latin typeface="Cabin Sketch" panose="020B0503050202020004" pitchFamily="34" charset="0"/>
              </a:rPr>
              <a:t>Like handhelds, they have instant-power on, avoiding to boot an operating system first before usage.</a:t>
            </a:r>
          </a:p>
          <a:p>
            <a:r>
              <a:rPr lang="en-US" sz="2400" dirty="0">
                <a:solidFill>
                  <a:schemeClr val="accent3">
                    <a:lumMod val="20000"/>
                    <a:lumOff val="80000"/>
                  </a:schemeClr>
                </a:solidFill>
                <a:latin typeface="Cabin Sketch" panose="020B0503050202020004" pitchFamily="34" charset="0"/>
              </a:rPr>
              <a:t>Nevertheless, floppy and CD ROM drives are uncommon for sub-notebooks. And hard disks are rare.</a:t>
            </a:r>
          </a:p>
          <a:p>
            <a:r>
              <a:rPr lang="en-US" sz="2400" dirty="0">
                <a:solidFill>
                  <a:schemeClr val="accent3">
                    <a:lumMod val="20000"/>
                    <a:lumOff val="80000"/>
                  </a:schemeClr>
                </a:solidFill>
                <a:latin typeface="Cabin Sketch" panose="020B0503050202020004" pitchFamily="34" charset="0"/>
              </a:rPr>
              <a:t>But being less convenient to carry around than a handheld and having less functionality than notebooks, makes the sub-notebook class not very popular for a broad audience.</a:t>
            </a:r>
          </a:p>
          <a:p>
            <a:endParaRPr lang="en-US" sz="2400" dirty="0">
              <a:solidFill>
                <a:schemeClr val="accent3">
                  <a:lumMod val="20000"/>
                  <a:lumOff val="80000"/>
                </a:schemeClr>
              </a:solidFill>
              <a:latin typeface="Cabin Sketch" panose="020B0503050202020004" pitchFamily="34" charset="0"/>
            </a:endParaRPr>
          </a:p>
        </p:txBody>
      </p:sp>
      <p:sp>
        <p:nvSpPr>
          <p:cNvPr id="4" name="New shape"/>
          <p:cNvSpPr/>
          <p:nvPr/>
        </p:nvSpPr>
        <p:spPr>
          <a:xfrm flipV="1">
            <a:off x="-10221" y="1419224"/>
            <a:ext cx="11659295" cy="81660"/>
          </a:xfrm>
          <a:prstGeom prst="rect">
            <a:avLst/>
          </a:prstGeom>
          <a:blipFill dpi="0" rotWithShape="1">
            <a:blip r:embed="rId2">
              <a:extLst>
                <a:ext uri="{BEBA8EAE-BF5A-486C-A8C5-ECC9F3942E4B}">
                  <a14:imgProps xmlns:a14="http://schemas.microsoft.com/office/drawing/2010/main">
                    <a14:imgLayer r:embed="rId3">
                      <a14:imgEffect>
                        <a14:colorTemperature colorTemp="7200"/>
                      </a14:imgEffect>
                      <a14:imgEffect>
                        <a14:saturation sat="98000"/>
                      </a14:imgEffect>
                    </a14:imgLayer>
                  </a14:imgProps>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extLst>
      <p:ext uri="{BB962C8B-B14F-4D97-AF65-F5344CB8AC3E}">
        <p14:creationId xmlns:p14="http://schemas.microsoft.com/office/powerpoint/2010/main" val="1618789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iterate type="lt">
                                    <p:tmPct val="0"/>
                                  </p:iterate>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500"/>
                                        <p:tgtEl>
                                          <p:spTgt spid="3">
                                            <p:txEl>
                                              <p:pRg st="0" end="0"/>
                                            </p:txEl>
                                          </p:spTgt>
                                        </p:tgtEl>
                                      </p:cBhvr>
                                    </p:animEffect>
                                  </p:childTnLst>
                                </p:cTn>
                              </p:par>
                              <p:par>
                                <p:cTn id="15" presetID="10" presetClass="entr" presetSubtype="0" fill="hold" nodeType="withEffect">
                                  <p:stCondLst>
                                    <p:cond delay="0"/>
                                  </p:stCondLst>
                                  <p:iterate type="lt">
                                    <p:tmPct val="0"/>
                                  </p:iterate>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par>
                                <p:cTn id="18" presetID="10" presetClass="entr" presetSubtype="0" fill="hold" nodeType="withEffect">
                                  <p:stCondLst>
                                    <p:cond delay="0"/>
                                  </p:stCondLst>
                                  <p:iterate type="lt">
                                    <p:tmPct val="0"/>
                                  </p:iterate>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500"/>
                                        <p:tgtEl>
                                          <p:spTgt spid="3">
                                            <p:txEl>
                                              <p:pRg st="2" end="2"/>
                                            </p:txEl>
                                          </p:spTgt>
                                        </p:tgtEl>
                                      </p:cBhvr>
                                    </p:animEffect>
                                  </p:childTnLst>
                                </p:cTn>
                              </p:par>
                              <p:par>
                                <p:cTn id="21" presetID="10" presetClass="entr" presetSubtype="0" fill="hold" nodeType="withEffect">
                                  <p:stCondLst>
                                    <p:cond delay="0"/>
                                  </p:stCondLst>
                                  <p:iterate type="lt">
                                    <p:tmPct val="0"/>
                                  </p:iterate>
                                  <p:childTnLst>
                                    <p:set>
                                      <p:cBhvr>
                                        <p:cTn id="22" dur="1" fill="hold">
                                          <p:stCondLst>
                                            <p:cond delay="0"/>
                                          </p:stCondLst>
                                        </p:cTn>
                                        <p:tgtEl>
                                          <p:spTgt spid="3">
                                            <p:txEl>
                                              <p:pRg st="3" end="3"/>
                                            </p:txEl>
                                          </p:spTgt>
                                        </p:tgtEl>
                                        <p:attrNameLst>
                                          <p:attrName>style.visibility</p:attrName>
                                        </p:attrNameLst>
                                      </p:cBhvr>
                                      <p:to>
                                        <p:strVal val="visible"/>
                                      </p:to>
                                    </p:set>
                                    <p:animEffect transition="in" filter="fade">
                                      <p:cBhvr>
                                        <p:cTn id="23" dur="500"/>
                                        <p:tgtEl>
                                          <p:spTgt spid="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mph" presetSubtype="0" fill="hold" nodeType="clickEffect">
                                  <p:stCondLst>
                                    <p:cond delay="0"/>
                                  </p:stCondLst>
                                  <p:iterate type="lt">
                                    <p:tmPct val="4000"/>
                                  </p:iterate>
                                  <p:childTnLst>
                                    <p:set>
                                      <p:cBhvr override="childStyle">
                                        <p:cTn id="27" dur="500" fill="hold"/>
                                        <p:tgtEl>
                                          <p:spTgt spid="3">
                                            <p:txEl>
                                              <p:pRg st="0" end="0"/>
                                            </p:txEl>
                                          </p:spTgt>
                                        </p:tgtEl>
                                        <p:attrNameLst>
                                          <p:attrName>style.color</p:attrName>
                                        </p:attrNameLst>
                                      </p:cBhvr>
                                      <p:to>
                                        <p:clrVal>
                                          <a:srgbClr val="F4B183"/>
                                        </p:clrVal>
                                      </p:to>
                                    </p:set>
                                    <p:set>
                                      <p:cBhvr>
                                        <p:cTn id="28" dur="500" fill="hold"/>
                                        <p:tgtEl>
                                          <p:spTgt spid="3">
                                            <p:txEl>
                                              <p:pRg st="0" end="0"/>
                                            </p:txEl>
                                          </p:spTgt>
                                        </p:tgtEl>
                                        <p:attrNameLst>
                                          <p:attrName>fillcolor</p:attrName>
                                        </p:attrNameLst>
                                      </p:cBhvr>
                                      <p:to>
                                        <p:clrVal>
                                          <a:srgbClr val="F4B183"/>
                                        </p:clrVal>
                                      </p:to>
                                    </p:set>
                                    <p:set>
                                      <p:cBhvr>
                                        <p:cTn id="29" dur="500" fill="hold"/>
                                        <p:tgtEl>
                                          <p:spTgt spid="3">
                                            <p:txEl>
                                              <p:pRg st="0" end="0"/>
                                            </p:txEl>
                                          </p:spTgt>
                                        </p:tgtEl>
                                        <p:attrNameLst>
                                          <p:attrName>fill.type</p:attrName>
                                        </p:attrNameLst>
                                      </p:cBhvr>
                                      <p:to>
                                        <p:strVal val="solid"/>
                                      </p:to>
                                    </p:set>
                                  </p:childTnLst>
                                </p:cTn>
                              </p:par>
                            </p:childTnLst>
                          </p:cTn>
                        </p:par>
                      </p:childTnLst>
                    </p:cTn>
                  </p:par>
                  <p:par>
                    <p:cTn id="30" fill="hold">
                      <p:stCondLst>
                        <p:cond delay="indefinite"/>
                      </p:stCondLst>
                      <p:childTnLst>
                        <p:par>
                          <p:cTn id="31" fill="hold">
                            <p:stCondLst>
                              <p:cond delay="0"/>
                            </p:stCondLst>
                            <p:childTnLst>
                              <p:par>
                                <p:cTn id="32" presetID="16" presetClass="emph" presetSubtype="0" fill="hold" nodeType="clickEffect">
                                  <p:stCondLst>
                                    <p:cond delay="0"/>
                                  </p:stCondLst>
                                  <p:iterate type="lt">
                                    <p:tmPct val="4000"/>
                                  </p:iterate>
                                  <p:childTnLst>
                                    <p:set>
                                      <p:cBhvr override="childStyle">
                                        <p:cTn id="33" dur="500" fill="hold"/>
                                        <p:tgtEl>
                                          <p:spTgt spid="3">
                                            <p:txEl>
                                              <p:pRg st="1" end="1"/>
                                            </p:txEl>
                                          </p:spTgt>
                                        </p:tgtEl>
                                        <p:attrNameLst>
                                          <p:attrName>style.color</p:attrName>
                                        </p:attrNameLst>
                                      </p:cBhvr>
                                      <p:to>
                                        <p:clrVal>
                                          <a:srgbClr val="F4B183"/>
                                        </p:clrVal>
                                      </p:to>
                                    </p:set>
                                    <p:set>
                                      <p:cBhvr>
                                        <p:cTn id="34" dur="500" fill="hold"/>
                                        <p:tgtEl>
                                          <p:spTgt spid="3">
                                            <p:txEl>
                                              <p:pRg st="1" end="1"/>
                                            </p:txEl>
                                          </p:spTgt>
                                        </p:tgtEl>
                                        <p:attrNameLst>
                                          <p:attrName>fillcolor</p:attrName>
                                        </p:attrNameLst>
                                      </p:cBhvr>
                                      <p:to>
                                        <p:clrVal>
                                          <a:srgbClr val="F4B183"/>
                                        </p:clrVal>
                                      </p:to>
                                    </p:set>
                                    <p:set>
                                      <p:cBhvr>
                                        <p:cTn id="35" dur="500" fill="hold"/>
                                        <p:tgtEl>
                                          <p:spTgt spid="3">
                                            <p:txEl>
                                              <p:pRg st="1" end="1"/>
                                            </p:txEl>
                                          </p:spTgt>
                                        </p:tgtEl>
                                        <p:attrNameLst>
                                          <p:attrName>fill.type</p:attrName>
                                        </p:attrNameLst>
                                      </p:cBhvr>
                                      <p:to>
                                        <p:strVal val="solid"/>
                                      </p:to>
                                    </p:set>
                                  </p:childTnLst>
                                </p:cTn>
                              </p:par>
                            </p:childTnLst>
                          </p:cTn>
                        </p:par>
                      </p:childTnLst>
                    </p:cTn>
                  </p:par>
                  <p:par>
                    <p:cTn id="36" fill="hold">
                      <p:stCondLst>
                        <p:cond delay="indefinite"/>
                      </p:stCondLst>
                      <p:childTnLst>
                        <p:par>
                          <p:cTn id="37" fill="hold">
                            <p:stCondLst>
                              <p:cond delay="0"/>
                            </p:stCondLst>
                            <p:childTnLst>
                              <p:par>
                                <p:cTn id="38" presetID="16" presetClass="emph" presetSubtype="0" fill="hold" nodeType="clickEffect">
                                  <p:stCondLst>
                                    <p:cond delay="0"/>
                                  </p:stCondLst>
                                  <p:iterate type="lt">
                                    <p:tmPct val="4000"/>
                                  </p:iterate>
                                  <p:childTnLst>
                                    <p:set>
                                      <p:cBhvr override="childStyle">
                                        <p:cTn id="39" dur="500" fill="hold"/>
                                        <p:tgtEl>
                                          <p:spTgt spid="3">
                                            <p:txEl>
                                              <p:pRg st="2" end="2"/>
                                            </p:txEl>
                                          </p:spTgt>
                                        </p:tgtEl>
                                        <p:attrNameLst>
                                          <p:attrName>style.color</p:attrName>
                                        </p:attrNameLst>
                                      </p:cBhvr>
                                      <p:to>
                                        <p:clrVal>
                                          <a:srgbClr val="F4B183"/>
                                        </p:clrVal>
                                      </p:to>
                                    </p:set>
                                    <p:set>
                                      <p:cBhvr>
                                        <p:cTn id="40" dur="500" fill="hold"/>
                                        <p:tgtEl>
                                          <p:spTgt spid="3">
                                            <p:txEl>
                                              <p:pRg st="2" end="2"/>
                                            </p:txEl>
                                          </p:spTgt>
                                        </p:tgtEl>
                                        <p:attrNameLst>
                                          <p:attrName>fillcolor</p:attrName>
                                        </p:attrNameLst>
                                      </p:cBhvr>
                                      <p:to>
                                        <p:clrVal>
                                          <a:srgbClr val="F4B183"/>
                                        </p:clrVal>
                                      </p:to>
                                    </p:set>
                                    <p:set>
                                      <p:cBhvr>
                                        <p:cTn id="41" dur="500" fill="hold"/>
                                        <p:tgtEl>
                                          <p:spTgt spid="3">
                                            <p:txEl>
                                              <p:pRg st="2" end="2"/>
                                            </p:txEl>
                                          </p:spTgt>
                                        </p:tgtEl>
                                        <p:attrNameLst>
                                          <p:attrName>fill.type</p:attrName>
                                        </p:attrNameLst>
                                      </p:cBhvr>
                                      <p:to>
                                        <p:strVal val="solid"/>
                                      </p:to>
                                    </p:set>
                                  </p:childTnLst>
                                </p:cTn>
                              </p:par>
                            </p:childTnLst>
                          </p:cTn>
                        </p:par>
                      </p:childTnLst>
                    </p:cTn>
                  </p:par>
                  <p:par>
                    <p:cTn id="42" fill="hold">
                      <p:stCondLst>
                        <p:cond delay="indefinite"/>
                      </p:stCondLst>
                      <p:childTnLst>
                        <p:par>
                          <p:cTn id="43" fill="hold">
                            <p:stCondLst>
                              <p:cond delay="0"/>
                            </p:stCondLst>
                            <p:childTnLst>
                              <p:par>
                                <p:cTn id="44" presetID="16" presetClass="emph" presetSubtype="0" fill="hold" nodeType="clickEffect">
                                  <p:stCondLst>
                                    <p:cond delay="0"/>
                                  </p:stCondLst>
                                  <p:iterate type="lt">
                                    <p:tmPct val="4000"/>
                                  </p:iterate>
                                  <p:childTnLst>
                                    <p:set>
                                      <p:cBhvr override="childStyle">
                                        <p:cTn id="45" dur="500" fill="hold"/>
                                        <p:tgtEl>
                                          <p:spTgt spid="3">
                                            <p:txEl>
                                              <p:pRg st="3" end="3"/>
                                            </p:txEl>
                                          </p:spTgt>
                                        </p:tgtEl>
                                        <p:attrNameLst>
                                          <p:attrName>style.color</p:attrName>
                                        </p:attrNameLst>
                                      </p:cBhvr>
                                      <p:to>
                                        <p:clrVal>
                                          <a:srgbClr val="F4B183"/>
                                        </p:clrVal>
                                      </p:to>
                                    </p:set>
                                    <p:set>
                                      <p:cBhvr>
                                        <p:cTn id="46" dur="500" fill="hold"/>
                                        <p:tgtEl>
                                          <p:spTgt spid="3">
                                            <p:txEl>
                                              <p:pRg st="3" end="3"/>
                                            </p:txEl>
                                          </p:spTgt>
                                        </p:tgtEl>
                                        <p:attrNameLst>
                                          <p:attrName>fillcolor</p:attrName>
                                        </p:attrNameLst>
                                      </p:cBhvr>
                                      <p:to>
                                        <p:clrVal>
                                          <a:srgbClr val="F4B183"/>
                                        </p:clrVal>
                                      </p:to>
                                    </p:set>
                                    <p:set>
                                      <p:cBhvr>
                                        <p:cTn id="47" dur="500" fill="hold"/>
                                        <p:tgtEl>
                                          <p:spTgt spid="3">
                                            <p:txEl>
                                              <p:pRg st="3" end="3"/>
                                            </p:txEl>
                                          </p:spTgt>
                                        </p:tgtEl>
                                        <p:attrNameLst>
                                          <p:attrName>fill.type</p:attrName>
                                        </p:attrNameLst>
                                      </p:cBhvr>
                                      <p:to>
                                        <p:strVal val="solid"/>
                                      </p:to>
                                    </p:set>
                                  </p:childTnLst>
                                </p:cTn>
                              </p:par>
                              <p:par>
                                <p:cTn id="48" presetID="22" presetClass="entr" presetSubtype="8" fill="hold" grpId="0" nodeType="withEffect">
                                  <p:stCondLst>
                                    <p:cond delay="0"/>
                                  </p:stCondLst>
                                  <p:childTnLst>
                                    <p:set>
                                      <p:cBhvr>
                                        <p:cTn id="49" dur="1" fill="hold">
                                          <p:stCondLst>
                                            <p:cond delay="0"/>
                                          </p:stCondLst>
                                        </p:cTn>
                                        <p:tgtEl>
                                          <p:spTgt spid="4"/>
                                        </p:tgtEl>
                                        <p:attrNameLst>
                                          <p:attrName>style.visibility</p:attrName>
                                        </p:attrNameLst>
                                      </p:cBhvr>
                                      <p:to>
                                        <p:strVal val="visible"/>
                                      </p:to>
                                    </p:set>
                                    <p:animEffect transition="in" filter="wipe(left)">
                                      <p:cBhvr>
                                        <p:cTn id="5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solidFill>
                  <a:srgbClr val="FB7003"/>
                </a:solidFill>
                <a:latin typeface="Cabin Sketch" panose="020B0503050202020004" pitchFamily="34" charset="0"/>
              </a:rPr>
              <a:t>Windows CE-Based Sub-Notebooks</a:t>
            </a:r>
          </a:p>
        </p:txBody>
      </p:sp>
      <p:sp>
        <p:nvSpPr>
          <p:cNvPr id="3" name="Content Placeholder 2"/>
          <p:cNvSpPr>
            <a:spLocks noGrp="1"/>
          </p:cNvSpPr>
          <p:nvPr>
            <p:ph idx="1"/>
          </p:nvPr>
        </p:nvSpPr>
        <p:spPr/>
        <p:txBody>
          <a:bodyPr>
            <a:normAutofit/>
          </a:bodyPr>
          <a:lstStyle/>
          <a:p>
            <a:r>
              <a:rPr lang="en-US" sz="2400" dirty="0">
                <a:solidFill>
                  <a:schemeClr val="accent3">
                    <a:lumMod val="20000"/>
                    <a:lumOff val="80000"/>
                  </a:schemeClr>
                </a:solidFill>
                <a:latin typeface="Cabin Sketch" panose="020B0503050202020004" pitchFamily="34" charset="0"/>
              </a:rPr>
              <a:t>Major device manufacturers for Windows CE sub-notebooks are HP </a:t>
            </a:r>
            <a:r>
              <a:rPr lang="en-US" sz="2400" dirty="0" err="1">
                <a:solidFill>
                  <a:schemeClr val="accent3">
                    <a:lumMod val="20000"/>
                    <a:lumOff val="80000"/>
                  </a:schemeClr>
                </a:solidFill>
                <a:latin typeface="Cabin Sketch" panose="020B0503050202020004" pitchFamily="34" charset="0"/>
              </a:rPr>
              <a:t>Jornada</a:t>
            </a:r>
            <a:r>
              <a:rPr lang="en-US" sz="2400" dirty="0">
                <a:solidFill>
                  <a:schemeClr val="accent3">
                    <a:lumMod val="20000"/>
                    <a:lumOff val="80000"/>
                  </a:schemeClr>
                </a:solidFill>
                <a:latin typeface="Cabin Sketch" panose="020B0503050202020004" pitchFamily="34" charset="0"/>
              </a:rPr>
              <a:t> 820) and Compaq (Aero 8000) - both are using version 2.11 of that operating system. </a:t>
            </a:r>
          </a:p>
          <a:p>
            <a:r>
              <a:rPr lang="en-US" sz="2400" dirty="0">
                <a:solidFill>
                  <a:schemeClr val="accent3">
                    <a:lumMod val="20000"/>
                    <a:lumOff val="80000"/>
                  </a:schemeClr>
                </a:solidFill>
                <a:latin typeface="Cabin Sketch" panose="020B0503050202020004" pitchFamily="34" charset="0"/>
              </a:rPr>
              <a:t>Along with handheld PC devices comes a complete set of miniaturized Microsoft office tools and the Internet Explorer. </a:t>
            </a:r>
          </a:p>
          <a:p>
            <a:r>
              <a:rPr lang="en-US" sz="2400" dirty="0">
                <a:solidFill>
                  <a:schemeClr val="accent3">
                    <a:lumMod val="20000"/>
                    <a:lumOff val="80000"/>
                  </a:schemeClr>
                </a:solidFill>
                <a:latin typeface="Cabin Sketch" panose="020B0503050202020004" pitchFamily="34" charset="0"/>
              </a:rPr>
              <a:t>Windows CE handhelds feature a PC Card slot far various peripherals like wireless communication adapter, modems, and many more. </a:t>
            </a:r>
          </a:p>
        </p:txBody>
      </p:sp>
      <p:sp>
        <p:nvSpPr>
          <p:cNvPr id="4" name="New shape"/>
          <p:cNvSpPr/>
          <p:nvPr/>
        </p:nvSpPr>
        <p:spPr>
          <a:xfrm flipV="1">
            <a:off x="-10221" y="1419224"/>
            <a:ext cx="11659295" cy="81660"/>
          </a:xfrm>
          <a:prstGeom prst="rect">
            <a:avLst/>
          </a:prstGeom>
          <a:blipFill dpi="0" rotWithShape="1">
            <a:blip r:embed="rId2">
              <a:extLst>
                <a:ext uri="{BEBA8EAE-BF5A-486C-A8C5-ECC9F3942E4B}">
                  <a14:imgProps xmlns:a14="http://schemas.microsoft.com/office/drawing/2010/main">
                    <a14:imgLayer r:embed="rId3">
                      <a14:imgEffect>
                        <a14:colorTemperature colorTemp="7200"/>
                      </a14:imgEffect>
                      <a14:imgEffect>
                        <a14:saturation sat="98000"/>
                      </a14:imgEffect>
                    </a14:imgLayer>
                  </a14:imgProps>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extLst>
      <p:ext uri="{BB962C8B-B14F-4D97-AF65-F5344CB8AC3E}">
        <p14:creationId xmlns:p14="http://schemas.microsoft.com/office/powerpoint/2010/main" val="3998390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iterate type="lt">
                                    <p:tmPct val="0"/>
                                  </p:iterate>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500"/>
                                        <p:tgtEl>
                                          <p:spTgt spid="3">
                                            <p:txEl>
                                              <p:pRg st="0" end="0"/>
                                            </p:txEl>
                                          </p:spTgt>
                                        </p:tgtEl>
                                      </p:cBhvr>
                                    </p:animEffect>
                                  </p:childTnLst>
                                </p:cTn>
                              </p:par>
                              <p:par>
                                <p:cTn id="15" presetID="10" presetClass="entr" presetSubtype="0" fill="hold" nodeType="withEffect">
                                  <p:stCondLst>
                                    <p:cond delay="0"/>
                                  </p:stCondLst>
                                  <p:iterate type="lt">
                                    <p:tmPct val="0"/>
                                  </p:iterate>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par>
                                <p:cTn id="18" presetID="10" presetClass="entr" presetSubtype="0" fill="hold" nodeType="withEffect">
                                  <p:stCondLst>
                                    <p:cond delay="0"/>
                                  </p:stCondLst>
                                  <p:iterate type="lt">
                                    <p:tmPct val="0"/>
                                  </p:iterate>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mph" presetSubtype="0" fill="hold" nodeType="clickEffect">
                                  <p:stCondLst>
                                    <p:cond delay="0"/>
                                  </p:stCondLst>
                                  <p:iterate type="lt">
                                    <p:tmPct val="4000"/>
                                  </p:iterate>
                                  <p:childTnLst>
                                    <p:set>
                                      <p:cBhvr override="childStyle">
                                        <p:cTn id="24" dur="500" fill="hold"/>
                                        <p:tgtEl>
                                          <p:spTgt spid="3">
                                            <p:txEl>
                                              <p:pRg st="0" end="0"/>
                                            </p:txEl>
                                          </p:spTgt>
                                        </p:tgtEl>
                                        <p:attrNameLst>
                                          <p:attrName>style.color</p:attrName>
                                        </p:attrNameLst>
                                      </p:cBhvr>
                                      <p:to>
                                        <p:clrVal>
                                          <a:srgbClr val="F4B183"/>
                                        </p:clrVal>
                                      </p:to>
                                    </p:set>
                                    <p:set>
                                      <p:cBhvr>
                                        <p:cTn id="25" dur="500" fill="hold"/>
                                        <p:tgtEl>
                                          <p:spTgt spid="3">
                                            <p:txEl>
                                              <p:pRg st="0" end="0"/>
                                            </p:txEl>
                                          </p:spTgt>
                                        </p:tgtEl>
                                        <p:attrNameLst>
                                          <p:attrName>fillcolor</p:attrName>
                                        </p:attrNameLst>
                                      </p:cBhvr>
                                      <p:to>
                                        <p:clrVal>
                                          <a:srgbClr val="F4B183"/>
                                        </p:clrVal>
                                      </p:to>
                                    </p:set>
                                    <p:set>
                                      <p:cBhvr>
                                        <p:cTn id="26" dur="500" fill="hold"/>
                                        <p:tgtEl>
                                          <p:spTgt spid="3">
                                            <p:txEl>
                                              <p:pRg st="0" end="0"/>
                                            </p:txEl>
                                          </p:spTgt>
                                        </p:tgtEl>
                                        <p:attrNameLst>
                                          <p:attrName>fill.type</p:attrName>
                                        </p:attrNameLst>
                                      </p:cBhvr>
                                      <p:to>
                                        <p:strVal val="solid"/>
                                      </p:to>
                                    </p:set>
                                  </p:childTnLst>
                                </p:cTn>
                              </p:par>
                            </p:childTnLst>
                          </p:cTn>
                        </p:par>
                      </p:childTnLst>
                    </p:cTn>
                  </p:par>
                  <p:par>
                    <p:cTn id="27" fill="hold">
                      <p:stCondLst>
                        <p:cond delay="indefinite"/>
                      </p:stCondLst>
                      <p:childTnLst>
                        <p:par>
                          <p:cTn id="28" fill="hold">
                            <p:stCondLst>
                              <p:cond delay="0"/>
                            </p:stCondLst>
                            <p:childTnLst>
                              <p:par>
                                <p:cTn id="29" presetID="16" presetClass="emph" presetSubtype="0" fill="hold" nodeType="clickEffect">
                                  <p:stCondLst>
                                    <p:cond delay="0"/>
                                  </p:stCondLst>
                                  <p:iterate type="lt">
                                    <p:tmPct val="4000"/>
                                  </p:iterate>
                                  <p:childTnLst>
                                    <p:set>
                                      <p:cBhvr override="childStyle">
                                        <p:cTn id="30" dur="500" fill="hold"/>
                                        <p:tgtEl>
                                          <p:spTgt spid="3">
                                            <p:txEl>
                                              <p:pRg st="1" end="1"/>
                                            </p:txEl>
                                          </p:spTgt>
                                        </p:tgtEl>
                                        <p:attrNameLst>
                                          <p:attrName>style.color</p:attrName>
                                        </p:attrNameLst>
                                      </p:cBhvr>
                                      <p:to>
                                        <p:clrVal>
                                          <a:srgbClr val="F4B183"/>
                                        </p:clrVal>
                                      </p:to>
                                    </p:set>
                                    <p:set>
                                      <p:cBhvr>
                                        <p:cTn id="31" dur="500" fill="hold"/>
                                        <p:tgtEl>
                                          <p:spTgt spid="3">
                                            <p:txEl>
                                              <p:pRg st="1" end="1"/>
                                            </p:txEl>
                                          </p:spTgt>
                                        </p:tgtEl>
                                        <p:attrNameLst>
                                          <p:attrName>fillcolor</p:attrName>
                                        </p:attrNameLst>
                                      </p:cBhvr>
                                      <p:to>
                                        <p:clrVal>
                                          <a:srgbClr val="F4B183"/>
                                        </p:clrVal>
                                      </p:to>
                                    </p:set>
                                    <p:set>
                                      <p:cBhvr>
                                        <p:cTn id="32" dur="500" fill="hold"/>
                                        <p:tgtEl>
                                          <p:spTgt spid="3">
                                            <p:txEl>
                                              <p:pRg st="1" end="1"/>
                                            </p:txEl>
                                          </p:spTgt>
                                        </p:tgtEl>
                                        <p:attrNameLst>
                                          <p:attrName>fill.type</p:attrName>
                                        </p:attrNameLst>
                                      </p:cBhvr>
                                      <p:to>
                                        <p:strVal val="solid"/>
                                      </p:to>
                                    </p:set>
                                  </p:childTnLst>
                                </p:cTn>
                              </p:par>
                            </p:childTnLst>
                          </p:cTn>
                        </p:par>
                      </p:childTnLst>
                    </p:cTn>
                  </p:par>
                  <p:par>
                    <p:cTn id="33" fill="hold">
                      <p:stCondLst>
                        <p:cond delay="indefinite"/>
                      </p:stCondLst>
                      <p:childTnLst>
                        <p:par>
                          <p:cTn id="34" fill="hold">
                            <p:stCondLst>
                              <p:cond delay="0"/>
                            </p:stCondLst>
                            <p:childTnLst>
                              <p:par>
                                <p:cTn id="35" presetID="16" presetClass="emph" presetSubtype="0" fill="hold" nodeType="clickEffect">
                                  <p:stCondLst>
                                    <p:cond delay="0"/>
                                  </p:stCondLst>
                                  <p:iterate type="lt">
                                    <p:tmPct val="4000"/>
                                  </p:iterate>
                                  <p:childTnLst>
                                    <p:set>
                                      <p:cBhvr override="childStyle">
                                        <p:cTn id="36" dur="500" fill="hold"/>
                                        <p:tgtEl>
                                          <p:spTgt spid="3">
                                            <p:txEl>
                                              <p:pRg st="2" end="2"/>
                                            </p:txEl>
                                          </p:spTgt>
                                        </p:tgtEl>
                                        <p:attrNameLst>
                                          <p:attrName>style.color</p:attrName>
                                        </p:attrNameLst>
                                      </p:cBhvr>
                                      <p:to>
                                        <p:clrVal>
                                          <a:srgbClr val="F4B183"/>
                                        </p:clrVal>
                                      </p:to>
                                    </p:set>
                                    <p:set>
                                      <p:cBhvr>
                                        <p:cTn id="37" dur="500" fill="hold"/>
                                        <p:tgtEl>
                                          <p:spTgt spid="3">
                                            <p:txEl>
                                              <p:pRg st="2" end="2"/>
                                            </p:txEl>
                                          </p:spTgt>
                                        </p:tgtEl>
                                        <p:attrNameLst>
                                          <p:attrName>fillcolor</p:attrName>
                                        </p:attrNameLst>
                                      </p:cBhvr>
                                      <p:to>
                                        <p:clrVal>
                                          <a:srgbClr val="F4B183"/>
                                        </p:clrVal>
                                      </p:to>
                                    </p:set>
                                    <p:set>
                                      <p:cBhvr>
                                        <p:cTn id="38" dur="500" fill="hold"/>
                                        <p:tgtEl>
                                          <p:spTgt spid="3">
                                            <p:txEl>
                                              <p:pRg st="2" end="2"/>
                                            </p:txEl>
                                          </p:spTgt>
                                        </p:tgtEl>
                                        <p:attrNameLst>
                                          <p:attrName>fill.type</p:attrName>
                                        </p:attrNameLst>
                                      </p:cBhvr>
                                      <p:to>
                                        <p:strVal val="solid"/>
                                      </p:to>
                                    </p:set>
                                  </p:childTnLst>
                                </p:cTn>
                              </p:par>
                              <p:par>
                                <p:cTn id="39" presetID="22" presetClass="entr" presetSubtype="8" fill="hold" grpId="0" nodeType="with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left)">
                                      <p:cBhvr>
                                        <p:cTn id="4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solidFill>
                  <a:srgbClr val="FB7003"/>
                </a:solidFill>
                <a:latin typeface="Cabin Sketch" panose="020B0503050202020004" pitchFamily="34" charset="0"/>
              </a:rPr>
              <a:t>EPOC-Based Sub-Notebooks</a:t>
            </a:r>
          </a:p>
        </p:txBody>
      </p:sp>
      <p:sp>
        <p:nvSpPr>
          <p:cNvPr id="3" name="Content Placeholder 2"/>
          <p:cNvSpPr>
            <a:spLocks noGrp="1"/>
          </p:cNvSpPr>
          <p:nvPr>
            <p:ph idx="1"/>
          </p:nvPr>
        </p:nvSpPr>
        <p:spPr/>
        <p:txBody>
          <a:bodyPr>
            <a:normAutofit fontScale="92500" lnSpcReduction="10000"/>
          </a:bodyPr>
          <a:lstStyle/>
          <a:p>
            <a:r>
              <a:rPr lang="en-US" sz="2400" dirty="0">
                <a:solidFill>
                  <a:schemeClr val="accent3">
                    <a:lumMod val="20000"/>
                    <a:lumOff val="80000"/>
                  </a:schemeClr>
                </a:solidFill>
                <a:latin typeface="Cabin Sketch" panose="020B0503050202020004" pitchFamily="34" charset="0"/>
              </a:rPr>
              <a:t>EPOC is a versatile operating system designed far usage in various mobile devices. </a:t>
            </a:r>
          </a:p>
          <a:p>
            <a:r>
              <a:rPr lang="en-US" sz="2400" dirty="0">
                <a:solidFill>
                  <a:schemeClr val="accent3">
                    <a:lumMod val="20000"/>
                    <a:lumOff val="80000"/>
                  </a:schemeClr>
                </a:solidFill>
                <a:latin typeface="Cabin Sketch" panose="020B0503050202020004" pitchFamily="34" charset="0"/>
              </a:rPr>
              <a:t>Beside sub-notebooks, it is also applied far phones. EPOC has been developed by the Symbian consortium, founded by Ericsson, Motorola, Nokia, and Psion.</a:t>
            </a:r>
          </a:p>
          <a:p>
            <a:r>
              <a:rPr lang="en-US" sz="2400" dirty="0">
                <a:solidFill>
                  <a:schemeClr val="accent3">
                    <a:lumMod val="20000"/>
                    <a:lumOff val="80000"/>
                  </a:schemeClr>
                </a:solidFill>
                <a:latin typeface="Cabin Sketch" panose="020B0503050202020004" pitchFamily="34" charset="0"/>
              </a:rPr>
              <a:t>Remarkable is, that the EPOC operating system is very stable and users only experience crashes every few years. These devices contain a rich set of applications for mobile workers. </a:t>
            </a:r>
          </a:p>
          <a:p>
            <a:r>
              <a:rPr lang="en-US" sz="2400" dirty="0">
                <a:solidFill>
                  <a:schemeClr val="accent3">
                    <a:lumMod val="20000"/>
                    <a:lumOff val="80000"/>
                  </a:schemeClr>
                </a:solidFill>
                <a:latin typeface="Cabin Sketch" panose="020B0503050202020004" pitchFamily="34" charset="0"/>
              </a:rPr>
              <a:t>Besides the PIM applications, they feature a word processor, a spreadsheet application, a web browser which supports Java applets, a communication suite with email, fax and SMS, as well as an application to backup and synchronize the device with a PC.</a:t>
            </a:r>
          </a:p>
          <a:p>
            <a:r>
              <a:rPr lang="en-US" sz="2400" dirty="0">
                <a:solidFill>
                  <a:schemeClr val="accent3">
                    <a:lumMod val="20000"/>
                    <a:lumOff val="80000"/>
                  </a:schemeClr>
                </a:solidFill>
                <a:latin typeface="Cabin Sketch" panose="020B0503050202020004" pitchFamily="34" charset="0"/>
              </a:rPr>
              <a:t>There is plenty of additional third-party software available for EPOC devices. Maps, databases, dictionaries, tools for internet, email, fax and SMS, financial calculators, and accounting applications, just to name a few of them.</a:t>
            </a:r>
          </a:p>
        </p:txBody>
      </p:sp>
      <p:sp>
        <p:nvSpPr>
          <p:cNvPr id="4" name="New shape"/>
          <p:cNvSpPr/>
          <p:nvPr/>
        </p:nvSpPr>
        <p:spPr>
          <a:xfrm flipV="1">
            <a:off x="-10221" y="1419224"/>
            <a:ext cx="11659295" cy="81660"/>
          </a:xfrm>
          <a:prstGeom prst="rect">
            <a:avLst/>
          </a:prstGeom>
          <a:blipFill dpi="0" rotWithShape="1">
            <a:blip r:embed="rId2">
              <a:extLst>
                <a:ext uri="{BEBA8EAE-BF5A-486C-A8C5-ECC9F3942E4B}">
                  <a14:imgProps xmlns:a14="http://schemas.microsoft.com/office/drawing/2010/main">
                    <a14:imgLayer r:embed="rId3">
                      <a14:imgEffect>
                        <a14:colorTemperature colorTemp="7200"/>
                      </a14:imgEffect>
                      <a14:imgEffect>
                        <a14:saturation sat="98000"/>
                      </a14:imgEffect>
                    </a14:imgLayer>
                  </a14:imgProps>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extLst>
      <p:ext uri="{BB962C8B-B14F-4D97-AF65-F5344CB8AC3E}">
        <p14:creationId xmlns:p14="http://schemas.microsoft.com/office/powerpoint/2010/main" val="995168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iterate type="lt">
                                    <p:tmPct val="0"/>
                                  </p:iterate>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500"/>
                                        <p:tgtEl>
                                          <p:spTgt spid="3">
                                            <p:txEl>
                                              <p:pRg st="0" end="0"/>
                                            </p:txEl>
                                          </p:spTgt>
                                        </p:tgtEl>
                                      </p:cBhvr>
                                    </p:animEffect>
                                  </p:childTnLst>
                                </p:cTn>
                              </p:par>
                              <p:par>
                                <p:cTn id="15" presetID="10" presetClass="entr" presetSubtype="0" fill="hold" nodeType="withEffect">
                                  <p:stCondLst>
                                    <p:cond delay="0"/>
                                  </p:stCondLst>
                                  <p:iterate type="lt">
                                    <p:tmPct val="0"/>
                                  </p:iterate>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par>
                                <p:cTn id="18" presetID="10" presetClass="entr" presetSubtype="0" fill="hold" nodeType="withEffect">
                                  <p:stCondLst>
                                    <p:cond delay="0"/>
                                  </p:stCondLst>
                                  <p:iterate type="lt">
                                    <p:tmPct val="0"/>
                                  </p:iterate>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500"/>
                                        <p:tgtEl>
                                          <p:spTgt spid="3">
                                            <p:txEl>
                                              <p:pRg st="2" end="2"/>
                                            </p:txEl>
                                          </p:spTgt>
                                        </p:tgtEl>
                                      </p:cBhvr>
                                    </p:animEffect>
                                  </p:childTnLst>
                                </p:cTn>
                              </p:par>
                              <p:par>
                                <p:cTn id="21" presetID="10" presetClass="entr" presetSubtype="0" fill="hold" nodeType="withEffect">
                                  <p:stCondLst>
                                    <p:cond delay="0"/>
                                  </p:stCondLst>
                                  <p:iterate type="lt">
                                    <p:tmPct val="0"/>
                                  </p:iterate>
                                  <p:childTnLst>
                                    <p:set>
                                      <p:cBhvr>
                                        <p:cTn id="22" dur="1" fill="hold">
                                          <p:stCondLst>
                                            <p:cond delay="0"/>
                                          </p:stCondLst>
                                        </p:cTn>
                                        <p:tgtEl>
                                          <p:spTgt spid="3">
                                            <p:txEl>
                                              <p:pRg st="3" end="3"/>
                                            </p:txEl>
                                          </p:spTgt>
                                        </p:tgtEl>
                                        <p:attrNameLst>
                                          <p:attrName>style.visibility</p:attrName>
                                        </p:attrNameLst>
                                      </p:cBhvr>
                                      <p:to>
                                        <p:strVal val="visible"/>
                                      </p:to>
                                    </p:set>
                                    <p:animEffect transition="in" filter="fade">
                                      <p:cBhvr>
                                        <p:cTn id="23" dur="500"/>
                                        <p:tgtEl>
                                          <p:spTgt spid="3">
                                            <p:txEl>
                                              <p:pRg st="3" end="3"/>
                                            </p:txEl>
                                          </p:spTgt>
                                        </p:tgtEl>
                                      </p:cBhvr>
                                    </p:animEffect>
                                  </p:childTnLst>
                                </p:cTn>
                              </p:par>
                              <p:par>
                                <p:cTn id="24" presetID="10" presetClass="entr" presetSubtype="0" fill="hold" nodeType="withEffect">
                                  <p:stCondLst>
                                    <p:cond delay="0"/>
                                  </p:stCondLst>
                                  <p:iterate type="lt">
                                    <p:tmPct val="0"/>
                                  </p:iterate>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500"/>
                                        <p:tgtEl>
                                          <p:spTgt spid="3">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mph" presetSubtype="0" fill="hold" nodeType="clickEffect">
                                  <p:stCondLst>
                                    <p:cond delay="0"/>
                                  </p:stCondLst>
                                  <p:iterate type="lt">
                                    <p:tmPct val="4000"/>
                                  </p:iterate>
                                  <p:childTnLst>
                                    <p:set>
                                      <p:cBhvr override="childStyle">
                                        <p:cTn id="30" dur="500" fill="hold"/>
                                        <p:tgtEl>
                                          <p:spTgt spid="3">
                                            <p:txEl>
                                              <p:pRg st="0" end="0"/>
                                            </p:txEl>
                                          </p:spTgt>
                                        </p:tgtEl>
                                        <p:attrNameLst>
                                          <p:attrName>style.color</p:attrName>
                                        </p:attrNameLst>
                                      </p:cBhvr>
                                      <p:to>
                                        <p:clrVal>
                                          <a:srgbClr val="F4B183"/>
                                        </p:clrVal>
                                      </p:to>
                                    </p:set>
                                    <p:set>
                                      <p:cBhvr>
                                        <p:cTn id="31" dur="500" fill="hold"/>
                                        <p:tgtEl>
                                          <p:spTgt spid="3">
                                            <p:txEl>
                                              <p:pRg st="0" end="0"/>
                                            </p:txEl>
                                          </p:spTgt>
                                        </p:tgtEl>
                                        <p:attrNameLst>
                                          <p:attrName>fillcolor</p:attrName>
                                        </p:attrNameLst>
                                      </p:cBhvr>
                                      <p:to>
                                        <p:clrVal>
                                          <a:srgbClr val="F4B183"/>
                                        </p:clrVal>
                                      </p:to>
                                    </p:set>
                                    <p:set>
                                      <p:cBhvr>
                                        <p:cTn id="32" dur="500" fill="hold"/>
                                        <p:tgtEl>
                                          <p:spTgt spid="3">
                                            <p:txEl>
                                              <p:pRg st="0" end="0"/>
                                            </p:txEl>
                                          </p:spTgt>
                                        </p:tgtEl>
                                        <p:attrNameLst>
                                          <p:attrName>fill.type</p:attrName>
                                        </p:attrNameLst>
                                      </p:cBhvr>
                                      <p:to>
                                        <p:strVal val="solid"/>
                                      </p:to>
                                    </p:set>
                                  </p:childTnLst>
                                </p:cTn>
                              </p:par>
                            </p:childTnLst>
                          </p:cTn>
                        </p:par>
                      </p:childTnLst>
                    </p:cTn>
                  </p:par>
                  <p:par>
                    <p:cTn id="33" fill="hold">
                      <p:stCondLst>
                        <p:cond delay="indefinite"/>
                      </p:stCondLst>
                      <p:childTnLst>
                        <p:par>
                          <p:cTn id="34" fill="hold">
                            <p:stCondLst>
                              <p:cond delay="0"/>
                            </p:stCondLst>
                            <p:childTnLst>
                              <p:par>
                                <p:cTn id="35" presetID="16" presetClass="emph" presetSubtype="0" fill="hold" nodeType="clickEffect">
                                  <p:stCondLst>
                                    <p:cond delay="0"/>
                                  </p:stCondLst>
                                  <p:iterate type="lt">
                                    <p:tmPct val="4000"/>
                                  </p:iterate>
                                  <p:childTnLst>
                                    <p:set>
                                      <p:cBhvr override="childStyle">
                                        <p:cTn id="36" dur="500" fill="hold"/>
                                        <p:tgtEl>
                                          <p:spTgt spid="3">
                                            <p:txEl>
                                              <p:pRg st="1" end="1"/>
                                            </p:txEl>
                                          </p:spTgt>
                                        </p:tgtEl>
                                        <p:attrNameLst>
                                          <p:attrName>style.color</p:attrName>
                                        </p:attrNameLst>
                                      </p:cBhvr>
                                      <p:to>
                                        <p:clrVal>
                                          <a:srgbClr val="F4B183"/>
                                        </p:clrVal>
                                      </p:to>
                                    </p:set>
                                    <p:set>
                                      <p:cBhvr>
                                        <p:cTn id="37" dur="500" fill="hold"/>
                                        <p:tgtEl>
                                          <p:spTgt spid="3">
                                            <p:txEl>
                                              <p:pRg st="1" end="1"/>
                                            </p:txEl>
                                          </p:spTgt>
                                        </p:tgtEl>
                                        <p:attrNameLst>
                                          <p:attrName>fillcolor</p:attrName>
                                        </p:attrNameLst>
                                      </p:cBhvr>
                                      <p:to>
                                        <p:clrVal>
                                          <a:srgbClr val="F4B183"/>
                                        </p:clrVal>
                                      </p:to>
                                    </p:set>
                                    <p:set>
                                      <p:cBhvr>
                                        <p:cTn id="38" dur="500" fill="hold"/>
                                        <p:tgtEl>
                                          <p:spTgt spid="3">
                                            <p:txEl>
                                              <p:pRg st="1" end="1"/>
                                            </p:txEl>
                                          </p:spTgt>
                                        </p:tgtEl>
                                        <p:attrNameLst>
                                          <p:attrName>fill.type</p:attrName>
                                        </p:attrNameLst>
                                      </p:cBhvr>
                                      <p:to>
                                        <p:strVal val="solid"/>
                                      </p:to>
                                    </p:set>
                                  </p:childTnLst>
                                </p:cTn>
                              </p:par>
                            </p:childTnLst>
                          </p:cTn>
                        </p:par>
                      </p:childTnLst>
                    </p:cTn>
                  </p:par>
                  <p:par>
                    <p:cTn id="39" fill="hold">
                      <p:stCondLst>
                        <p:cond delay="indefinite"/>
                      </p:stCondLst>
                      <p:childTnLst>
                        <p:par>
                          <p:cTn id="40" fill="hold">
                            <p:stCondLst>
                              <p:cond delay="0"/>
                            </p:stCondLst>
                            <p:childTnLst>
                              <p:par>
                                <p:cTn id="41" presetID="16" presetClass="emph" presetSubtype="0" fill="hold" nodeType="clickEffect">
                                  <p:stCondLst>
                                    <p:cond delay="0"/>
                                  </p:stCondLst>
                                  <p:iterate type="lt">
                                    <p:tmPct val="4000"/>
                                  </p:iterate>
                                  <p:childTnLst>
                                    <p:set>
                                      <p:cBhvr override="childStyle">
                                        <p:cTn id="42" dur="500" fill="hold"/>
                                        <p:tgtEl>
                                          <p:spTgt spid="3">
                                            <p:txEl>
                                              <p:pRg st="2" end="2"/>
                                            </p:txEl>
                                          </p:spTgt>
                                        </p:tgtEl>
                                        <p:attrNameLst>
                                          <p:attrName>style.color</p:attrName>
                                        </p:attrNameLst>
                                      </p:cBhvr>
                                      <p:to>
                                        <p:clrVal>
                                          <a:srgbClr val="F4B183"/>
                                        </p:clrVal>
                                      </p:to>
                                    </p:set>
                                    <p:set>
                                      <p:cBhvr>
                                        <p:cTn id="43" dur="500" fill="hold"/>
                                        <p:tgtEl>
                                          <p:spTgt spid="3">
                                            <p:txEl>
                                              <p:pRg st="2" end="2"/>
                                            </p:txEl>
                                          </p:spTgt>
                                        </p:tgtEl>
                                        <p:attrNameLst>
                                          <p:attrName>fillcolor</p:attrName>
                                        </p:attrNameLst>
                                      </p:cBhvr>
                                      <p:to>
                                        <p:clrVal>
                                          <a:srgbClr val="F4B183"/>
                                        </p:clrVal>
                                      </p:to>
                                    </p:set>
                                    <p:set>
                                      <p:cBhvr>
                                        <p:cTn id="44" dur="500" fill="hold"/>
                                        <p:tgtEl>
                                          <p:spTgt spid="3">
                                            <p:txEl>
                                              <p:pRg st="2" end="2"/>
                                            </p:txEl>
                                          </p:spTgt>
                                        </p:tgtEl>
                                        <p:attrNameLst>
                                          <p:attrName>fill.type</p:attrName>
                                        </p:attrNameLst>
                                      </p:cBhvr>
                                      <p:to>
                                        <p:strVal val="solid"/>
                                      </p:to>
                                    </p:set>
                                  </p:childTnLst>
                                </p:cTn>
                              </p:par>
                            </p:childTnLst>
                          </p:cTn>
                        </p:par>
                      </p:childTnLst>
                    </p:cTn>
                  </p:par>
                  <p:par>
                    <p:cTn id="45" fill="hold">
                      <p:stCondLst>
                        <p:cond delay="indefinite"/>
                      </p:stCondLst>
                      <p:childTnLst>
                        <p:par>
                          <p:cTn id="46" fill="hold">
                            <p:stCondLst>
                              <p:cond delay="0"/>
                            </p:stCondLst>
                            <p:childTnLst>
                              <p:par>
                                <p:cTn id="47" presetID="16" presetClass="emph" presetSubtype="0" fill="hold" nodeType="clickEffect">
                                  <p:stCondLst>
                                    <p:cond delay="0"/>
                                  </p:stCondLst>
                                  <p:iterate type="lt">
                                    <p:tmPct val="4000"/>
                                  </p:iterate>
                                  <p:childTnLst>
                                    <p:set>
                                      <p:cBhvr override="childStyle">
                                        <p:cTn id="48" dur="500" fill="hold"/>
                                        <p:tgtEl>
                                          <p:spTgt spid="3">
                                            <p:txEl>
                                              <p:pRg st="3" end="3"/>
                                            </p:txEl>
                                          </p:spTgt>
                                        </p:tgtEl>
                                        <p:attrNameLst>
                                          <p:attrName>style.color</p:attrName>
                                        </p:attrNameLst>
                                      </p:cBhvr>
                                      <p:to>
                                        <p:clrVal>
                                          <a:srgbClr val="F4B183"/>
                                        </p:clrVal>
                                      </p:to>
                                    </p:set>
                                    <p:set>
                                      <p:cBhvr>
                                        <p:cTn id="49" dur="500" fill="hold"/>
                                        <p:tgtEl>
                                          <p:spTgt spid="3">
                                            <p:txEl>
                                              <p:pRg st="3" end="3"/>
                                            </p:txEl>
                                          </p:spTgt>
                                        </p:tgtEl>
                                        <p:attrNameLst>
                                          <p:attrName>fillcolor</p:attrName>
                                        </p:attrNameLst>
                                      </p:cBhvr>
                                      <p:to>
                                        <p:clrVal>
                                          <a:srgbClr val="F4B183"/>
                                        </p:clrVal>
                                      </p:to>
                                    </p:set>
                                    <p:set>
                                      <p:cBhvr>
                                        <p:cTn id="50" dur="500" fill="hold"/>
                                        <p:tgtEl>
                                          <p:spTgt spid="3">
                                            <p:txEl>
                                              <p:pRg st="3" end="3"/>
                                            </p:txEl>
                                          </p:spTgt>
                                        </p:tgtEl>
                                        <p:attrNameLst>
                                          <p:attrName>fill.type</p:attrName>
                                        </p:attrNameLst>
                                      </p:cBhvr>
                                      <p:to>
                                        <p:strVal val="solid"/>
                                      </p:to>
                                    </p:set>
                                  </p:childTnLst>
                                </p:cTn>
                              </p:par>
                            </p:childTnLst>
                          </p:cTn>
                        </p:par>
                      </p:childTnLst>
                    </p:cTn>
                  </p:par>
                  <p:par>
                    <p:cTn id="51" fill="hold">
                      <p:stCondLst>
                        <p:cond delay="indefinite"/>
                      </p:stCondLst>
                      <p:childTnLst>
                        <p:par>
                          <p:cTn id="52" fill="hold">
                            <p:stCondLst>
                              <p:cond delay="0"/>
                            </p:stCondLst>
                            <p:childTnLst>
                              <p:par>
                                <p:cTn id="53" presetID="16" presetClass="emph" presetSubtype="0" fill="hold" nodeType="clickEffect">
                                  <p:stCondLst>
                                    <p:cond delay="0"/>
                                  </p:stCondLst>
                                  <p:iterate type="lt">
                                    <p:tmPct val="4000"/>
                                  </p:iterate>
                                  <p:childTnLst>
                                    <p:set>
                                      <p:cBhvr override="childStyle">
                                        <p:cTn id="54" dur="500" fill="hold"/>
                                        <p:tgtEl>
                                          <p:spTgt spid="3">
                                            <p:txEl>
                                              <p:pRg st="4" end="4"/>
                                            </p:txEl>
                                          </p:spTgt>
                                        </p:tgtEl>
                                        <p:attrNameLst>
                                          <p:attrName>style.color</p:attrName>
                                        </p:attrNameLst>
                                      </p:cBhvr>
                                      <p:to>
                                        <p:clrVal>
                                          <a:srgbClr val="F4B183"/>
                                        </p:clrVal>
                                      </p:to>
                                    </p:set>
                                    <p:set>
                                      <p:cBhvr>
                                        <p:cTn id="55" dur="500" fill="hold"/>
                                        <p:tgtEl>
                                          <p:spTgt spid="3">
                                            <p:txEl>
                                              <p:pRg st="4" end="4"/>
                                            </p:txEl>
                                          </p:spTgt>
                                        </p:tgtEl>
                                        <p:attrNameLst>
                                          <p:attrName>fillcolor</p:attrName>
                                        </p:attrNameLst>
                                      </p:cBhvr>
                                      <p:to>
                                        <p:clrVal>
                                          <a:srgbClr val="F4B183"/>
                                        </p:clrVal>
                                      </p:to>
                                    </p:set>
                                    <p:set>
                                      <p:cBhvr>
                                        <p:cTn id="56" dur="500" fill="hold"/>
                                        <p:tgtEl>
                                          <p:spTgt spid="3">
                                            <p:txEl>
                                              <p:pRg st="4" end="4"/>
                                            </p:txEl>
                                          </p:spTgt>
                                        </p:tgtEl>
                                        <p:attrNameLst>
                                          <p:attrName>fill.type</p:attrName>
                                        </p:attrNameLst>
                                      </p:cBhvr>
                                      <p:to>
                                        <p:strVal val="solid"/>
                                      </p:to>
                                    </p:set>
                                  </p:childTnLst>
                                </p:cTn>
                              </p:par>
                              <p:par>
                                <p:cTn id="57" presetID="22" presetClass="entr" presetSubtype="8" fill="hold" grpId="0" nodeType="with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wipe(left)">
                                      <p:cBhvr>
                                        <p:cTn id="5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solidFill>
                  <a:srgbClr val="FB7003"/>
                </a:solidFill>
                <a:latin typeface="Cabin Sketch" panose="020B0503050202020004" pitchFamily="34" charset="0"/>
              </a:rPr>
              <a:t>Phones</a:t>
            </a:r>
          </a:p>
        </p:txBody>
      </p:sp>
      <p:sp>
        <p:nvSpPr>
          <p:cNvPr id="3" name="Content Placeholder 2"/>
          <p:cNvSpPr>
            <a:spLocks noGrp="1"/>
          </p:cNvSpPr>
          <p:nvPr>
            <p:ph idx="1"/>
          </p:nvPr>
        </p:nvSpPr>
        <p:spPr/>
        <p:txBody>
          <a:bodyPr>
            <a:normAutofit/>
          </a:bodyPr>
          <a:lstStyle/>
          <a:p>
            <a:r>
              <a:rPr lang="en-US" sz="2400" dirty="0">
                <a:solidFill>
                  <a:schemeClr val="accent3">
                    <a:lumMod val="20000"/>
                    <a:lumOff val="80000"/>
                  </a:schemeClr>
                </a:solidFill>
                <a:latin typeface="Cabin Sketch" panose="020B0503050202020004" pitchFamily="34" charset="0"/>
              </a:rPr>
              <a:t>Modern phones create a high demand for new pervasive technologies. They have evolved from a simple person-to-person voice interface to powerful network clients. Today, address books, calendar, memos, and games are state of the art applications, which are no longer restricted to high-end phones. </a:t>
            </a:r>
          </a:p>
        </p:txBody>
      </p:sp>
      <p:sp>
        <p:nvSpPr>
          <p:cNvPr id="4" name="New shape"/>
          <p:cNvSpPr/>
          <p:nvPr/>
        </p:nvSpPr>
        <p:spPr>
          <a:xfrm flipV="1">
            <a:off x="-10221" y="1419224"/>
            <a:ext cx="11659295" cy="81660"/>
          </a:xfrm>
          <a:prstGeom prst="rect">
            <a:avLst/>
          </a:prstGeom>
          <a:blipFill dpi="0" rotWithShape="1">
            <a:blip r:embed="rId2">
              <a:extLst>
                <a:ext uri="{BEBA8EAE-BF5A-486C-A8C5-ECC9F3942E4B}">
                  <a14:imgProps xmlns:a14="http://schemas.microsoft.com/office/drawing/2010/main">
                    <a14:imgLayer r:embed="rId3">
                      <a14:imgEffect>
                        <a14:colorTemperature colorTemp="7200"/>
                      </a14:imgEffect>
                      <a14:imgEffect>
                        <a14:saturation sat="98000"/>
                      </a14:imgEffect>
                    </a14:imgLayer>
                  </a14:imgProps>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extLst>
      <p:ext uri="{BB962C8B-B14F-4D97-AF65-F5344CB8AC3E}">
        <p14:creationId xmlns:p14="http://schemas.microsoft.com/office/powerpoint/2010/main" val="818885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iterate type="lt">
                                    <p:tmPct val="0"/>
                                  </p:iterate>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mph" presetSubtype="0" fill="hold" nodeType="clickEffect">
                                  <p:stCondLst>
                                    <p:cond delay="0"/>
                                  </p:stCondLst>
                                  <p:iterate type="lt">
                                    <p:tmPct val="4000"/>
                                  </p:iterate>
                                  <p:childTnLst>
                                    <p:set>
                                      <p:cBhvr override="childStyle">
                                        <p:cTn id="16" dur="500" fill="hold"/>
                                        <p:tgtEl>
                                          <p:spTgt spid="3">
                                            <p:txEl>
                                              <p:pRg st="0" end="0"/>
                                            </p:txEl>
                                          </p:spTgt>
                                        </p:tgtEl>
                                        <p:attrNameLst>
                                          <p:attrName>style.color</p:attrName>
                                        </p:attrNameLst>
                                      </p:cBhvr>
                                      <p:to>
                                        <p:clrVal>
                                          <a:srgbClr val="F4B183"/>
                                        </p:clrVal>
                                      </p:to>
                                    </p:set>
                                    <p:set>
                                      <p:cBhvr>
                                        <p:cTn id="17" dur="500" fill="hold"/>
                                        <p:tgtEl>
                                          <p:spTgt spid="3">
                                            <p:txEl>
                                              <p:pRg st="0" end="0"/>
                                            </p:txEl>
                                          </p:spTgt>
                                        </p:tgtEl>
                                        <p:attrNameLst>
                                          <p:attrName>fillcolor</p:attrName>
                                        </p:attrNameLst>
                                      </p:cBhvr>
                                      <p:to>
                                        <p:clrVal>
                                          <a:srgbClr val="F4B183"/>
                                        </p:clrVal>
                                      </p:to>
                                    </p:set>
                                    <p:set>
                                      <p:cBhvr>
                                        <p:cTn id="18" dur="500" fill="hold"/>
                                        <p:tgtEl>
                                          <p:spTgt spid="3">
                                            <p:txEl>
                                              <p:pRg st="0" end="0"/>
                                            </p:txEl>
                                          </p:spTgt>
                                        </p:tgtEl>
                                        <p:attrNameLst>
                                          <p:attrName>fill.type</p:attrName>
                                        </p:attrNameLst>
                                      </p:cBhvr>
                                      <p:to>
                                        <p:strVal val="solid"/>
                                      </p:to>
                                    </p:set>
                                  </p:childTnLst>
                                </p:cTn>
                              </p:par>
                              <p:par>
                                <p:cTn id="19" presetID="22" presetClass="entr" presetSubtype="8"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solidFill>
                  <a:srgbClr val="FB7003"/>
                </a:solidFill>
                <a:latin typeface="Cabin Sketch" panose="020B0503050202020004" pitchFamily="34" charset="0"/>
              </a:rPr>
              <a:t>Cellular Phones </a:t>
            </a:r>
          </a:p>
        </p:txBody>
      </p:sp>
      <p:sp>
        <p:nvSpPr>
          <p:cNvPr id="3" name="Content Placeholder 2"/>
          <p:cNvSpPr>
            <a:spLocks noGrp="1"/>
          </p:cNvSpPr>
          <p:nvPr>
            <p:ph idx="1"/>
          </p:nvPr>
        </p:nvSpPr>
        <p:spPr/>
        <p:txBody>
          <a:bodyPr>
            <a:normAutofit/>
          </a:bodyPr>
          <a:lstStyle/>
          <a:p>
            <a:r>
              <a:rPr lang="en-US" sz="2400" dirty="0">
                <a:solidFill>
                  <a:schemeClr val="accent3">
                    <a:lumMod val="20000"/>
                    <a:lumOff val="80000"/>
                  </a:schemeClr>
                </a:solidFill>
                <a:latin typeface="Cabin Sketch" panose="020B0503050202020004" pitchFamily="34" charset="0"/>
              </a:rPr>
              <a:t>The diversity of cellular phones is incredible; their functionality too: the endless list of features gets longer every day. There are manifold games, fancy form factors, built-in FM radio, and even PIM functionality</a:t>
            </a:r>
          </a:p>
        </p:txBody>
      </p:sp>
      <p:sp>
        <p:nvSpPr>
          <p:cNvPr id="4" name="New shape"/>
          <p:cNvSpPr/>
          <p:nvPr/>
        </p:nvSpPr>
        <p:spPr>
          <a:xfrm flipV="1">
            <a:off x="-10221" y="1419224"/>
            <a:ext cx="11659295" cy="81660"/>
          </a:xfrm>
          <a:prstGeom prst="rect">
            <a:avLst/>
          </a:prstGeom>
          <a:blipFill dpi="0" rotWithShape="1">
            <a:blip r:embed="rId2">
              <a:extLst>
                <a:ext uri="{BEBA8EAE-BF5A-486C-A8C5-ECC9F3942E4B}">
                  <a14:imgProps xmlns:a14="http://schemas.microsoft.com/office/drawing/2010/main">
                    <a14:imgLayer r:embed="rId3">
                      <a14:imgEffect>
                        <a14:colorTemperature colorTemp="7200"/>
                      </a14:imgEffect>
                      <a14:imgEffect>
                        <a14:saturation sat="98000"/>
                      </a14:imgEffect>
                    </a14:imgLayer>
                  </a14:imgProps>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extLst>
      <p:ext uri="{BB962C8B-B14F-4D97-AF65-F5344CB8AC3E}">
        <p14:creationId xmlns:p14="http://schemas.microsoft.com/office/powerpoint/2010/main" val="1936947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iterate type="lt">
                                    <p:tmPct val="0"/>
                                  </p:iterate>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mph" presetSubtype="0" fill="hold" grpId="0" nodeType="clickEffect">
                                  <p:stCondLst>
                                    <p:cond delay="0"/>
                                  </p:stCondLst>
                                  <p:iterate type="lt">
                                    <p:tmPct val="4000"/>
                                  </p:iterate>
                                  <p:childTnLst>
                                    <p:set>
                                      <p:cBhvr override="childStyle">
                                        <p:cTn id="18" dur="500" fill="hold"/>
                                        <p:tgtEl>
                                          <p:spTgt spid="3">
                                            <p:txEl>
                                              <p:pRg st="0" end="0"/>
                                            </p:txEl>
                                          </p:spTgt>
                                        </p:tgtEl>
                                        <p:attrNameLst>
                                          <p:attrName>style.color</p:attrName>
                                        </p:attrNameLst>
                                      </p:cBhvr>
                                      <p:to>
                                        <p:clrVal>
                                          <a:srgbClr val="F4B183"/>
                                        </p:clrVal>
                                      </p:to>
                                    </p:set>
                                    <p:set>
                                      <p:cBhvr>
                                        <p:cTn id="19" dur="500" fill="hold"/>
                                        <p:tgtEl>
                                          <p:spTgt spid="3">
                                            <p:txEl>
                                              <p:pRg st="0" end="0"/>
                                            </p:txEl>
                                          </p:spTgt>
                                        </p:tgtEl>
                                        <p:attrNameLst>
                                          <p:attrName>fillcolor</p:attrName>
                                        </p:attrNameLst>
                                      </p:cBhvr>
                                      <p:to>
                                        <p:clrVal>
                                          <a:srgbClr val="F4B183"/>
                                        </p:clrVal>
                                      </p:to>
                                    </p:set>
                                    <p:set>
                                      <p:cBhvr>
                                        <p:cTn id="20" dur="500" fill="hold"/>
                                        <p:tgtEl>
                                          <p:spTgt spid="3">
                                            <p:txEl>
                                              <p:pRg st="0" end="0"/>
                                            </p:txEl>
                                          </p:spTgt>
                                        </p:tgtEl>
                                        <p:attrNameLst>
                                          <p:attrName>fill.type</p:attrName>
                                        </p:attrNameLst>
                                      </p:cBhvr>
                                      <p:to>
                                        <p:strVal val="solid"/>
                                      </p:to>
                                    </p:set>
                                  </p:childTnLst>
                                </p:cTn>
                              </p:par>
                              <p:par>
                                <p:cTn id="21" presetID="22" presetClass="entr" presetSubtype="8"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left)">
                                      <p:cBhvr>
                                        <p:cTn id="2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solidFill>
                  <a:srgbClr val="FB7003"/>
                </a:solidFill>
                <a:latin typeface="Cabin Sketch" panose="020B0503050202020004" pitchFamily="34" charset="0"/>
              </a:rPr>
              <a:t>Handheld Computers</a:t>
            </a:r>
          </a:p>
        </p:txBody>
      </p:sp>
      <p:sp>
        <p:nvSpPr>
          <p:cNvPr id="3" name="Content Placeholder 2"/>
          <p:cNvSpPr>
            <a:spLocks noGrp="1"/>
          </p:cNvSpPr>
          <p:nvPr>
            <p:ph idx="1"/>
          </p:nvPr>
        </p:nvSpPr>
        <p:spPr/>
        <p:txBody>
          <a:bodyPr>
            <a:normAutofit lnSpcReduction="10000"/>
          </a:bodyPr>
          <a:lstStyle/>
          <a:p>
            <a:r>
              <a:rPr lang="en-US" sz="2000" dirty="0">
                <a:solidFill>
                  <a:schemeClr val="accent3">
                    <a:lumMod val="20000"/>
                    <a:lumOff val="80000"/>
                  </a:schemeClr>
                </a:solidFill>
                <a:latin typeface="Cabin Sketch" panose="020B0503050202020004" pitchFamily="34" charset="0"/>
              </a:rPr>
              <a:t>A hand-held computer is a portable computer that is small enough to be held in one’s hand. Although extremely convenient to carry, handheld computers have not replaced notebook computers because of their small keyboards and screens. </a:t>
            </a:r>
          </a:p>
          <a:p>
            <a:r>
              <a:rPr lang="en-US" sz="2000" dirty="0">
                <a:solidFill>
                  <a:schemeClr val="accent3">
                    <a:lumMod val="20000"/>
                    <a:lumOff val="80000"/>
                  </a:schemeClr>
                </a:solidFill>
                <a:latin typeface="Cabin Sketch" panose="020B0503050202020004" pitchFamily="34" charset="0"/>
              </a:rPr>
              <a:t>Traditional hand-held computers were PDAs and devices specifically designed to provide PIM (personal information manager) functions, such as a calendar and address book. </a:t>
            </a:r>
          </a:p>
          <a:p>
            <a:r>
              <a:rPr lang="en-US" sz="2000" dirty="0">
                <a:solidFill>
                  <a:schemeClr val="accent3">
                    <a:lumMod val="20000"/>
                    <a:lumOff val="80000"/>
                  </a:schemeClr>
                </a:solidFill>
                <a:latin typeface="Cabin Sketch" panose="020B0503050202020004" pitchFamily="34" charset="0"/>
              </a:rPr>
              <a:t>Today </a:t>
            </a:r>
            <a:r>
              <a:rPr lang="en-US" sz="2000" dirty="0" err="1">
                <a:solidFill>
                  <a:schemeClr val="accent3">
                    <a:lumMod val="20000"/>
                    <a:lumOff val="80000"/>
                  </a:schemeClr>
                </a:solidFill>
                <a:latin typeface="Cabin Sketch" panose="020B0503050202020004" pitchFamily="34" charset="0"/>
              </a:rPr>
              <a:t>PocketPCs</a:t>
            </a:r>
            <a:r>
              <a:rPr lang="en-US" sz="2000" dirty="0">
                <a:solidFill>
                  <a:schemeClr val="accent3">
                    <a:lumMod val="20000"/>
                    <a:lumOff val="80000"/>
                  </a:schemeClr>
                </a:solidFill>
                <a:latin typeface="Cabin Sketch" panose="020B0503050202020004" pitchFamily="34" charset="0"/>
              </a:rPr>
              <a:t>, smartphones and tablets are common consumer devices.</a:t>
            </a:r>
          </a:p>
          <a:p>
            <a:r>
              <a:rPr lang="en-US" sz="2000" dirty="0">
                <a:solidFill>
                  <a:schemeClr val="accent3">
                    <a:lumMod val="20000"/>
                    <a:lumOff val="80000"/>
                  </a:schemeClr>
                </a:solidFill>
                <a:latin typeface="Cabin Sketch" panose="020B0503050202020004" pitchFamily="34" charset="0"/>
              </a:rPr>
              <a:t>Handheld computers comprise the largest group of Internet connectable pervasive devices.</a:t>
            </a:r>
          </a:p>
          <a:p>
            <a:r>
              <a:rPr lang="en-US" sz="2000" dirty="0">
                <a:solidFill>
                  <a:schemeClr val="accent3">
                    <a:lumMod val="20000"/>
                    <a:lumOff val="80000"/>
                  </a:schemeClr>
                </a:solidFill>
                <a:latin typeface="Cabin Sketch" panose="020B0503050202020004" pitchFamily="34" charset="0"/>
              </a:rPr>
              <a:t>They are small, lightweight, and fit into pockets.</a:t>
            </a:r>
          </a:p>
          <a:p>
            <a:r>
              <a:rPr lang="en-US" sz="2000" dirty="0">
                <a:solidFill>
                  <a:schemeClr val="accent3">
                    <a:lumMod val="20000"/>
                    <a:lumOff val="80000"/>
                  </a:schemeClr>
                </a:solidFill>
                <a:latin typeface="Cabin Sketch" panose="020B0503050202020004" pitchFamily="34" charset="0"/>
              </a:rPr>
              <a:t>A stylus is used to tap on a touch screen to activate applications or enter data.</a:t>
            </a:r>
          </a:p>
          <a:p>
            <a:r>
              <a:rPr lang="en-US" sz="2000" dirty="0">
                <a:solidFill>
                  <a:schemeClr val="accent3">
                    <a:lumMod val="20000"/>
                    <a:lumOff val="80000"/>
                  </a:schemeClr>
                </a:solidFill>
                <a:latin typeface="Cabin Sketch" panose="020B0503050202020004" pitchFamily="34" charset="0"/>
              </a:rPr>
              <a:t>Currently two major operating systems are applied on handheld devices: </a:t>
            </a:r>
            <a:r>
              <a:rPr lang="en-US" sz="2000" b="1" dirty="0">
                <a:solidFill>
                  <a:schemeClr val="accent3">
                    <a:lumMod val="20000"/>
                    <a:lumOff val="80000"/>
                  </a:schemeClr>
                </a:solidFill>
                <a:latin typeface="Cabin Sketch" panose="020B0503050202020004" pitchFamily="34" charset="0"/>
              </a:rPr>
              <a:t>Palm OS </a:t>
            </a:r>
            <a:r>
              <a:rPr lang="en-US" sz="2000" dirty="0">
                <a:solidFill>
                  <a:schemeClr val="accent3">
                    <a:lumMod val="20000"/>
                    <a:lumOff val="80000"/>
                  </a:schemeClr>
                </a:solidFill>
                <a:latin typeface="Cabin Sketch" panose="020B0503050202020004" pitchFamily="34" charset="0"/>
              </a:rPr>
              <a:t>and </a:t>
            </a:r>
            <a:r>
              <a:rPr lang="en-US" sz="2000" b="1" dirty="0">
                <a:solidFill>
                  <a:schemeClr val="accent3">
                    <a:lumMod val="20000"/>
                    <a:lumOff val="80000"/>
                  </a:schemeClr>
                </a:solidFill>
                <a:latin typeface="Cabin Sketch" panose="020B0503050202020004" pitchFamily="34" charset="0"/>
              </a:rPr>
              <a:t>Windows CE</a:t>
            </a:r>
            <a:r>
              <a:rPr lang="en-US" sz="2000" dirty="0">
                <a:solidFill>
                  <a:schemeClr val="accent3">
                    <a:lumMod val="20000"/>
                    <a:lumOff val="80000"/>
                  </a:schemeClr>
                </a:solidFill>
                <a:latin typeface="Cabin Sketch" panose="020B0503050202020004" pitchFamily="34" charset="0"/>
              </a:rPr>
              <a:t>.</a:t>
            </a:r>
          </a:p>
        </p:txBody>
      </p:sp>
      <p:sp>
        <p:nvSpPr>
          <p:cNvPr id="4" name="New shape"/>
          <p:cNvSpPr/>
          <p:nvPr/>
        </p:nvSpPr>
        <p:spPr>
          <a:xfrm flipV="1">
            <a:off x="-10221" y="1419224"/>
            <a:ext cx="11659295" cy="81660"/>
          </a:xfrm>
          <a:prstGeom prst="rect">
            <a:avLst/>
          </a:prstGeom>
          <a:blipFill dpi="0" rotWithShape="1">
            <a:blip r:embed="rId2">
              <a:extLst>
                <a:ext uri="{BEBA8EAE-BF5A-486C-A8C5-ECC9F3942E4B}">
                  <a14:imgProps xmlns:a14="http://schemas.microsoft.com/office/drawing/2010/main">
                    <a14:imgLayer r:embed="rId3">
                      <a14:imgEffect>
                        <a14:colorTemperature colorTemp="7200"/>
                      </a14:imgEffect>
                      <a14:imgEffect>
                        <a14:saturation sat="98000"/>
                      </a14:imgEffect>
                    </a14:imgLayer>
                  </a14:imgProps>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extLst>
      <p:ext uri="{BB962C8B-B14F-4D97-AF65-F5344CB8AC3E}">
        <p14:creationId xmlns:p14="http://schemas.microsoft.com/office/powerpoint/2010/main" val="2564284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iterate type="lt">
                                    <p:tmPct val="0"/>
                                  </p:iterate>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500"/>
                                        <p:tgtEl>
                                          <p:spTgt spid="3">
                                            <p:txEl>
                                              <p:pRg st="0" end="0"/>
                                            </p:txEl>
                                          </p:spTgt>
                                        </p:tgtEl>
                                      </p:cBhvr>
                                    </p:animEffect>
                                  </p:childTnLst>
                                </p:cTn>
                              </p:par>
                              <p:par>
                                <p:cTn id="15" presetID="10" presetClass="entr" presetSubtype="0" fill="hold" nodeType="withEffect">
                                  <p:stCondLst>
                                    <p:cond delay="0"/>
                                  </p:stCondLst>
                                  <p:iterate type="lt">
                                    <p:tmPct val="0"/>
                                  </p:iterate>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par>
                                <p:cTn id="18" presetID="10" presetClass="entr" presetSubtype="0" fill="hold" nodeType="withEffect">
                                  <p:stCondLst>
                                    <p:cond delay="0"/>
                                  </p:stCondLst>
                                  <p:iterate type="lt">
                                    <p:tmPct val="0"/>
                                  </p:iterate>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500"/>
                                        <p:tgtEl>
                                          <p:spTgt spid="3">
                                            <p:txEl>
                                              <p:pRg st="2" end="2"/>
                                            </p:txEl>
                                          </p:spTgt>
                                        </p:tgtEl>
                                      </p:cBhvr>
                                    </p:animEffect>
                                  </p:childTnLst>
                                </p:cTn>
                              </p:par>
                              <p:par>
                                <p:cTn id="21" presetID="10" presetClass="entr" presetSubtype="0" fill="hold" nodeType="withEffect">
                                  <p:stCondLst>
                                    <p:cond delay="0"/>
                                  </p:stCondLst>
                                  <p:iterate type="lt">
                                    <p:tmPct val="0"/>
                                  </p:iterate>
                                  <p:childTnLst>
                                    <p:set>
                                      <p:cBhvr>
                                        <p:cTn id="22" dur="1" fill="hold">
                                          <p:stCondLst>
                                            <p:cond delay="0"/>
                                          </p:stCondLst>
                                        </p:cTn>
                                        <p:tgtEl>
                                          <p:spTgt spid="3">
                                            <p:txEl>
                                              <p:pRg st="3" end="3"/>
                                            </p:txEl>
                                          </p:spTgt>
                                        </p:tgtEl>
                                        <p:attrNameLst>
                                          <p:attrName>style.visibility</p:attrName>
                                        </p:attrNameLst>
                                      </p:cBhvr>
                                      <p:to>
                                        <p:strVal val="visible"/>
                                      </p:to>
                                    </p:set>
                                    <p:animEffect transition="in" filter="fade">
                                      <p:cBhvr>
                                        <p:cTn id="23" dur="500"/>
                                        <p:tgtEl>
                                          <p:spTgt spid="3">
                                            <p:txEl>
                                              <p:pRg st="3" end="3"/>
                                            </p:txEl>
                                          </p:spTgt>
                                        </p:tgtEl>
                                      </p:cBhvr>
                                    </p:animEffect>
                                  </p:childTnLst>
                                </p:cTn>
                              </p:par>
                              <p:par>
                                <p:cTn id="24" presetID="10" presetClass="entr" presetSubtype="0" fill="hold" nodeType="withEffect">
                                  <p:stCondLst>
                                    <p:cond delay="0"/>
                                  </p:stCondLst>
                                  <p:iterate type="lt">
                                    <p:tmPct val="0"/>
                                  </p:iterate>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500"/>
                                        <p:tgtEl>
                                          <p:spTgt spid="3">
                                            <p:txEl>
                                              <p:pRg st="4" end="4"/>
                                            </p:txEl>
                                          </p:spTgt>
                                        </p:tgtEl>
                                      </p:cBhvr>
                                    </p:animEffect>
                                  </p:childTnLst>
                                </p:cTn>
                              </p:par>
                              <p:par>
                                <p:cTn id="27" presetID="10" presetClass="entr" presetSubtype="0" fill="hold" nodeType="withEffect">
                                  <p:stCondLst>
                                    <p:cond delay="0"/>
                                  </p:stCondLst>
                                  <p:iterate type="lt">
                                    <p:tmPct val="0"/>
                                  </p:iterate>
                                  <p:childTnLst>
                                    <p:set>
                                      <p:cBhvr>
                                        <p:cTn id="28" dur="1" fill="hold">
                                          <p:stCondLst>
                                            <p:cond delay="0"/>
                                          </p:stCondLst>
                                        </p:cTn>
                                        <p:tgtEl>
                                          <p:spTgt spid="3">
                                            <p:txEl>
                                              <p:pRg st="5" end="5"/>
                                            </p:txEl>
                                          </p:spTgt>
                                        </p:tgtEl>
                                        <p:attrNameLst>
                                          <p:attrName>style.visibility</p:attrName>
                                        </p:attrNameLst>
                                      </p:cBhvr>
                                      <p:to>
                                        <p:strVal val="visible"/>
                                      </p:to>
                                    </p:set>
                                    <p:animEffect transition="in" filter="fade">
                                      <p:cBhvr>
                                        <p:cTn id="29" dur="500"/>
                                        <p:tgtEl>
                                          <p:spTgt spid="3">
                                            <p:txEl>
                                              <p:pRg st="5" end="5"/>
                                            </p:txEl>
                                          </p:spTgt>
                                        </p:tgtEl>
                                      </p:cBhvr>
                                    </p:animEffect>
                                  </p:childTnLst>
                                </p:cTn>
                              </p:par>
                              <p:par>
                                <p:cTn id="30" presetID="10" presetClass="entr" presetSubtype="0" fill="hold" nodeType="withEffect">
                                  <p:stCondLst>
                                    <p:cond delay="0"/>
                                  </p:stCondLst>
                                  <p:iterate type="lt">
                                    <p:tmPct val="0"/>
                                  </p:iterate>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mph" presetSubtype="0" fill="hold" nodeType="clickEffect">
                                  <p:stCondLst>
                                    <p:cond delay="0"/>
                                  </p:stCondLst>
                                  <p:iterate type="lt">
                                    <p:tmPct val="4000"/>
                                  </p:iterate>
                                  <p:childTnLst>
                                    <p:set>
                                      <p:cBhvr override="childStyle">
                                        <p:cTn id="36" dur="500" fill="hold"/>
                                        <p:tgtEl>
                                          <p:spTgt spid="3">
                                            <p:txEl>
                                              <p:pRg st="0" end="0"/>
                                            </p:txEl>
                                          </p:spTgt>
                                        </p:tgtEl>
                                        <p:attrNameLst>
                                          <p:attrName>style.color</p:attrName>
                                        </p:attrNameLst>
                                      </p:cBhvr>
                                      <p:to>
                                        <p:clrVal>
                                          <a:srgbClr val="F4B183"/>
                                        </p:clrVal>
                                      </p:to>
                                    </p:set>
                                    <p:set>
                                      <p:cBhvr>
                                        <p:cTn id="37" dur="500" fill="hold"/>
                                        <p:tgtEl>
                                          <p:spTgt spid="3">
                                            <p:txEl>
                                              <p:pRg st="0" end="0"/>
                                            </p:txEl>
                                          </p:spTgt>
                                        </p:tgtEl>
                                        <p:attrNameLst>
                                          <p:attrName>fillcolor</p:attrName>
                                        </p:attrNameLst>
                                      </p:cBhvr>
                                      <p:to>
                                        <p:clrVal>
                                          <a:srgbClr val="F4B183"/>
                                        </p:clrVal>
                                      </p:to>
                                    </p:set>
                                    <p:set>
                                      <p:cBhvr>
                                        <p:cTn id="38" dur="500" fill="hold"/>
                                        <p:tgtEl>
                                          <p:spTgt spid="3">
                                            <p:txEl>
                                              <p:pRg st="0" end="0"/>
                                            </p:txEl>
                                          </p:spTgt>
                                        </p:tgtEl>
                                        <p:attrNameLst>
                                          <p:attrName>fill.type</p:attrName>
                                        </p:attrNameLst>
                                      </p:cBhvr>
                                      <p:to>
                                        <p:strVal val="solid"/>
                                      </p:to>
                                    </p:set>
                                  </p:childTnLst>
                                </p:cTn>
                              </p:par>
                            </p:childTnLst>
                          </p:cTn>
                        </p:par>
                      </p:childTnLst>
                    </p:cTn>
                  </p:par>
                  <p:par>
                    <p:cTn id="39" fill="hold">
                      <p:stCondLst>
                        <p:cond delay="indefinite"/>
                      </p:stCondLst>
                      <p:childTnLst>
                        <p:par>
                          <p:cTn id="40" fill="hold">
                            <p:stCondLst>
                              <p:cond delay="0"/>
                            </p:stCondLst>
                            <p:childTnLst>
                              <p:par>
                                <p:cTn id="41" presetID="16" presetClass="emph" presetSubtype="0" fill="hold" nodeType="clickEffect">
                                  <p:stCondLst>
                                    <p:cond delay="0"/>
                                  </p:stCondLst>
                                  <p:iterate type="lt">
                                    <p:tmPct val="4000"/>
                                  </p:iterate>
                                  <p:childTnLst>
                                    <p:set>
                                      <p:cBhvr override="childStyle">
                                        <p:cTn id="42" dur="500" fill="hold"/>
                                        <p:tgtEl>
                                          <p:spTgt spid="3">
                                            <p:txEl>
                                              <p:pRg st="1" end="1"/>
                                            </p:txEl>
                                          </p:spTgt>
                                        </p:tgtEl>
                                        <p:attrNameLst>
                                          <p:attrName>style.color</p:attrName>
                                        </p:attrNameLst>
                                      </p:cBhvr>
                                      <p:to>
                                        <p:clrVal>
                                          <a:srgbClr val="F4B183"/>
                                        </p:clrVal>
                                      </p:to>
                                    </p:set>
                                    <p:set>
                                      <p:cBhvr>
                                        <p:cTn id="43" dur="500" fill="hold"/>
                                        <p:tgtEl>
                                          <p:spTgt spid="3">
                                            <p:txEl>
                                              <p:pRg st="1" end="1"/>
                                            </p:txEl>
                                          </p:spTgt>
                                        </p:tgtEl>
                                        <p:attrNameLst>
                                          <p:attrName>fillcolor</p:attrName>
                                        </p:attrNameLst>
                                      </p:cBhvr>
                                      <p:to>
                                        <p:clrVal>
                                          <a:srgbClr val="F4B183"/>
                                        </p:clrVal>
                                      </p:to>
                                    </p:set>
                                    <p:set>
                                      <p:cBhvr>
                                        <p:cTn id="44" dur="500" fill="hold"/>
                                        <p:tgtEl>
                                          <p:spTgt spid="3">
                                            <p:txEl>
                                              <p:pRg st="1" end="1"/>
                                            </p:txEl>
                                          </p:spTgt>
                                        </p:tgtEl>
                                        <p:attrNameLst>
                                          <p:attrName>fill.type</p:attrName>
                                        </p:attrNameLst>
                                      </p:cBhvr>
                                      <p:to>
                                        <p:strVal val="solid"/>
                                      </p:to>
                                    </p:set>
                                  </p:childTnLst>
                                </p:cTn>
                              </p:par>
                            </p:childTnLst>
                          </p:cTn>
                        </p:par>
                      </p:childTnLst>
                    </p:cTn>
                  </p:par>
                  <p:par>
                    <p:cTn id="45" fill="hold">
                      <p:stCondLst>
                        <p:cond delay="indefinite"/>
                      </p:stCondLst>
                      <p:childTnLst>
                        <p:par>
                          <p:cTn id="46" fill="hold">
                            <p:stCondLst>
                              <p:cond delay="0"/>
                            </p:stCondLst>
                            <p:childTnLst>
                              <p:par>
                                <p:cTn id="47" presetID="16" presetClass="emph" presetSubtype="0" fill="hold" nodeType="clickEffect">
                                  <p:stCondLst>
                                    <p:cond delay="0"/>
                                  </p:stCondLst>
                                  <p:iterate type="lt">
                                    <p:tmPct val="4000"/>
                                  </p:iterate>
                                  <p:childTnLst>
                                    <p:set>
                                      <p:cBhvr override="childStyle">
                                        <p:cTn id="48" dur="500" fill="hold"/>
                                        <p:tgtEl>
                                          <p:spTgt spid="3">
                                            <p:txEl>
                                              <p:pRg st="2" end="2"/>
                                            </p:txEl>
                                          </p:spTgt>
                                        </p:tgtEl>
                                        <p:attrNameLst>
                                          <p:attrName>style.color</p:attrName>
                                        </p:attrNameLst>
                                      </p:cBhvr>
                                      <p:to>
                                        <p:clrVal>
                                          <a:srgbClr val="F4B183"/>
                                        </p:clrVal>
                                      </p:to>
                                    </p:set>
                                    <p:set>
                                      <p:cBhvr>
                                        <p:cTn id="49" dur="500" fill="hold"/>
                                        <p:tgtEl>
                                          <p:spTgt spid="3">
                                            <p:txEl>
                                              <p:pRg st="2" end="2"/>
                                            </p:txEl>
                                          </p:spTgt>
                                        </p:tgtEl>
                                        <p:attrNameLst>
                                          <p:attrName>fillcolor</p:attrName>
                                        </p:attrNameLst>
                                      </p:cBhvr>
                                      <p:to>
                                        <p:clrVal>
                                          <a:srgbClr val="F4B183"/>
                                        </p:clrVal>
                                      </p:to>
                                    </p:set>
                                    <p:set>
                                      <p:cBhvr>
                                        <p:cTn id="50" dur="500" fill="hold"/>
                                        <p:tgtEl>
                                          <p:spTgt spid="3">
                                            <p:txEl>
                                              <p:pRg st="2" end="2"/>
                                            </p:txEl>
                                          </p:spTgt>
                                        </p:tgtEl>
                                        <p:attrNameLst>
                                          <p:attrName>fill.type</p:attrName>
                                        </p:attrNameLst>
                                      </p:cBhvr>
                                      <p:to>
                                        <p:strVal val="solid"/>
                                      </p:to>
                                    </p:set>
                                  </p:childTnLst>
                                </p:cTn>
                              </p:par>
                            </p:childTnLst>
                          </p:cTn>
                        </p:par>
                      </p:childTnLst>
                    </p:cTn>
                  </p:par>
                  <p:par>
                    <p:cTn id="51" fill="hold">
                      <p:stCondLst>
                        <p:cond delay="indefinite"/>
                      </p:stCondLst>
                      <p:childTnLst>
                        <p:par>
                          <p:cTn id="52" fill="hold">
                            <p:stCondLst>
                              <p:cond delay="0"/>
                            </p:stCondLst>
                            <p:childTnLst>
                              <p:par>
                                <p:cTn id="53" presetID="16" presetClass="emph" presetSubtype="0" fill="hold" nodeType="clickEffect">
                                  <p:stCondLst>
                                    <p:cond delay="0"/>
                                  </p:stCondLst>
                                  <p:iterate type="lt">
                                    <p:tmPct val="4000"/>
                                  </p:iterate>
                                  <p:childTnLst>
                                    <p:set>
                                      <p:cBhvr override="childStyle">
                                        <p:cTn id="54" dur="500" fill="hold"/>
                                        <p:tgtEl>
                                          <p:spTgt spid="3">
                                            <p:txEl>
                                              <p:pRg st="3" end="3"/>
                                            </p:txEl>
                                          </p:spTgt>
                                        </p:tgtEl>
                                        <p:attrNameLst>
                                          <p:attrName>style.color</p:attrName>
                                        </p:attrNameLst>
                                      </p:cBhvr>
                                      <p:to>
                                        <p:clrVal>
                                          <a:srgbClr val="F4B183"/>
                                        </p:clrVal>
                                      </p:to>
                                    </p:set>
                                    <p:set>
                                      <p:cBhvr>
                                        <p:cTn id="55" dur="500" fill="hold"/>
                                        <p:tgtEl>
                                          <p:spTgt spid="3">
                                            <p:txEl>
                                              <p:pRg st="3" end="3"/>
                                            </p:txEl>
                                          </p:spTgt>
                                        </p:tgtEl>
                                        <p:attrNameLst>
                                          <p:attrName>fillcolor</p:attrName>
                                        </p:attrNameLst>
                                      </p:cBhvr>
                                      <p:to>
                                        <p:clrVal>
                                          <a:srgbClr val="F4B183"/>
                                        </p:clrVal>
                                      </p:to>
                                    </p:set>
                                    <p:set>
                                      <p:cBhvr>
                                        <p:cTn id="56" dur="500" fill="hold"/>
                                        <p:tgtEl>
                                          <p:spTgt spid="3">
                                            <p:txEl>
                                              <p:pRg st="3" end="3"/>
                                            </p:txEl>
                                          </p:spTgt>
                                        </p:tgtEl>
                                        <p:attrNameLst>
                                          <p:attrName>fill.type</p:attrName>
                                        </p:attrNameLst>
                                      </p:cBhvr>
                                      <p:to>
                                        <p:strVal val="solid"/>
                                      </p:to>
                                    </p:set>
                                  </p:childTnLst>
                                </p:cTn>
                              </p:par>
                            </p:childTnLst>
                          </p:cTn>
                        </p:par>
                      </p:childTnLst>
                    </p:cTn>
                  </p:par>
                  <p:par>
                    <p:cTn id="57" fill="hold">
                      <p:stCondLst>
                        <p:cond delay="indefinite"/>
                      </p:stCondLst>
                      <p:childTnLst>
                        <p:par>
                          <p:cTn id="58" fill="hold">
                            <p:stCondLst>
                              <p:cond delay="0"/>
                            </p:stCondLst>
                            <p:childTnLst>
                              <p:par>
                                <p:cTn id="59" presetID="16" presetClass="emph" presetSubtype="0" fill="hold" nodeType="clickEffect">
                                  <p:stCondLst>
                                    <p:cond delay="0"/>
                                  </p:stCondLst>
                                  <p:iterate type="lt">
                                    <p:tmPct val="4000"/>
                                  </p:iterate>
                                  <p:childTnLst>
                                    <p:set>
                                      <p:cBhvr override="childStyle">
                                        <p:cTn id="60" dur="500" fill="hold"/>
                                        <p:tgtEl>
                                          <p:spTgt spid="3">
                                            <p:txEl>
                                              <p:pRg st="4" end="4"/>
                                            </p:txEl>
                                          </p:spTgt>
                                        </p:tgtEl>
                                        <p:attrNameLst>
                                          <p:attrName>style.color</p:attrName>
                                        </p:attrNameLst>
                                      </p:cBhvr>
                                      <p:to>
                                        <p:clrVal>
                                          <a:srgbClr val="F4B183"/>
                                        </p:clrVal>
                                      </p:to>
                                    </p:set>
                                    <p:set>
                                      <p:cBhvr>
                                        <p:cTn id="61" dur="500" fill="hold"/>
                                        <p:tgtEl>
                                          <p:spTgt spid="3">
                                            <p:txEl>
                                              <p:pRg st="4" end="4"/>
                                            </p:txEl>
                                          </p:spTgt>
                                        </p:tgtEl>
                                        <p:attrNameLst>
                                          <p:attrName>fillcolor</p:attrName>
                                        </p:attrNameLst>
                                      </p:cBhvr>
                                      <p:to>
                                        <p:clrVal>
                                          <a:srgbClr val="F4B183"/>
                                        </p:clrVal>
                                      </p:to>
                                    </p:set>
                                    <p:set>
                                      <p:cBhvr>
                                        <p:cTn id="62" dur="500" fill="hold"/>
                                        <p:tgtEl>
                                          <p:spTgt spid="3">
                                            <p:txEl>
                                              <p:pRg st="4" end="4"/>
                                            </p:txEl>
                                          </p:spTgt>
                                        </p:tgtEl>
                                        <p:attrNameLst>
                                          <p:attrName>fill.type</p:attrName>
                                        </p:attrNameLst>
                                      </p:cBhvr>
                                      <p:to>
                                        <p:strVal val="solid"/>
                                      </p:to>
                                    </p:set>
                                  </p:childTnLst>
                                </p:cTn>
                              </p:par>
                            </p:childTnLst>
                          </p:cTn>
                        </p:par>
                      </p:childTnLst>
                    </p:cTn>
                  </p:par>
                  <p:par>
                    <p:cTn id="63" fill="hold">
                      <p:stCondLst>
                        <p:cond delay="indefinite"/>
                      </p:stCondLst>
                      <p:childTnLst>
                        <p:par>
                          <p:cTn id="64" fill="hold">
                            <p:stCondLst>
                              <p:cond delay="0"/>
                            </p:stCondLst>
                            <p:childTnLst>
                              <p:par>
                                <p:cTn id="65" presetID="16" presetClass="emph" presetSubtype="0" fill="hold" nodeType="clickEffect">
                                  <p:stCondLst>
                                    <p:cond delay="0"/>
                                  </p:stCondLst>
                                  <p:iterate type="lt">
                                    <p:tmPct val="4000"/>
                                  </p:iterate>
                                  <p:childTnLst>
                                    <p:set>
                                      <p:cBhvr override="childStyle">
                                        <p:cTn id="66" dur="500" fill="hold"/>
                                        <p:tgtEl>
                                          <p:spTgt spid="3">
                                            <p:txEl>
                                              <p:pRg st="5" end="5"/>
                                            </p:txEl>
                                          </p:spTgt>
                                        </p:tgtEl>
                                        <p:attrNameLst>
                                          <p:attrName>style.color</p:attrName>
                                        </p:attrNameLst>
                                      </p:cBhvr>
                                      <p:to>
                                        <p:clrVal>
                                          <a:srgbClr val="F4B183"/>
                                        </p:clrVal>
                                      </p:to>
                                    </p:set>
                                    <p:set>
                                      <p:cBhvr>
                                        <p:cTn id="67" dur="500" fill="hold"/>
                                        <p:tgtEl>
                                          <p:spTgt spid="3">
                                            <p:txEl>
                                              <p:pRg st="5" end="5"/>
                                            </p:txEl>
                                          </p:spTgt>
                                        </p:tgtEl>
                                        <p:attrNameLst>
                                          <p:attrName>fillcolor</p:attrName>
                                        </p:attrNameLst>
                                      </p:cBhvr>
                                      <p:to>
                                        <p:clrVal>
                                          <a:srgbClr val="F4B183"/>
                                        </p:clrVal>
                                      </p:to>
                                    </p:set>
                                    <p:set>
                                      <p:cBhvr>
                                        <p:cTn id="68" dur="500" fill="hold"/>
                                        <p:tgtEl>
                                          <p:spTgt spid="3">
                                            <p:txEl>
                                              <p:pRg st="5" end="5"/>
                                            </p:txEl>
                                          </p:spTgt>
                                        </p:tgtEl>
                                        <p:attrNameLst>
                                          <p:attrName>fill.type</p:attrName>
                                        </p:attrNameLst>
                                      </p:cBhvr>
                                      <p:to>
                                        <p:strVal val="solid"/>
                                      </p:to>
                                    </p:set>
                                  </p:childTnLst>
                                </p:cTn>
                              </p:par>
                            </p:childTnLst>
                          </p:cTn>
                        </p:par>
                      </p:childTnLst>
                    </p:cTn>
                  </p:par>
                  <p:par>
                    <p:cTn id="69" fill="hold">
                      <p:stCondLst>
                        <p:cond delay="indefinite"/>
                      </p:stCondLst>
                      <p:childTnLst>
                        <p:par>
                          <p:cTn id="70" fill="hold">
                            <p:stCondLst>
                              <p:cond delay="0"/>
                            </p:stCondLst>
                            <p:childTnLst>
                              <p:par>
                                <p:cTn id="71" presetID="16" presetClass="emph" presetSubtype="0" fill="hold" nodeType="clickEffect">
                                  <p:stCondLst>
                                    <p:cond delay="0"/>
                                  </p:stCondLst>
                                  <p:iterate type="lt">
                                    <p:tmPct val="4000"/>
                                  </p:iterate>
                                  <p:childTnLst>
                                    <p:set>
                                      <p:cBhvr override="childStyle">
                                        <p:cTn id="72" dur="500" fill="hold"/>
                                        <p:tgtEl>
                                          <p:spTgt spid="3">
                                            <p:txEl>
                                              <p:pRg st="6" end="6"/>
                                            </p:txEl>
                                          </p:spTgt>
                                        </p:tgtEl>
                                        <p:attrNameLst>
                                          <p:attrName>style.color</p:attrName>
                                        </p:attrNameLst>
                                      </p:cBhvr>
                                      <p:to>
                                        <p:clrVal>
                                          <a:srgbClr val="F4B183"/>
                                        </p:clrVal>
                                      </p:to>
                                    </p:set>
                                    <p:set>
                                      <p:cBhvr>
                                        <p:cTn id="73" dur="500" fill="hold"/>
                                        <p:tgtEl>
                                          <p:spTgt spid="3">
                                            <p:txEl>
                                              <p:pRg st="6" end="6"/>
                                            </p:txEl>
                                          </p:spTgt>
                                        </p:tgtEl>
                                        <p:attrNameLst>
                                          <p:attrName>fillcolor</p:attrName>
                                        </p:attrNameLst>
                                      </p:cBhvr>
                                      <p:to>
                                        <p:clrVal>
                                          <a:srgbClr val="F4B183"/>
                                        </p:clrVal>
                                      </p:to>
                                    </p:set>
                                    <p:set>
                                      <p:cBhvr>
                                        <p:cTn id="74" dur="500" fill="hold"/>
                                        <p:tgtEl>
                                          <p:spTgt spid="3">
                                            <p:txEl>
                                              <p:pRg st="6" end="6"/>
                                            </p:txEl>
                                          </p:spTgt>
                                        </p:tgtEl>
                                        <p:attrNameLst>
                                          <p:attrName>fill.type</p:attrName>
                                        </p:attrNameLst>
                                      </p:cBhvr>
                                      <p:to>
                                        <p:strVal val="solid"/>
                                      </p:to>
                                    </p:set>
                                  </p:childTnLst>
                                </p:cTn>
                              </p:par>
                              <p:par>
                                <p:cTn id="75" presetID="22" presetClass="entr" presetSubtype="8" fill="hold" grpId="0" nodeType="withEffect">
                                  <p:stCondLst>
                                    <p:cond delay="0"/>
                                  </p:stCondLst>
                                  <p:childTnLst>
                                    <p:set>
                                      <p:cBhvr>
                                        <p:cTn id="76" dur="1" fill="hold">
                                          <p:stCondLst>
                                            <p:cond delay="0"/>
                                          </p:stCondLst>
                                        </p:cTn>
                                        <p:tgtEl>
                                          <p:spTgt spid="4"/>
                                        </p:tgtEl>
                                        <p:attrNameLst>
                                          <p:attrName>style.visibility</p:attrName>
                                        </p:attrNameLst>
                                      </p:cBhvr>
                                      <p:to>
                                        <p:strVal val="visible"/>
                                      </p:to>
                                    </p:set>
                                    <p:animEffect transition="in" filter="wipe(left)">
                                      <p:cBhvr>
                                        <p:cTn id="7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solidFill>
                  <a:srgbClr val="FB7003"/>
                </a:solidFill>
                <a:latin typeface="Cabin Sketch" panose="020B0503050202020004" pitchFamily="34" charset="0"/>
              </a:rPr>
              <a:t>Cellular Phones </a:t>
            </a:r>
            <a:r>
              <a:rPr lang="en-US" sz="3600" b="1" dirty="0" err="1" smtClean="0">
                <a:solidFill>
                  <a:srgbClr val="FB7003"/>
                </a:solidFill>
                <a:latin typeface="Cabin Sketch" panose="020B0503050202020004" pitchFamily="34" charset="0"/>
              </a:rPr>
              <a:t>Applicationsa</a:t>
            </a:r>
            <a:endParaRPr lang="en-US" sz="3600" b="1" dirty="0">
              <a:solidFill>
                <a:srgbClr val="FB7003"/>
              </a:solidFill>
              <a:latin typeface="Cabin Sketch" panose="020B0503050202020004" pitchFamily="34" charset="0"/>
            </a:endParaRPr>
          </a:p>
        </p:txBody>
      </p:sp>
      <p:sp>
        <p:nvSpPr>
          <p:cNvPr id="3" name="Content Placeholder 2"/>
          <p:cNvSpPr>
            <a:spLocks noGrp="1"/>
          </p:cNvSpPr>
          <p:nvPr>
            <p:ph idx="1"/>
          </p:nvPr>
        </p:nvSpPr>
        <p:spPr/>
        <p:txBody>
          <a:bodyPr>
            <a:normAutofit/>
          </a:bodyPr>
          <a:lstStyle/>
          <a:p>
            <a:r>
              <a:rPr lang="en-US" sz="2400" u="sng" dirty="0">
                <a:solidFill>
                  <a:schemeClr val="accent3">
                    <a:lumMod val="20000"/>
                    <a:lumOff val="80000"/>
                  </a:schemeClr>
                </a:solidFill>
                <a:latin typeface="Cabin Sketch" panose="020B0503050202020004" pitchFamily="34" charset="0"/>
              </a:rPr>
              <a:t>Entering text:</a:t>
            </a:r>
            <a:r>
              <a:rPr lang="en-US" sz="2400" dirty="0">
                <a:solidFill>
                  <a:schemeClr val="accent3">
                    <a:lumMod val="20000"/>
                    <a:lumOff val="80000"/>
                  </a:schemeClr>
                </a:solidFill>
                <a:latin typeface="Cabin Sketch" panose="020B0503050202020004" pitchFamily="34" charset="0"/>
              </a:rPr>
              <a:t> One issue, cellular phones without a reasonable keyboard have to cape with, is how to enter text easily: Voice recognition is one sumptuous way. Instead of picking one of the miniaturized keys, commands and data can be spoken to the device. Stored phone numbers are dialed with one shout. </a:t>
            </a:r>
          </a:p>
          <a:p>
            <a:r>
              <a:rPr lang="en-US" sz="2400" u="sng" dirty="0">
                <a:solidFill>
                  <a:schemeClr val="accent3">
                    <a:lumMod val="20000"/>
                    <a:lumOff val="80000"/>
                  </a:schemeClr>
                </a:solidFill>
                <a:latin typeface="Cabin Sketch" panose="020B0503050202020004" pitchFamily="34" charset="0"/>
              </a:rPr>
              <a:t>GSM:</a:t>
            </a:r>
            <a:r>
              <a:rPr lang="en-US" sz="2400" dirty="0">
                <a:solidFill>
                  <a:schemeClr val="accent3">
                    <a:lumMod val="20000"/>
                    <a:lumOff val="80000"/>
                  </a:schemeClr>
                </a:solidFill>
                <a:latin typeface="Cabin Sketch" panose="020B0503050202020004" pitchFamily="34" charset="0"/>
              </a:rPr>
              <a:t> Global System for Mobile Communication (GSM) is the accepted de facto standard for mobile wireless communication. A dense net of GSM base stations has been established by numerous telecommunication providers throughout more than 100 countries. Each station feeds the digital signals from cellular phones within its reach into the worldwide telephone network.</a:t>
            </a:r>
          </a:p>
        </p:txBody>
      </p:sp>
      <p:sp>
        <p:nvSpPr>
          <p:cNvPr id="4" name="New shape"/>
          <p:cNvSpPr/>
          <p:nvPr/>
        </p:nvSpPr>
        <p:spPr>
          <a:xfrm flipV="1">
            <a:off x="-10221" y="1419224"/>
            <a:ext cx="11659295" cy="81660"/>
          </a:xfrm>
          <a:prstGeom prst="rect">
            <a:avLst/>
          </a:prstGeom>
          <a:blipFill dpi="0" rotWithShape="1">
            <a:blip r:embed="rId2">
              <a:extLst>
                <a:ext uri="{BEBA8EAE-BF5A-486C-A8C5-ECC9F3942E4B}">
                  <a14:imgProps xmlns:a14="http://schemas.microsoft.com/office/drawing/2010/main">
                    <a14:imgLayer r:embed="rId3">
                      <a14:imgEffect>
                        <a14:colorTemperature colorTemp="7200"/>
                      </a14:imgEffect>
                      <a14:imgEffect>
                        <a14:saturation sat="98000"/>
                      </a14:imgEffect>
                    </a14:imgLayer>
                  </a14:imgProps>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extLst>
      <p:ext uri="{BB962C8B-B14F-4D97-AF65-F5344CB8AC3E}">
        <p14:creationId xmlns:p14="http://schemas.microsoft.com/office/powerpoint/2010/main" val="2519022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iterate type="lt">
                                    <p:tmPct val="0"/>
                                  </p:iterate>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500"/>
                                        <p:tgtEl>
                                          <p:spTgt spid="3">
                                            <p:txEl>
                                              <p:pRg st="0" end="0"/>
                                            </p:txEl>
                                          </p:spTgt>
                                        </p:tgtEl>
                                      </p:cBhvr>
                                    </p:animEffect>
                                  </p:childTnLst>
                                </p:cTn>
                              </p:par>
                              <p:par>
                                <p:cTn id="15" presetID="10" presetClass="entr" presetSubtype="0" fill="hold" nodeType="withEffect">
                                  <p:stCondLst>
                                    <p:cond delay="0"/>
                                  </p:stCondLst>
                                  <p:iterate type="lt">
                                    <p:tmPct val="0"/>
                                  </p:iterate>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mph" presetSubtype="0" fill="hold" nodeType="clickEffect">
                                  <p:stCondLst>
                                    <p:cond delay="0"/>
                                  </p:stCondLst>
                                  <p:iterate type="lt">
                                    <p:tmPct val="4000"/>
                                  </p:iterate>
                                  <p:childTnLst>
                                    <p:set>
                                      <p:cBhvr override="childStyle">
                                        <p:cTn id="21" dur="500" fill="hold"/>
                                        <p:tgtEl>
                                          <p:spTgt spid="3">
                                            <p:txEl>
                                              <p:pRg st="0" end="0"/>
                                            </p:txEl>
                                          </p:spTgt>
                                        </p:tgtEl>
                                        <p:attrNameLst>
                                          <p:attrName>style.color</p:attrName>
                                        </p:attrNameLst>
                                      </p:cBhvr>
                                      <p:to>
                                        <p:clrVal>
                                          <a:srgbClr val="F4B183"/>
                                        </p:clrVal>
                                      </p:to>
                                    </p:set>
                                    <p:set>
                                      <p:cBhvr>
                                        <p:cTn id="22" dur="500" fill="hold"/>
                                        <p:tgtEl>
                                          <p:spTgt spid="3">
                                            <p:txEl>
                                              <p:pRg st="0" end="0"/>
                                            </p:txEl>
                                          </p:spTgt>
                                        </p:tgtEl>
                                        <p:attrNameLst>
                                          <p:attrName>fillcolor</p:attrName>
                                        </p:attrNameLst>
                                      </p:cBhvr>
                                      <p:to>
                                        <p:clrVal>
                                          <a:srgbClr val="F4B183"/>
                                        </p:clrVal>
                                      </p:to>
                                    </p:set>
                                    <p:set>
                                      <p:cBhvr>
                                        <p:cTn id="23" dur="500" fill="hold"/>
                                        <p:tgtEl>
                                          <p:spTgt spid="3">
                                            <p:txEl>
                                              <p:pRg st="0" end="0"/>
                                            </p:txEl>
                                          </p:spTgt>
                                        </p:tgtEl>
                                        <p:attrNameLst>
                                          <p:attrName>fill.type</p:attrName>
                                        </p:attrNameLst>
                                      </p:cBhvr>
                                      <p:to>
                                        <p:strVal val="solid"/>
                                      </p:to>
                                    </p:set>
                                  </p:childTnLst>
                                </p:cTn>
                              </p:par>
                            </p:childTnLst>
                          </p:cTn>
                        </p:par>
                      </p:childTnLst>
                    </p:cTn>
                  </p:par>
                  <p:par>
                    <p:cTn id="24" fill="hold">
                      <p:stCondLst>
                        <p:cond delay="indefinite"/>
                      </p:stCondLst>
                      <p:childTnLst>
                        <p:par>
                          <p:cTn id="25" fill="hold">
                            <p:stCondLst>
                              <p:cond delay="0"/>
                            </p:stCondLst>
                            <p:childTnLst>
                              <p:par>
                                <p:cTn id="26" presetID="16" presetClass="emph" presetSubtype="0" fill="hold" nodeType="clickEffect">
                                  <p:stCondLst>
                                    <p:cond delay="0"/>
                                  </p:stCondLst>
                                  <p:iterate type="lt">
                                    <p:tmPct val="4000"/>
                                  </p:iterate>
                                  <p:childTnLst>
                                    <p:set>
                                      <p:cBhvr override="childStyle">
                                        <p:cTn id="27" dur="500" fill="hold"/>
                                        <p:tgtEl>
                                          <p:spTgt spid="3">
                                            <p:txEl>
                                              <p:pRg st="1" end="1"/>
                                            </p:txEl>
                                          </p:spTgt>
                                        </p:tgtEl>
                                        <p:attrNameLst>
                                          <p:attrName>style.color</p:attrName>
                                        </p:attrNameLst>
                                      </p:cBhvr>
                                      <p:to>
                                        <p:clrVal>
                                          <a:srgbClr val="F4B183"/>
                                        </p:clrVal>
                                      </p:to>
                                    </p:set>
                                    <p:set>
                                      <p:cBhvr>
                                        <p:cTn id="28" dur="500" fill="hold"/>
                                        <p:tgtEl>
                                          <p:spTgt spid="3">
                                            <p:txEl>
                                              <p:pRg st="1" end="1"/>
                                            </p:txEl>
                                          </p:spTgt>
                                        </p:tgtEl>
                                        <p:attrNameLst>
                                          <p:attrName>fillcolor</p:attrName>
                                        </p:attrNameLst>
                                      </p:cBhvr>
                                      <p:to>
                                        <p:clrVal>
                                          <a:srgbClr val="F4B183"/>
                                        </p:clrVal>
                                      </p:to>
                                    </p:set>
                                    <p:set>
                                      <p:cBhvr>
                                        <p:cTn id="29" dur="500" fill="hold"/>
                                        <p:tgtEl>
                                          <p:spTgt spid="3">
                                            <p:txEl>
                                              <p:pRg st="1" end="1"/>
                                            </p:txEl>
                                          </p:spTgt>
                                        </p:tgtEl>
                                        <p:attrNameLst>
                                          <p:attrName>fill.type</p:attrName>
                                        </p:attrNameLst>
                                      </p:cBhvr>
                                      <p:to>
                                        <p:strVal val="solid"/>
                                      </p:to>
                                    </p:set>
                                  </p:childTnLst>
                                </p:cTn>
                              </p:par>
                              <p:par>
                                <p:cTn id="30" presetID="22" presetClass="entr" presetSubtype="8" fill="hold" grpId="0" nodeType="with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wipe(left)">
                                      <p:cBhvr>
                                        <p:cTn id="3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solidFill>
                  <a:srgbClr val="FB7003"/>
                </a:solidFill>
                <a:latin typeface="Cabin Sketch" panose="020B0503050202020004" pitchFamily="34" charset="0"/>
              </a:rPr>
              <a:t>Cellular Phones Applications</a:t>
            </a:r>
          </a:p>
        </p:txBody>
      </p:sp>
      <p:sp>
        <p:nvSpPr>
          <p:cNvPr id="3" name="Content Placeholder 2"/>
          <p:cNvSpPr>
            <a:spLocks noGrp="1"/>
          </p:cNvSpPr>
          <p:nvPr>
            <p:ph idx="1"/>
          </p:nvPr>
        </p:nvSpPr>
        <p:spPr/>
        <p:txBody>
          <a:bodyPr>
            <a:normAutofit/>
          </a:bodyPr>
          <a:lstStyle/>
          <a:p>
            <a:r>
              <a:rPr lang="en-US" sz="2400" u="sng" dirty="0">
                <a:solidFill>
                  <a:schemeClr val="accent3">
                    <a:lumMod val="20000"/>
                    <a:lumOff val="80000"/>
                  </a:schemeClr>
                </a:solidFill>
                <a:latin typeface="Cabin Sketch" panose="020B0503050202020004" pitchFamily="34" charset="0"/>
              </a:rPr>
              <a:t>CDMA and TDMA:</a:t>
            </a:r>
            <a:r>
              <a:rPr lang="en-US" sz="2400" dirty="0">
                <a:solidFill>
                  <a:schemeClr val="accent3">
                    <a:lumMod val="20000"/>
                    <a:lumOff val="80000"/>
                  </a:schemeClr>
                </a:solidFill>
                <a:latin typeface="Cabin Sketch" panose="020B0503050202020004" pitchFamily="34" charset="0"/>
              </a:rPr>
              <a:t> In North America and parts of Asia wireless communication providers operate networks based on several other digital standards. Among these, Code Division Multiple Access (CDMA) is today's most common one. It also allows a secure communication using an encoding key, which is sent along with the voice data. Time Division Multiple Access (TDMA) is a competing standard, which works similar to CDMA, but has an improved bandwidth. </a:t>
            </a:r>
          </a:p>
        </p:txBody>
      </p:sp>
      <p:sp>
        <p:nvSpPr>
          <p:cNvPr id="4" name="New shape"/>
          <p:cNvSpPr/>
          <p:nvPr/>
        </p:nvSpPr>
        <p:spPr>
          <a:xfrm flipV="1">
            <a:off x="-10221" y="1419224"/>
            <a:ext cx="11659295" cy="81660"/>
          </a:xfrm>
          <a:prstGeom prst="rect">
            <a:avLst/>
          </a:prstGeom>
          <a:blipFill dpi="0" rotWithShape="1">
            <a:blip r:embed="rId2">
              <a:extLst>
                <a:ext uri="{BEBA8EAE-BF5A-486C-A8C5-ECC9F3942E4B}">
                  <a14:imgProps xmlns:a14="http://schemas.microsoft.com/office/drawing/2010/main">
                    <a14:imgLayer r:embed="rId3">
                      <a14:imgEffect>
                        <a14:colorTemperature colorTemp="7200"/>
                      </a14:imgEffect>
                      <a14:imgEffect>
                        <a14:saturation sat="98000"/>
                      </a14:imgEffect>
                    </a14:imgLayer>
                  </a14:imgProps>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extLst>
      <p:ext uri="{BB962C8B-B14F-4D97-AF65-F5344CB8AC3E}">
        <p14:creationId xmlns:p14="http://schemas.microsoft.com/office/powerpoint/2010/main" val="1311566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iterate type="lt">
                                    <p:tmPct val="0"/>
                                  </p:iterate>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mph" presetSubtype="0" fill="hold" nodeType="clickEffect">
                                  <p:stCondLst>
                                    <p:cond delay="0"/>
                                  </p:stCondLst>
                                  <p:iterate type="lt">
                                    <p:tmPct val="4000"/>
                                  </p:iterate>
                                  <p:childTnLst>
                                    <p:set>
                                      <p:cBhvr override="childStyle">
                                        <p:cTn id="18" dur="500" fill="hold"/>
                                        <p:tgtEl>
                                          <p:spTgt spid="3">
                                            <p:txEl>
                                              <p:pRg st="0" end="0"/>
                                            </p:txEl>
                                          </p:spTgt>
                                        </p:tgtEl>
                                        <p:attrNameLst>
                                          <p:attrName>style.color</p:attrName>
                                        </p:attrNameLst>
                                      </p:cBhvr>
                                      <p:to>
                                        <p:clrVal>
                                          <a:srgbClr val="F4B183"/>
                                        </p:clrVal>
                                      </p:to>
                                    </p:set>
                                    <p:set>
                                      <p:cBhvr>
                                        <p:cTn id="19" dur="500" fill="hold"/>
                                        <p:tgtEl>
                                          <p:spTgt spid="3">
                                            <p:txEl>
                                              <p:pRg st="0" end="0"/>
                                            </p:txEl>
                                          </p:spTgt>
                                        </p:tgtEl>
                                        <p:attrNameLst>
                                          <p:attrName>fillcolor</p:attrName>
                                        </p:attrNameLst>
                                      </p:cBhvr>
                                      <p:to>
                                        <p:clrVal>
                                          <a:srgbClr val="F4B183"/>
                                        </p:clrVal>
                                      </p:to>
                                    </p:set>
                                    <p:set>
                                      <p:cBhvr>
                                        <p:cTn id="20" dur="500" fill="hold"/>
                                        <p:tgtEl>
                                          <p:spTgt spid="3">
                                            <p:txEl>
                                              <p:pRg st="0" end="0"/>
                                            </p:txEl>
                                          </p:spTgt>
                                        </p:tgtEl>
                                        <p:attrNameLst>
                                          <p:attrName>fill.type</p:attrName>
                                        </p:attrNameLst>
                                      </p:cBhvr>
                                      <p:to>
                                        <p:strVal val="solid"/>
                                      </p:to>
                                    </p:set>
                                  </p:childTnLst>
                                </p:cTn>
                              </p:par>
                              <p:par>
                                <p:cTn id="21" presetID="22" presetClass="entr" presetSubtype="8"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left)">
                                      <p:cBhvr>
                                        <p:cTn id="2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solidFill>
                  <a:srgbClr val="FB7003"/>
                </a:solidFill>
                <a:latin typeface="Cabin Sketch" panose="020B0503050202020004" pitchFamily="34" charset="0"/>
              </a:rPr>
              <a:t>Cellular Phones Applications</a:t>
            </a:r>
          </a:p>
        </p:txBody>
      </p:sp>
      <p:sp>
        <p:nvSpPr>
          <p:cNvPr id="3" name="Content Placeholder 2"/>
          <p:cNvSpPr>
            <a:spLocks noGrp="1"/>
          </p:cNvSpPr>
          <p:nvPr>
            <p:ph idx="1"/>
          </p:nvPr>
        </p:nvSpPr>
        <p:spPr/>
        <p:txBody>
          <a:bodyPr>
            <a:noAutofit/>
          </a:bodyPr>
          <a:lstStyle/>
          <a:p>
            <a:r>
              <a:rPr lang="en-US" sz="2400" u="sng" dirty="0">
                <a:solidFill>
                  <a:schemeClr val="accent3">
                    <a:lumMod val="20000"/>
                    <a:lumOff val="80000"/>
                  </a:schemeClr>
                </a:solidFill>
                <a:latin typeface="Cabin Sketch" panose="020B0503050202020004" pitchFamily="34" charset="0"/>
              </a:rPr>
              <a:t>Accessing the Internet:</a:t>
            </a:r>
            <a:r>
              <a:rPr lang="en-US" sz="2400" dirty="0">
                <a:solidFill>
                  <a:schemeClr val="accent3">
                    <a:lumMod val="20000"/>
                    <a:lumOff val="80000"/>
                  </a:schemeClr>
                </a:solidFill>
                <a:latin typeface="Cabin Sketch" panose="020B0503050202020004" pitchFamily="34" charset="0"/>
              </a:rPr>
              <a:t> Besides the pure voice communication, there are several ways for transmitting and accessing data through a wireless network. Data communication is used to transfer information between devices or between a device and an IT network, like the Internet. Especially the connection to the Internet gives mobile users access to a standard resource for information. </a:t>
            </a:r>
          </a:p>
          <a:p>
            <a:pPr lvl="1"/>
            <a:r>
              <a:rPr lang="en-US" dirty="0">
                <a:solidFill>
                  <a:schemeClr val="accent3">
                    <a:lumMod val="20000"/>
                    <a:lumOff val="80000"/>
                  </a:schemeClr>
                </a:solidFill>
                <a:latin typeface="Cabin Sketch" panose="020B0503050202020004" pitchFamily="34" charset="0"/>
              </a:rPr>
              <a:t>Short Message Service (SMS) allows up to 160 characters to be transmitted within one message from and to a GSM phone.</a:t>
            </a:r>
          </a:p>
          <a:p>
            <a:pPr lvl="1"/>
            <a:r>
              <a:rPr lang="en-US" dirty="0">
                <a:solidFill>
                  <a:schemeClr val="accent3">
                    <a:lumMod val="20000"/>
                    <a:lumOff val="80000"/>
                  </a:schemeClr>
                </a:solidFill>
                <a:latin typeface="Cabin Sketch" panose="020B0503050202020004" pitchFamily="34" charset="0"/>
              </a:rPr>
              <a:t>Wireless Application Protocol (WAP) is a cross-industry standard used to deliver specially formatted content from a web server to phones and other wireless devices with a limited screen. A WAP browser within a device enables Internet interaction for retrieving flight schedules, weather forecasts, driving directions, brokerage services, or making hotel reservations</a:t>
            </a:r>
          </a:p>
        </p:txBody>
      </p:sp>
      <p:sp>
        <p:nvSpPr>
          <p:cNvPr id="4" name="New shape"/>
          <p:cNvSpPr/>
          <p:nvPr/>
        </p:nvSpPr>
        <p:spPr>
          <a:xfrm flipV="1">
            <a:off x="-10221" y="1419224"/>
            <a:ext cx="11659295" cy="81660"/>
          </a:xfrm>
          <a:prstGeom prst="rect">
            <a:avLst/>
          </a:prstGeom>
          <a:blipFill dpi="0" rotWithShape="1">
            <a:blip r:embed="rId2">
              <a:extLst>
                <a:ext uri="{BEBA8EAE-BF5A-486C-A8C5-ECC9F3942E4B}">
                  <a14:imgProps xmlns:a14="http://schemas.microsoft.com/office/drawing/2010/main">
                    <a14:imgLayer r:embed="rId3">
                      <a14:imgEffect>
                        <a14:colorTemperature colorTemp="7200"/>
                      </a14:imgEffect>
                      <a14:imgEffect>
                        <a14:saturation sat="98000"/>
                      </a14:imgEffect>
                    </a14:imgLayer>
                  </a14:imgProps>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extLst>
      <p:ext uri="{BB962C8B-B14F-4D97-AF65-F5344CB8AC3E}">
        <p14:creationId xmlns:p14="http://schemas.microsoft.com/office/powerpoint/2010/main" val="2687087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iterate type="lt">
                                    <p:tmPct val="0"/>
                                  </p:iterate>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500"/>
                                        <p:tgtEl>
                                          <p:spTgt spid="3">
                                            <p:txEl>
                                              <p:pRg st="0" end="0"/>
                                            </p:txEl>
                                          </p:spTgt>
                                        </p:tgtEl>
                                      </p:cBhvr>
                                    </p:animEffect>
                                  </p:childTnLst>
                                </p:cTn>
                              </p:par>
                              <p:par>
                                <p:cTn id="15" presetID="10" presetClass="entr" presetSubtype="0" fill="hold" nodeType="withEffect">
                                  <p:stCondLst>
                                    <p:cond delay="0"/>
                                  </p:stCondLst>
                                  <p:iterate type="lt">
                                    <p:tmPct val="0"/>
                                  </p:iterate>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par>
                                <p:cTn id="18" presetID="10" presetClass="entr" presetSubtype="0" fill="hold" nodeType="withEffect">
                                  <p:stCondLst>
                                    <p:cond delay="0"/>
                                  </p:stCondLst>
                                  <p:iterate type="lt">
                                    <p:tmPct val="0"/>
                                  </p:iterate>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mph" presetSubtype="0" fill="hold" nodeType="clickEffect">
                                  <p:stCondLst>
                                    <p:cond delay="0"/>
                                  </p:stCondLst>
                                  <p:iterate type="lt">
                                    <p:tmPct val="4000"/>
                                  </p:iterate>
                                  <p:childTnLst>
                                    <p:set>
                                      <p:cBhvr override="childStyle">
                                        <p:cTn id="24" dur="500" fill="hold"/>
                                        <p:tgtEl>
                                          <p:spTgt spid="3">
                                            <p:txEl>
                                              <p:pRg st="0" end="0"/>
                                            </p:txEl>
                                          </p:spTgt>
                                        </p:tgtEl>
                                        <p:attrNameLst>
                                          <p:attrName>style.color</p:attrName>
                                        </p:attrNameLst>
                                      </p:cBhvr>
                                      <p:to>
                                        <p:clrVal>
                                          <a:srgbClr val="F4B183"/>
                                        </p:clrVal>
                                      </p:to>
                                    </p:set>
                                    <p:set>
                                      <p:cBhvr>
                                        <p:cTn id="25" dur="500" fill="hold"/>
                                        <p:tgtEl>
                                          <p:spTgt spid="3">
                                            <p:txEl>
                                              <p:pRg st="0" end="0"/>
                                            </p:txEl>
                                          </p:spTgt>
                                        </p:tgtEl>
                                        <p:attrNameLst>
                                          <p:attrName>fillcolor</p:attrName>
                                        </p:attrNameLst>
                                      </p:cBhvr>
                                      <p:to>
                                        <p:clrVal>
                                          <a:srgbClr val="F4B183"/>
                                        </p:clrVal>
                                      </p:to>
                                    </p:set>
                                    <p:set>
                                      <p:cBhvr>
                                        <p:cTn id="26" dur="500" fill="hold"/>
                                        <p:tgtEl>
                                          <p:spTgt spid="3">
                                            <p:txEl>
                                              <p:pRg st="0" end="0"/>
                                            </p:txEl>
                                          </p:spTgt>
                                        </p:tgtEl>
                                        <p:attrNameLst>
                                          <p:attrName>fill.type</p:attrName>
                                        </p:attrNameLst>
                                      </p:cBhvr>
                                      <p:to>
                                        <p:strVal val="solid"/>
                                      </p:to>
                                    </p:set>
                                  </p:childTnLst>
                                </p:cTn>
                              </p:par>
                            </p:childTnLst>
                          </p:cTn>
                        </p:par>
                      </p:childTnLst>
                    </p:cTn>
                  </p:par>
                  <p:par>
                    <p:cTn id="27" fill="hold">
                      <p:stCondLst>
                        <p:cond delay="indefinite"/>
                      </p:stCondLst>
                      <p:childTnLst>
                        <p:par>
                          <p:cTn id="28" fill="hold">
                            <p:stCondLst>
                              <p:cond delay="0"/>
                            </p:stCondLst>
                            <p:childTnLst>
                              <p:par>
                                <p:cTn id="29" presetID="16" presetClass="emph" presetSubtype="0" fill="hold" nodeType="clickEffect">
                                  <p:stCondLst>
                                    <p:cond delay="0"/>
                                  </p:stCondLst>
                                  <p:iterate type="lt">
                                    <p:tmPct val="4000"/>
                                  </p:iterate>
                                  <p:childTnLst>
                                    <p:set>
                                      <p:cBhvr override="childStyle">
                                        <p:cTn id="30" dur="500" fill="hold"/>
                                        <p:tgtEl>
                                          <p:spTgt spid="3">
                                            <p:txEl>
                                              <p:pRg st="1" end="1"/>
                                            </p:txEl>
                                          </p:spTgt>
                                        </p:tgtEl>
                                        <p:attrNameLst>
                                          <p:attrName>style.color</p:attrName>
                                        </p:attrNameLst>
                                      </p:cBhvr>
                                      <p:to>
                                        <p:clrVal>
                                          <a:srgbClr val="F4B183"/>
                                        </p:clrVal>
                                      </p:to>
                                    </p:set>
                                    <p:set>
                                      <p:cBhvr>
                                        <p:cTn id="31" dur="500" fill="hold"/>
                                        <p:tgtEl>
                                          <p:spTgt spid="3">
                                            <p:txEl>
                                              <p:pRg st="1" end="1"/>
                                            </p:txEl>
                                          </p:spTgt>
                                        </p:tgtEl>
                                        <p:attrNameLst>
                                          <p:attrName>fillcolor</p:attrName>
                                        </p:attrNameLst>
                                      </p:cBhvr>
                                      <p:to>
                                        <p:clrVal>
                                          <a:srgbClr val="F4B183"/>
                                        </p:clrVal>
                                      </p:to>
                                    </p:set>
                                    <p:set>
                                      <p:cBhvr>
                                        <p:cTn id="32" dur="500" fill="hold"/>
                                        <p:tgtEl>
                                          <p:spTgt spid="3">
                                            <p:txEl>
                                              <p:pRg st="1" end="1"/>
                                            </p:txEl>
                                          </p:spTgt>
                                        </p:tgtEl>
                                        <p:attrNameLst>
                                          <p:attrName>fill.type</p:attrName>
                                        </p:attrNameLst>
                                      </p:cBhvr>
                                      <p:to>
                                        <p:strVal val="solid"/>
                                      </p:to>
                                    </p:set>
                                  </p:childTnLst>
                                </p:cTn>
                              </p:par>
                            </p:childTnLst>
                          </p:cTn>
                        </p:par>
                      </p:childTnLst>
                    </p:cTn>
                  </p:par>
                  <p:par>
                    <p:cTn id="33" fill="hold">
                      <p:stCondLst>
                        <p:cond delay="indefinite"/>
                      </p:stCondLst>
                      <p:childTnLst>
                        <p:par>
                          <p:cTn id="34" fill="hold">
                            <p:stCondLst>
                              <p:cond delay="0"/>
                            </p:stCondLst>
                            <p:childTnLst>
                              <p:par>
                                <p:cTn id="35" presetID="16" presetClass="emph" presetSubtype="0" fill="hold" nodeType="clickEffect">
                                  <p:stCondLst>
                                    <p:cond delay="0"/>
                                  </p:stCondLst>
                                  <p:iterate type="lt">
                                    <p:tmPct val="4000"/>
                                  </p:iterate>
                                  <p:childTnLst>
                                    <p:set>
                                      <p:cBhvr override="childStyle">
                                        <p:cTn id="36" dur="500" fill="hold"/>
                                        <p:tgtEl>
                                          <p:spTgt spid="3">
                                            <p:txEl>
                                              <p:pRg st="2" end="2"/>
                                            </p:txEl>
                                          </p:spTgt>
                                        </p:tgtEl>
                                        <p:attrNameLst>
                                          <p:attrName>style.color</p:attrName>
                                        </p:attrNameLst>
                                      </p:cBhvr>
                                      <p:to>
                                        <p:clrVal>
                                          <a:srgbClr val="F4B183"/>
                                        </p:clrVal>
                                      </p:to>
                                    </p:set>
                                    <p:set>
                                      <p:cBhvr>
                                        <p:cTn id="37" dur="500" fill="hold"/>
                                        <p:tgtEl>
                                          <p:spTgt spid="3">
                                            <p:txEl>
                                              <p:pRg st="2" end="2"/>
                                            </p:txEl>
                                          </p:spTgt>
                                        </p:tgtEl>
                                        <p:attrNameLst>
                                          <p:attrName>fillcolor</p:attrName>
                                        </p:attrNameLst>
                                      </p:cBhvr>
                                      <p:to>
                                        <p:clrVal>
                                          <a:srgbClr val="F4B183"/>
                                        </p:clrVal>
                                      </p:to>
                                    </p:set>
                                    <p:set>
                                      <p:cBhvr>
                                        <p:cTn id="38" dur="500" fill="hold"/>
                                        <p:tgtEl>
                                          <p:spTgt spid="3">
                                            <p:txEl>
                                              <p:pRg st="2" end="2"/>
                                            </p:txEl>
                                          </p:spTgt>
                                        </p:tgtEl>
                                        <p:attrNameLst>
                                          <p:attrName>fill.type</p:attrName>
                                        </p:attrNameLst>
                                      </p:cBhvr>
                                      <p:to>
                                        <p:strVal val="solid"/>
                                      </p:to>
                                    </p:set>
                                  </p:childTnLst>
                                </p:cTn>
                              </p:par>
                              <p:par>
                                <p:cTn id="39" presetID="22" presetClass="entr" presetSubtype="8" fill="hold" grpId="0" nodeType="with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left)">
                                      <p:cBhvr>
                                        <p:cTn id="4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solidFill>
                  <a:srgbClr val="FB7003"/>
                </a:solidFill>
                <a:latin typeface="Cabin Sketch" panose="020B0503050202020004" pitchFamily="34" charset="0"/>
              </a:rPr>
              <a:t>Cellular Phones Applications</a:t>
            </a:r>
          </a:p>
        </p:txBody>
      </p:sp>
      <p:sp>
        <p:nvSpPr>
          <p:cNvPr id="3" name="Content Placeholder 2"/>
          <p:cNvSpPr>
            <a:spLocks noGrp="1"/>
          </p:cNvSpPr>
          <p:nvPr>
            <p:ph idx="1"/>
          </p:nvPr>
        </p:nvSpPr>
        <p:spPr/>
        <p:txBody>
          <a:bodyPr>
            <a:normAutofit/>
          </a:bodyPr>
          <a:lstStyle/>
          <a:p>
            <a:r>
              <a:rPr lang="en-US" sz="2400" u="sng" dirty="0">
                <a:solidFill>
                  <a:schemeClr val="accent3">
                    <a:lumMod val="20000"/>
                    <a:lumOff val="80000"/>
                  </a:schemeClr>
                </a:solidFill>
                <a:latin typeface="Cabin Sketch" panose="020B0503050202020004" pitchFamily="34" charset="0"/>
              </a:rPr>
              <a:t>Multimedia Messaging:</a:t>
            </a:r>
            <a:r>
              <a:rPr lang="en-US" sz="2400" dirty="0">
                <a:solidFill>
                  <a:schemeClr val="accent3">
                    <a:lumMod val="20000"/>
                    <a:lumOff val="80000"/>
                  </a:schemeClr>
                </a:solidFill>
                <a:latin typeface="Cabin Sketch" panose="020B0503050202020004" pitchFamily="34" charset="0"/>
              </a:rPr>
              <a:t> Data transmission using a mobile phone is becoming more and Multimedia more important - the emerging WAP applications make this evident. But WAP is only the very beginning of new data based communication technologies. Beyond SMS, Picture Messaging allows to send text and graphics. Multimedia Message Service adds digital imaging capabilities. Mobile Multimedia supports entire new content types, such as animations or video clips. </a:t>
            </a:r>
          </a:p>
        </p:txBody>
      </p:sp>
      <p:sp>
        <p:nvSpPr>
          <p:cNvPr id="4" name="New shape"/>
          <p:cNvSpPr/>
          <p:nvPr/>
        </p:nvSpPr>
        <p:spPr>
          <a:xfrm flipV="1">
            <a:off x="-10221" y="1419224"/>
            <a:ext cx="11659295" cy="81660"/>
          </a:xfrm>
          <a:prstGeom prst="rect">
            <a:avLst/>
          </a:prstGeom>
          <a:blipFill dpi="0" rotWithShape="1">
            <a:blip r:embed="rId2">
              <a:extLst>
                <a:ext uri="{BEBA8EAE-BF5A-486C-A8C5-ECC9F3942E4B}">
                  <a14:imgProps xmlns:a14="http://schemas.microsoft.com/office/drawing/2010/main">
                    <a14:imgLayer r:embed="rId3">
                      <a14:imgEffect>
                        <a14:colorTemperature colorTemp="7200"/>
                      </a14:imgEffect>
                      <a14:imgEffect>
                        <a14:saturation sat="98000"/>
                      </a14:imgEffect>
                    </a14:imgLayer>
                  </a14:imgProps>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extLst>
      <p:ext uri="{BB962C8B-B14F-4D97-AF65-F5344CB8AC3E}">
        <p14:creationId xmlns:p14="http://schemas.microsoft.com/office/powerpoint/2010/main" val="554997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iterate type="lt">
                                    <p:tmPct val="0"/>
                                  </p:iterate>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mph" presetSubtype="0" fill="hold" nodeType="clickEffect">
                                  <p:stCondLst>
                                    <p:cond delay="0"/>
                                  </p:stCondLst>
                                  <p:iterate type="lt">
                                    <p:tmPct val="4000"/>
                                  </p:iterate>
                                  <p:childTnLst>
                                    <p:set>
                                      <p:cBhvr override="childStyle">
                                        <p:cTn id="18" dur="500" fill="hold"/>
                                        <p:tgtEl>
                                          <p:spTgt spid="3">
                                            <p:txEl>
                                              <p:pRg st="0" end="0"/>
                                            </p:txEl>
                                          </p:spTgt>
                                        </p:tgtEl>
                                        <p:attrNameLst>
                                          <p:attrName>style.color</p:attrName>
                                        </p:attrNameLst>
                                      </p:cBhvr>
                                      <p:to>
                                        <p:clrVal>
                                          <a:srgbClr val="F4B183"/>
                                        </p:clrVal>
                                      </p:to>
                                    </p:set>
                                    <p:set>
                                      <p:cBhvr>
                                        <p:cTn id="19" dur="500" fill="hold"/>
                                        <p:tgtEl>
                                          <p:spTgt spid="3">
                                            <p:txEl>
                                              <p:pRg st="0" end="0"/>
                                            </p:txEl>
                                          </p:spTgt>
                                        </p:tgtEl>
                                        <p:attrNameLst>
                                          <p:attrName>fillcolor</p:attrName>
                                        </p:attrNameLst>
                                      </p:cBhvr>
                                      <p:to>
                                        <p:clrVal>
                                          <a:srgbClr val="F4B183"/>
                                        </p:clrVal>
                                      </p:to>
                                    </p:set>
                                    <p:set>
                                      <p:cBhvr>
                                        <p:cTn id="20" dur="500" fill="hold"/>
                                        <p:tgtEl>
                                          <p:spTgt spid="3">
                                            <p:txEl>
                                              <p:pRg st="0" end="0"/>
                                            </p:txEl>
                                          </p:spTgt>
                                        </p:tgtEl>
                                        <p:attrNameLst>
                                          <p:attrName>fill.type</p:attrName>
                                        </p:attrNameLst>
                                      </p:cBhvr>
                                      <p:to>
                                        <p:strVal val="solid"/>
                                      </p:to>
                                    </p:set>
                                  </p:childTnLst>
                                </p:cTn>
                              </p:par>
                              <p:par>
                                <p:cTn id="21" presetID="22" presetClass="entr" presetSubtype="8"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left)">
                                      <p:cBhvr>
                                        <p:cTn id="2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solidFill>
                  <a:srgbClr val="FB7003"/>
                </a:solidFill>
                <a:latin typeface="Cabin Sketch" panose="020B0503050202020004" pitchFamily="34" charset="0"/>
              </a:rPr>
              <a:t>Cellular Phones Applications</a:t>
            </a:r>
          </a:p>
        </p:txBody>
      </p:sp>
      <p:sp>
        <p:nvSpPr>
          <p:cNvPr id="3" name="Content Placeholder 2"/>
          <p:cNvSpPr>
            <a:spLocks noGrp="1"/>
          </p:cNvSpPr>
          <p:nvPr>
            <p:ph idx="1"/>
          </p:nvPr>
        </p:nvSpPr>
        <p:spPr/>
        <p:txBody>
          <a:bodyPr>
            <a:normAutofit/>
          </a:bodyPr>
          <a:lstStyle/>
          <a:p>
            <a:r>
              <a:rPr lang="en-US" sz="2000" u="sng" dirty="0">
                <a:solidFill>
                  <a:schemeClr val="accent3">
                    <a:lumMod val="20000"/>
                    <a:lumOff val="80000"/>
                  </a:schemeClr>
                </a:solidFill>
                <a:latin typeface="Cabin Sketch" panose="020B0503050202020004" pitchFamily="34" charset="0"/>
              </a:rPr>
              <a:t>GPRS and UMTS:</a:t>
            </a:r>
            <a:r>
              <a:rPr lang="en-US" sz="2000" dirty="0">
                <a:solidFill>
                  <a:schemeClr val="accent3">
                    <a:lumMod val="20000"/>
                    <a:lumOff val="80000"/>
                  </a:schemeClr>
                </a:solidFill>
                <a:latin typeface="Cabin Sketch" panose="020B0503050202020004" pitchFamily="34" charset="0"/>
              </a:rPr>
              <a:t> The most important obstacle for this evolution is the speed of the GPRS and UMTS data transmission itself: GSM Data currently allows only 9,6 kilo bits per second, which is the bottleneck for wireless information retrieval. From the year 2000 on, a new enhancement to GSM, called General Packet Radio Service (GPRS) is available. This packet-oriented standard will increase the bandwidth of mobile data communication up to 115 kbps. That will already be more than the speed of today's ISDN wired telecommunication nets. But GPRS will only be an intermediate solution. In 2003 the Universal Mobile Telecommunications System (UMTS) will be introduced as a worldwide common standard for wireless communication. UMTS will allow 100 kbps to 2 Mbps for data transmission! Phones based on these enhanced communication standards are often referred as third generation phones (3G). </a:t>
            </a:r>
          </a:p>
        </p:txBody>
      </p:sp>
      <p:sp>
        <p:nvSpPr>
          <p:cNvPr id="4" name="New shape"/>
          <p:cNvSpPr/>
          <p:nvPr/>
        </p:nvSpPr>
        <p:spPr>
          <a:xfrm flipV="1">
            <a:off x="-10221" y="1419224"/>
            <a:ext cx="11659295" cy="81660"/>
          </a:xfrm>
          <a:prstGeom prst="rect">
            <a:avLst/>
          </a:prstGeom>
          <a:blipFill dpi="0" rotWithShape="1">
            <a:blip r:embed="rId2">
              <a:extLst>
                <a:ext uri="{BEBA8EAE-BF5A-486C-A8C5-ECC9F3942E4B}">
                  <a14:imgProps xmlns:a14="http://schemas.microsoft.com/office/drawing/2010/main">
                    <a14:imgLayer r:embed="rId3">
                      <a14:imgEffect>
                        <a14:colorTemperature colorTemp="7200"/>
                      </a14:imgEffect>
                      <a14:imgEffect>
                        <a14:saturation sat="98000"/>
                      </a14:imgEffect>
                    </a14:imgLayer>
                  </a14:imgProps>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extLst>
      <p:ext uri="{BB962C8B-B14F-4D97-AF65-F5344CB8AC3E}">
        <p14:creationId xmlns:p14="http://schemas.microsoft.com/office/powerpoint/2010/main" val="2390690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iterate type="lt">
                                    <p:tmPct val="0"/>
                                  </p:iterate>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mph" presetSubtype="0" fill="hold" nodeType="clickEffect">
                                  <p:stCondLst>
                                    <p:cond delay="0"/>
                                  </p:stCondLst>
                                  <p:iterate type="lt">
                                    <p:tmPct val="4000"/>
                                  </p:iterate>
                                  <p:childTnLst>
                                    <p:set>
                                      <p:cBhvr override="childStyle">
                                        <p:cTn id="18" dur="500" fill="hold"/>
                                        <p:tgtEl>
                                          <p:spTgt spid="3">
                                            <p:txEl>
                                              <p:pRg st="0" end="0"/>
                                            </p:txEl>
                                          </p:spTgt>
                                        </p:tgtEl>
                                        <p:attrNameLst>
                                          <p:attrName>style.color</p:attrName>
                                        </p:attrNameLst>
                                      </p:cBhvr>
                                      <p:to>
                                        <p:clrVal>
                                          <a:srgbClr val="F4B183"/>
                                        </p:clrVal>
                                      </p:to>
                                    </p:set>
                                    <p:set>
                                      <p:cBhvr>
                                        <p:cTn id="19" dur="500" fill="hold"/>
                                        <p:tgtEl>
                                          <p:spTgt spid="3">
                                            <p:txEl>
                                              <p:pRg st="0" end="0"/>
                                            </p:txEl>
                                          </p:spTgt>
                                        </p:tgtEl>
                                        <p:attrNameLst>
                                          <p:attrName>fillcolor</p:attrName>
                                        </p:attrNameLst>
                                      </p:cBhvr>
                                      <p:to>
                                        <p:clrVal>
                                          <a:srgbClr val="F4B183"/>
                                        </p:clrVal>
                                      </p:to>
                                    </p:set>
                                    <p:set>
                                      <p:cBhvr>
                                        <p:cTn id="20" dur="500" fill="hold"/>
                                        <p:tgtEl>
                                          <p:spTgt spid="3">
                                            <p:txEl>
                                              <p:pRg st="0" end="0"/>
                                            </p:txEl>
                                          </p:spTgt>
                                        </p:tgtEl>
                                        <p:attrNameLst>
                                          <p:attrName>fill.type</p:attrName>
                                        </p:attrNameLst>
                                      </p:cBhvr>
                                      <p:to>
                                        <p:strVal val="solid"/>
                                      </p:to>
                                    </p:set>
                                  </p:childTnLst>
                                </p:cTn>
                              </p:par>
                              <p:par>
                                <p:cTn id="21" presetID="22" presetClass="entr" presetSubtype="8"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left)">
                                      <p:cBhvr>
                                        <p:cTn id="2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solidFill>
                  <a:srgbClr val="FB7003"/>
                </a:solidFill>
                <a:latin typeface="Cabin Sketch" panose="020B0503050202020004" pitchFamily="34" charset="0"/>
              </a:rPr>
              <a:t>Cellular Phones Applications</a:t>
            </a:r>
          </a:p>
        </p:txBody>
      </p:sp>
      <p:sp>
        <p:nvSpPr>
          <p:cNvPr id="3" name="Content Placeholder 2"/>
          <p:cNvSpPr>
            <a:spLocks noGrp="1"/>
          </p:cNvSpPr>
          <p:nvPr>
            <p:ph idx="1"/>
          </p:nvPr>
        </p:nvSpPr>
        <p:spPr/>
        <p:txBody>
          <a:bodyPr>
            <a:normAutofit/>
          </a:bodyPr>
          <a:lstStyle/>
          <a:p>
            <a:r>
              <a:rPr lang="en-US" sz="2400" u="sng" dirty="0">
                <a:solidFill>
                  <a:schemeClr val="accent3">
                    <a:lumMod val="20000"/>
                    <a:lumOff val="80000"/>
                  </a:schemeClr>
                </a:solidFill>
                <a:latin typeface="Cabin Sketch" panose="020B0503050202020004" pitchFamily="34" charset="0"/>
              </a:rPr>
              <a:t>Infrared:</a:t>
            </a:r>
            <a:r>
              <a:rPr lang="en-US" sz="2400" dirty="0">
                <a:solidFill>
                  <a:schemeClr val="accent3">
                    <a:lumMod val="20000"/>
                    <a:lumOff val="80000"/>
                  </a:schemeClr>
                </a:solidFill>
                <a:latin typeface="Cabin Sketch" panose="020B0503050202020004" pitchFamily="34" charset="0"/>
              </a:rPr>
              <a:t> Mobile phones usually have an infrared port to exchange data locally with another device. For example in order to "beam" an address book entry to someone else's phone or to interface with a calendar on a PC.</a:t>
            </a:r>
          </a:p>
          <a:p>
            <a:r>
              <a:rPr lang="en-US" sz="2400" u="sng" dirty="0">
                <a:solidFill>
                  <a:schemeClr val="accent3">
                    <a:lumMod val="20000"/>
                    <a:lumOff val="80000"/>
                  </a:schemeClr>
                </a:solidFill>
                <a:latin typeface="Cabin Sketch" panose="020B0503050202020004" pitchFamily="34" charset="0"/>
              </a:rPr>
              <a:t>Bluetooth:</a:t>
            </a:r>
            <a:r>
              <a:rPr lang="en-US" sz="2400" dirty="0">
                <a:solidFill>
                  <a:schemeClr val="accent3">
                    <a:lumMod val="20000"/>
                    <a:lumOff val="80000"/>
                  </a:schemeClr>
                </a:solidFill>
                <a:latin typeface="Cabin Sketch" panose="020B0503050202020004" pitchFamily="34" charset="0"/>
              </a:rPr>
              <a:t> Bluetooth is a convenient approach to let multiple devices collaborate wireless with each other within a short distance of a few meters. While infrared is a one-to-one communication, Bluetooth establishes a local wireless radio frequency network.</a:t>
            </a:r>
          </a:p>
        </p:txBody>
      </p:sp>
      <p:sp>
        <p:nvSpPr>
          <p:cNvPr id="4" name="New shape"/>
          <p:cNvSpPr/>
          <p:nvPr/>
        </p:nvSpPr>
        <p:spPr>
          <a:xfrm flipV="1">
            <a:off x="-10221" y="1419224"/>
            <a:ext cx="11659295" cy="81660"/>
          </a:xfrm>
          <a:prstGeom prst="rect">
            <a:avLst/>
          </a:prstGeom>
          <a:blipFill dpi="0" rotWithShape="1">
            <a:blip r:embed="rId2">
              <a:extLst>
                <a:ext uri="{BEBA8EAE-BF5A-486C-A8C5-ECC9F3942E4B}">
                  <a14:imgProps xmlns:a14="http://schemas.microsoft.com/office/drawing/2010/main">
                    <a14:imgLayer r:embed="rId3">
                      <a14:imgEffect>
                        <a14:colorTemperature colorTemp="7200"/>
                      </a14:imgEffect>
                      <a14:imgEffect>
                        <a14:saturation sat="98000"/>
                      </a14:imgEffect>
                    </a14:imgLayer>
                  </a14:imgProps>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extLst>
      <p:ext uri="{BB962C8B-B14F-4D97-AF65-F5344CB8AC3E}">
        <p14:creationId xmlns:p14="http://schemas.microsoft.com/office/powerpoint/2010/main" val="1526017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iterate type="lt">
                                    <p:tmPct val="0"/>
                                  </p:iterate>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500"/>
                                        <p:tgtEl>
                                          <p:spTgt spid="3">
                                            <p:txEl>
                                              <p:pRg st="0" end="0"/>
                                            </p:txEl>
                                          </p:spTgt>
                                        </p:tgtEl>
                                      </p:cBhvr>
                                    </p:animEffect>
                                  </p:childTnLst>
                                </p:cTn>
                              </p:par>
                              <p:par>
                                <p:cTn id="15" presetID="10" presetClass="entr" presetSubtype="0" fill="hold" nodeType="withEffect">
                                  <p:stCondLst>
                                    <p:cond delay="0"/>
                                  </p:stCondLst>
                                  <p:iterate type="lt">
                                    <p:tmPct val="0"/>
                                  </p:iterate>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mph" presetSubtype="0" fill="hold" nodeType="clickEffect">
                                  <p:stCondLst>
                                    <p:cond delay="0"/>
                                  </p:stCondLst>
                                  <p:iterate type="lt">
                                    <p:tmPct val="4000"/>
                                  </p:iterate>
                                  <p:childTnLst>
                                    <p:set>
                                      <p:cBhvr override="childStyle">
                                        <p:cTn id="21" dur="500" fill="hold"/>
                                        <p:tgtEl>
                                          <p:spTgt spid="3">
                                            <p:txEl>
                                              <p:pRg st="0" end="0"/>
                                            </p:txEl>
                                          </p:spTgt>
                                        </p:tgtEl>
                                        <p:attrNameLst>
                                          <p:attrName>style.color</p:attrName>
                                        </p:attrNameLst>
                                      </p:cBhvr>
                                      <p:to>
                                        <p:clrVal>
                                          <a:srgbClr val="F4B183"/>
                                        </p:clrVal>
                                      </p:to>
                                    </p:set>
                                    <p:set>
                                      <p:cBhvr>
                                        <p:cTn id="22" dur="500" fill="hold"/>
                                        <p:tgtEl>
                                          <p:spTgt spid="3">
                                            <p:txEl>
                                              <p:pRg st="0" end="0"/>
                                            </p:txEl>
                                          </p:spTgt>
                                        </p:tgtEl>
                                        <p:attrNameLst>
                                          <p:attrName>fillcolor</p:attrName>
                                        </p:attrNameLst>
                                      </p:cBhvr>
                                      <p:to>
                                        <p:clrVal>
                                          <a:srgbClr val="F4B183"/>
                                        </p:clrVal>
                                      </p:to>
                                    </p:set>
                                    <p:set>
                                      <p:cBhvr>
                                        <p:cTn id="23" dur="500" fill="hold"/>
                                        <p:tgtEl>
                                          <p:spTgt spid="3">
                                            <p:txEl>
                                              <p:pRg st="0" end="0"/>
                                            </p:txEl>
                                          </p:spTgt>
                                        </p:tgtEl>
                                        <p:attrNameLst>
                                          <p:attrName>fill.type</p:attrName>
                                        </p:attrNameLst>
                                      </p:cBhvr>
                                      <p:to>
                                        <p:strVal val="solid"/>
                                      </p:to>
                                    </p:set>
                                  </p:childTnLst>
                                </p:cTn>
                              </p:par>
                            </p:childTnLst>
                          </p:cTn>
                        </p:par>
                      </p:childTnLst>
                    </p:cTn>
                  </p:par>
                  <p:par>
                    <p:cTn id="24" fill="hold">
                      <p:stCondLst>
                        <p:cond delay="indefinite"/>
                      </p:stCondLst>
                      <p:childTnLst>
                        <p:par>
                          <p:cTn id="25" fill="hold">
                            <p:stCondLst>
                              <p:cond delay="0"/>
                            </p:stCondLst>
                            <p:childTnLst>
                              <p:par>
                                <p:cTn id="26" presetID="16" presetClass="emph" presetSubtype="0" fill="hold" nodeType="clickEffect">
                                  <p:stCondLst>
                                    <p:cond delay="0"/>
                                  </p:stCondLst>
                                  <p:iterate type="lt">
                                    <p:tmPct val="4000"/>
                                  </p:iterate>
                                  <p:childTnLst>
                                    <p:set>
                                      <p:cBhvr override="childStyle">
                                        <p:cTn id="27" dur="500" fill="hold"/>
                                        <p:tgtEl>
                                          <p:spTgt spid="3">
                                            <p:txEl>
                                              <p:pRg st="1" end="1"/>
                                            </p:txEl>
                                          </p:spTgt>
                                        </p:tgtEl>
                                        <p:attrNameLst>
                                          <p:attrName>style.color</p:attrName>
                                        </p:attrNameLst>
                                      </p:cBhvr>
                                      <p:to>
                                        <p:clrVal>
                                          <a:srgbClr val="F4B183"/>
                                        </p:clrVal>
                                      </p:to>
                                    </p:set>
                                    <p:set>
                                      <p:cBhvr>
                                        <p:cTn id="28" dur="500" fill="hold"/>
                                        <p:tgtEl>
                                          <p:spTgt spid="3">
                                            <p:txEl>
                                              <p:pRg st="1" end="1"/>
                                            </p:txEl>
                                          </p:spTgt>
                                        </p:tgtEl>
                                        <p:attrNameLst>
                                          <p:attrName>fillcolor</p:attrName>
                                        </p:attrNameLst>
                                      </p:cBhvr>
                                      <p:to>
                                        <p:clrVal>
                                          <a:srgbClr val="F4B183"/>
                                        </p:clrVal>
                                      </p:to>
                                    </p:set>
                                    <p:set>
                                      <p:cBhvr>
                                        <p:cTn id="29" dur="500" fill="hold"/>
                                        <p:tgtEl>
                                          <p:spTgt spid="3">
                                            <p:txEl>
                                              <p:pRg st="1" end="1"/>
                                            </p:txEl>
                                          </p:spTgt>
                                        </p:tgtEl>
                                        <p:attrNameLst>
                                          <p:attrName>fill.type</p:attrName>
                                        </p:attrNameLst>
                                      </p:cBhvr>
                                      <p:to>
                                        <p:strVal val="solid"/>
                                      </p:to>
                                    </p:set>
                                  </p:childTnLst>
                                </p:cTn>
                              </p:par>
                              <p:par>
                                <p:cTn id="30" presetID="22" presetClass="entr" presetSubtype="8" fill="hold" grpId="0" nodeType="with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wipe(left)">
                                      <p:cBhvr>
                                        <p:cTn id="3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solidFill>
                  <a:srgbClr val="FB7003"/>
                </a:solidFill>
                <a:latin typeface="Cabin Sketch" panose="020B0503050202020004" pitchFamily="34" charset="0"/>
              </a:rPr>
              <a:t>Smart Phones</a:t>
            </a:r>
          </a:p>
        </p:txBody>
      </p:sp>
      <p:sp>
        <p:nvSpPr>
          <p:cNvPr id="3" name="Content Placeholder 2"/>
          <p:cNvSpPr>
            <a:spLocks noGrp="1"/>
          </p:cNvSpPr>
          <p:nvPr>
            <p:ph idx="1"/>
          </p:nvPr>
        </p:nvSpPr>
        <p:spPr/>
        <p:txBody>
          <a:bodyPr>
            <a:normAutofit/>
          </a:bodyPr>
          <a:lstStyle/>
          <a:p>
            <a:pPr marL="0" indent="0">
              <a:buNone/>
            </a:pPr>
            <a:r>
              <a:rPr lang="en-US" sz="2400" dirty="0">
                <a:solidFill>
                  <a:schemeClr val="accent3">
                    <a:lumMod val="20000"/>
                    <a:lumOff val="80000"/>
                  </a:schemeClr>
                </a:solidFill>
                <a:latin typeface="Cabin Sketch" panose="020B0503050202020004" pitchFamily="34" charset="0"/>
              </a:rPr>
              <a:t>Smart phones combine a mobile phone with a handheld organizer into an all-in one communication system.</a:t>
            </a:r>
          </a:p>
          <a:p>
            <a:r>
              <a:rPr lang="en-US" sz="2400" dirty="0">
                <a:solidFill>
                  <a:schemeClr val="accent3">
                    <a:lumMod val="20000"/>
                    <a:lumOff val="80000"/>
                  </a:schemeClr>
                </a:solidFill>
                <a:latin typeface="Cabin Sketch" panose="020B0503050202020004" pitchFamily="34" charset="0"/>
              </a:rPr>
              <a:t>Reasonable resolution.</a:t>
            </a:r>
          </a:p>
          <a:p>
            <a:r>
              <a:rPr lang="en-US" sz="2400" dirty="0">
                <a:solidFill>
                  <a:schemeClr val="accent3">
                    <a:lumMod val="20000"/>
                    <a:lumOff val="80000"/>
                  </a:schemeClr>
                </a:solidFill>
                <a:latin typeface="Cabin Sketch" panose="020B0503050202020004" pitchFamily="34" charset="0"/>
              </a:rPr>
              <a:t>Dual band GSM, modem, and infrared port ensure connectivity.</a:t>
            </a:r>
          </a:p>
          <a:p>
            <a:r>
              <a:rPr lang="en-US" sz="2400" dirty="0">
                <a:solidFill>
                  <a:schemeClr val="accent3">
                    <a:lumMod val="20000"/>
                    <a:lumOff val="80000"/>
                  </a:schemeClr>
                </a:solidFill>
                <a:latin typeface="Cabin Sketch" panose="020B0503050202020004" pitchFamily="34" charset="0"/>
              </a:rPr>
              <a:t>Versatile EPOC operating system.</a:t>
            </a:r>
          </a:p>
          <a:p>
            <a:r>
              <a:rPr lang="en-US" sz="2400" dirty="0">
                <a:solidFill>
                  <a:schemeClr val="accent3">
                    <a:lumMod val="20000"/>
                    <a:lumOff val="80000"/>
                  </a:schemeClr>
                </a:solidFill>
                <a:latin typeface="Cabin Sketch" panose="020B0503050202020004" pitchFamily="34" charset="0"/>
              </a:rPr>
              <a:t>High-speed wireless communication networks like GPRS and UMTS.</a:t>
            </a:r>
          </a:p>
          <a:p>
            <a:endParaRPr lang="en-US" sz="2400" dirty="0">
              <a:solidFill>
                <a:schemeClr val="accent3">
                  <a:lumMod val="20000"/>
                  <a:lumOff val="80000"/>
                </a:schemeClr>
              </a:solidFill>
              <a:latin typeface="Cabin Sketch" panose="020B0503050202020004" pitchFamily="34" charset="0"/>
            </a:endParaRPr>
          </a:p>
        </p:txBody>
      </p:sp>
      <p:sp>
        <p:nvSpPr>
          <p:cNvPr id="4" name="New shape"/>
          <p:cNvSpPr/>
          <p:nvPr/>
        </p:nvSpPr>
        <p:spPr>
          <a:xfrm flipV="1">
            <a:off x="-10221" y="1419224"/>
            <a:ext cx="11659295" cy="81660"/>
          </a:xfrm>
          <a:prstGeom prst="rect">
            <a:avLst/>
          </a:prstGeom>
          <a:blipFill dpi="0" rotWithShape="1">
            <a:blip r:embed="rId2">
              <a:extLst>
                <a:ext uri="{BEBA8EAE-BF5A-486C-A8C5-ECC9F3942E4B}">
                  <a14:imgProps xmlns:a14="http://schemas.microsoft.com/office/drawing/2010/main">
                    <a14:imgLayer r:embed="rId3">
                      <a14:imgEffect>
                        <a14:colorTemperature colorTemp="7200"/>
                      </a14:imgEffect>
                      <a14:imgEffect>
                        <a14:saturation sat="98000"/>
                      </a14:imgEffect>
                    </a14:imgLayer>
                  </a14:imgProps>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extLst>
      <p:ext uri="{BB962C8B-B14F-4D97-AF65-F5344CB8AC3E}">
        <p14:creationId xmlns:p14="http://schemas.microsoft.com/office/powerpoint/2010/main" val="1922782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iterate type="lt">
                                    <p:tmPct val="0"/>
                                  </p:iterate>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500"/>
                                        <p:tgtEl>
                                          <p:spTgt spid="3">
                                            <p:txEl>
                                              <p:pRg st="0" end="0"/>
                                            </p:txEl>
                                          </p:spTgt>
                                        </p:tgtEl>
                                      </p:cBhvr>
                                    </p:animEffect>
                                  </p:childTnLst>
                                </p:cTn>
                              </p:par>
                              <p:par>
                                <p:cTn id="15" presetID="10" presetClass="entr" presetSubtype="0" fill="hold" nodeType="withEffect">
                                  <p:stCondLst>
                                    <p:cond delay="0"/>
                                  </p:stCondLst>
                                  <p:iterate type="lt">
                                    <p:tmPct val="0"/>
                                  </p:iterate>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par>
                                <p:cTn id="18" presetID="10" presetClass="entr" presetSubtype="0" fill="hold" nodeType="withEffect">
                                  <p:stCondLst>
                                    <p:cond delay="0"/>
                                  </p:stCondLst>
                                  <p:iterate type="lt">
                                    <p:tmPct val="0"/>
                                  </p:iterate>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500"/>
                                        <p:tgtEl>
                                          <p:spTgt spid="3">
                                            <p:txEl>
                                              <p:pRg st="2" end="2"/>
                                            </p:txEl>
                                          </p:spTgt>
                                        </p:tgtEl>
                                      </p:cBhvr>
                                    </p:animEffect>
                                  </p:childTnLst>
                                </p:cTn>
                              </p:par>
                              <p:par>
                                <p:cTn id="21" presetID="10" presetClass="entr" presetSubtype="0" fill="hold" nodeType="withEffect">
                                  <p:stCondLst>
                                    <p:cond delay="0"/>
                                  </p:stCondLst>
                                  <p:iterate type="lt">
                                    <p:tmPct val="0"/>
                                  </p:iterate>
                                  <p:childTnLst>
                                    <p:set>
                                      <p:cBhvr>
                                        <p:cTn id="22" dur="1" fill="hold">
                                          <p:stCondLst>
                                            <p:cond delay="0"/>
                                          </p:stCondLst>
                                        </p:cTn>
                                        <p:tgtEl>
                                          <p:spTgt spid="3">
                                            <p:txEl>
                                              <p:pRg st="3" end="3"/>
                                            </p:txEl>
                                          </p:spTgt>
                                        </p:tgtEl>
                                        <p:attrNameLst>
                                          <p:attrName>style.visibility</p:attrName>
                                        </p:attrNameLst>
                                      </p:cBhvr>
                                      <p:to>
                                        <p:strVal val="visible"/>
                                      </p:to>
                                    </p:set>
                                    <p:animEffect transition="in" filter="fade">
                                      <p:cBhvr>
                                        <p:cTn id="23" dur="500"/>
                                        <p:tgtEl>
                                          <p:spTgt spid="3">
                                            <p:txEl>
                                              <p:pRg st="3" end="3"/>
                                            </p:txEl>
                                          </p:spTgt>
                                        </p:tgtEl>
                                      </p:cBhvr>
                                    </p:animEffect>
                                  </p:childTnLst>
                                </p:cTn>
                              </p:par>
                              <p:par>
                                <p:cTn id="24" presetID="10" presetClass="entr" presetSubtype="0" fill="hold" nodeType="withEffect">
                                  <p:stCondLst>
                                    <p:cond delay="0"/>
                                  </p:stCondLst>
                                  <p:iterate type="lt">
                                    <p:tmPct val="0"/>
                                  </p:iterate>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500"/>
                                        <p:tgtEl>
                                          <p:spTgt spid="3">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mph" presetSubtype="0" fill="hold" nodeType="clickEffect">
                                  <p:stCondLst>
                                    <p:cond delay="0"/>
                                  </p:stCondLst>
                                  <p:iterate type="lt">
                                    <p:tmPct val="4000"/>
                                  </p:iterate>
                                  <p:childTnLst>
                                    <p:set>
                                      <p:cBhvr override="childStyle">
                                        <p:cTn id="30" dur="500" fill="hold"/>
                                        <p:tgtEl>
                                          <p:spTgt spid="3">
                                            <p:txEl>
                                              <p:pRg st="0" end="0"/>
                                            </p:txEl>
                                          </p:spTgt>
                                        </p:tgtEl>
                                        <p:attrNameLst>
                                          <p:attrName>style.color</p:attrName>
                                        </p:attrNameLst>
                                      </p:cBhvr>
                                      <p:to>
                                        <p:clrVal>
                                          <a:srgbClr val="F4B183"/>
                                        </p:clrVal>
                                      </p:to>
                                    </p:set>
                                    <p:set>
                                      <p:cBhvr>
                                        <p:cTn id="31" dur="500" fill="hold"/>
                                        <p:tgtEl>
                                          <p:spTgt spid="3">
                                            <p:txEl>
                                              <p:pRg st="0" end="0"/>
                                            </p:txEl>
                                          </p:spTgt>
                                        </p:tgtEl>
                                        <p:attrNameLst>
                                          <p:attrName>fillcolor</p:attrName>
                                        </p:attrNameLst>
                                      </p:cBhvr>
                                      <p:to>
                                        <p:clrVal>
                                          <a:srgbClr val="F4B183"/>
                                        </p:clrVal>
                                      </p:to>
                                    </p:set>
                                    <p:set>
                                      <p:cBhvr>
                                        <p:cTn id="32" dur="500" fill="hold"/>
                                        <p:tgtEl>
                                          <p:spTgt spid="3">
                                            <p:txEl>
                                              <p:pRg st="0" end="0"/>
                                            </p:txEl>
                                          </p:spTgt>
                                        </p:tgtEl>
                                        <p:attrNameLst>
                                          <p:attrName>fill.type</p:attrName>
                                        </p:attrNameLst>
                                      </p:cBhvr>
                                      <p:to>
                                        <p:strVal val="solid"/>
                                      </p:to>
                                    </p:set>
                                  </p:childTnLst>
                                </p:cTn>
                              </p:par>
                            </p:childTnLst>
                          </p:cTn>
                        </p:par>
                      </p:childTnLst>
                    </p:cTn>
                  </p:par>
                  <p:par>
                    <p:cTn id="33" fill="hold">
                      <p:stCondLst>
                        <p:cond delay="indefinite"/>
                      </p:stCondLst>
                      <p:childTnLst>
                        <p:par>
                          <p:cTn id="34" fill="hold">
                            <p:stCondLst>
                              <p:cond delay="0"/>
                            </p:stCondLst>
                            <p:childTnLst>
                              <p:par>
                                <p:cTn id="35" presetID="16" presetClass="emph" presetSubtype="0" fill="hold" nodeType="clickEffect">
                                  <p:stCondLst>
                                    <p:cond delay="0"/>
                                  </p:stCondLst>
                                  <p:iterate type="lt">
                                    <p:tmPct val="4000"/>
                                  </p:iterate>
                                  <p:childTnLst>
                                    <p:set>
                                      <p:cBhvr override="childStyle">
                                        <p:cTn id="36" dur="500" fill="hold"/>
                                        <p:tgtEl>
                                          <p:spTgt spid="3">
                                            <p:txEl>
                                              <p:pRg st="1" end="1"/>
                                            </p:txEl>
                                          </p:spTgt>
                                        </p:tgtEl>
                                        <p:attrNameLst>
                                          <p:attrName>style.color</p:attrName>
                                        </p:attrNameLst>
                                      </p:cBhvr>
                                      <p:to>
                                        <p:clrVal>
                                          <a:srgbClr val="F4B183"/>
                                        </p:clrVal>
                                      </p:to>
                                    </p:set>
                                    <p:set>
                                      <p:cBhvr>
                                        <p:cTn id="37" dur="500" fill="hold"/>
                                        <p:tgtEl>
                                          <p:spTgt spid="3">
                                            <p:txEl>
                                              <p:pRg st="1" end="1"/>
                                            </p:txEl>
                                          </p:spTgt>
                                        </p:tgtEl>
                                        <p:attrNameLst>
                                          <p:attrName>fillcolor</p:attrName>
                                        </p:attrNameLst>
                                      </p:cBhvr>
                                      <p:to>
                                        <p:clrVal>
                                          <a:srgbClr val="F4B183"/>
                                        </p:clrVal>
                                      </p:to>
                                    </p:set>
                                    <p:set>
                                      <p:cBhvr>
                                        <p:cTn id="38" dur="500" fill="hold"/>
                                        <p:tgtEl>
                                          <p:spTgt spid="3">
                                            <p:txEl>
                                              <p:pRg st="1" end="1"/>
                                            </p:txEl>
                                          </p:spTgt>
                                        </p:tgtEl>
                                        <p:attrNameLst>
                                          <p:attrName>fill.type</p:attrName>
                                        </p:attrNameLst>
                                      </p:cBhvr>
                                      <p:to>
                                        <p:strVal val="solid"/>
                                      </p:to>
                                    </p:set>
                                  </p:childTnLst>
                                </p:cTn>
                              </p:par>
                            </p:childTnLst>
                          </p:cTn>
                        </p:par>
                      </p:childTnLst>
                    </p:cTn>
                  </p:par>
                  <p:par>
                    <p:cTn id="39" fill="hold">
                      <p:stCondLst>
                        <p:cond delay="indefinite"/>
                      </p:stCondLst>
                      <p:childTnLst>
                        <p:par>
                          <p:cTn id="40" fill="hold">
                            <p:stCondLst>
                              <p:cond delay="0"/>
                            </p:stCondLst>
                            <p:childTnLst>
                              <p:par>
                                <p:cTn id="41" presetID="16" presetClass="emph" presetSubtype="0" fill="hold" nodeType="clickEffect">
                                  <p:stCondLst>
                                    <p:cond delay="0"/>
                                  </p:stCondLst>
                                  <p:iterate type="lt">
                                    <p:tmPct val="4000"/>
                                  </p:iterate>
                                  <p:childTnLst>
                                    <p:set>
                                      <p:cBhvr override="childStyle">
                                        <p:cTn id="42" dur="500" fill="hold"/>
                                        <p:tgtEl>
                                          <p:spTgt spid="3">
                                            <p:txEl>
                                              <p:pRg st="2" end="2"/>
                                            </p:txEl>
                                          </p:spTgt>
                                        </p:tgtEl>
                                        <p:attrNameLst>
                                          <p:attrName>style.color</p:attrName>
                                        </p:attrNameLst>
                                      </p:cBhvr>
                                      <p:to>
                                        <p:clrVal>
                                          <a:srgbClr val="F4B183"/>
                                        </p:clrVal>
                                      </p:to>
                                    </p:set>
                                    <p:set>
                                      <p:cBhvr>
                                        <p:cTn id="43" dur="500" fill="hold"/>
                                        <p:tgtEl>
                                          <p:spTgt spid="3">
                                            <p:txEl>
                                              <p:pRg st="2" end="2"/>
                                            </p:txEl>
                                          </p:spTgt>
                                        </p:tgtEl>
                                        <p:attrNameLst>
                                          <p:attrName>fillcolor</p:attrName>
                                        </p:attrNameLst>
                                      </p:cBhvr>
                                      <p:to>
                                        <p:clrVal>
                                          <a:srgbClr val="F4B183"/>
                                        </p:clrVal>
                                      </p:to>
                                    </p:set>
                                    <p:set>
                                      <p:cBhvr>
                                        <p:cTn id="44" dur="500" fill="hold"/>
                                        <p:tgtEl>
                                          <p:spTgt spid="3">
                                            <p:txEl>
                                              <p:pRg st="2" end="2"/>
                                            </p:txEl>
                                          </p:spTgt>
                                        </p:tgtEl>
                                        <p:attrNameLst>
                                          <p:attrName>fill.type</p:attrName>
                                        </p:attrNameLst>
                                      </p:cBhvr>
                                      <p:to>
                                        <p:strVal val="solid"/>
                                      </p:to>
                                    </p:set>
                                  </p:childTnLst>
                                </p:cTn>
                              </p:par>
                            </p:childTnLst>
                          </p:cTn>
                        </p:par>
                      </p:childTnLst>
                    </p:cTn>
                  </p:par>
                  <p:par>
                    <p:cTn id="45" fill="hold">
                      <p:stCondLst>
                        <p:cond delay="indefinite"/>
                      </p:stCondLst>
                      <p:childTnLst>
                        <p:par>
                          <p:cTn id="46" fill="hold">
                            <p:stCondLst>
                              <p:cond delay="0"/>
                            </p:stCondLst>
                            <p:childTnLst>
                              <p:par>
                                <p:cTn id="47" presetID="16" presetClass="emph" presetSubtype="0" fill="hold" nodeType="clickEffect">
                                  <p:stCondLst>
                                    <p:cond delay="0"/>
                                  </p:stCondLst>
                                  <p:iterate type="lt">
                                    <p:tmPct val="4000"/>
                                  </p:iterate>
                                  <p:childTnLst>
                                    <p:set>
                                      <p:cBhvr override="childStyle">
                                        <p:cTn id="48" dur="500" fill="hold"/>
                                        <p:tgtEl>
                                          <p:spTgt spid="3">
                                            <p:txEl>
                                              <p:pRg st="3" end="3"/>
                                            </p:txEl>
                                          </p:spTgt>
                                        </p:tgtEl>
                                        <p:attrNameLst>
                                          <p:attrName>style.color</p:attrName>
                                        </p:attrNameLst>
                                      </p:cBhvr>
                                      <p:to>
                                        <p:clrVal>
                                          <a:srgbClr val="F4B183"/>
                                        </p:clrVal>
                                      </p:to>
                                    </p:set>
                                    <p:set>
                                      <p:cBhvr>
                                        <p:cTn id="49" dur="500" fill="hold"/>
                                        <p:tgtEl>
                                          <p:spTgt spid="3">
                                            <p:txEl>
                                              <p:pRg st="3" end="3"/>
                                            </p:txEl>
                                          </p:spTgt>
                                        </p:tgtEl>
                                        <p:attrNameLst>
                                          <p:attrName>fillcolor</p:attrName>
                                        </p:attrNameLst>
                                      </p:cBhvr>
                                      <p:to>
                                        <p:clrVal>
                                          <a:srgbClr val="F4B183"/>
                                        </p:clrVal>
                                      </p:to>
                                    </p:set>
                                    <p:set>
                                      <p:cBhvr>
                                        <p:cTn id="50" dur="500" fill="hold"/>
                                        <p:tgtEl>
                                          <p:spTgt spid="3">
                                            <p:txEl>
                                              <p:pRg st="3" end="3"/>
                                            </p:txEl>
                                          </p:spTgt>
                                        </p:tgtEl>
                                        <p:attrNameLst>
                                          <p:attrName>fill.type</p:attrName>
                                        </p:attrNameLst>
                                      </p:cBhvr>
                                      <p:to>
                                        <p:strVal val="solid"/>
                                      </p:to>
                                    </p:set>
                                  </p:childTnLst>
                                </p:cTn>
                              </p:par>
                            </p:childTnLst>
                          </p:cTn>
                        </p:par>
                      </p:childTnLst>
                    </p:cTn>
                  </p:par>
                  <p:par>
                    <p:cTn id="51" fill="hold">
                      <p:stCondLst>
                        <p:cond delay="indefinite"/>
                      </p:stCondLst>
                      <p:childTnLst>
                        <p:par>
                          <p:cTn id="52" fill="hold">
                            <p:stCondLst>
                              <p:cond delay="0"/>
                            </p:stCondLst>
                            <p:childTnLst>
                              <p:par>
                                <p:cTn id="53" presetID="16" presetClass="emph" presetSubtype="0" fill="hold" nodeType="clickEffect">
                                  <p:stCondLst>
                                    <p:cond delay="0"/>
                                  </p:stCondLst>
                                  <p:iterate type="lt">
                                    <p:tmPct val="4000"/>
                                  </p:iterate>
                                  <p:childTnLst>
                                    <p:set>
                                      <p:cBhvr override="childStyle">
                                        <p:cTn id="54" dur="500" fill="hold"/>
                                        <p:tgtEl>
                                          <p:spTgt spid="3">
                                            <p:txEl>
                                              <p:pRg st="4" end="4"/>
                                            </p:txEl>
                                          </p:spTgt>
                                        </p:tgtEl>
                                        <p:attrNameLst>
                                          <p:attrName>style.color</p:attrName>
                                        </p:attrNameLst>
                                      </p:cBhvr>
                                      <p:to>
                                        <p:clrVal>
                                          <a:srgbClr val="F4B183"/>
                                        </p:clrVal>
                                      </p:to>
                                    </p:set>
                                    <p:set>
                                      <p:cBhvr>
                                        <p:cTn id="55" dur="500" fill="hold"/>
                                        <p:tgtEl>
                                          <p:spTgt spid="3">
                                            <p:txEl>
                                              <p:pRg st="4" end="4"/>
                                            </p:txEl>
                                          </p:spTgt>
                                        </p:tgtEl>
                                        <p:attrNameLst>
                                          <p:attrName>fillcolor</p:attrName>
                                        </p:attrNameLst>
                                      </p:cBhvr>
                                      <p:to>
                                        <p:clrVal>
                                          <a:srgbClr val="F4B183"/>
                                        </p:clrVal>
                                      </p:to>
                                    </p:set>
                                    <p:set>
                                      <p:cBhvr>
                                        <p:cTn id="56" dur="500" fill="hold"/>
                                        <p:tgtEl>
                                          <p:spTgt spid="3">
                                            <p:txEl>
                                              <p:pRg st="4" end="4"/>
                                            </p:txEl>
                                          </p:spTgt>
                                        </p:tgtEl>
                                        <p:attrNameLst>
                                          <p:attrName>fill.type</p:attrName>
                                        </p:attrNameLst>
                                      </p:cBhvr>
                                      <p:to>
                                        <p:strVal val="solid"/>
                                      </p:to>
                                    </p:set>
                                  </p:childTnLst>
                                </p:cTn>
                              </p:par>
                              <p:par>
                                <p:cTn id="57" presetID="22" presetClass="entr" presetSubtype="8" fill="hold" grpId="0" nodeType="with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wipe(left)">
                                      <p:cBhvr>
                                        <p:cTn id="5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err="1">
                <a:solidFill>
                  <a:srgbClr val="FB7003"/>
                </a:solidFill>
                <a:latin typeface="Cabin Sketch" panose="020B0503050202020004" pitchFamily="34" charset="0"/>
              </a:rPr>
              <a:t>Screenphones</a:t>
            </a:r>
            <a:r>
              <a:rPr lang="en-US" sz="3600" b="1" dirty="0">
                <a:solidFill>
                  <a:srgbClr val="FB7003"/>
                </a:solidFill>
                <a:latin typeface="Cabin Sketch" panose="020B0503050202020004" pitchFamily="34" charset="0"/>
              </a:rPr>
              <a:t> </a:t>
            </a:r>
          </a:p>
        </p:txBody>
      </p:sp>
      <p:sp>
        <p:nvSpPr>
          <p:cNvPr id="3" name="Content Placeholder 2"/>
          <p:cNvSpPr>
            <a:spLocks noGrp="1"/>
          </p:cNvSpPr>
          <p:nvPr>
            <p:ph idx="1"/>
          </p:nvPr>
        </p:nvSpPr>
        <p:spPr/>
        <p:txBody>
          <a:bodyPr>
            <a:normAutofit/>
          </a:bodyPr>
          <a:lstStyle/>
          <a:p>
            <a:pPr marL="0" indent="0">
              <a:buNone/>
            </a:pPr>
            <a:r>
              <a:rPr lang="en-US" sz="2400" dirty="0" err="1">
                <a:solidFill>
                  <a:schemeClr val="accent3">
                    <a:lumMod val="20000"/>
                    <a:lumOff val="80000"/>
                  </a:schemeClr>
                </a:solidFill>
                <a:latin typeface="Cabin Sketch" panose="020B0503050202020004" pitchFamily="34" charset="0"/>
              </a:rPr>
              <a:t>Screenphones</a:t>
            </a:r>
            <a:r>
              <a:rPr lang="en-US" sz="2400" dirty="0">
                <a:solidFill>
                  <a:schemeClr val="accent3">
                    <a:lumMod val="20000"/>
                    <a:lumOff val="80000"/>
                  </a:schemeClr>
                </a:solidFill>
                <a:latin typeface="Cabin Sketch" panose="020B0503050202020004" pitchFamily="34" charset="0"/>
              </a:rPr>
              <a:t> are the convergence of a phone and an Internet terminal They have a reasonable screen, an option al keyboard and are dedicated to two single tasks: phoning and accessing Internet content and applications.</a:t>
            </a:r>
          </a:p>
          <a:p>
            <a:r>
              <a:rPr lang="en-US" sz="2400" dirty="0">
                <a:solidFill>
                  <a:schemeClr val="accent3">
                    <a:lumMod val="20000"/>
                    <a:lumOff val="80000"/>
                  </a:schemeClr>
                </a:solidFill>
                <a:latin typeface="Cabin Sketch" panose="020B0503050202020004" pitchFamily="34" charset="0"/>
              </a:rPr>
              <a:t>Simple and convenient usage.</a:t>
            </a:r>
          </a:p>
          <a:p>
            <a:r>
              <a:rPr lang="en-US" sz="2400" dirty="0">
                <a:solidFill>
                  <a:schemeClr val="accent3">
                    <a:lumMod val="20000"/>
                    <a:lumOff val="80000"/>
                  </a:schemeClr>
                </a:solidFill>
                <a:latin typeface="Cabin Sketch" panose="020B0503050202020004" pitchFamily="34" charset="0"/>
              </a:rPr>
              <a:t>One-dick connection to the net targeting especially non-technical users who would hesitate to install a pc on their own.</a:t>
            </a:r>
          </a:p>
          <a:p>
            <a:r>
              <a:rPr lang="en-US" sz="2400" dirty="0">
                <a:solidFill>
                  <a:schemeClr val="accent3">
                    <a:lumMod val="20000"/>
                    <a:lumOff val="80000"/>
                  </a:schemeClr>
                </a:solidFill>
                <a:latin typeface="Cabin Sketch" panose="020B0503050202020004" pitchFamily="34" charset="0"/>
              </a:rPr>
              <a:t>The integrated browsers are capable of displaying multi-media web.</a:t>
            </a:r>
          </a:p>
          <a:p>
            <a:pPr marL="0" indent="0">
              <a:buNone/>
            </a:pPr>
            <a:endParaRPr lang="en-US" sz="2400" dirty="0">
              <a:solidFill>
                <a:schemeClr val="accent3">
                  <a:lumMod val="20000"/>
                  <a:lumOff val="80000"/>
                </a:schemeClr>
              </a:solidFill>
              <a:latin typeface="Cabin Sketch" panose="020B0503050202020004" pitchFamily="34" charset="0"/>
            </a:endParaRPr>
          </a:p>
        </p:txBody>
      </p:sp>
      <p:sp>
        <p:nvSpPr>
          <p:cNvPr id="4" name="New shape"/>
          <p:cNvSpPr/>
          <p:nvPr/>
        </p:nvSpPr>
        <p:spPr>
          <a:xfrm flipV="1">
            <a:off x="-10221" y="1419224"/>
            <a:ext cx="11659295" cy="81660"/>
          </a:xfrm>
          <a:prstGeom prst="rect">
            <a:avLst/>
          </a:prstGeom>
          <a:blipFill dpi="0" rotWithShape="1">
            <a:blip r:embed="rId2">
              <a:extLst>
                <a:ext uri="{BEBA8EAE-BF5A-486C-A8C5-ECC9F3942E4B}">
                  <a14:imgProps xmlns:a14="http://schemas.microsoft.com/office/drawing/2010/main">
                    <a14:imgLayer r:embed="rId3">
                      <a14:imgEffect>
                        <a14:colorTemperature colorTemp="7200"/>
                      </a14:imgEffect>
                      <a14:imgEffect>
                        <a14:saturation sat="98000"/>
                      </a14:imgEffect>
                    </a14:imgLayer>
                  </a14:imgProps>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extLst>
      <p:ext uri="{BB962C8B-B14F-4D97-AF65-F5344CB8AC3E}">
        <p14:creationId xmlns:p14="http://schemas.microsoft.com/office/powerpoint/2010/main" val="3815112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iterate type="lt">
                                    <p:tmPct val="0"/>
                                  </p:iterate>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500"/>
                                        <p:tgtEl>
                                          <p:spTgt spid="3">
                                            <p:txEl>
                                              <p:pRg st="0" end="0"/>
                                            </p:txEl>
                                          </p:spTgt>
                                        </p:tgtEl>
                                      </p:cBhvr>
                                    </p:animEffect>
                                  </p:childTnLst>
                                </p:cTn>
                              </p:par>
                              <p:par>
                                <p:cTn id="15" presetID="10" presetClass="entr" presetSubtype="0" fill="hold" nodeType="withEffect">
                                  <p:stCondLst>
                                    <p:cond delay="0"/>
                                  </p:stCondLst>
                                  <p:iterate type="lt">
                                    <p:tmPct val="0"/>
                                  </p:iterate>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par>
                                <p:cTn id="18" presetID="10" presetClass="entr" presetSubtype="0" fill="hold" nodeType="withEffect">
                                  <p:stCondLst>
                                    <p:cond delay="0"/>
                                  </p:stCondLst>
                                  <p:iterate type="lt">
                                    <p:tmPct val="0"/>
                                  </p:iterate>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500"/>
                                        <p:tgtEl>
                                          <p:spTgt spid="3">
                                            <p:txEl>
                                              <p:pRg st="2" end="2"/>
                                            </p:txEl>
                                          </p:spTgt>
                                        </p:tgtEl>
                                      </p:cBhvr>
                                    </p:animEffect>
                                  </p:childTnLst>
                                </p:cTn>
                              </p:par>
                              <p:par>
                                <p:cTn id="21" presetID="10" presetClass="entr" presetSubtype="0" fill="hold" nodeType="withEffect">
                                  <p:stCondLst>
                                    <p:cond delay="0"/>
                                  </p:stCondLst>
                                  <p:iterate type="lt">
                                    <p:tmPct val="0"/>
                                  </p:iterate>
                                  <p:childTnLst>
                                    <p:set>
                                      <p:cBhvr>
                                        <p:cTn id="22" dur="1" fill="hold">
                                          <p:stCondLst>
                                            <p:cond delay="0"/>
                                          </p:stCondLst>
                                        </p:cTn>
                                        <p:tgtEl>
                                          <p:spTgt spid="3">
                                            <p:txEl>
                                              <p:pRg st="3" end="3"/>
                                            </p:txEl>
                                          </p:spTgt>
                                        </p:tgtEl>
                                        <p:attrNameLst>
                                          <p:attrName>style.visibility</p:attrName>
                                        </p:attrNameLst>
                                      </p:cBhvr>
                                      <p:to>
                                        <p:strVal val="visible"/>
                                      </p:to>
                                    </p:set>
                                    <p:animEffect transition="in" filter="fade">
                                      <p:cBhvr>
                                        <p:cTn id="23" dur="500"/>
                                        <p:tgtEl>
                                          <p:spTgt spid="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mph" presetSubtype="0" fill="hold" nodeType="clickEffect">
                                  <p:stCondLst>
                                    <p:cond delay="0"/>
                                  </p:stCondLst>
                                  <p:iterate type="lt">
                                    <p:tmPct val="4000"/>
                                  </p:iterate>
                                  <p:childTnLst>
                                    <p:set>
                                      <p:cBhvr override="childStyle">
                                        <p:cTn id="27" dur="500" fill="hold"/>
                                        <p:tgtEl>
                                          <p:spTgt spid="3">
                                            <p:txEl>
                                              <p:pRg st="0" end="0"/>
                                            </p:txEl>
                                          </p:spTgt>
                                        </p:tgtEl>
                                        <p:attrNameLst>
                                          <p:attrName>style.color</p:attrName>
                                        </p:attrNameLst>
                                      </p:cBhvr>
                                      <p:to>
                                        <p:clrVal>
                                          <a:srgbClr val="F4B183"/>
                                        </p:clrVal>
                                      </p:to>
                                    </p:set>
                                    <p:set>
                                      <p:cBhvr>
                                        <p:cTn id="28" dur="500" fill="hold"/>
                                        <p:tgtEl>
                                          <p:spTgt spid="3">
                                            <p:txEl>
                                              <p:pRg st="0" end="0"/>
                                            </p:txEl>
                                          </p:spTgt>
                                        </p:tgtEl>
                                        <p:attrNameLst>
                                          <p:attrName>fillcolor</p:attrName>
                                        </p:attrNameLst>
                                      </p:cBhvr>
                                      <p:to>
                                        <p:clrVal>
                                          <a:srgbClr val="F4B183"/>
                                        </p:clrVal>
                                      </p:to>
                                    </p:set>
                                    <p:set>
                                      <p:cBhvr>
                                        <p:cTn id="29" dur="500" fill="hold"/>
                                        <p:tgtEl>
                                          <p:spTgt spid="3">
                                            <p:txEl>
                                              <p:pRg st="0" end="0"/>
                                            </p:txEl>
                                          </p:spTgt>
                                        </p:tgtEl>
                                        <p:attrNameLst>
                                          <p:attrName>fill.type</p:attrName>
                                        </p:attrNameLst>
                                      </p:cBhvr>
                                      <p:to>
                                        <p:strVal val="solid"/>
                                      </p:to>
                                    </p:set>
                                  </p:childTnLst>
                                </p:cTn>
                              </p:par>
                            </p:childTnLst>
                          </p:cTn>
                        </p:par>
                      </p:childTnLst>
                    </p:cTn>
                  </p:par>
                  <p:par>
                    <p:cTn id="30" fill="hold">
                      <p:stCondLst>
                        <p:cond delay="indefinite"/>
                      </p:stCondLst>
                      <p:childTnLst>
                        <p:par>
                          <p:cTn id="31" fill="hold">
                            <p:stCondLst>
                              <p:cond delay="0"/>
                            </p:stCondLst>
                            <p:childTnLst>
                              <p:par>
                                <p:cTn id="32" presetID="16" presetClass="emph" presetSubtype="0" fill="hold" nodeType="clickEffect">
                                  <p:stCondLst>
                                    <p:cond delay="0"/>
                                  </p:stCondLst>
                                  <p:iterate type="lt">
                                    <p:tmPct val="4000"/>
                                  </p:iterate>
                                  <p:childTnLst>
                                    <p:set>
                                      <p:cBhvr override="childStyle">
                                        <p:cTn id="33" dur="500" fill="hold"/>
                                        <p:tgtEl>
                                          <p:spTgt spid="3">
                                            <p:txEl>
                                              <p:pRg st="1" end="1"/>
                                            </p:txEl>
                                          </p:spTgt>
                                        </p:tgtEl>
                                        <p:attrNameLst>
                                          <p:attrName>style.color</p:attrName>
                                        </p:attrNameLst>
                                      </p:cBhvr>
                                      <p:to>
                                        <p:clrVal>
                                          <a:srgbClr val="F4B183"/>
                                        </p:clrVal>
                                      </p:to>
                                    </p:set>
                                    <p:set>
                                      <p:cBhvr>
                                        <p:cTn id="34" dur="500" fill="hold"/>
                                        <p:tgtEl>
                                          <p:spTgt spid="3">
                                            <p:txEl>
                                              <p:pRg st="1" end="1"/>
                                            </p:txEl>
                                          </p:spTgt>
                                        </p:tgtEl>
                                        <p:attrNameLst>
                                          <p:attrName>fillcolor</p:attrName>
                                        </p:attrNameLst>
                                      </p:cBhvr>
                                      <p:to>
                                        <p:clrVal>
                                          <a:srgbClr val="F4B183"/>
                                        </p:clrVal>
                                      </p:to>
                                    </p:set>
                                    <p:set>
                                      <p:cBhvr>
                                        <p:cTn id="35" dur="500" fill="hold"/>
                                        <p:tgtEl>
                                          <p:spTgt spid="3">
                                            <p:txEl>
                                              <p:pRg st="1" end="1"/>
                                            </p:txEl>
                                          </p:spTgt>
                                        </p:tgtEl>
                                        <p:attrNameLst>
                                          <p:attrName>fill.type</p:attrName>
                                        </p:attrNameLst>
                                      </p:cBhvr>
                                      <p:to>
                                        <p:strVal val="solid"/>
                                      </p:to>
                                    </p:set>
                                  </p:childTnLst>
                                </p:cTn>
                              </p:par>
                            </p:childTnLst>
                          </p:cTn>
                        </p:par>
                      </p:childTnLst>
                    </p:cTn>
                  </p:par>
                  <p:par>
                    <p:cTn id="36" fill="hold">
                      <p:stCondLst>
                        <p:cond delay="indefinite"/>
                      </p:stCondLst>
                      <p:childTnLst>
                        <p:par>
                          <p:cTn id="37" fill="hold">
                            <p:stCondLst>
                              <p:cond delay="0"/>
                            </p:stCondLst>
                            <p:childTnLst>
                              <p:par>
                                <p:cTn id="38" presetID="16" presetClass="emph" presetSubtype="0" fill="hold" nodeType="clickEffect">
                                  <p:stCondLst>
                                    <p:cond delay="0"/>
                                  </p:stCondLst>
                                  <p:iterate type="lt">
                                    <p:tmPct val="4000"/>
                                  </p:iterate>
                                  <p:childTnLst>
                                    <p:set>
                                      <p:cBhvr override="childStyle">
                                        <p:cTn id="39" dur="500" fill="hold"/>
                                        <p:tgtEl>
                                          <p:spTgt spid="3">
                                            <p:txEl>
                                              <p:pRg st="2" end="2"/>
                                            </p:txEl>
                                          </p:spTgt>
                                        </p:tgtEl>
                                        <p:attrNameLst>
                                          <p:attrName>style.color</p:attrName>
                                        </p:attrNameLst>
                                      </p:cBhvr>
                                      <p:to>
                                        <p:clrVal>
                                          <a:srgbClr val="F4B183"/>
                                        </p:clrVal>
                                      </p:to>
                                    </p:set>
                                    <p:set>
                                      <p:cBhvr>
                                        <p:cTn id="40" dur="500" fill="hold"/>
                                        <p:tgtEl>
                                          <p:spTgt spid="3">
                                            <p:txEl>
                                              <p:pRg st="2" end="2"/>
                                            </p:txEl>
                                          </p:spTgt>
                                        </p:tgtEl>
                                        <p:attrNameLst>
                                          <p:attrName>fillcolor</p:attrName>
                                        </p:attrNameLst>
                                      </p:cBhvr>
                                      <p:to>
                                        <p:clrVal>
                                          <a:srgbClr val="F4B183"/>
                                        </p:clrVal>
                                      </p:to>
                                    </p:set>
                                    <p:set>
                                      <p:cBhvr>
                                        <p:cTn id="41" dur="500" fill="hold"/>
                                        <p:tgtEl>
                                          <p:spTgt spid="3">
                                            <p:txEl>
                                              <p:pRg st="2" end="2"/>
                                            </p:txEl>
                                          </p:spTgt>
                                        </p:tgtEl>
                                        <p:attrNameLst>
                                          <p:attrName>fill.type</p:attrName>
                                        </p:attrNameLst>
                                      </p:cBhvr>
                                      <p:to>
                                        <p:strVal val="solid"/>
                                      </p:to>
                                    </p:set>
                                  </p:childTnLst>
                                </p:cTn>
                              </p:par>
                            </p:childTnLst>
                          </p:cTn>
                        </p:par>
                      </p:childTnLst>
                    </p:cTn>
                  </p:par>
                  <p:par>
                    <p:cTn id="42" fill="hold">
                      <p:stCondLst>
                        <p:cond delay="indefinite"/>
                      </p:stCondLst>
                      <p:childTnLst>
                        <p:par>
                          <p:cTn id="43" fill="hold">
                            <p:stCondLst>
                              <p:cond delay="0"/>
                            </p:stCondLst>
                            <p:childTnLst>
                              <p:par>
                                <p:cTn id="44" presetID="16" presetClass="emph" presetSubtype="0" fill="hold" nodeType="clickEffect">
                                  <p:stCondLst>
                                    <p:cond delay="0"/>
                                  </p:stCondLst>
                                  <p:iterate type="lt">
                                    <p:tmPct val="4000"/>
                                  </p:iterate>
                                  <p:childTnLst>
                                    <p:set>
                                      <p:cBhvr override="childStyle">
                                        <p:cTn id="45" dur="500" fill="hold"/>
                                        <p:tgtEl>
                                          <p:spTgt spid="3">
                                            <p:txEl>
                                              <p:pRg st="3" end="3"/>
                                            </p:txEl>
                                          </p:spTgt>
                                        </p:tgtEl>
                                        <p:attrNameLst>
                                          <p:attrName>style.color</p:attrName>
                                        </p:attrNameLst>
                                      </p:cBhvr>
                                      <p:to>
                                        <p:clrVal>
                                          <a:srgbClr val="F4B183"/>
                                        </p:clrVal>
                                      </p:to>
                                    </p:set>
                                    <p:set>
                                      <p:cBhvr>
                                        <p:cTn id="46" dur="500" fill="hold"/>
                                        <p:tgtEl>
                                          <p:spTgt spid="3">
                                            <p:txEl>
                                              <p:pRg st="3" end="3"/>
                                            </p:txEl>
                                          </p:spTgt>
                                        </p:tgtEl>
                                        <p:attrNameLst>
                                          <p:attrName>fillcolor</p:attrName>
                                        </p:attrNameLst>
                                      </p:cBhvr>
                                      <p:to>
                                        <p:clrVal>
                                          <a:srgbClr val="F4B183"/>
                                        </p:clrVal>
                                      </p:to>
                                    </p:set>
                                    <p:set>
                                      <p:cBhvr>
                                        <p:cTn id="47" dur="500" fill="hold"/>
                                        <p:tgtEl>
                                          <p:spTgt spid="3">
                                            <p:txEl>
                                              <p:pRg st="3" end="3"/>
                                            </p:txEl>
                                          </p:spTgt>
                                        </p:tgtEl>
                                        <p:attrNameLst>
                                          <p:attrName>fill.type</p:attrName>
                                        </p:attrNameLst>
                                      </p:cBhvr>
                                      <p:to>
                                        <p:strVal val="solid"/>
                                      </p:to>
                                    </p:set>
                                  </p:childTnLst>
                                </p:cTn>
                              </p:par>
                            </p:childTnLst>
                          </p:cTn>
                        </p:par>
                      </p:childTnLst>
                    </p:cTn>
                  </p:par>
                  <p:par>
                    <p:cTn id="48" fill="hold">
                      <p:stCondLst>
                        <p:cond delay="indefinite"/>
                      </p:stCondLst>
                      <p:childTnLst>
                        <p:par>
                          <p:cTn id="49" fill="hold">
                            <p:stCondLst>
                              <p:cond delay="0"/>
                            </p:stCondLst>
                            <p:childTnLst>
                              <p:par>
                                <p:cTn id="50" presetID="16" presetClass="emph" presetSubtype="0" fill="hold" nodeType="clickEffect">
                                  <p:stCondLst>
                                    <p:cond delay="0"/>
                                  </p:stCondLst>
                                  <p:iterate type="lt">
                                    <p:tmPct val="4000"/>
                                  </p:iterate>
                                  <p:childTnLst>
                                    <p:set>
                                      <p:cBhvr override="childStyle">
                                        <p:cTn id="51" dur="500" fill="hold"/>
                                        <p:tgtEl>
                                          <p:spTgt spid="3">
                                            <p:txEl>
                                              <p:pRg st="3" end="3"/>
                                            </p:txEl>
                                          </p:spTgt>
                                        </p:tgtEl>
                                        <p:attrNameLst>
                                          <p:attrName>style.color</p:attrName>
                                        </p:attrNameLst>
                                      </p:cBhvr>
                                      <p:to>
                                        <p:clrVal>
                                          <a:srgbClr val="F4B183"/>
                                        </p:clrVal>
                                      </p:to>
                                    </p:set>
                                    <p:set>
                                      <p:cBhvr>
                                        <p:cTn id="52" dur="500" fill="hold"/>
                                        <p:tgtEl>
                                          <p:spTgt spid="3">
                                            <p:txEl>
                                              <p:pRg st="3" end="3"/>
                                            </p:txEl>
                                          </p:spTgt>
                                        </p:tgtEl>
                                        <p:attrNameLst>
                                          <p:attrName>fillcolor</p:attrName>
                                        </p:attrNameLst>
                                      </p:cBhvr>
                                      <p:to>
                                        <p:clrVal>
                                          <a:srgbClr val="F4B183"/>
                                        </p:clrVal>
                                      </p:to>
                                    </p:set>
                                    <p:set>
                                      <p:cBhvr>
                                        <p:cTn id="53" dur="500" fill="hold"/>
                                        <p:tgtEl>
                                          <p:spTgt spid="3">
                                            <p:txEl>
                                              <p:pRg st="3" end="3"/>
                                            </p:txEl>
                                          </p:spTgt>
                                        </p:tgtEl>
                                        <p:attrNameLst>
                                          <p:attrName>fill.type</p:attrName>
                                        </p:attrNameLst>
                                      </p:cBhvr>
                                      <p:to>
                                        <p:strVal val="solid"/>
                                      </p:to>
                                    </p:set>
                                  </p:childTnLst>
                                </p:cTn>
                              </p:par>
                              <p:par>
                                <p:cTn id="54" presetID="22" presetClass="entr" presetSubtype="8" fill="hold" grpId="0" nodeType="withEffect">
                                  <p:stCondLst>
                                    <p:cond delay="0"/>
                                  </p:stCondLst>
                                  <p:childTnLst>
                                    <p:set>
                                      <p:cBhvr>
                                        <p:cTn id="55" dur="1" fill="hold">
                                          <p:stCondLst>
                                            <p:cond delay="0"/>
                                          </p:stCondLst>
                                        </p:cTn>
                                        <p:tgtEl>
                                          <p:spTgt spid="4"/>
                                        </p:tgtEl>
                                        <p:attrNameLst>
                                          <p:attrName>style.visibility</p:attrName>
                                        </p:attrNameLst>
                                      </p:cBhvr>
                                      <p:to>
                                        <p:strVal val="visible"/>
                                      </p:to>
                                    </p:set>
                                    <p:animEffect transition="in" filter="wipe(left)">
                                      <p:cBhvr>
                                        <p:cTn id="5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err="1">
                <a:solidFill>
                  <a:srgbClr val="FB7003"/>
                </a:solidFill>
                <a:latin typeface="Cabin Sketch" panose="020B0503050202020004" pitchFamily="34" charset="0"/>
              </a:rPr>
              <a:t>Screenphones</a:t>
            </a:r>
            <a:endParaRPr lang="en-US" sz="3600" b="1" dirty="0">
              <a:solidFill>
                <a:srgbClr val="FB7003"/>
              </a:solidFill>
              <a:latin typeface="Cabin Sketch" panose="020B0503050202020004" pitchFamily="34" charset="0"/>
            </a:endParaRPr>
          </a:p>
        </p:txBody>
      </p:sp>
      <p:sp>
        <p:nvSpPr>
          <p:cNvPr id="3" name="Content Placeholder 2"/>
          <p:cNvSpPr>
            <a:spLocks noGrp="1"/>
          </p:cNvSpPr>
          <p:nvPr>
            <p:ph idx="1"/>
          </p:nvPr>
        </p:nvSpPr>
        <p:spPr/>
        <p:txBody>
          <a:bodyPr>
            <a:normAutofit/>
          </a:bodyPr>
          <a:lstStyle/>
          <a:p>
            <a:r>
              <a:rPr lang="en-US" sz="2400" dirty="0">
                <a:solidFill>
                  <a:schemeClr val="accent3">
                    <a:lumMod val="20000"/>
                    <a:lumOff val="80000"/>
                  </a:schemeClr>
                </a:solidFill>
                <a:latin typeface="Cabin Sketch" panose="020B0503050202020004" pitchFamily="34" charset="0"/>
              </a:rPr>
              <a:t>Screen-phones can be used for simple information retrieval, for executing e-commerce web applications, emailing, etc.</a:t>
            </a:r>
          </a:p>
          <a:p>
            <a:r>
              <a:rPr lang="en-US" sz="2400" dirty="0">
                <a:solidFill>
                  <a:schemeClr val="accent3">
                    <a:lumMod val="20000"/>
                    <a:lumOff val="80000"/>
                  </a:schemeClr>
                </a:solidFill>
                <a:latin typeface="Cabin Sketch" panose="020B0503050202020004" pitchFamily="34" charset="0"/>
              </a:rPr>
              <a:t>The device is delivered pre-installed and ready to be plugged into the telephone line.</a:t>
            </a:r>
          </a:p>
          <a:p>
            <a:r>
              <a:rPr lang="en-US" sz="2400" dirty="0">
                <a:solidFill>
                  <a:schemeClr val="accent3">
                    <a:lumMod val="20000"/>
                    <a:lumOff val="80000"/>
                  </a:schemeClr>
                </a:solidFill>
                <a:latin typeface="Cabin Sketch" panose="020B0503050202020004" pitchFamily="34" charset="0"/>
              </a:rPr>
              <a:t>Mostly screen-phones require an ISDN high-bandwidth connection, some use cable modems or even wireless connections.</a:t>
            </a:r>
          </a:p>
        </p:txBody>
      </p:sp>
      <p:sp>
        <p:nvSpPr>
          <p:cNvPr id="4" name="New shape"/>
          <p:cNvSpPr/>
          <p:nvPr/>
        </p:nvSpPr>
        <p:spPr>
          <a:xfrm flipV="1">
            <a:off x="-10221" y="1419224"/>
            <a:ext cx="11659295" cy="81660"/>
          </a:xfrm>
          <a:prstGeom prst="rect">
            <a:avLst/>
          </a:prstGeom>
          <a:blipFill dpi="0" rotWithShape="1">
            <a:blip r:embed="rId2">
              <a:extLst>
                <a:ext uri="{BEBA8EAE-BF5A-486C-A8C5-ECC9F3942E4B}">
                  <a14:imgProps xmlns:a14="http://schemas.microsoft.com/office/drawing/2010/main">
                    <a14:imgLayer r:embed="rId3">
                      <a14:imgEffect>
                        <a14:colorTemperature colorTemp="7200"/>
                      </a14:imgEffect>
                      <a14:imgEffect>
                        <a14:saturation sat="98000"/>
                      </a14:imgEffect>
                    </a14:imgLayer>
                  </a14:imgProps>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extLst>
      <p:ext uri="{BB962C8B-B14F-4D97-AF65-F5344CB8AC3E}">
        <p14:creationId xmlns:p14="http://schemas.microsoft.com/office/powerpoint/2010/main" val="3993941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iterate type="lt">
                                    <p:tmPct val="0"/>
                                  </p:iterate>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500"/>
                                        <p:tgtEl>
                                          <p:spTgt spid="3">
                                            <p:txEl>
                                              <p:pRg st="0" end="0"/>
                                            </p:txEl>
                                          </p:spTgt>
                                        </p:tgtEl>
                                      </p:cBhvr>
                                    </p:animEffect>
                                  </p:childTnLst>
                                </p:cTn>
                              </p:par>
                              <p:par>
                                <p:cTn id="15" presetID="10" presetClass="entr" presetSubtype="0" fill="hold" nodeType="withEffect">
                                  <p:stCondLst>
                                    <p:cond delay="0"/>
                                  </p:stCondLst>
                                  <p:iterate type="lt">
                                    <p:tmPct val="0"/>
                                  </p:iterate>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par>
                                <p:cTn id="18" presetID="10" presetClass="entr" presetSubtype="0" fill="hold" nodeType="withEffect">
                                  <p:stCondLst>
                                    <p:cond delay="0"/>
                                  </p:stCondLst>
                                  <p:iterate type="lt">
                                    <p:tmPct val="0"/>
                                  </p:iterate>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mph" presetSubtype="0" fill="hold" nodeType="clickEffect">
                                  <p:stCondLst>
                                    <p:cond delay="0"/>
                                  </p:stCondLst>
                                  <p:iterate type="lt">
                                    <p:tmPct val="4000"/>
                                  </p:iterate>
                                  <p:childTnLst>
                                    <p:set>
                                      <p:cBhvr override="childStyle">
                                        <p:cTn id="24" dur="500" fill="hold"/>
                                        <p:tgtEl>
                                          <p:spTgt spid="3">
                                            <p:txEl>
                                              <p:pRg st="0" end="0"/>
                                            </p:txEl>
                                          </p:spTgt>
                                        </p:tgtEl>
                                        <p:attrNameLst>
                                          <p:attrName>style.color</p:attrName>
                                        </p:attrNameLst>
                                      </p:cBhvr>
                                      <p:to>
                                        <p:clrVal>
                                          <a:srgbClr val="F4B183"/>
                                        </p:clrVal>
                                      </p:to>
                                    </p:set>
                                    <p:set>
                                      <p:cBhvr>
                                        <p:cTn id="25" dur="500" fill="hold"/>
                                        <p:tgtEl>
                                          <p:spTgt spid="3">
                                            <p:txEl>
                                              <p:pRg st="0" end="0"/>
                                            </p:txEl>
                                          </p:spTgt>
                                        </p:tgtEl>
                                        <p:attrNameLst>
                                          <p:attrName>fillcolor</p:attrName>
                                        </p:attrNameLst>
                                      </p:cBhvr>
                                      <p:to>
                                        <p:clrVal>
                                          <a:srgbClr val="F4B183"/>
                                        </p:clrVal>
                                      </p:to>
                                    </p:set>
                                    <p:set>
                                      <p:cBhvr>
                                        <p:cTn id="26" dur="500" fill="hold"/>
                                        <p:tgtEl>
                                          <p:spTgt spid="3">
                                            <p:txEl>
                                              <p:pRg st="0" end="0"/>
                                            </p:txEl>
                                          </p:spTgt>
                                        </p:tgtEl>
                                        <p:attrNameLst>
                                          <p:attrName>fill.type</p:attrName>
                                        </p:attrNameLst>
                                      </p:cBhvr>
                                      <p:to>
                                        <p:strVal val="solid"/>
                                      </p:to>
                                    </p:set>
                                  </p:childTnLst>
                                </p:cTn>
                              </p:par>
                            </p:childTnLst>
                          </p:cTn>
                        </p:par>
                      </p:childTnLst>
                    </p:cTn>
                  </p:par>
                  <p:par>
                    <p:cTn id="27" fill="hold">
                      <p:stCondLst>
                        <p:cond delay="indefinite"/>
                      </p:stCondLst>
                      <p:childTnLst>
                        <p:par>
                          <p:cTn id="28" fill="hold">
                            <p:stCondLst>
                              <p:cond delay="0"/>
                            </p:stCondLst>
                            <p:childTnLst>
                              <p:par>
                                <p:cTn id="29" presetID="16" presetClass="emph" presetSubtype="0" fill="hold" nodeType="clickEffect">
                                  <p:stCondLst>
                                    <p:cond delay="0"/>
                                  </p:stCondLst>
                                  <p:iterate type="lt">
                                    <p:tmPct val="4000"/>
                                  </p:iterate>
                                  <p:childTnLst>
                                    <p:set>
                                      <p:cBhvr override="childStyle">
                                        <p:cTn id="30" dur="500" fill="hold"/>
                                        <p:tgtEl>
                                          <p:spTgt spid="3">
                                            <p:txEl>
                                              <p:pRg st="1" end="1"/>
                                            </p:txEl>
                                          </p:spTgt>
                                        </p:tgtEl>
                                        <p:attrNameLst>
                                          <p:attrName>style.color</p:attrName>
                                        </p:attrNameLst>
                                      </p:cBhvr>
                                      <p:to>
                                        <p:clrVal>
                                          <a:srgbClr val="F4B183"/>
                                        </p:clrVal>
                                      </p:to>
                                    </p:set>
                                    <p:set>
                                      <p:cBhvr>
                                        <p:cTn id="31" dur="500" fill="hold"/>
                                        <p:tgtEl>
                                          <p:spTgt spid="3">
                                            <p:txEl>
                                              <p:pRg st="1" end="1"/>
                                            </p:txEl>
                                          </p:spTgt>
                                        </p:tgtEl>
                                        <p:attrNameLst>
                                          <p:attrName>fillcolor</p:attrName>
                                        </p:attrNameLst>
                                      </p:cBhvr>
                                      <p:to>
                                        <p:clrVal>
                                          <a:srgbClr val="F4B183"/>
                                        </p:clrVal>
                                      </p:to>
                                    </p:set>
                                    <p:set>
                                      <p:cBhvr>
                                        <p:cTn id="32" dur="500" fill="hold"/>
                                        <p:tgtEl>
                                          <p:spTgt spid="3">
                                            <p:txEl>
                                              <p:pRg st="1" end="1"/>
                                            </p:txEl>
                                          </p:spTgt>
                                        </p:tgtEl>
                                        <p:attrNameLst>
                                          <p:attrName>fill.type</p:attrName>
                                        </p:attrNameLst>
                                      </p:cBhvr>
                                      <p:to>
                                        <p:strVal val="solid"/>
                                      </p:to>
                                    </p:set>
                                  </p:childTnLst>
                                </p:cTn>
                              </p:par>
                            </p:childTnLst>
                          </p:cTn>
                        </p:par>
                      </p:childTnLst>
                    </p:cTn>
                  </p:par>
                  <p:par>
                    <p:cTn id="33" fill="hold">
                      <p:stCondLst>
                        <p:cond delay="indefinite"/>
                      </p:stCondLst>
                      <p:childTnLst>
                        <p:par>
                          <p:cTn id="34" fill="hold">
                            <p:stCondLst>
                              <p:cond delay="0"/>
                            </p:stCondLst>
                            <p:childTnLst>
                              <p:par>
                                <p:cTn id="35" presetID="16" presetClass="emph" presetSubtype="0" fill="hold" nodeType="clickEffect">
                                  <p:stCondLst>
                                    <p:cond delay="0"/>
                                  </p:stCondLst>
                                  <p:iterate type="lt">
                                    <p:tmPct val="4000"/>
                                  </p:iterate>
                                  <p:childTnLst>
                                    <p:set>
                                      <p:cBhvr override="childStyle">
                                        <p:cTn id="36" dur="500" fill="hold"/>
                                        <p:tgtEl>
                                          <p:spTgt spid="3">
                                            <p:txEl>
                                              <p:pRg st="2" end="2"/>
                                            </p:txEl>
                                          </p:spTgt>
                                        </p:tgtEl>
                                        <p:attrNameLst>
                                          <p:attrName>style.color</p:attrName>
                                        </p:attrNameLst>
                                      </p:cBhvr>
                                      <p:to>
                                        <p:clrVal>
                                          <a:srgbClr val="F4B183"/>
                                        </p:clrVal>
                                      </p:to>
                                    </p:set>
                                    <p:set>
                                      <p:cBhvr>
                                        <p:cTn id="37" dur="500" fill="hold"/>
                                        <p:tgtEl>
                                          <p:spTgt spid="3">
                                            <p:txEl>
                                              <p:pRg st="2" end="2"/>
                                            </p:txEl>
                                          </p:spTgt>
                                        </p:tgtEl>
                                        <p:attrNameLst>
                                          <p:attrName>fillcolor</p:attrName>
                                        </p:attrNameLst>
                                      </p:cBhvr>
                                      <p:to>
                                        <p:clrVal>
                                          <a:srgbClr val="F4B183"/>
                                        </p:clrVal>
                                      </p:to>
                                    </p:set>
                                    <p:set>
                                      <p:cBhvr>
                                        <p:cTn id="38" dur="500" fill="hold"/>
                                        <p:tgtEl>
                                          <p:spTgt spid="3">
                                            <p:txEl>
                                              <p:pRg st="2" end="2"/>
                                            </p:txEl>
                                          </p:spTgt>
                                        </p:tgtEl>
                                        <p:attrNameLst>
                                          <p:attrName>fill.type</p:attrName>
                                        </p:attrNameLst>
                                      </p:cBhvr>
                                      <p:to>
                                        <p:strVal val="solid"/>
                                      </p:to>
                                    </p:set>
                                  </p:childTnLst>
                                </p:cTn>
                              </p:par>
                              <p:par>
                                <p:cTn id="39" presetID="22" presetClass="entr" presetSubtype="8" fill="hold" grpId="0" nodeType="with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left)">
                                      <p:cBhvr>
                                        <p:cTn id="4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solidFill>
                  <a:srgbClr val="FB7003"/>
                </a:solidFill>
                <a:latin typeface="Cabin Sketch" panose="020B0503050202020004" pitchFamily="34" charset="0"/>
              </a:rPr>
              <a:t>Acknowledgements</a:t>
            </a:r>
            <a:endParaRPr lang="en-US" sz="3600" b="1" dirty="0">
              <a:solidFill>
                <a:srgbClr val="FB7003"/>
              </a:solidFill>
              <a:latin typeface="Cabin Sketch" panose="020B0503050202020004" pitchFamily="34" charset="0"/>
            </a:endParaRPr>
          </a:p>
        </p:txBody>
      </p:sp>
      <p:sp>
        <p:nvSpPr>
          <p:cNvPr id="3" name="Content Placeholder 2"/>
          <p:cNvSpPr>
            <a:spLocks noGrp="1"/>
          </p:cNvSpPr>
          <p:nvPr>
            <p:ph idx="1"/>
          </p:nvPr>
        </p:nvSpPr>
        <p:spPr/>
        <p:txBody>
          <a:bodyPr>
            <a:noAutofit/>
          </a:bodyPr>
          <a:lstStyle/>
          <a:p>
            <a:pPr marL="0" indent="0">
              <a:buNone/>
            </a:pPr>
            <a:r>
              <a:rPr lang="en-US" sz="2400" dirty="0">
                <a:solidFill>
                  <a:schemeClr val="accent3">
                    <a:lumMod val="20000"/>
                    <a:lumOff val="80000"/>
                  </a:schemeClr>
                </a:solidFill>
                <a:latin typeface="Cabin Sketch" panose="020B0503050202020004" pitchFamily="34" charset="0"/>
              </a:rPr>
              <a:t>These slides contain material developed and copyright by:</a:t>
            </a:r>
          </a:p>
          <a:p>
            <a:r>
              <a:rPr lang="en-US" sz="2400" dirty="0">
                <a:solidFill>
                  <a:schemeClr val="accent3">
                    <a:lumMod val="20000"/>
                    <a:lumOff val="80000"/>
                  </a:schemeClr>
                </a:solidFill>
                <a:latin typeface="Cabin Sketch" panose="020B0503050202020004" pitchFamily="34" charset="0"/>
              </a:rPr>
              <a:t>Pervasive Computing Handbook - Uwe </a:t>
            </a:r>
            <a:r>
              <a:rPr lang="en-US" sz="2400" dirty="0" err="1">
                <a:solidFill>
                  <a:schemeClr val="accent3">
                    <a:lumMod val="20000"/>
                    <a:lumOff val="80000"/>
                  </a:schemeClr>
                </a:solidFill>
                <a:latin typeface="Cabin Sketch" panose="020B0503050202020004" pitchFamily="34" charset="0"/>
              </a:rPr>
              <a:t>Hansmann</a:t>
            </a:r>
            <a:endParaRPr lang="en-US" sz="2400" dirty="0">
              <a:solidFill>
                <a:schemeClr val="accent3">
                  <a:lumMod val="20000"/>
                  <a:lumOff val="80000"/>
                </a:schemeClr>
              </a:solidFill>
              <a:latin typeface="Cabin Sketch" panose="020B0503050202020004" pitchFamily="34" charset="0"/>
            </a:endParaRPr>
          </a:p>
          <a:p>
            <a:pPr marL="0" indent="0">
              <a:buNone/>
            </a:pPr>
            <a:endParaRPr lang="en-US" sz="2400" dirty="0">
              <a:solidFill>
                <a:schemeClr val="bg1"/>
              </a:solidFill>
              <a:latin typeface="Cabin Sketch" panose="020B0503050202020004" pitchFamily="34" charset="0"/>
            </a:endParaRPr>
          </a:p>
        </p:txBody>
      </p:sp>
      <p:sp>
        <p:nvSpPr>
          <p:cNvPr id="4" name="New shape"/>
          <p:cNvSpPr/>
          <p:nvPr/>
        </p:nvSpPr>
        <p:spPr>
          <a:xfrm flipV="1">
            <a:off x="-10221" y="1419224"/>
            <a:ext cx="11659295" cy="81660"/>
          </a:xfrm>
          <a:prstGeom prst="rect">
            <a:avLst/>
          </a:prstGeom>
          <a:blipFill dpi="0" rotWithShape="1">
            <a:blip r:embed="rId2">
              <a:extLst>
                <a:ext uri="{BEBA8EAE-BF5A-486C-A8C5-ECC9F3942E4B}">
                  <a14:imgProps xmlns:a14="http://schemas.microsoft.com/office/drawing/2010/main">
                    <a14:imgLayer r:embed="rId3">
                      <a14:imgEffect>
                        <a14:colorTemperature colorTemp="7200"/>
                      </a14:imgEffect>
                      <a14:imgEffect>
                        <a14:saturation sat="98000"/>
                      </a14:imgEffect>
                    </a14:imgLayer>
                  </a14:imgProps>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extLst>
      <p:ext uri="{BB962C8B-B14F-4D97-AF65-F5344CB8AC3E}">
        <p14:creationId xmlns:p14="http://schemas.microsoft.com/office/powerpoint/2010/main" val="1999154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500"/>
                                        <p:tgtEl>
                                          <p:spTgt spid="3">
                                            <p:txEl>
                                              <p:pRg st="0" end="0"/>
                                            </p:txEl>
                                          </p:spTgt>
                                        </p:tgtEl>
                                      </p:cBhvr>
                                    </p:animEffect>
                                  </p:childTnLst>
                                </p:cTn>
                              </p:par>
                              <p:par>
                                <p:cTn id="15" presetID="10" presetClass="entr" presetSubtype="0" fill="hold"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solidFill>
                  <a:srgbClr val="FB7003"/>
                </a:solidFill>
                <a:latin typeface="Cabin Sketch" panose="020B0503050202020004" pitchFamily="34" charset="0"/>
              </a:rPr>
              <a:t>Palm OS-Based Devices</a:t>
            </a:r>
          </a:p>
        </p:txBody>
      </p:sp>
      <p:sp>
        <p:nvSpPr>
          <p:cNvPr id="3" name="Content Placeholder 2"/>
          <p:cNvSpPr>
            <a:spLocks noGrp="1"/>
          </p:cNvSpPr>
          <p:nvPr>
            <p:ph idx="1"/>
          </p:nvPr>
        </p:nvSpPr>
        <p:spPr/>
        <p:txBody>
          <a:bodyPr>
            <a:normAutofit/>
          </a:bodyPr>
          <a:lstStyle/>
          <a:p>
            <a:pPr marL="0" indent="0">
              <a:buNone/>
            </a:pPr>
            <a:r>
              <a:rPr lang="en-US" sz="2400" dirty="0">
                <a:solidFill>
                  <a:schemeClr val="accent3">
                    <a:lumMod val="20000"/>
                    <a:lumOff val="80000"/>
                  </a:schemeClr>
                </a:solidFill>
                <a:latin typeface="Cabin Sketch" panose="020B0503050202020004" pitchFamily="34" charset="0"/>
              </a:rPr>
              <a:t>Palm OS also known as Garnet OS is a discontinued mobile operating systems for personal digital assistants (PDAs). It is the best-known and most popular operating system </a:t>
            </a:r>
            <a:r>
              <a:rPr lang="en-US" sz="2400" dirty="0" smtClean="0">
                <a:solidFill>
                  <a:schemeClr val="accent3">
                    <a:lumMod val="20000"/>
                    <a:lumOff val="80000"/>
                  </a:schemeClr>
                </a:solidFill>
                <a:latin typeface="Cabin Sketch" panose="020B0503050202020004" pitchFamily="34" charset="0"/>
              </a:rPr>
              <a:t>for </a:t>
            </a:r>
            <a:r>
              <a:rPr lang="en-US" sz="2400" dirty="0">
                <a:solidFill>
                  <a:schemeClr val="accent3">
                    <a:lumMod val="20000"/>
                    <a:lumOff val="80000"/>
                  </a:schemeClr>
                </a:solidFill>
                <a:latin typeface="Cabin Sketch" panose="020B0503050202020004" pitchFamily="34" charset="0"/>
              </a:rPr>
              <a:t>handheld devices</a:t>
            </a:r>
            <a:r>
              <a:rPr lang="en-US" sz="2400" dirty="0" smtClean="0">
                <a:solidFill>
                  <a:schemeClr val="accent3">
                    <a:lumMod val="20000"/>
                    <a:lumOff val="80000"/>
                  </a:schemeClr>
                </a:solidFill>
                <a:latin typeface="Cabin Sketch" panose="020B0503050202020004" pitchFamily="34" charset="0"/>
              </a:rPr>
              <a:t>.</a:t>
            </a:r>
          </a:p>
          <a:p>
            <a:pPr marL="0" indent="0">
              <a:buNone/>
            </a:pPr>
            <a:endParaRPr lang="en-US" sz="2400" dirty="0">
              <a:solidFill>
                <a:schemeClr val="accent3">
                  <a:lumMod val="20000"/>
                  <a:lumOff val="80000"/>
                </a:schemeClr>
              </a:solidFill>
              <a:latin typeface="Cabin Sketch" panose="020B0503050202020004" pitchFamily="34" charset="0"/>
            </a:endParaRPr>
          </a:p>
        </p:txBody>
      </p:sp>
      <p:sp>
        <p:nvSpPr>
          <p:cNvPr id="4" name="Rectangle 3"/>
          <p:cNvSpPr/>
          <p:nvPr/>
        </p:nvSpPr>
        <p:spPr>
          <a:xfrm>
            <a:off x="838200" y="3154570"/>
            <a:ext cx="6096000" cy="1938992"/>
          </a:xfrm>
          <a:prstGeom prst="rect">
            <a:avLst/>
          </a:prstGeom>
        </p:spPr>
        <p:txBody>
          <a:bodyPr>
            <a:spAutoFit/>
          </a:bodyPr>
          <a:lstStyle/>
          <a:p>
            <a:pPr marL="457200" indent="-457200">
              <a:buFont typeface="Arial" panose="020B0604020202020204" pitchFamily="34" charset="0"/>
              <a:buChar char="•"/>
            </a:pPr>
            <a:r>
              <a:rPr lang="en-US" sz="2000" dirty="0">
                <a:solidFill>
                  <a:schemeClr val="accent3">
                    <a:lumMod val="20000"/>
                    <a:lumOff val="80000"/>
                  </a:schemeClr>
                </a:solidFill>
                <a:latin typeface="Cabin Sketch" panose="020B0503050202020004" pitchFamily="34" charset="0"/>
              </a:rPr>
              <a:t>Wireless modem, a Bluetooth module, a MP3 player, and a CPS </a:t>
            </a:r>
            <a:r>
              <a:rPr lang="en-US" sz="2000" dirty="0" smtClean="0">
                <a:solidFill>
                  <a:schemeClr val="accent3">
                    <a:lumMod val="20000"/>
                    <a:lumOff val="80000"/>
                  </a:schemeClr>
                </a:solidFill>
                <a:latin typeface="Cabin Sketch" panose="020B0503050202020004" pitchFamily="34" charset="0"/>
              </a:rPr>
              <a:t>device.</a:t>
            </a:r>
          </a:p>
          <a:p>
            <a:pPr marL="457200" indent="-457200">
              <a:buFont typeface="Arial" panose="020B0604020202020204" pitchFamily="34" charset="0"/>
              <a:buChar char="•"/>
            </a:pPr>
            <a:r>
              <a:rPr lang="en-US" sz="2000" dirty="0" smtClean="0">
                <a:solidFill>
                  <a:schemeClr val="accent3">
                    <a:lumMod val="20000"/>
                    <a:lumOff val="80000"/>
                  </a:schemeClr>
                </a:solidFill>
                <a:latin typeface="Cabin Sketch" panose="020B0503050202020004" pitchFamily="34" charset="0"/>
              </a:rPr>
              <a:t>The </a:t>
            </a:r>
            <a:r>
              <a:rPr lang="en-US" sz="2000" dirty="0">
                <a:solidFill>
                  <a:schemeClr val="accent3">
                    <a:lumMod val="20000"/>
                    <a:lumOff val="80000"/>
                  </a:schemeClr>
                </a:solidFill>
                <a:latin typeface="Cabin Sketch" panose="020B0503050202020004" pitchFamily="34" charset="0"/>
              </a:rPr>
              <a:t>most important native applications of Palm OS </a:t>
            </a:r>
            <a:r>
              <a:rPr lang="en-US" sz="2000" dirty="0" smtClean="0">
                <a:solidFill>
                  <a:schemeClr val="accent3">
                    <a:lumMod val="20000"/>
                    <a:lumOff val="80000"/>
                  </a:schemeClr>
                </a:solidFill>
                <a:latin typeface="Cabin Sketch" panose="020B0503050202020004" pitchFamily="34" charset="0"/>
              </a:rPr>
              <a:t>based devices </a:t>
            </a:r>
            <a:r>
              <a:rPr lang="en-US" sz="2000" dirty="0">
                <a:solidFill>
                  <a:schemeClr val="accent3">
                    <a:lumMod val="20000"/>
                    <a:lumOff val="80000"/>
                  </a:schemeClr>
                </a:solidFill>
                <a:latin typeface="Cabin Sketch" panose="020B0503050202020004" pitchFamily="34" charset="0"/>
              </a:rPr>
              <a:t>applications are the Address Book, the Date Book, The To Do List, the Memo Pad, and the Mail applications.</a:t>
            </a:r>
          </a:p>
        </p:txBody>
      </p:sp>
      <p:pic>
        <p:nvPicPr>
          <p:cNvPr id="5" name="Google Shape;117;p4"/>
          <p:cNvPicPr preferRelativeResize="0"/>
          <p:nvPr/>
        </p:nvPicPr>
        <p:blipFill rotWithShape="1">
          <a:blip r:embed="rId2">
            <a:alphaModFix/>
          </a:blip>
          <a:srcRect/>
          <a:stretch/>
        </p:blipFill>
        <p:spPr>
          <a:xfrm>
            <a:off x="7407243" y="2777322"/>
            <a:ext cx="3473513" cy="3399641"/>
          </a:xfrm>
          <a:prstGeom prst="rect">
            <a:avLst/>
          </a:prstGeom>
          <a:noFill/>
          <a:ln>
            <a:noFill/>
          </a:ln>
        </p:spPr>
      </p:pic>
      <p:sp>
        <p:nvSpPr>
          <p:cNvPr id="6" name="New shape"/>
          <p:cNvSpPr/>
          <p:nvPr/>
        </p:nvSpPr>
        <p:spPr>
          <a:xfrm flipV="1">
            <a:off x="-10221" y="1419224"/>
            <a:ext cx="11659295" cy="81660"/>
          </a:xfrm>
          <a:prstGeom prst="rect">
            <a:avLst/>
          </a:prstGeom>
          <a:blipFill dpi="0" rotWithShape="1">
            <a:blip r:embed="rId3">
              <a:extLst>
                <a:ext uri="{BEBA8EAE-BF5A-486C-A8C5-ECC9F3942E4B}">
                  <a14:imgProps xmlns:a14="http://schemas.microsoft.com/office/drawing/2010/main">
                    <a14:imgLayer r:embed="rId4">
                      <a14:imgEffect>
                        <a14:colorTemperature colorTemp="7200"/>
                      </a14:imgEffect>
                      <a14:imgEffect>
                        <a14:saturation sat="98000"/>
                      </a14:imgEffect>
                    </a14:imgLayer>
                  </a14:imgProps>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extLst>
      <p:ext uri="{BB962C8B-B14F-4D97-AF65-F5344CB8AC3E}">
        <p14:creationId xmlns:p14="http://schemas.microsoft.com/office/powerpoint/2010/main" val="1014665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iterate type="lt">
                                    <p:tmPct val="0"/>
                                  </p:iterate>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mph" presetSubtype="0" fill="hold" nodeType="clickEffect">
                                  <p:stCondLst>
                                    <p:cond delay="0"/>
                                  </p:stCondLst>
                                  <p:iterate type="lt">
                                    <p:tmPct val="4000"/>
                                  </p:iterate>
                                  <p:childTnLst>
                                    <p:set>
                                      <p:cBhvr override="childStyle">
                                        <p:cTn id="18" dur="500" fill="hold"/>
                                        <p:tgtEl>
                                          <p:spTgt spid="3">
                                            <p:txEl>
                                              <p:pRg st="0" end="0"/>
                                            </p:txEl>
                                          </p:spTgt>
                                        </p:tgtEl>
                                        <p:attrNameLst>
                                          <p:attrName>style.color</p:attrName>
                                        </p:attrNameLst>
                                      </p:cBhvr>
                                      <p:to>
                                        <p:clrVal>
                                          <a:srgbClr val="F4B183"/>
                                        </p:clrVal>
                                      </p:to>
                                    </p:set>
                                    <p:set>
                                      <p:cBhvr>
                                        <p:cTn id="19" dur="500" fill="hold"/>
                                        <p:tgtEl>
                                          <p:spTgt spid="3">
                                            <p:txEl>
                                              <p:pRg st="0" end="0"/>
                                            </p:txEl>
                                          </p:spTgt>
                                        </p:tgtEl>
                                        <p:attrNameLst>
                                          <p:attrName>fillcolor</p:attrName>
                                        </p:attrNameLst>
                                      </p:cBhvr>
                                      <p:to>
                                        <p:clrVal>
                                          <a:srgbClr val="F4B183"/>
                                        </p:clrVal>
                                      </p:to>
                                    </p:set>
                                    <p:set>
                                      <p:cBhvr>
                                        <p:cTn id="20" dur="500" fill="hold"/>
                                        <p:tgtEl>
                                          <p:spTgt spid="3">
                                            <p:txEl>
                                              <p:pRg st="0" end="0"/>
                                            </p:txEl>
                                          </p:spTgt>
                                        </p:tgtEl>
                                        <p:attrNameLst>
                                          <p:attrName>fill.type</p:attrName>
                                        </p:attrNameLst>
                                      </p:cBhvr>
                                      <p:to>
                                        <p:strVal val="solid"/>
                                      </p:to>
                                    </p:set>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1+#ppt_w/2"/>
                                          </p:val>
                                        </p:tav>
                                        <p:tav tm="100000">
                                          <p:val>
                                            <p:strVal val="#ppt_x"/>
                                          </p:val>
                                        </p:tav>
                                      </p:tavLst>
                                    </p:anim>
                                    <p:anim calcmode="lin" valueType="num">
                                      <p:cBhvr additive="base">
                                        <p:cTn id="26"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iterate type="lt">
                                    <p:tmPct val="0"/>
                                  </p:iterate>
                                  <p:childTnLst>
                                    <p:set>
                                      <p:cBhvr>
                                        <p:cTn id="30" dur="1" fill="hold">
                                          <p:stCondLst>
                                            <p:cond delay="0"/>
                                          </p:stCondLst>
                                        </p:cTn>
                                        <p:tgtEl>
                                          <p:spTgt spid="4">
                                            <p:txEl>
                                              <p:pRg st="0" end="0"/>
                                            </p:txEl>
                                          </p:spTgt>
                                        </p:tgtEl>
                                        <p:attrNameLst>
                                          <p:attrName>style.visibility</p:attrName>
                                        </p:attrNameLst>
                                      </p:cBhvr>
                                      <p:to>
                                        <p:strVal val="visible"/>
                                      </p:to>
                                    </p:set>
                                    <p:animEffect transition="in" filter="fade">
                                      <p:cBhvr>
                                        <p:cTn id="31" dur="500"/>
                                        <p:tgtEl>
                                          <p:spTgt spid="4">
                                            <p:txEl>
                                              <p:pRg st="0" end="0"/>
                                            </p:txEl>
                                          </p:spTgt>
                                        </p:tgtEl>
                                      </p:cBhvr>
                                    </p:animEffect>
                                  </p:childTnLst>
                                </p:cTn>
                              </p:par>
                              <p:par>
                                <p:cTn id="32" presetID="10" presetClass="entr" presetSubtype="0" fill="hold" nodeType="withEffect">
                                  <p:stCondLst>
                                    <p:cond delay="0"/>
                                  </p:stCondLst>
                                  <p:iterate type="lt">
                                    <p:tmPct val="0"/>
                                  </p:iterate>
                                  <p:childTnLst>
                                    <p:set>
                                      <p:cBhvr>
                                        <p:cTn id="33" dur="1" fill="hold">
                                          <p:stCondLst>
                                            <p:cond delay="0"/>
                                          </p:stCondLst>
                                        </p:cTn>
                                        <p:tgtEl>
                                          <p:spTgt spid="4">
                                            <p:txEl>
                                              <p:pRg st="1" end="1"/>
                                            </p:txEl>
                                          </p:spTgt>
                                        </p:tgtEl>
                                        <p:attrNameLst>
                                          <p:attrName>style.visibility</p:attrName>
                                        </p:attrNameLst>
                                      </p:cBhvr>
                                      <p:to>
                                        <p:strVal val="visible"/>
                                      </p:to>
                                    </p:set>
                                    <p:animEffect transition="in" filter="fade">
                                      <p:cBhvr>
                                        <p:cTn id="34" dur="500"/>
                                        <p:tgtEl>
                                          <p:spTgt spid="4">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mph" presetSubtype="0" fill="hold" nodeType="clickEffect">
                                  <p:stCondLst>
                                    <p:cond delay="0"/>
                                  </p:stCondLst>
                                  <p:iterate type="lt">
                                    <p:tmPct val="4000"/>
                                  </p:iterate>
                                  <p:childTnLst>
                                    <p:set>
                                      <p:cBhvr override="childStyle">
                                        <p:cTn id="38" dur="500" fill="hold"/>
                                        <p:tgtEl>
                                          <p:spTgt spid="4">
                                            <p:txEl>
                                              <p:pRg st="0" end="0"/>
                                            </p:txEl>
                                          </p:spTgt>
                                        </p:tgtEl>
                                        <p:attrNameLst>
                                          <p:attrName>style.color</p:attrName>
                                        </p:attrNameLst>
                                      </p:cBhvr>
                                      <p:to>
                                        <p:clrVal>
                                          <a:srgbClr val="F4B183"/>
                                        </p:clrVal>
                                      </p:to>
                                    </p:set>
                                    <p:set>
                                      <p:cBhvr>
                                        <p:cTn id="39" dur="500" fill="hold"/>
                                        <p:tgtEl>
                                          <p:spTgt spid="4">
                                            <p:txEl>
                                              <p:pRg st="0" end="0"/>
                                            </p:txEl>
                                          </p:spTgt>
                                        </p:tgtEl>
                                        <p:attrNameLst>
                                          <p:attrName>fillcolor</p:attrName>
                                        </p:attrNameLst>
                                      </p:cBhvr>
                                      <p:to>
                                        <p:clrVal>
                                          <a:srgbClr val="F4B183"/>
                                        </p:clrVal>
                                      </p:to>
                                    </p:set>
                                    <p:set>
                                      <p:cBhvr>
                                        <p:cTn id="40" dur="500" fill="hold"/>
                                        <p:tgtEl>
                                          <p:spTgt spid="4">
                                            <p:txEl>
                                              <p:pRg st="0" end="0"/>
                                            </p:txEl>
                                          </p:spTgt>
                                        </p:tgtEl>
                                        <p:attrNameLst>
                                          <p:attrName>fill.type</p:attrName>
                                        </p:attrNameLst>
                                      </p:cBhvr>
                                      <p:to>
                                        <p:strVal val="solid"/>
                                      </p:to>
                                    </p:set>
                                  </p:childTnLst>
                                </p:cTn>
                              </p:par>
                            </p:childTnLst>
                          </p:cTn>
                        </p:par>
                      </p:childTnLst>
                    </p:cTn>
                  </p:par>
                  <p:par>
                    <p:cTn id="41" fill="hold">
                      <p:stCondLst>
                        <p:cond delay="indefinite"/>
                      </p:stCondLst>
                      <p:childTnLst>
                        <p:par>
                          <p:cTn id="42" fill="hold">
                            <p:stCondLst>
                              <p:cond delay="0"/>
                            </p:stCondLst>
                            <p:childTnLst>
                              <p:par>
                                <p:cTn id="43" presetID="16" presetClass="emph" presetSubtype="0" fill="hold" nodeType="clickEffect">
                                  <p:stCondLst>
                                    <p:cond delay="0"/>
                                  </p:stCondLst>
                                  <p:iterate type="lt">
                                    <p:tmPct val="4000"/>
                                  </p:iterate>
                                  <p:childTnLst>
                                    <p:set>
                                      <p:cBhvr override="childStyle">
                                        <p:cTn id="44" dur="500" fill="hold"/>
                                        <p:tgtEl>
                                          <p:spTgt spid="4">
                                            <p:txEl>
                                              <p:pRg st="1" end="1"/>
                                            </p:txEl>
                                          </p:spTgt>
                                        </p:tgtEl>
                                        <p:attrNameLst>
                                          <p:attrName>style.color</p:attrName>
                                        </p:attrNameLst>
                                      </p:cBhvr>
                                      <p:to>
                                        <p:clrVal>
                                          <a:srgbClr val="F4B183"/>
                                        </p:clrVal>
                                      </p:to>
                                    </p:set>
                                    <p:set>
                                      <p:cBhvr>
                                        <p:cTn id="45" dur="500" fill="hold"/>
                                        <p:tgtEl>
                                          <p:spTgt spid="4">
                                            <p:txEl>
                                              <p:pRg st="1" end="1"/>
                                            </p:txEl>
                                          </p:spTgt>
                                        </p:tgtEl>
                                        <p:attrNameLst>
                                          <p:attrName>fillcolor</p:attrName>
                                        </p:attrNameLst>
                                      </p:cBhvr>
                                      <p:to>
                                        <p:clrVal>
                                          <a:srgbClr val="F4B183"/>
                                        </p:clrVal>
                                      </p:to>
                                    </p:set>
                                    <p:set>
                                      <p:cBhvr>
                                        <p:cTn id="46" dur="500" fill="hold"/>
                                        <p:tgtEl>
                                          <p:spTgt spid="4">
                                            <p:txEl>
                                              <p:pRg st="1" end="1"/>
                                            </p:txEl>
                                          </p:spTgt>
                                        </p:tgtEl>
                                        <p:attrNameLst>
                                          <p:attrName>fill.type</p:attrName>
                                        </p:attrNameLst>
                                      </p:cBhvr>
                                      <p:to>
                                        <p:strVal val="solid"/>
                                      </p:to>
                                    </p:set>
                                  </p:childTnLst>
                                </p:cTn>
                              </p:par>
                              <p:par>
                                <p:cTn id="47" presetID="22" presetClass="entr" presetSubtype="8" fill="hold" grpId="0" nodeType="withEffect">
                                  <p:stCondLst>
                                    <p:cond delay="0"/>
                                  </p:stCondLst>
                                  <p:childTnLst>
                                    <p:set>
                                      <p:cBhvr>
                                        <p:cTn id="48" dur="1" fill="hold">
                                          <p:stCondLst>
                                            <p:cond delay="0"/>
                                          </p:stCondLst>
                                        </p:cTn>
                                        <p:tgtEl>
                                          <p:spTgt spid="6"/>
                                        </p:tgtEl>
                                        <p:attrNameLst>
                                          <p:attrName>style.visibility</p:attrName>
                                        </p:attrNameLst>
                                      </p:cBhvr>
                                      <p:to>
                                        <p:strVal val="visible"/>
                                      </p:to>
                                    </p:set>
                                    <p:animEffect transition="in" filter="wipe(left)">
                                      <p:cBhvr>
                                        <p:cTn id="4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solidFill>
                  <a:srgbClr val="FB7003"/>
                </a:solidFill>
                <a:latin typeface="Cabin Sketch" panose="020B0503050202020004" pitchFamily="34" charset="0"/>
              </a:rPr>
              <a:t>Palm Applications</a:t>
            </a:r>
          </a:p>
        </p:txBody>
      </p:sp>
      <p:sp>
        <p:nvSpPr>
          <p:cNvPr id="3" name="Content Placeholder 2"/>
          <p:cNvSpPr>
            <a:spLocks noGrp="1"/>
          </p:cNvSpPr>
          <p:nvPr>
            <p:ph idx="1"/>
          </p:nvPr>
        </p:nvSpPr>
        <p:spPr/>
        <p:txBody>
          <a:bodyPr>
            <a:normAutofit/>
          </a:bodyPr>
          <a:lstStyle/>
          <a:p>
            <a:pPr marL="0" indent="0">
              <a:buNone/>
            </a:pPr>
            <a:r>
              <a:rPr lang="en-US" sz="2000" dirty="0">
                <a:solidFill>
                  <a:schemeClr val="accent3">
                    <a:lumMod val="20000"/>
                    <a:lumOff val="80000"/>
                  </a:schemeClr>
                </a:solidFill>
                <a:latin typeface="Cabin Sketch" panose="020B0503050202020004" pitchFamily="34" charset="0"/>
              </a:rPr>
              <a:t>The most important native applications of Palm OS based devices applications are the Address Book, the Date Book, the T0 Do List, the Memo Pad, and the Mail application.</a:t>
            </a:r>
          </a:p>
          <a:p>
            <a:r>
              <a:rPr lang="en-US" sz="2000" dirty="0">
                <a:solidFill>
                  <a:schemeClr val="accent3">
                    <a:lumMod val="20000"/>
                    <a:lumOff val="80000"/>
                  </a:schemeClr>
                </a:solidFill>
                <a:latin typeface="Cabin Sketch" panose="020B0503050202020004" pitchFamily="34" charset="0"/>
              </a:rPr>
              <a:t>The Address Book displays a master list of addresses sorted by last name and displaying the principal phone numbers. </a:t>
            </a:r>
          </a:p>
          <a:p>
            <a:r>
              <a:rPr lang="en-US" sz="2000" dirty="0">
                <a:solidFill>
                  <a:schemeClr val="accent3">
                    <a:lumMod val="20000"/>
                    <a:lumOff val="80000"/>
                  </a:schemeClr>
                </a:solidFill>
                <a:latin typeface="Cabin Sketch" panose="020B0503050202020004" pitchFamily="34" charset="0"/>
              </a:rPr>
              <a:t>The Date Book is used to display and edit appointments in a daily, weekly or monthly view. </a:t>
            </a:r>
          </a:p>
          <a:p>
            <a:r>
              <a:rPr lang="en-US" sz="2000" dirty="0">
                <a:solidFill>
                  <a:schemeClr val="accent3">
                    <a:lumMod val="20000"/>
                    <a:lumOff val="80000"/>
                  </a:schemeClr>
                </a:solidFill>
                <a:latin typeface="Cabin Sketch" panose="020B0503050202020004" pitchFamily="34" charset="0"/>
              </a:rPr>
              <a:t>At the time the Memo Pad application is started, it first shows an index consisting of the first lines of the memos. If you tap on a list element, the complete memo is displayed. </a:t>
            </a:r>
          </a:p>
          <a:p>
            <a:r>
              <a:rPr lang="en-US" sz="2000" dirty="0">
                <a:solidFill>
                  <a:schemeClr val="accent3">
                    <a:lumMod val="20000"/>
                    <a:lumOff val="80000"/>
                  </a:schemeClr>
                </a:solidFill>
                <a:latin typeface="Cabin Sketch" panose="020B0503050202020004" pitchFamily="34" charset="0"/>
              </a:rPr>
              <a:t>With </a:t>
            </a:r>
            <a:r>
              <a:rPr lang="en-US" sz="2000" dirty="0" smtClean="0">
                <a:solidFill>
                  <a:schemeClr val="accent3">
                    <a:lumMod val="20000"/>
                    <a:lumOff val="80000"/>
                  </a:schemeClr>
                </a:solidFill>
                <a:latin typeface="Cabin Sketch" panose="020B0503050202020004" pitchFamily="34" charset="0"/>
              </a:rPr>
              <a:t>the Mail </a:t>
            </a:r>
            <a:r>
              <a:rPr lang="en-US" sz="2000" dirty="0">
                <a:solidFill>
                  <a:schemeClr val="accent3">
                    <a:lumMod val="20000"/>
                    <a:lumOff val="80000"/>
                  </a:schemeClr>
                </a:solidFill>
                <a:latin typeface="Cabin Sketch" panose="020B0503050202020004" pitchFamily="34" charset="0"/>
              </a:rPr>
              <a:t>application users can read downloaded emails or generate new emails offline.</a:t>
            </a:r>
          </a:p>
        </p:txBody>
      </p:sp>
      <p:sp>
        <p:nvSpPr>
          <p:cNvPr id="4" name="New shape"/>
          <p:cNvSpPr/>
          <p:nvPr/>
        </p:nvSpPr>
        <p:spPr>
          <a:xfrm flipV="1">
            <a:off x="-10221" y="1419224"/>
            <a:ext cx="11659295" cy="81660"/>
          </a:xfrm>
          <a:prstGeom prst="rect">
            <a:avLst/>
          </a:prstGeom>
          <a:blipFill dpi="0" rotWithShape="1">
            <a:blip r:embed="rId2">
              <a:extLst>
                <a:ext uri="{BEBA8EAE-BF5A-486C-A8C5-ECC9F3942E4B}">
                  <a14:imgProps xmlns:a14="http://schemas.microsoft.com/office/drawing/2010/main">
                    <a14:imgLayer r:embed="rId3">
                      <a14:imgEffect>
                        <a14:colorTemperature colorTemp="7200"/>
                      </a14:imgEffect>
                      <a14:imgEffect>
                        <a14:saturation sat="98000"/>
                      </a14:imgEffect>
                    </a14:imgLayer>
                  </a14:imgProps>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extLst>
      <p:ext uri="{BB962C8B-B14F-4D97-AF65-F5344CB8AC3E}">
        <p14:creationId xmlns:p14="http://schemas.microsoft.com/office/powerpoint/2010/main" val="732861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iterate type="lt">
                                    <p:tmPct val="0"/>
                                  </p:iterate>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500"/>
                                        <p:tgtEl>
                                          <p:spTgt spid="3">
                                            <p:txEl>
                                              <p:pRg st="0" end="0"/>
                                            </p:txEl>
                                          </p:spTgt>
                                        </p:tgtEl>
                                      </p:cBhvr>
                                    </p:animEffect>
                                  </p:childTnLst>
                                </p:cTn>
                              </p:par>
                              <p:par>
                                <p:cTn id="15" presetID="10" presetClass="entr" presetSubtype="0" fill="hold" nodeType="withEffect">
                                  <p:stCondLst>
                                    <p:cond delay="0"/>
                                  </p:stCondLst>
                                  <p:iterate type="lt">
                                    <p:tmPct val="0"/>
                                  </p:iterate>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par>
                                <p:cTn id="18" presetID="10" presetClass="entr" presetSubtype="0" fill="hold" nodeType="withEffect">
                                  <p:stCondLst>
                                    <p:cond delay="0"/>
                                  </p:stCondLst>
                                  <p:iterate type="lt">
                                    <p:tmPct val="0"/>
                                  </p:iterate>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500"/>
                                        <p:tgtEl>
                                          <p:spTgt spid="3">
                                            <p:txEl>
                                              <p:pRg st="2" end="2"/>
                                            </p:txEl>
                                          </p:spTgt>
                                        </p:tgtEl>
                                      </p:cBhvr>
                                    </p:animEffect>
                                  </p:childTnLst>
                                </p:cTn>
                              </p:par>
                              <p:par>
                                <p:cTn id="21" presetID="10" presetClass="entr" presetSubtype="0" fill="hold" nodeType="withEffect">
                                  <p:stCondLst>
                                    <p:cond delay="0"/>
                                  </p:stCondLst>
                                  <p:iterate type="lt">
                                    <p:tmPct val="0"/>
                                  </p:iterate>
                                  <p:childTnLst>
                                    <p:set>
                                      <p:cBhvr>
                                        <p:cTn id="22" dur="1" fill="hold">
                                          <p:stCondLst>
                                            <p:cond delay="0"/>
                                          </p:stCondLst>
                                        </p:cTn>
                                        <p:tgtEl>
                                          <p:spTgt spid="3">
                                            <p:txEl>
                                              <p:pRg st="3" end="3"/>
                                            </p:txEl>
                                          </p:spTgt>
                                        </p:tgtEl>
                                        <p:attrNameLst>
                                          <p:attrName>style.visibility</p:attrName>
                                        </p:attrNameLst>
                                      </p:cBhvr>
                                      <p:to>
                                        <p:strVal val="visible"/>
                                      </p:to>
                                    </p:set>
                                    <p:animEffect transition="in" filter="fade">
                                      <p:cBhvr>
                                        <p:cTn id="23" dur="500"/>
                                        <p:tgtEl>
                                          <p:spTgt spid="3">
                                            <p:txEl>
                                              <p:pRg st="3" end="3"/>
                                            </p:txEl>
                                          </p:spTgt>
                                        </p:tgtEl>
                                      </p:cBhvr>
                                    </p:animEffect>
                                  </p:childTnLst>
                                </p:cTn>
                              </p:par>
                              <p:par>
                                <p:cTn id="24" presetID="10" presetClass="entr" presetSubtype="0" fill="hold" nodeType="withEffect">
                                  <p:stCondLst>
                                    <p:cond delay="0"/>
                                  </p:stCondLst>
                                  <p:iterate type="lt">
                                    <p:tmPct val="0"/>
                                  </p:iterate>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500"/>
                                        <p:tgtEl>
                                          <p:spTgt spid="3">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mph" presetSubtype="0" fill="hold" nodeType="clickEffect">
                                  <p:stCondLst>
                                    <p:cond delay="0"/>
                                  </p:stCondLst>
                                  <p:iterate type="lt">
                                    <p:tmPct val="4000"/>
                                  </p:iterate>
                                  <p:childTnLst>
                                    <p:set>
                                      <p:cBhvr override="childStyle">
                                        <p:cTn id="30" dur="500" fill="hold"/>
                                        <p:tgtEl>
                                          <p:spTgt spid="3">
                                            <p:txEl>
                                              <p:pRg st="0" end="0"/>
                                            </p:txEl>
                                          </p:spTgt>
                                        </p:tgtEl>
                                        <p:attrNameLst>
                                          <p:attrName>style.color</p:attrName>
                                        </p:attrNameLst>
                                      </p:cBhvr>
                                      <p:to>
                                        <p:clrVal>
                                          <a:srgbClr val="F4B183"/>
                                        </p:clrVal>
                                      </p:to>
                                    </p:set>
                                    <p:set>
                                      <p:cBhvr>
                                        <p:cTn id="31" dur="500" fill="hold"/>
                                        <p:tgtEl>
                                          <p:spTgt spid="3">
                                            <p:txEl>
                                              <p:pRg st="0" end="0"/>
                                            </p:txEl>
                                          </p:spTgt>
                                        </p:tgtEl>
                                        <p:attrNameLst>
                                          <p:attrName>fillcolor</p:attrName>
                                        </p:attrNameLst>
                                      </p:cBhvr>
                                      <p:to>
                                        <p:clrVal>
                                          <a:srgbClr val="F4B183"/>
                                        </p:clrVal>
                                      </p:to>
                                    </p:set>
                                    <p:set>
                                      <p:cBhvr>
                                        <p:cTn id="32" dur="500" fill="hold"/>
                                        <p:tgtEl>
                                          <p:spTgt spid="3">
                                            <p:txEl>
                                              <p:pRg st="0" end="0"/>
                                            </p:txEl>
                                          </p:spTgt>
                                        </p:tgtEl>
                                        <p:attrNameLst>
                                          <p:attrName>fill.type</p:attrName>
                                        </p:attrNameLst>
                                      </p:cBhvr>
                                      <p:to>
                                        <p:strVal val="solid"/>
                                      </p:to>
                                    </p:set>
                                  </p:childTnLst>
                                </p:cTn>
                              </p:par>
                            </p:childTnLst>
                          </p:cTn>
                        </p:par>
                      </p:childTnLst>
                    </p:cTn>
                  </p:par>
                  <p:par>
                    <p:cTn id="33" fill="hold">
                      <p:stCondLst>
                        <p:cond delay="indefinite"/>
                      </p:stCondLst>
                      <p:childTnLst>
                        <p:par>
                          <p:cTn id="34" fill="hold">
                            <p:stCondLst>
                              <p:cond delay="0"/>
                            </p:stCondLst>
                            <p:childTnLst>
                              <p:par>
                                <p:cTn id="35" presetID="16" presetClass="emph" presetSubtype="0" fill="hold" nodeType="clickEffect">
                                  <p:stCondLst>
                                    <p:cond delay="0"/>
                                  </p:stCondLst>
                                  <p:iterate type="lt">
                                    <p:tmPct val="4000"/>
                                  </p:iterate>
                                  <p:childTnLst>
                                    <p:set>
                                      <p:cBhvr override="childStyle">
                                        <p:cTn id="36" dur="500" fill="hold"/>
                                        <p:tgtEl>
                                          <p:spTgt spid="3">
                                            <p:txEl>
                                              <p:pRg st="1" end="1"/>
                                            </p:txEl>
                                          </p:spTgt>
                                        </p:tgtEl>
                                        <p:attrNameLst>
                                          <p:attrName>style.color</p:attrName>
                                        </p:attrNameLst>
                                      </p:cBhvr>
                                      <p:to>
                                        <p:clrVal>
                                          <a:srgbClr val="F4B183"/>
                                        </p:clrVal>
                                      </p:to>
                                    </p:set>
                                    <p:set>
                                      <p:cBhvr>
                                        <p:cTn id="37" dur="500" fill="hold"/>
                                        <p:tgtEl>
                                          <p:spTgt spid="3">
                                            <p:txEl>
                                              <p:pRg st="1" end="1"/>
                                            </p:txEl>
                                          </p:spTgt>
                                        </p:tgtEl>
                                        <p:attrNameLst>
                                          <p:attrName>fillcolor</p:attrName>
                                        </p:attrNameLst>
                                      </p:cBhvr>
                                      <p:to>
                                        <p:clrVal>
                                          <a:srgbClr val="F4B183"/>
                                        </p:clrVal>
                                      </p:to>
                                    </p:set>
                                    <p:set>
                                      <p:cBhvr>
                                        <p:cTn id="38" dur="500" fill="hold"/>
                                        <p:tgtEl>
                                          <p:spTgt spid="3">
                                            <p:txEl>
                                              <p:pRg st="1" end="1"/>
                                            </p:txEl>
                                          </p:spTgt>
                                        </p:tgtEl>
                                        <p:attrNameLst>
                                          <p:attrName>fill.type</p:attrName>
                                        </p:attrNameLst>
                                      </p:cBhvr>
                                      <p:to>
                                        <p:strVal val="solid"/>
                                      </p:to>
                                    </p:set>
                                  </p:childTnLst>
                                </p:cTn>
                              </p:par>
                            </p:childTnLst>
                          </p:cTn>
                        </p:par>
                      </p:childTnLst>
                    </p:cTn>
                  </p:par>
                  <p:par>
                    <p:cTn id="39" fill="hold">
                      <p:stCondLst>
                        <p:cond delay="indefinite"/>
                      </p:stCondLst>
                      <p:childTnLst>
                        <p:par>
                          <p:cTn id="40" fill="hold">
                            <p:stCondLst>
                              <p:cond delay="0"/>
                            </p:stCondLst>
                            <p:childTnLst>
                              <p:par>
                                <p:cTn id="41" presetID="16" presetClass="emph" presetSubtype="0" fill="hold" nodeType="clickEffect">
                                  <p:stCondLst>
                                    <p:cond delay="0"/>
                                  </p:stCondLst>
                                  <p:iterate type="lt">
                                    <p:tmPct val="4000"/>
                                  </p:iterate>
                                  <p:childTnLst>
                                    <p:set>
                                      <p:cBhvr override="childStyle">
                                        <p:cTn id="42" dur="500" fill="hold"/>
                                        <p:tgtEl>
                                          <p:spTgt spid="3">
                                            <p:txEl>
                                              <p:pRg st="2" end="2"/>
                                            </p:txEl>
                                          </p:spTgt>
                                        </p:tgtEl>
                                        <p:attrNameLst>
                                          <p:attrName>style.color</p:attrName>
                                        </p:attrNameLst>
                                      </p:cBhvr>
                                      <p:to>
                                        <p:clrVal>
                                          <a:srgbClr val="F4B183"/>
                                        </p:clrVal>
                                      </p:to>
                                    </p:set>
                                    <p:set>
                                      <p:cBhvr>
                                        <p:cTn id="43" dur="500" fill="hold"/>
                                        <p:tgtEl>
                                          <p:spTgt spid="3">
                                            <p:txEl>
                                              <p:pRg st="2" end="2"/>
                                            </p:txEl>
                                          </p:spTgt>
                                        </p:tgtEl>
                                        <p:attrNameLst>
                                          <p:attrName>fillcolor</p:attrName>
                                        </p:attrNameLst>
                                      </p:cBhvr>
                                      <p:to>
                                        <p:clrVal>
                                          <a:srgbClr val="F4B183"/>
                                        </p:clrVal>
                                      </p:to>
                                    </p:set>
                                    <p:set>
                                      <p:cBhvr>
                                        <p:cTn id="44" dur="500" fill="hold"/>
                                        <p:tgtEl>
                                          <p:spTgt spid="3">
                                            <p:txEl>
                                              <p:pRg st="2" end="2"/>
                                            </p:txEl>
                                          </p:spTgt>
                                        </p:tgtEl>
                                        <p:attrNameLst>
                                          <p:attrName>fill.type</p:attrName>
                                        </p:attrNameLst>
                                      </p:cBhvr>
                                      <p:to>
                                        <p:strVal val="solid"/>
                                      </p:to>
                                    </p:set>
                                  </p:childTnLst>
                                </p:cTn>
                              </p:par>
                            </p:childTnLst>
                          </p:cTn>
                        </p:par>
                      </p:childTnLst>
                    </p:cTn>
                  </p:par>
                  <p:par>
                    <p:cTn id="45" fill="hold">
                      <p:stCondLst>
                        <p:cond delay="indefinite"/>
                      </p:stCondLst>
                      <p:childTnLst>
                        <p:par>
                          <p:cTn id="46" fill="hold">
                            <p:stCondLst>
                              <p:cond delay="0"/>
                            </p:stCondLst>
                            <p:childTnLst>
                              <p:par>
                                <p:cTn id="47" presetID="16" presetClass="emph" presetSubtype="0" fill="hold" nodeType="clickEffect">
                                  <p:stCondLst>
                                    <p:cond delay="0"/>
                                  </p:stCondLst>
                                  <p:iterate type="lt">
                                    <p:tmPct val="4000"/>
                                  </p:iterate>
                                  <p:childTnLst>
                                    <p:set>
                                      <p:cBhvr override="childStyle">
                                        <p:cTn id="48" dur="500" fill="hold"/>
                                        <p:tgtEl>
                                          <p:spTgt spid="3">
                                            <p:txEl>
                                              <p:pRg st="3" end="3"/>
                                            </p:txEl>
                                          </p:spTgt>
                                        </p:tgtEl>
                                        <p:attrNameLst>
                                          <p:attrName>style.color</p:attrName>
                                        </p:attrNameLst>
                                      </p:cBhvr>
                                      <p:to>
                                        <p:clrVal>
                                          <a:srgbClr val="F4B183"/>
                                        </p:clrVal>
                                      </p:to>
                                    </p:set>
                                    <p:set>
                                      <p:cBhvr>
                                        <p:cTn id="49" dur="500" fill="hold"/>
                                        <p:tgtEl>
                                          <p:spTgt spid="3">
                                            <p:txEl>
                                              <p:pRg st="3" end="3"/>
                                            </p:txEl>
                                          </p:spTgt>
                                        </p:tgtEl>
                                        <p:attrNameLst>
                                          <p:attrName>fillcolor</p:attrName>
                                        </p:attrNameLst>
                                      </p:cBhvr>
                                      <p:to>
                                        <p:clrVal>
                                          <a:srgbClr val="F4B183"/>
                                        </p:clrVal>
                                      </p:to>
                                    </p:set>
                                    <p:set>
                                      <p:cBhvr>
                                        <p:cTn id="50" dur="500" fill="hold"/>
                                        <p:tgtEl>
                                          <p:spTgt spid="3">
                                            <p:txEl>
                                              <p:pRg st="3" end="3"/>
                                            </p:txEl>
                                          </p:spTgt>
                                        </p:tgtEl>
                                        <p:attrNameLst>
                                          <p:attrName>fill.type</p:attrName>
                                        </p:attrNameLst>
                                      </p:cBhvr>
                                      <p:to>
                                        <p:strVal val="solid"/>
                                      </p:to>
                                    </p:set>
                                  </p:childTnLst>
                                </p:cTn>
                              </p:par>
                            </p:childTnLst>
                          </p:cTn>
                        </p:par>
                      </p:childTnLst>
                    </p:cTn>
                  </p:par>
                  <p:par>
                    <p:cTn id="51" fill="hold">
                      <p:stCondLst>
                        <p:cond delay="indefinite"/>
                      </p:stCondLst>
                      <p:childTnLst>
                        <p:par>
                          <p:cTn id="52" fill="hold">
                            <p:stCondLst>
                              <p:cond delay="0"/>
                            </p:stCondLst>
                            <p:childTnLst>
                              <p:par>
                                <p:cTn id="53" presetID="16" presetClass="emph" presetSubtype="0" fill="hold" nodeType="clickEffect">
                                  <p:stCondLst>
                                    <p:cond delay="0"/>
                                  </p:stCondLst>
                                  <p:iterate type="lt">
                                    <p:tmPct val="4000"/>
                                  </p:iterate>
                                  <p:childTnLst>
                                    <p:set>
                                      <p:cBhvr override="childStyle">
                                        <p:cTn id="54" dur="500" fill="hold"/>
                                        <p:tgtEl>
                                          <p:spTgt spid="3">
                                            <p:txEl>
                                              <p:pRg st="4" end="4"/>
                                            </p:txEl>
                                          </p:spTgt>
                                        </p:tgtEl>
                                        <p:attrNameLst>
                                          <p:attrName>style.color</p:attrName>
                                        </p:attrNameLst>
                                      </p:cBhvr>
                                      <p:to>
                                        <p:clrVal>
                                          <a:srgbClr val="F4B183"/>
                                        </p:clrVal>
                                      </p:to>
                                    </p:set>
                                    <p:set>
                                      <p:cBhvr>
                                        <p:cTn id="55" dur="500" fill="hold"/>
                                        <p:tgtEl>
                                          <p:spTgt spid="3">
                                            <p:txEl>
                                              <p:pRg st="4" end="4"/>
                                            </p:txEl>
                                          </p:spTgt>
                                        </p:tgtEl>
                                        <p:attrNameLst>
                                          <p:attrName>fillcolor</p:attrName>
                                        </p:attrNameLst>
                                      </p:cBhvr>
                                      <p:to>
                                        <p:clrVal>
                                          <a:srgbClr val="F4B183"/>
                                        </p:clrVal>
                                      </p:to>
                                    </p:set>
                                    <p:set>
                                      <p:cBhvr>
                                        <p:cTn id="56" dur="500" fill="hold"/>
                                        <p:tgtEl>
                                          <p:spTgt spid="3">
                                            <p:txEl>
                                              <p:pRg st="4" end="4"/>
                                            </p:txEl>
                                          </p:spTgt>
                                        </p:tgtEl>
                                        <p:attrNameLst>
                                          <p:attrName>fill.type</p:attrName>
                                        </p:attrNameLst>
                                      </p:cBhvr>
                                      <p:to>
                                        <p:strVal val="solid"/>
                                      </p:to>
                                    </p:set>
                                  </p:childTnLst>
                                </p:cTn>
                              </p:par>
                              <p:par>
                                <p:cTn id="57" presetID="22" presetClass="entr" presetSubtype="8" fill="hold" grpId="0" nodeType="with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wipe(left)">
                                      <p:cBhvr>
                                        <p:cTn id="5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solidFill>
                  <a:srgbClr val="FB7003"/>
                </a:solidFill>
                <a:latin typeface="Cabin Sketch" panose="020B0503050202020004" pitchFamily="34" charset="0"/>
              </a:rPr>
              <a:t>Palm Applications</a:t>
            </a:r>
          </a:p>
        </p:txBody>
      </p:sp>
      <p:sp>
        <p:nvSpPr>
          <p:cNvPr id="3" name="Content Placeholder 2"/>
          <p:cNvSpPr>
            <a:spLocks noGrp="1"/>
          </p:cNvSpPr>
          <p:nvPr>
            <p:ph idx="1"/>
          </p:nvPr>
        </p:nvSpPr>
        <p:spPr/>
        <p:txBody>
          <a:bodyPr>
            <a:normAutofit/>
          </a:bodyPr>
          <a:lstStyle/>
          <a:p>
            <a:r>
              <a:rPr lang="en-US" sz="2000" u="sng" dirty="0">
                <a:solidFill>
                  <a:schemeClr val="accent3">
                    <a:lumMod val="20000"/>
                    <a:lumOff val="80000"/>
                  </a:schemeClr>
                </a:solidFill>
                <a:latin typeface="Cabin Sketch" panose="020B0503050202020004" pitchFamily="34" charset="0"/>
              </a:rPr>
              <a:t>Text entry:</a:t>
            </a:r>
            <a:r>
              <a:rPr lang="en-US" sz="2000" dirty="0">
                <a:solidFill>
                  <a:schemeClr val="accent3">
                    <a:lumMod val="20000"/>
                    <a:lumOff val="80000"/>
                  </a:schemeClr>
                </a:solidFill>
                <a:latin typeface="Cabin Sketch" panose="020B0503050202020004" pitchFamily="34" charset="0"/>
              </a:rPr>
              <a:t> Text can be entered with taps on a small keyboard and displayed Text entry on the screen. Alternatively, glyphs can be drawn in a dedicated area below the screen.</a:t>
            </a:r>
          </a:p>
          <a:p>
            <a:r>
              <a:rPr lang="en-US" sz="2000" u="sng" dirty="0">
                <a:solidFill>
                  <a:schemeClr val="accent3">
                    <a:lumMod val="20000"/>
                    <a:lumOff val="80000"/>
                  </a:schemeClr>
                </a:solidFill>
                <a:latin typeface="Cabin Sketch" panose="020B0503050202020004" pitchFamily="34" charset="0"/>
              </a:rPr>
              <a:t>HotSync:</a:t>
            </a:r>
            <a:r>
              <a:rPr lang="en-US" sz="2000" dirty="0">
                <a:solidFill>
                  <a:schemeClr val="accent3">
                    <a:lumMod val="20000"/>
                    <a:lumOff val="80000"/>
                  </a:schemeClr>
                </a:solidFill>
                <a:latin typeface="Cabin Sketch" panose="020B0503050202020004" pitchFamily="34" charset="0"/>
              </a:rPr>
              <a:t> The synchronization mechanism between a Palm OS based device and a desktop PC is HotSync.</a:t>
            </a:r>
          </a:p>
          <a:p>
            <a:r>
              <a:rPr lang="en-US" sz="2000" u="sng" dirty="0">
                <a:solidFill>
                  <a:schemeClr val="accent3">
                    <a:lumMod val="20000"/>
                    <a:lumOff val="80000"/>
                  </a:schemeClr>
                </a:solidFill>
                <a:latin typeface="Cabin Sketch" panose="020B0503050202020004" pitchFamily="34" charset="0"/>
              </a:rPr>
              <a:t>Infrared port:</a:t>
            </a:r>
            <a:r>
              <a:rPr lang="en-US" sz="2000" dirty="0">
                <a:solidFill>
                  <a:schemeClr val="accent3">
                    <a:lumMod val="20000"/>
                    <a:lumOff val="80000"/>
                  </a:schemeClr>
                </a:solidFill>
                <a:latin typeface="Cabin Sketch" panose="020B0503050202020004" pitchFamily="34" charset="0"/>
              </a:rPr>
              <a:t> The infrared port offers a convenient possibility to exchange data between different devices.</a:t>
            </a:r>
            <a:endParaRPr lang="en-US" sz="2000" u="sng" dirty="0">
              <a:solidFill>
                <a:schemeClr val="accent3">
                  <a:lumMod val="20000"/>
                  <a:lumOff val="80000"/>
                </a:schemeClr>
              </a:solidFill>
              <a:latin typeface="Cabin Sketch" panose="020B0503050202020004" pitchFamily="34" charset="0"/>
            </a:endParaRPr>
          </a:p>
          <a:p>
            <a:r>
              <a:rPr lang="en-US" sz="2000" u="sng" dirty="0">
                <a:solidFill>
                  <a:schemeClr val="accent3">
                    <a:lumMod val="20000"/>
                    <a:lumOff val="80000"/>
                  </a:schemeClr>
                </a:solidFill>
                <a:latin typeface="Cabin Sketch" panose="020B0503050202020004" pitchFamily="34" charset="0"/>
              </a:rPr>
              <a:t>Internet access: </a:t>
            </a:r>
            <a:r>
              <a:rPr lang="en-US" sz="2000" dirty="0">
                <a:solidFill>
                  <a:schemeClr val="accent3">
                    <a:lumMod val="20000"/>
                    <a:lumOff val="80000"/>
                  </a:schemeClr>
                </a:solidFill>
                <a:latin typeface="Cabin Sketch" panose="020B0503050202020004" pitchFamily="34" charset="0"/>
              </a:rPr>
              <a:t>The Palm allows to access Internet sites either through an Internet connected PC or directly by going online via modem.</a:t>
            </a:r>
            <a:endParaRPr lang="en-US" sz="2000" u="sng" dirty="0">
              <a:solidFill>
                <a:schemeClr val="accent3">
                  <a:lumMod val="20000"/>
                  <a:lumOff val="80000"/>
                </a:schemeClr>
              </a:solidFill>
              <a:latin typeface="Cabin Sketch" panose="020B0503050202020004" pitchFamily="34" charset="0"/>
            </a:endParaRPr>
          </a:p>
        </p:txBody>
      </p:sp>
      <p:sp>
        <p:nvSpPr>
          <p:cNvPr id="4" name="New shape"/>
          <p:cNvSpPr/>
          <p:nvPr/>
        </p:nvSpPr>
        <p:spPr>
          <a:xfrm flipV="1">
            <a:off x="-10221" y="1419224"/>
            <a:ext cx="11659295" cy="81660"/>
          </a:xfrm>
          <a:prstGeom prst="rect">
            <a:avLst/>
          </a:prstGeom>
          <a:blipFill dpi="0" rotWithShape="1">
            <a:blip r:embed="rId2">
              <a:extLst>
                <a:ext uri="{BEBA8EAE-BF5A-486C-A8C5-ECC9F3942E4B}">
                  <a14:imgProps xmlns:a14="http://schemas.microsoft.com/office/drawing/2010/main">
                    <a14:imgLayer r:embed="rId3">
                      <a14:imgEffect>
                        <a14:colorTemperature colorTemp="7200"/>
                      </a14:imgEffect>
                      <a14:imgEffect>
                        <a14:saturation sat="98000"/>
                      </a14:imgEffect>
                    </a14:imgLayer>
                  </a14:imgProps>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extLst>
      <p:ext uri="{BB962C8B-B14F-4D97-AF65-F5344CB8AC3E}">
        <p14:creationId xmlns:p14="http://schemas.microsoft.com/office/powerpoint/2010/main" val="2034235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iterate type="lt">
                                    <p:tmPct val="0"/>
                                  </p:iterate>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500"/>
                                        <p:tgtEl>
                                          <p:spTgt spid="3">
                                            <p:txEl>
                                              <p:pRg st="0" end="0"/>
                                            </p:txEl>
                                          </p:spTgt>
                                        </p:tgtEl>
                                      </p:cBhvr>
                                    </p:animEffect>
                                  </p:childTnLst>
                                </p:cTn>
                              </p:par>
                              <p:par>
                                <p:cTn id="15" presetID="10" presetClass="entr" presetSubtype="0" fill="hold" nodeType="withEffect">
                                  <p:stCondLst>
                                    <p:cond delay="0"/>
                                  </p:stCondLst>
                                  <p:iterate type="lt">
                                    <p:tmPct val="0"/>
                                  </p:iterate>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par>
                                <p:cTn id="18" presetID="10" presetClass="entr" presetSubtype="0" fill="hold" nodeType="withEffect">
                                  <p:stCondLst>
                                    <p:cond delay="0"/>
                                  </p:stCondLst>
                                  <p:iterate type="lt">
                                    <p:tmPct val="0"/>
                                  </p:iterate>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500"/>
                                        <p:tgtEl>
                                          <p:spTgt spid="3">
                                            <p:txEl>
                                              <p:pRg st="2" end="2"/>
                                            </p:txEl>
                                          </p:spTgt>
                                        </p:tgtEl>
                                      </p:cBhvr>
                                    </p:animEffect>
                                  </p:childTnLst>
                                </p:cTn>
                              </p:par>
                              <p:par>
                                <p:cTn id="21" presetID="10" presetClass="entr" presetSubtype="0" fill="hold" nodeType="withEffect">
                                  <p:stCondLst>
                                    <p:cond delay="0"/>
                                  </p:stCondLst>
                                  <p:iterate type="lt">
                                    <p:tmPct val="0"/>
                                  </p:iterate>
                                  <p:childTnLst>
                                    <p:set>
                                      <p:cBhvr>
                                        <p:cTn id="22" dur="1" fill="hold">
                                          <p:stCondLst>
                                            <p:cond delay="0"/>
                                          </p:stCondLst>
                                        </p:cTn>
                                        <p:tgtEl>
                                          <p:spTgt spid="3">
                                            <p:txEl>
                                              <p:pRg st="3" end="3"/>
                                            </p:txEl>
                                          </p:spTgt>
                                        </p:tgtEl>
                                        <p:attrNameLst>
                                          <p:attrName>style.visibility</p:attrName>
                                        </p:attrNameLst>
                                      </p:cBhvr>
                                      <p:to>
                                        <p:strVal val="visible"/>
                                      </p:to>
                                    </p:set>
                                    <p:animEffect transition="in" filter="fade">
                                      <p:cBhvr>
                                        <p:cTn id="23" dur="500"/>
                                        <p:tgtEl>
                                          <p:spTgt spid="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mph" presetSubtype="0" fill="hold" nodeType="clickEffect">
                                  <p:stCondLst>
                                    <p:cond delay="0"/>
                                  </p:stCondLst>
                                  <p:iterate type="lt">
                                    <p:tmPct val="4000"/>
                                  </p:iterate>
                                  <p:childTnLst>
                                    <p:set>
                                      <p:cBhvr override="childStyle">
                                        <p:cTn id="27" dur="500" fill="hold"/>
                                        <p:tgtEl>
                                          <p:spTgt spid="3">
                                            <p:txEl>
                                              <p:pRg st="0" end="0"/>
                                            </p:txEl>
                                          </p:spTgt>
                                        </p:tgtEl>
                                        <p:attrNameLst>
                                          <p:attrName>style.color</p:attrName>
                                        </p:attrNameLst>
                                      </p:cBhvr>
                                      <p:to>
                                        <p:clrVal>
                                          <a:srgbClr val="F4B183"/>
                                        </p:clrVal>
                                      </p:to>
                                    </p:set>
                                    <p:set>
                                      <p:cBhvr>
                                        <p:cTn id="28" dur="500" fill="hold"/>
                                        <p:tgtEl>
                                          <p:spTgt spid="3">
                                            <p:txEl>
                                              <p:pRg st="0" end="0"/>
                                            </p:txEl>
                                          </p:spTgt>
                                        </p:tgtEl>
                                        <p:attrNameLst>
                                          <p:attrName>fillcolor</p:attrName>
                                        </p:attrNameLst>
                                      </p:cBhvr>
                                      <p:to>
                                        <p:clrVal>
                                          <a:srgbClr val="F4B183"/>
                                        </p:clrVal>
                                      </p:to>
                                    </p:set>
                                    <p:set>
                                      <p:cBhvr>
                                        <p:cTn id="29" dur="500" fill="hold"/>
                                        <p:tgtEl>
                                          <p:spTgt spid="3">
                                            <p:txEl>
                                              <p:pRg st="0" end="0"/>
                                            </p:txEl>
                                          </p:spTgt>
                                        </p:tgtEl>
                                        <p:attrNameLst>
                                          <p:attrName>fill.type</p:attrName>
                                        </p:attrNameLst>
                                      </p:cBhvr>
                                      <p:to>
                                        <p:strVal val="solid"/>
                                      </p:to>
                                    </p:set>
                                  </p:childTnLst>
                                </p:cTn>
                              </p:par>
                            </p:childTnLst>
                          </p:cTn>
                        </p:par>
                      </p:childTnLst>
                    </p:cTn>
                  </p:par>
                  <p:par>
                    <p:cTn id="30" fill="hold">
                      <p:stCondLst>
                        <p:cond delay="indefinite"/>
                      </p:stCondLst>
                      <p:childTnLst>
                        <p:par>
                          <p:cTn id="31" fill="hold">
                            <p:stCondLst>
                              <p:cond delay="0"/>
                            </p:stCondLst>
                            <p:childTnLst>
                              <p:par>
                                <p:cTn id="32" presetID="16" presetClass="emph" presetSubtype="0" fill="hold" nodeType="clickEffect">
                                  <p:stCondLst>
                                    <p:cond delay="0"/>
                                  </p:stCondLst>
                                  <p:iterate type="lt">
                                    <p:tmPct val="4000"/>
                                  </p:iterate>
                                  <p:childTnLst>
                                    <p:set>
                                      <p:cBhvr override="childStyle">
                                        <p:cTn id="33" dur="500" fill="hold"/>
                                        <p:tgtEl>
                                          <p:spTgt spid="3">
                                            <p:txEl>
                                              <p:pRg st="1" end="1"/>
                                            </p:txEl>
                                          </p:spTgt>
                                        </p:tgtEl>
                                        <p:attrNameLst>
                                          <p:attrName>style.color</p:attrName>
                                        </p:attrNameLst>
                                      </p:cBhvr>
                                      <p:to>
                                        <p:clrVal>
                                          <a:srgbClr val="F4B183"/>
                                        </p:clrVal>
                                      </p:to>
                                    </p:set>
                                    <p:set>
                                      <p:cBhvr>
                                        <p:cTn id="34" dur="500" fill="hold"/>
                                        <p:tgtEl>
                                          <p:spTgt spid="3">
                                            <p:txEl>
                                              <p:pRg st="1" end="1"/>
                                            </p:txEl>
                                          </p:spTgt>
                                        </p:tgtEl>
                                        <p:attrNameLst>
                                          <p:attrName>fillcolor</p:attrName>
                                        </p:attrNameLst>
                                      </p:cBhvr>
                                      <p:to>
                                        <p:clrVal>
                                          <a:srgbClr val="F4B183"/>
                                        </p:clrVal>
                                      </p:to>
                                    </p:set>
                                    <p:set>
                                      <p:cBhvr>
                                        <p:cTn id="35" dur="500" fill="hold"/>
                                        <p:tgtEl>
                                          <p:spTgt spid="3">
                                            <p:txEl>
                                              <p:pRg st="1" end="1"/>
                                            </p:txEl>
                                          </p:spTgt>
                                        </p:tgtEl>
                                        <p:attrNameLst>
                                          <p:attrName>fill.type</p:attrName>
                                        </p:attrNameLst>
                                      </p:cBhvr>
                                      <p:to>
                                        <p:strVal val="solid"/>
                                      </p:to>
                                    </p:set>
                                  </p:childTnLst>
                                </p:cTn>
                              </p:par>
                            </p:childTnLst>
                          </p:cTn>
                        </p:par>
                      </p:childTnLst>
                    </p:cTn>
                  </p:par>
                  <p:par>
                    <p:cTn id="36" fill="hold">
                      <p:stCondLst>
                        <p:cond delay="indefinite"/>
                      </p:stCondLst>
                      <p:childTnLst>
                        <p:par>
                          <p:cTn id="37" fill="hold">
                            <p:stCondLst>
                              <p:cond delay="0"/>
                            </p:stCondLst>
                            <p:childTnLst>
                              <p:par>
                                <p:cTn id="38" presetID="16" presetClass="emph" presetSubtype="0" fill="hold" nodeType="clickEffect">
                                  <p:stCondLst>
                                    <p:cond delay="0"/>
                                  </p:stCondLst>
                                  <p:iterate type="lt">
                                    <p:tmPct val="4000"/>
                                  </p:iterate>
                                  <p:childTnLst>
                                    <p:set>
                                      <p:cBhvr override="childStyle">
                                        <p:cTn id="39" dur="500" fill="hold"/>
                                        <p:tgtEl>
                                          <p:spTgt spid="3">
                                            <p:txEl>
                                              <p:pRg st="2" end="2"/>
                                            </p:txEl>
                                          </p:spTgt>
                                        </p:tgtEl>
                                        <p:attrNameLst>
                                          <p:attrName>style.color</p:attrName>
                                        </p:attrNameLst>
                                      </p:cBhvr>
                                      <p:to>
                                        <p:clrVal>
                                          <a:srgbClr val="F4B183"/>
                                        </p:clrVal>
                                      </p:to>
                                    </p:set>
                                    <p:set>
                                      <p:cBhvr>
                                        <p:cTn id="40" dur="500" fill="hold"/>
                                        <p:tgtEl>
                                          <p:spTgt spid="3">
                                            <p:txEl>
                                              <p:pRg st="2" end="2"/>
                                            </p:txEl>
                                          </p:spTgt>
                                        </p:tgtEl>
                                        <p:attrNameLst>
                                          <p:attrName>fillcolor</p:attrName>
                                        </p:attrNameLst>
                                      </p:cBhvr>
                                      <p:to>
                                        <p:clrVal>
                                          <a:srgbClr val="F4B183"/>
                                        </p:clrVal>
                                      </p:to>
                                    </p:set>
                                    <p:set>
                                      <p:cBhvr>
                                        <p:cTn id="41" dur="500" fill="hold"/>
                                        <p:tgtEl>
                                          <p:spTgt spid="3">
                                            <p:txEl>
                                              <p:pRg st="2" end="2"/>
                                            </p:txEl>
                                          </p:spTgt>
                                        </p:tgtEl>
                                        <p:attrNameLst>
                                          <p:attrName>fill.type</p:attrName>
                                        </p:attrNameLst>
                                      </p:cBhvr>
                                      <p:to>
                                        <p:strVal val="solid"/>
                                      </p:to>
                                    </p:set>
                                  </p:childTnLst>
                                </p:cTn>
                              </p:par>
                            </p:childTnLst>
                          </p:cTn>
                        </p:par>
                      </p:childTnLst>
                    </p:cTn>
                  </p:par>
                  <p:par>
                    <p:cTn id="42" fill="hold">
                      <p:stCondLst>
                        <p:cond delay="indefinite"/>
                      </p:stCondLst>
                      <p:childTnLst>
                        <p:par>
                          <p:cTn id="43" fill="hold">
                            <p:stCondLst>
                              <p:cond delay="0"/>
                            </p:stCondLst>
                            <p:childTnLst>
                              <p:par>
                                <p:cTn id="44" presetID="16" presetClass="emph" presetSubtype="0" fill="hold" nodeType="clickEffect">
                                  <p:stCondLst>
                                    <p:cond delay="0"/>
                                  </p:stCondLst>
                                  <p:iterate type="lt">
                                    <p:tmPct val="4000"/>
                                  </p:iterate>
                                  <p:childTnLst>
                                    <p:set>
                                      <p:cBhvr override="childStyle">
                                        <p:cTn id="45" dur="500" fill="hold"/>
                                        <p:tgtEl>
                                          <p:spTgt spid="3">
                                            <p:txEl>
                                              <p:pRg st="3" end="3"/>
                                            </p:txEl>
                                          </p:spTgt>
                                        </p:tgtEl>
                                        <p:attrNameLst>
                                          <p:attrName>style.color</p:attrName>
                                        </p:attrNameLst>
                                      </p:cBhvr>
                                      <p:to>
                                        <p:clrVal>
                                          <a:srgbClr val="F4B183"/>
                                        </p:clrVal>
                                      </p:to>
                                    </p:set>
                                    <p:set>
                                      <p:cBhvr>
                                        <p:cTn id="46" dur="500" fill="hold"/>
                                        <p:tgtEl>
                                          <p:spTgt spid="3">
                                            <p:txEl>
                                              <p:pRg st="3" end="3"/>
                                            </p:txEl>
                                          </p:spTgt>
                                        </p:tgtEl>
                                        <p:attrNameLst>
                                          <p:attrName>fillcolor</p:attrName>
                                        </p:attrNameLst>
                                      </p:cBhvr>
                                      <p:to>
                                        <p:clrVal>
                                          <a:srgbClr val="F4B183"/>
                                        </p:clrVal>
                                      </p:to>
                                    </p:set>
                                    <p:set>
                                      <p:cBhvr>
                                        <p:cTn id="47" dur="500" fill="hold"/>
                                        <p:tgtEl>
                                          <p:spTgt spid="3">
                                            <p:txEl>
                                              <p:pRg st="3" end="3"/>
                                            </p:txEl>
                                          </p:spTgt>
                                        </p:tgtEl>
                                        <p:attrNameLst>
                                          <p:attrName>fill.type</p:attrName>
                                        </p:attrNameLst>
                                      </p:cBhvr>
                                      <p:to>
                                        <p:strVal val="solid"/>
                                      </p:to>
                                    </p:set>
                                  </p:childTnLst>
                                </p:cTn>
                              </p:par>
                              <p:par>
                                <p:cTn id="48" presetID="22" presetClass="entr" presetSubtype="8" fill="hold" grpId="0" nodeType="withEffect">
                                  <p:stCondLst>
                                    <p:cond delay="0"/>
                                  </p:stCondLst>
                                  <p:childTnLst>
                                    <p:set>
                                      <p:cBhvr>
                                        <p:cTn id="49" dur="1" fill="hold">
                                          <p:stCondLst>
                                            <p:cond delay="0"/>
                                          </p:stCondLst>
                                        </p:cTn>
                                        <p:tgtEl>
                                          <p:spTgt spid="4"/>
                                        </p:tgtEl>
                                        <p:attrNameLst>
                                          <p:attrName>style.visibility</p:attrName>
                                        </p:attrNameLst>
                                      </p:cBhvr>
                                      <p:to>
                                        <p:strVal val="visible"/>
                                      </p:to>
                                    </p:set>
                                    <p:animEffect transition="in" filter="wipe(left)">
                                      <p:cBhvr>
                                        <p:cTn id="5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solidFill>
                  <a:srgbClr val="FB7003"/>
                </a:solidFill>
                <a:latin typeface="Cabin Sketch" panose="020B0503050202020004" pitchFamily="34" charset="0"/>
              </a:rPr>
              <a:t>Palm Applications</a:t>
            </a:r>
          </a:p>
        </p:txBody>
      </p:sp>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78485" y="1690688"/>
            <a:ext cx="5635029" cy="4351338"/>
          </a:xfrm>
          <a:prstGeom prst="rect">
            <a:avLst/>
          </a:prstGeom>
        </p:spPr>
      </p:pic>
      <p:sp>
        <p:nvSpPr>
          <p:cNvPr id="5" name="New shape"/>
          <p:cNvSpPr/>
          <p:nvPr/>
        </p:nvSpPr>
        <p:spPr>
          <a:xfrm flipV="1">
            <a:off x="-10221" y="1419224"/>
            <a:ext cx="11659295" cy="81660"/>
          </a:xfrm>
          <a:prstGeom prst="rect">
            <a:avLst/>
          </a:prstGeom>
          <a:blipFill dpi="0" rotWithShape="1">
            <a:blip r:embed="rId3">
              <a:extLst>
                <a:ext uri="{BEBA8EAE-BF5A-486C-A8C5-ECC9F3942E4B}">
                  <a14:imgProps xmlns:a14="http://schemas.microsoft.com/office/drawing/2010/main">
                    <a14:imgLayer r:embed="rId4">
                      <a14:imgEffect>
                        <a14:colorTemperature colorTemp="7200"/>
                      </a14:imgEffect>
                      <a14:imgEffect>
                        <a14:saturation sat="98000"/>
                      </a14:imgEffect>
                    </a14:imgLayer>
                  </a14:imgProps>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extLst>
      <p:ext uri="{BB962C8B-B14F-4D97-AF65-F5344CB8AC3E}">
        <p14:creationId xmlns:p14="http://schemas.microsoft.com/office/powerpoint/2010/main" val="4266681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solidFill>
                  <a:srgbClr val="FB7003"/>
                </a:solidFill>
                <a:latin typeface="Cabin Sketch" panose="020B0503050202020004" pitchFamily="34" charset="0"/>
              </a:rPr>
              <a:t>Palm Applications</a:t>
            </a:r>
          </a:p>
        </p:txBody>
      </p:sp>
      <p:sp>
        <p:nvSpPr>
          <p:cNvPr id="3" name="Content Placeholder 2"/>
          <p:cNvSpPr>
            <a:spLocks noGrp="1"/>
          </p:cNvSpPr>
          <p:nvPr>
            <p:ph idx="1"/>
          </p:nvPr>
        </p:nvSpPr>
        <p:spPr/>
        <p:txBody>
          <a:bodyPr>
            <a:normAutofit/>
          </a:bodyPr>
          <a:lstStyle/>
          <a:p>
            <a:r>
              <a:rPr lang="en-US" sz="2400" dirty="0">
                <a:solidFill>
                  <a:schemeClr val="accent3">
                    <a:lumMod val="20000"/>
                    <a:lumOff val="80000"/>
                  </a:schemeClr>
                </a:solidFill>
                <a:latin typeface="Cabin Sketch" panose="020B0503050202020004" pitchFamily="34" charset="0"/>
              </a:rPr>
              <a:t>Many other applications are available as freeware, shareware or commercial products from various third-party providers. Among them are fax software, calculators, alarm docks, drawing applications, games, travel guides, and many, many more.</a:t>
            </a:r>
          </a:p>
        </p:txBody>
      </p:sp>
      <p:sp>
        <p:nvSpPr>
          <p:cNvPr id="4" name="New shape"/>
          <p:cNvSpPr/>
          <p:nvPr/>
        </p:nvSpPr>
        <p:spPr>
          <a:xfrm flipV="1">
            <a:off x="-10221" y="1419224"/>
            <a:ext cx="11659295" cy="81660"/>
          </a:xfrm>
          <a:prstGeom prst="rect">
            <a:avLst/>
          </a:prstGeom>
          <a:blipFill dpi="0" rotWithShape="1">
            <a:blip r:embed="rId2">
              <a:extLst>
                <a:ext uri="{BEBA8EAE-BF5A-486C-A8C5-ECC9F3942E4B}">
                  <a14:imgProps xmlns:a14="http://schemas.microsoft.com/office/drawing/2010/main">
                    <a14:imgLayer r:embed="rId3">
                      <a14:imgEffect>
                        <a14:colorTemperature colorTemp="7200"/>
                      </a14:imgEffect>
                      <a14:imgEffect>
                        <a14:saturation sat="98000"/>
                      </a14:imgEffect>
                    </a14:imgLayer>
                  </a14:imgProps>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extLst>
      <p:ext uri="{BB962C8B-B14F-4D97-AF65-F5344CB8AC3E}">
        <p14:creationId xmlns:p14="http://schemas.microsoft.com/office/powerpoint/2010/main" val="1383324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iterate type="lt">
                                    <p:tmPct val="0"/>
                                  </p:iterate>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mph" presetSubtype="0" fill="hold" nodeType="clickEffect">
                                  <p:stCondLst>
                                    <p:cond delay="0"/>
                                  </p:stCondLst>
                                  <p:iterate type="lt">
                                    <p:tmPct val="4000"/>
                                  </p:iterate>
                                  <p:childTnLst>
                                    <p:set>
                                      <p:cBhvr override="childStyle">
                                        <p:cTn id="18" dur="500" fill="hold"/>
                                        <p:tgtEl>
                                          <p:spTgt spid="3">
                                            <p:txEl>
                                              <p:pRg st="0" end="0"/>
                                            </p:txEl>
                                          </p:spTgt>
                                        </p:tgtEl>
                                        <p:attrNameLst>
                                          <p:attrName>style.color</p:attrName>
                                        </p:attrNameLst>
                                      </p:cBhvr>
                                      <p:to>
                                        <p:clrVal>
                                          <a:srgbClr val="F4B183"/>
                                        </p:clrVal>
                                      </p:to>
                                    </p:set>
                                    <p:set>
                                      <p:cBhvr>
                                        <p:cTn id="19" dur="500" fill="hold"/>
                                        <p:tgtEl>
                                          <p:spTgt spid="3">
                                            <p:txEl>
                                              <p:pRg st="0" end="0"/>
                                            </p:txEl>
                                          </p:spTgt>
                                        </p:tgtEl>
                                        <p:attrNameLst>
                                          <p:attrName>fillcolor</p:attrName>
                                        </p:attrNameLst>
                                      </p:cBhvr>
                                      <p:to>
                                        <p:clrVal>
                                          <a:srgbClr val="F4B183"/>
                                        </p:clrVal>
                                      </p:to>
                                    </p:set>
                                    <p:set>
                                      <p:cBhvr>
                                        <p:cTn id="20" dur="500" fill="hold"/>
                                        <p:tgtEl>
                                          <p:spTgt spid="3">
                                            <p:txEl>
                                              <p:pRg st="0" end="0"/>
                                            </p:txEl>
                                          </p:spTgt>
                                        </p:tgtEl>
                                        <p:attrNameLst>
                                          <p:attrName>fill.type</p:attrName>
                                        </p:attrNameLst>
                                      </p:cBhvr>
                                      <p:to>
                                        <p:strVal val="solid"/>
                                      </p:to>
                                    </p:set>
                                  </p:childTnLst>
                                </p:cTn>
                              </p:par>
                              <p:par>
                                <p:cTn id="21" presetID="22" presetClass="entr" presetSubtype="8"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left)">
                                      <p:cBhvr>
                                        <p:cTn id="2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solidFill>
                  <a:srgbClr val="FB7003"/>
                </a:solidFill>
                <a:latin typeface="Cabin Sketch" panose="020B0503050202020004" pitchFamily="34" charset="0"/>
              </a:rPr>
              <a:t>Freeware &amp; Shareware</a:t>
            </a:r>
          </a:p>
        </p:txBody>
      </p:sp>
      <p:sp>
        <p:nvSpPr>
          <p:cNvPr id="3" name="Content Placeholder 2"/>
          <p:cNvSpPr>
            <a:spLocks noGrp="1"/>
          </p:cNvSpPr>
          <p:nvPr>
            <p:ph idx="1"/>
          </p:nvPr>
        </p:nvSpPr>
        <p:spPr/>
        <p:txBody>
          <a:bodyPr>
            <a:normAutofit/>
          </a:bodyPr>
          <a:lstStyle/>
          <a:p>
            <a:r>
              <a:rPr lang="en-US" sz="2400" b="1" dirty="0">
                <a:solidFill>
                  <a:schemeClr val="accent3">
                    <a:lumMod val="20000"/>
                    <a:lumOff val="80000"/>
                  </a:schemeClr>
                </a:solidFill>
                <a:latin typeface="Cabin Sketch" panose="020B0503050202020004" pitchFamily="34" charset="0"/>
              </a:rPr>
              <a:t>Freeware</a:t>
            </a:r>
            <a:r>
              <a:rPr lang="en-US" sz="2400" dirty="0">
                <a:solidFill>
                  <a:schemeClr val="accent3">
                    <a:lumMod val="20000"/>
                    <a:lumOff val="80000"/>
                  </a:schemeClr>
                </a:solidFill>
                <a:latin typeface="Cabin Sketch" panose="020B0503050202020004" pitchFamily="34" charset="0"/>
              </a:rPr>
              <a:t> is copyrighted computer software which is made available for use free of charge, for an unlimited time. Authors of freeware often want to "give something to the community", but also want to retain control of any future development of the software.</a:t>
            </a:r>
          </a:p>
          <a:p>
            <a:r>
              <a:rPr lang="en-US" sz="2400" dirty="0">
                <a:solidFill>
                  <a:schemeClr val="accent3">
                    <a:lumMod val="20000"/>
                    <a:lumOff val="80000"/>
                  </a:schemeClr>
                </a:solidFill>
                <a:latin typeface="Cabin Sketch" panose="020B0503050202020004" pitchFamily="34" charset="0"/>
              </a:rPr>
              <a:t>The term </a:t>
            </a:r>
            <a:r>
              <a:rPr lang="en-US" sz="2400" b="1" dirty="0">
                <a:solidFill>
                  <a:schemeClr val="accent3">
                    <a:lumMod val="20000"/>
                    <a:lumOff val="80000"/>
                  </a:schemeClr>
                </a:solidFill>
                <a:latin typeface="Cabin Sketch" panose="020B0503050202020004" pitchFamily="34" charset="0"/>
              </a:rPr>
              <a:t>shareware</a:t>
            </a:r>
            <a:r>
              <a:rPr lang="en-US" sz="2400" dirty="0">
                <a:solidFill>
                  <a:schemeClr val="accent3">
                    <a:lumMod val="20000"/>
                    <a:lumOff val="80000"/>
                  </a:schemeClr>
                </a:solidFill>
                <a:latin typeface="Cabin Sketch" panose="020B0503050202020004" pitchFamily="34" charset="0"/>
              </a:rPr>
              <a:t> refers to commercial software that is copyrighted, but which may be copied for others for the purpose of their trying it out with the understanding that they will pay for it if they continue to use it.</a:t>
            </a:r>
          </a:p>
        </p:txBody>
      </p:sp>
      <p:sp>
        <p:nvSpPr>
          <p:cNvPr id="4" name="New shape"/>
          <p:cNvSpPr/>
          <p:nvPr/>
        </p:nvSpPr>
        <p:spPr>
          <a:xfrm flipV="1">
            <a:off x="-10221" y="1419224"/>
            <a:ext cx="11659295" cy="81660"/>
          </a:xfrm>
          <a:prstGeom prst="rect">
            <a:avLst/>
          </a:prstGeom>
          <a:blipFill dpi="0" rotWithShape="1">
            <a:blip r:embed="rId3">
              <a:extLst>
                <a:ext uri="{BEBA8EAE-BF5A-486C-A8C5-ECC9F3942E4B}">
                  <a14:imgProps xmlns:a14="http://schemas.microsoft.com/office/drawing/2010/main">
                    <a14:imgLayer r:embed="rId4">
                      <a14:imgEffect>
                        <a14:colorTemperature colorTemp="7200"/>
                      </a14:imgEffect>
                      <a14:imgEffect>
                        <a14:saturation sat="98000"/>
                      </a14:imgEffect>
                    </a14:imgLayer>
                  </a14:imgProps>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extLst>
      <p:ext uri="{BB962C8B-B14F-4D97-AF65-F5344CB8AC3E}">
        <p14:creationId xmlns:p14="http://schemas.microsoft.com/office/powerpoint/2010/main" val="2302383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iterate type="lt">
                                    <p:tmPct val="0"/>
                                  </p:iterate>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500"/>
                                        <p:tgtEl>
                                          <p:spTgt spid="3">
                                            <p:txEl>
                                              <p:pRg st="0" end="0"/>
                                            </p:txEl>
                                          </p:spTgt>
                                        </p:tgtEl>
                                      </p:cBhvr>
                                    </p:animEffect>
                                  </p:childTnLst>
                                </p:cTn>
                              </p:par>
                              <p:par>
                                <p:cTn id="15" presetID="10" presetClass="entr" presetSubtype="0" fill="hold" nodeType="withEffect">
                                  <p:stCondLst>
                                    <p:cond delay="0"/>
                                  </p:stCondLst>
                                  <p:iterate type="lt">
                                    <p:tmPct val="0"/>
                                  </p:iterate>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mph" presetSubtype="0" fill="hold" nodeType="clickEffect">
                                  <p:stCondLst>
                                    <p:cond delay="0"/>
                                  </p:stCondLst>
                                  <p:iterate type="lt">
                                    <p:tmPct val="4000"/>
                                  </p:iterate>
                                  <p:childTnLst>
                                    <p:set>
                                      <p:cBhvr override="childStyle">
                                        <p:cTn id="21" dur="500" fill="hold"/>
                                        <p:tgtEl>
                                          <p:spTgt spid="3">
                                            <p:txEl>
                                              <p:pRg st="0" end="0"/>
                                            </p:txEl>
                                          </p:spTgt>
                                        </p:tgtEl>
                                        <p:attrNameLst>
                                          <p:attrName>style.color</p:attrName>
                                        </p:attrNameLst>
                                      </p:cBhvr>
                                      <p:to>
                                        <p:clrVal>
                                          <a:srgbClr val="F4B183"/>
                                        </p:clrVal>
                                      </p:to>
                                    </p:set>
                                    <p:set>
                                      <p:cBhvr>
                                        <p:cTn id="22" dur="500" fill="hold"/>
                                        <p:tgtEl>
                                          <p:spTgt spid="3">
                                            <p:txEl>
                                              <p:pRg st="0" end="0"/>
                                            </p:txEl>
                                          </p:spTgt>
                                        </p:tgtEl>
                                        <p:attrNameLst>
                                          <p:attrName>fillcolor</p:attrName>
                                        </p:attrNameLst>
                                      </p:cBhvr>
                                      <p:to>
                                        <p:clrVal>
                                          <a:srgbClr val="F4B183"/>
                                        </p:clrVal>
                                      </p:to>
                                    </p:set>
                                    <p:set>
                                      <p:cBhvr>
                                        <p:cTn id="23" dur="500" fill="hold"/>
                                        <p:tgtEl>
                                          <p:spTgt spid="3">
                                            <p:txEl>
                                              <p:pRg st="0" end="0"/>
                                            </p:txEl>
                                          </p:spTgt>
                                        </p:tgtEl>
                                        <p:attrNameLst>
                                          <p:attrName>fill.type</p:attrName>
                                        </p:attrNameLst>
                                      </p:cBhvr>
                                      <p:to>
                                        <p:strVal val="solid"/>
                                      </p:to>
                                    </p:set>
                                  </p:childTnLst>
                                </p:cTn>
                              </p:par>
                            </p:childTnLst>
                          </p:cTn>
                        </p:par>
                      </p:childTnLst>
                    </p:cTn>
                  </p:par>
                  <p:par>
                    <p:cTn id="24" fill="hold">
                      <p:stCondLst>
                        <p:cond delay="indefinite"/>
                      </p:stCondLst>
                      <p:childTnLst>
                        <p:par>
                          <p:cTn id="25" fill="hold">
                            <p:stCondLst>
                              <p:cond delay="0"/>
                            </p:stCondLst>
                            <p:childTnLst>
                              <p:par>
                                <p:cTn id="26" presetID="16" presetClass="emph" presetSubtype="0" fill="hold" nodeType="clickEffect">
                                  <p:stCondLst>
                                    <p:cond delay="0"/>
                                  </p:stCondLst>
                                  <p:iterate type="lt">
                                    <p:tmPct val="4000"/>
                                  </p:iterate>
                                  <p:childTnLst>
                                    <p:set>
                                      <p:cBhvr override="childStyle">
                                        <p:cTn id="27" dur="500" fill="hold"/>
                                        <p:tgtEl>
                                          <p:spTgt spid="3">
                                            <p:txEl>
                                              <p:pRg st="1" end="1"/>
                                            </p:txEl>
                                          </p:spTgt>
                                        </p:tgtEl>
                                        <p:attrNameLst>
                                          <p:attrName>style.color</p:attrName>
                                        </p:attrNameLst>
                                      </p:cBhvr>
                                      <p:to>
                                        <p:clrVal>
                                          <a:srgbClr val="F4B183"/>
                                        </p:clrVal>
                                      </p:to>
                                    </p:set>
                                    <p:set>
                                      <p:cBhvr>
                                        <p:cTn id="28" dur="500" fill="hold"/>
                                        <p:tgtEl>
                                          <p:spTgt spid="3">
                                            <p:txEl>
                                              <p:pRg st="1" end="1"/>
                                            </p:txEl>
                                          </p:spTgt>
                                        </p:tgtEl>
                                        <p:attrNameLst>
                                          <p:attrName>fillcolor</p:attrName>
                                        </p:attrNameLst>
                                      </p:cBhvr>
                                      <p:to>
                                        <p:clrVal>
                                          <a:srgbClr val="F4B183"/>
                                        </p:clrVal>
                                      </p:to>
                                    </p:set>
                                    <p:set>
                                      <p:cBhvr>
                                        <p:cTn id="29" dur="500" fill="hold"/>
                                        <p:tgtEl>
                                          <p:spTgt spid="3">
                                            <p:txEl>
                                              <p:pRg st="1" end="1"/>
                                            </p:txEl>
                                          </p:spTgt>
                                        </p:tgtEl>
                                        <p:attrNameLst>
                                          <p:attrName>fill.type</p:attrName>
                                        </p:attrNameLst>
                                      </p:cBhvr>
                                      <p:to>
                                        <p:strVal val="solid"/>
                                      </p:to>
                                    </p:set>
                                  </p:childTnLst>
                                </p:cTn>
                              </p:par>
                              <p:par>
                                <p:cTn id="30" presetID="22" presetClass="entr" presetSubtype="8" fill="hold" grpId="0" nodeType="with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wipe(left)">
                                      <p:cBhvr>
                                        <p:cTn id="3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1034932" cy="1325563"/>
          </a:xfrm>
        </p:spPr>
        <p:txBody>
          <a:bodyPr>
            <a:normAutofit/>
          </a:bodyPr>
          <a:lstStyle/>
          <a:p>
            <a:r>
              <a:rPr lang="en-US" sz="3600" b="1" dirty="0">
                <a:solidFill>
                  <a:srgbClr val="FB7003"/>
                </a:solidFill>
                <a:latin typeface="Cabin Sketch" panose="020B0503050202020004" pitchFamily="34" charset="0"/>
              </a:rPr>
              <a:t>Windows CE-Based Handheld Computers </a:t>
            </a:r>
          </a:p>
        </p:txBody>
      </p:sp>
      <p:sp>
        <p:nvSpPr>
          <p:cNvPr id="3" name="Content Placeholder 2"/>
          <p:cNvSpPr>
            <a:spLocks noGrp="1"/>
          </p:cNvSpPr>
          <p:nvPr>
            <p:ph idx="1"/>
          </p:nvPr>
        </p:nvSpPr>
        <p:spPr/>
        <p:txBody>
          <a:bodyPr>
            <a:normAutofit/>
          </a:bodyPr>
          <a:lstStyle/>
          <a:p>
            <a:r>
              <a:rPr lang="en-US" sz="2400" dirty="0">
                <a:solidFill>
                  <a:schemeClr val="accent3">
                    <a:lumMod val="20000"/>
                    <a:lumOff val="80000"/>
                  </a:schemeClr>
                </a:solidFill>
                <a:latin typeface="Cabin Sketch" panose="020B0503050202020004" pitchFamily="34" charset="0"/>
              </a:rPr>
              <a:t>Windows CE is the second major operating system for handheld computers, taking almost the remaining rest of the market share. </a:t>
            </a:r>
          </a:p>
          <a:p>
            <a:r>
              <a:rPr lang="en-US" sz="2400" dirty="0">
                <a:solidFill>
                  <a:schemeClr val="accent3">
                    <a:lumMod val="20000"/>
                    <a:lumOff val="80000"/>
                  </a:schemeClr>
                </a:solidFill>
                <a:latin typeface="Cabin Sketch" panose="020B0503050202020004" pitchFamily="34" charset="0"/>
              </a:rPr>
              <a:t>Windows CE has been developed by Microsoft and is applied by manufacturers like Casio, HP, and Compaq.</a:t>
            </a:r>
          </a:p>
          <a:p>
            <a:r>
              <a:rPr lang="en-US" sz="2400" dirty="0">
                <a:solidFill>
                  <a:schemeClr val="accent3">
                    <a:lumMod val="20000"/>
                    <a:lumOff val="80000"/>
                  </a:schemeClr>
                </a:solidFill>
                <a:latin typeface="Cabin Sketch" panose="020B0503050202020004" pitchFamily="34" charset="0"/>
              </a:rPr>
              <a:t>Compared to the competing Palm OS, Windows CE requires plenty of memory and processing power making devices much more expensive. </a:t>
            </a:r>
          </a:p>
        </p:txBody>
      </p:sp>
      <p:sp>
        <p:nvSpPr>
          <p:cNvPr id="4" name="New shape"/>
          <p:cNvSpPr/>
          <p:nvPr/>
        </p:nvSpPr>
        <p:spPr>
          <a:xfrm flipV="1">
            <a:off x="-10221" y="1419224"/>
            <a:ext cx="11659295" cy="81660"/>
          </a:xfrm>
          <a:prstGeom prst="rect">
            <a:avLst/>
          </a:prstGeom>
          <a:blipFill dpi="0" rotWithShape="1">
            <a:blip r:embed="rId2">
              <a:extLst>
                <a:ext uri="{BEBA8EAE-BF5A-486C-A8C5-ECC9F3942E4B}">
                  <a14:imgProps xmlns:a14="http://schemas.microsoft.com/office/drawing/2010/main">
                    <a14:imgLayer r:embed="rId3">
                      <a14:imgEffect>
                        <a14:colorTemperature colorTemp="7200"/>
                      </a14:imgEffect>
                      <a14:imgEffect>
                        <a14:saturation sat="98000"/>
                      </a14:imgEffect>
                    </a14:imgLayer>
                  </a14:imgProps>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extLst>
      <p:ext uri="{BB962C8B-B14F-4D97-AF65-F5344CB8AC3E}">
        <p14:creationId xmlns:p14="http://schemas.microsoft.com/office/powerpoint/2010/main" val="1906812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iterate type="lt">
                                    <p:tmPct val="0"/>
                                  </p:iterate>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500"/>
                                        <p:tgtEl>
                                          <p:spTgt spid="3">
                                            <p:txEl>
                                              <p:pRg st="0" end="0"/>
                                            </p:txEl>
                                          </p:spTgt>
                                        </p:tgtEl>
                                      </p:cBhvr>
                                    </p:animEffect>
                                  </p:childTnLst>
                                </p:cTn>
                              </p:par>
                              <p:par>
                                <p:cTn id="15" presetID="10" presetClass="entr" presetSubtype="0" fill="hold" nodeType="withEffect">
                                  <p:stCondLst>
                                    <p:cond delay="0"/>
                                  </p:stCondLst>
                                  <p:iterate type="lt">
                                    <p:tmPct val="0"/>
                                  </p:iterate>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par>
                                <p:cTn id="18" presetID="10" presetClass="entr" presetSubtype="0" fill="hold" nodeType="withEffect">
                                  <p:stCondLst>
                                    <p:cond delay="0"/>
                                  </p:stCondLst>
                                  <p:iterate type="lt">
                                    <p:tmPct val="0"/>
                                  </p:iterate>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mph" presetSubtype="0" fill="hold" nodeType="clickEffect">
                                  <p:stCondLst>
                                    <p:cond delay="0"/>
                                  </p:stCondLst>
                                  <p:iterate type="lt">
                                    <p:tmPct val="4000"/>
                                  </p:iterate>
                                  <p:childTnLst>
                                    <p:set>
                                      <p:cBhvr override="childStyle">
                                        <p:cTn id="24" dur="500" fill="hold"/>
                                        <p:tgtEl>
                                          <p:spTgt spid="3">
                                            <p:txEl>
                                              <p:pRg st="0" end="0"/>
                                            </p:txEl>
                                          </p:spTgt>
                                        </p:tgtEl>
                                        <p:attrNameLst>
                                          <p:attrName>style.color</p:attrName>
                                        </p:attrNameLst>
                                      </p:cBhvr>
                                      <p:to>
                                        <p:clrVal>
                                          <a:srgbClr val="F4B183"/>
                                        </p:clrVal>
                                      </p:to>
                                    </p:set>
                                    <p:set>
                                      <p:cBhvr>
                                        <p:cTn id="25" dur="500" fill="hold"/>
                                        <p:tgtEl>
                                          <p:spTgt spid="3">
                                            <p:txEl>
                                              <p:pRg st="0" end="0"/>
                                            </p:txEl>
                                          </p:spTgt>
                                        </p:tgtEl>
                                        <p:attrNameLst>
                                          <p:attrName>fillcolor</p:attrName>
                                        </p:attrNameLst>
                                      </p:cBhvr>
                                      <p:to>
                                        <p:clrVal>
                                          <a:srgbClr val="F4B183"/>
                                        </p:clrVal>
                                      </p:to>
                                    </p:set>
                                    <p:set>
                                      <p:cBhvr>
                                        <p:cTn id="26" dur="500" fill="hold"/>
                                        <p:tgtEl>
                                          <p:spTgt spid="3">
                                            <p:txEl>
                                              <p:pRg st="0" end="0"/>
                                            </p:txEl>
                                          </p:spTgt>
                                        </p:tgtEl>
                                        <p:attrNameLst>
                                          <p:attrName>fill.type</p:attrName>
                                        </p:attrNameLst>
                                      </p:cBhvr>
                                      <p:to>
                                        <p:strVal val="solid"/>
                                      </p:to>
                                    </p:set>
                                  </p:childTnLst>
                                </p:cTn>
                              </p:par>
                            </p:childTnLst>
                          </p:cTn>
                        </p:par>
                      </p:childTnLst>
                    </p:cTn>
                  </p:par>
                  <p:par>
                    <p:cTn id="27" fill="hold">
                      <p:stCondLst>
                        <p:cond delay="indefinite"/>
                      </p:stCondLst>
                      <p:childTnLst>
                        <p:par>
                          <p:cTn id="28" fill="hold">
                            <p:stCondLst>
                              <p:cond delay="0"/>
                            </p:stCondLst>
                            <p:childTnLst>
                              <p:par>
                                <p:cTn id="29" presetID="16" presetClass="emph" presetSubtype="0" fill="hold" nodeType="clickEffect">
                                  <p:stCondLst>
                                    <p:cond delay="0"/>
                                  </p:stCondLst>
                                  <p:iterate type="lt">
                                    <p:tmPct val="4000"/>
                                  </p:iterate>
                                  <p:childTnLst>
                                    <p:set>
                                      <p:cBhvr override="childStyle">
                                        <p:cTn id="30" dur="500" fill="hold"/>
                                        <p:tgtEl>
                                          <p:spTgt spid="3">
                                            <p:txEl>
                                              <p:pRg st="1" end="1"/>
                                            </p:txEl>
                                          </p:spTgt>
                                        </p:tgtEl>
                                        <p:attrNameLst>
                                          <p:attrName>style.color</p:attrName>
                                        </p:attrNameLst>
                                      </p:cBhvr>
                                      <p:to>
                                        <p:clrVal>
                                          <a:srgbClr val="F4B183"/>
                                        </p:clrVal>
                                      </p:to>
                                    </p:set>
                                    <p:set>
                                      <p:cBhvr>
                                        <p:cTn id="31" dur="500" fill="hold"/>
                                        <p:tgtEl>
                                          <p:spTgt spid="3">
                                            <p:txEl>
                                              <p:pRg st="1" end="1"/>
                                            </p:txEl>
                                          </p:spTgt>
                                        </p:tgtEl>
                                        <p:attrNameLst>
                                          <p:attrName>fillcolor</p:attrName>
                                        </p:attrNameLst>
                                      </p:cBhvr>
                                      <p:to>
                                        <p:clrVal>
                                          <a:srgbClr val="F4B183"/>
                                        </p:clrVal>
                                      </p:to>
                                    </p:set>
                                    <p:set>
                                      <p:cBhvr>
                                        <p:cTn id="32" dur="500" fill="hold"/>
                                        <p:tgtEl>
                                          <p:spTgt spid="3">
                                            <p:txEl>
                                              <p:pRg st="1" end="1"/>
                                            </p:txEl>
                                          </p:spTgt>
                                        </p:tgtEl>
                                        <p:attrNameLst>
                                          <p:attrName>fill.type</p:attrName>
                                        </p:attrNameLst>
                                      </p:cBhvr>
                                      <p:to>
                                        <p:strVal val="solid"/>
                                      </p:to>
                                    </p:set>
                                  </p:childTnLst>
                                </p:cTn>
                              </p:par>
                            </p:childTnLst>
                          </p:cTn>
                        </p:par>
                      </p:childTnLst>
                    </p:cTn>
                  </p:par>
                  <p:par>
                    <p:cTn id="33" fill="hold">
                      <p:stCondLst>
                        <p:cond delay="indefinite"/>
                      </p:stCondLst>
                      <p:childTnLst>
                        <p:par>
                          <p:cTn id="34" fill="hold">
                            <p:stCondLst>
                              <p:cond delay="0"/>
                            </p:stCondLst>
                            <p:childTnLst>
                              <p:par>
                                <p:cTn id="35" presetID="16" presetClass="emph" presetSubtype="0" fill="hold" nodeType="clickEffect">
                                  <p:stCondLst>
                                    <p:cond delay="0"/>
                                  </p:stCondLst>
                                  <p:iterate type="lt">
                                    <p:tmPct val="4000"/>
                                  </p:iterate>
                                  <p:childTnLst>
                                    <p:set>
                                      <p:cBhvr override="childStyle">
                                        <p:cTn id="36" dur="500" fill="hold"/>
                                        <p:tgtEl>
                                          <p:spTgt spid="3">
                                            <p:txEl>
                                              <p:pRg st="2" end="2"/>
                                            </p:txEl>
                                          </p:spTgt>
                                        </p:tgtEl>
                                        <p:attrNameLst>
                                          <p:attrName>style.color</p:attrName>
                                        </p:attrNameLst>
                                      </p:cBhvr>
                                      <p:to>
                                        <p:clrVal>
                                          <a:srgbClr val="F4B183"/>
                                        </p:clrVal>
                                      </p:to>
                                    </p:set>
                                    <p:set>
                                      <p:cBhvr>
                                        <p:cTn id="37" dur="500" fill="hold"/>
                                        <p:tgtEl>
                                          <p:spTgt spid="3">
                                            <p:txEl>
                                              <p:pRg st="2" end="2"/>
                                            </p:txEl>
                                          </p:spTgt>
                                        </p:tgtEl>
                                        <p:attrNameLst>
                                          <p:attrName>fillcolor</p:attrName>
                                        </p:attrNameLst>
                                      </p:cBhvr>
                                      <p:to>
                                        <p:clrVal>
                                          <a:srgbClr val="F4B183"/>
                                        </p:clrVal>
                                      </p:to>
                                    </p:set>
                                    <p:set>
                                      <p:cBhvr>
                                        <p:cTn id="38" dur="500" fill="hold"/>
                                        <p:tgtEl>
                                          <p:spTgt spid="3">
                                            <p:txEl>
                                              <p:pRg st="2" end="2"/>
                                            </p:txEl>
                                          </p:spTgt>
                                        </p:tgtEl>
                                        <p:attrNameLst>
                                          <p:attrName>fill.type</p:attrName>
                                        </p:attrNameLst>
                                      </p:cBhvr>
                                      <p:to>
                                        <p:strVal val="solid"/>
                                      </p:to>
                                    </p:set>
                                  </p:childTnLst>
                                </p:cTn>
                              </p:par>
                              <p:par>
                                <p:cTn id="39" presetID="22" presetClass="entr" presetSubtype="8" fill="hold" grpId="0" nodeType="with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left)">
                                      <p:cBhvr>
                                        <p:cTn id="4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937</TotalTime>
  <Words>2240</Words>
  <Application>Microsoft Office PowerPoint</Application>
  <PresentationFormat>Widescreen</PresentationFormat>
  <Paragraphs>113</Paragraphs>
  <Slides>29</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Arial</vt:lpstr>
      <vt:lpstr>Cabin Sketch</vt:lpstr>
      <vt:lpstr>Calibri</vt:lpstr>
      <vt:lpstr>Calibri Light</vt:lpstr>
      <vt:lpstr>Office Theme</vt:lpstr>
      <vt:lpstr>PowerPoint Presentation</vt:lpstr>
      <vt:lpstr>Handheld Computers</vt:lpstr>
      <vt:lpstr>Palm OS-Based Devices</vt:lpstr>
      <vt:lpstr>Palm Applications</vt:lpstr>
      <vt:lpstr>Palm Applications</vt:lpstr>
      <vt:lpstr>Palm Applications</vt:lpstr>
      <vt:lpstr>Palm Applications</vt:lpstr>
      <vt:lpstr>Freeware &amp; Shareware</vt:lpstr>
      <vt:lpstr>Windows CE-Based Handheld Computers </vt:lpstr>
      <vt:lpstr>Windows CE Applications</vt:lpstr>
      <vt:lpstr>Windows CE Applications</vt:lpstr>
      <vt:lpstr>Windows CE Applications</vt:lpstr>
      <vt:lpstr>Windows CE Applications</vt:lpstr>
      <vt:lpstr>Sub-Notebooks</vt:lpstr>
      <vt:lpstr>Sub-Notebooks</vt:lpstr>
      <vt:lpstr>Windows CE-Based Sub-Notebooks</vt:lpstr>
      <vt:lpstr>EPOC-Based Sub-Notebooks</vt:lpstr>
      <vt:lpstr>Phones</vt:lpstr>
      <vt:lpstr>Cellular Phones </vt:lpstr>
      <vt:lpstr>Cellular Phones Applicationsa</vt:lpstr>
      <vt:lpstr>Cellular Phones Applications</vt:lpstr>
      <vt:lpstr>Cellular Phones Applications</vt:lpstr>
      <vt:lpstr>Cellular Phones Applications</vt:lpstr>
      <vt:lpstr>Cellular Phones Applications</vt:lpstr>
      <vt:lpstr>Cellular Phones Applications</vt:lpstr>
      <vt:lpstr>Smart Phones</vt:lpstr>
      <vt:lpstr>Screenphones </vt:lpstr>
      <vt:lpstr>Screenphones</vt:lpstr>
      <vt:lpstr>Acknowledgements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Research</dc:title>
  <dc:creator>Foysal</dc:creator>
  <cp:lastModifiedBy>Foysal</cp:lastModifiedBy>
  <cp:revision>52</cp:revision>
  <dcterms:created xsi:type="dcterms:W3CDTF">2022-01-21T18:11:44Z</dcterms:created>
  <dcterms:modified xsi:type="dcterms:W3CDTF">2022-05-25T10:31:36Z</dcterms:modified>
</cp:coreProperties>
</file>