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8" r:id="rId1"/>
  </p:sldMasterIdLst>
  <p:notesMasterIdLst>
    <p:notesMasterId r:id="rId32"/>
  </p:notesMasterIdLst>
  <p:handoutMasterIdLst>
    <p:handoutMasterId r:id="rId33"/>
  </p:handoutMasterIdLst>
  <p:sldIdLst>
    <p:sldId id="257" r:id="rId2"/>
    <p:sldId id="336" r:id="rId3"/>
    <p:sldId id="324" r:id="rId4"/>
    <p:sldId id="258" r:id="rId5"/>
    <p:sldId id="259" r:id="rId6"/>
    <p:sldId id="260" r:id="rId7"/>
    <p:sldId id="283" r:id="rId8"/>
    <p:sldId id="307" r:id="rId9"/>
    <p:sldId id="308" r:id="rId10"/>
    <p:sldId id="309" r:id="rId11"/>
    <p:sldId id="263" r:id="rId12"/>
    <p:sldId id="264" r:id="rId13"/>
    <p:sldId id="265" r:id="rId14"/>
    <p:sldId id="266" r:id="rId15"/>
    <p:sldId id="267" r:id="rId16"/>
    <p:sldId id="268" r:id="rId17"/>
    <p:sldId id="269" r:id="rId18"/>
    <p:sldId id="271" r:id="rId19"/>
    <p:sldId id="276" r:id="rId20"/>
    <p:sldId id="297" r:id="rId21"/>
    <p:sldId id="328" r:id="rId22"/>
    <p:sldId id="330" r:id="rId23"/>
    <p:sldId id="329" r:id="rId24"/>
    <p:sldId id="331" r:id="rId25"/>
    <p:sldId id="332" r:id="rId26"/>
    <p:sldId id="333" r:id="rId27"/>
    <p:sldId id="335" r:id="rId28"/>
    <p:sldId id="327" r:id="rId29"/>
    <p:sldId id="325" r:id="rId30"/>
    <p:sldId id="326"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2" d="100"/>
          <a:sy n="72" d="100"/>
        </p:scale>
        <p:origin x="1350" y="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D3319B6-69D8-495E-BBAF-CE3AE3FF62E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pitchFamily="34" charset="0"/>
                <a:cs typeface="Arial" pitchFamily="34" charset="0"/>
              </a:defRPr>
            </a:lvl1pPr>
          </a:lstStyle>
          <a:p>
            <a:pPr>
              <a:defRPr/>
            </a:pPr>
            <a:endParaRPr lang="en-US"/>
          </a:p>
        </p:txBody>
      </p:sp>
      <p:sp>
        <p:nvSpPr>
          <p:cNvPr id="3" name="Date Placeholder 2">
            <a:extLst>
              <a:ext uri="{FF2B5EF4-FFF2-40B4-BE49-F238E27FC236}">
                <a16:creationId xmlns:a16="http://schemas.microsoft.com/office/drawing/2014/main" id="{0813C05D-52B2-4978-9F53-4D229329ADBF}"/>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pitchFamily="34" charset="0"/>
                <a:cs typeface="Arial" pitchFamily="34" charset="0"/>
              </a:defRPr>
            </a:lvl1pPr>
          </a:lstStyle>
          <a:p>
            <a:pPr>
              <a:defRPr/>
            </a:pPr>
            <a:fld id="{DB3CF231-AB5E-440C-B1AC-25A3CA01B625}" type="datetimeFigureOut">
              <a:rPr lang="en-US"/>
              <a:pPr>
                <a:defRPr/>
              </a:pPr>
              <a:t>7/22/2020</a:t>
            </a:fld>
            <a:endParaRPr lang="en-US"/>
          </a:p>
        </p:txBody>
      </p:sp>
      <p:sp>
        <p:nvSpPr>
          <p:cNvPr id="4" name="Footer Placeholder 3">
            <a:extLst>
              <a:ext uri="{FF2B5EF4-FFF2-40B4-BE49-F238E27FC236}">
                <a16:creationId xmlns:a16="http://schemas.microsoft.com/office/drawing/2014/main" id="{A1F10969-2613-4E40-B6FB-95287D247C63}"/>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pitchFamily="34" charset="0"/>
                <a:cs typeface="Arial" pitchFamily="34" charset="0"/>
              </a:defRPr>
            </a:lvl1pPr>
          </a:lstStyle>
          <a:p>
            <a:pPr>
              <a:defRPr/>
            </a:pPr>
            <a:endParaRPr lang="en-US"/>
          </a:p>
        </p:txBody>
      </p:sp>
      <p:sp>
        <p:nvSpPr>
          <p:cNvPr id="5" name="Slide Number Placeholder 4">
            <a:extLst>
              <a:ext uri="{FF2B5EF4-FFF2-40B4-BE49-F238E27FC236}">
                <a16:creationId xmlns:a16="http://schemas.microsoft.com/office/drawing/2014/main" id="{1B43052F-BF26-4F49-8856-B911B33BFDC7}"/>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EC46ABC-D37D-4FAA-8D95-BDB2E737CFC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3E0EBFC-EED8-4690-A748-DFEC7E5430F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2B1629CB-E447-40CB-A83B-B1185D29A86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784BA9A2-4B3B-426C-AE9B-AB60306A9B88}" type="datetimeFigureOut">
              <a:rPr lang="en-US"/>
              <a:pPr>
                <a:defRPr/>
              </a:pPr>
              <a:t>7/22/2020</a:t>
            </a:fld>
            <a:endParaRPr lang="en-US"/>
          </a:p>
        </p:txBody>
      </p:sp>
      <p:sp>
        <p:nvSpPr>
          <p:cNvPr id="4" name="Slide Image Placeholder 3">
            <a:extLst>
              <a:ext uri="{FF2B5EF4-FFF2-40B4-BE49-F238E27FC236}">
                <a16:creationId xmlns:a16="http://schemas.microsoft.com/office/drawing/2014/main" id="{459A4CD6-D618-46D4-96CF-5AFB0DC8F1A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CD8C30BD-50EF-494B-912E-655A02F04D1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B230CEB-8511-414E-A259-997EDE7E14D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C39D0E9C-EF4D-422D-95E7-9757A34C3EA9}"/>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84C16AB0-E370-4640-B6EA-BB5F39A1C95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E9D30BC2-738A-47F6-966B-155B44E709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4D2AABB9-600C-4B84-9EFD-B28EEE144D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a:t>subpopulation</a:t>
            </a:r>
            <a:r>
              <a:rPr lang="en-US" altLang="en-US"/>
              <a:t> is a specific portion or part of a larger population.</a:t>
            </a:r>
          </a:p>
        </p:txBody>
      </p:sp>
      <p:sp>
        <p:nvSpPr>
          <p:cNvPr id="11268" name="Slide Number Placeholder 3">
            <a:extLst>
              <a:ext uri="{FF2B5EF4-FFF2-40B4-BE49-F238E27FC236}">
                <a16:creationId xmlns:a16="http://schemas.microsoft.com/office/drawing/2014/main" id="{10BB968F-9336-4979-B0DD-A22DB2D90B2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866559-0250-4115-913B-16245147DB22}" type="slidenum">
              <a:rPr lang="en-US" altLang="en-US">
                <a:latin typeface="Times New Roman" panose="02020603050405020304" pitchFamily="18" charset="0"/>
              </a:rPr>
              <a:pPr>
                <a:spcBef>
                  <a:spcPct val="0"/>
                </a:spcBef>
              </a:pPr>
              <a:t>5</a:t>
            </a:fld>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2A93C074-D887-4DF6-9E1A-CE164C88D4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422BE628-5446-4C5B-901A-A68A606904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9460" name="Slide Number Placeholder 3">
            <a:extLst>
              <a:ext uri="{FF2B5EF4-FFF2-40B4-BE49-F238E27FC236}">
                <a16:creationId xmlns:a16="http://schemas.microsoft.com/office/drawing/2014/main" id="{613A4BDC-9B89-42E6-9BB7-01289B61FD8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3A0E752-7B4B-4A44-8E4A-D922F0037E1B}" type="slidenum">
              <a:rPr lang="en-US" altLang="en-US"/>
              <a:pPr>
                <a:spcBef>
                  <a:spcPct val="0"/>
                </a:spcBef>
              </a:pPr>
              <a:t>12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B00EE7F6-3DD6-415B-9A40-EE67AB9A0D5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2AC4DB-4153-43DD-9E0D-5B1B4CBB0E0D}" type="slidenum">
              <a:rPr lang="en-US" altLang="en-US"/>
              <a:pPr>
                <a:spcBef>
                  <a:spcPct val="0"/>
                </a:spcBef>
              </a:pPr>
              <a:t>19</a:t>
            </a:fld>
            <a:endParaRPr lang="en-US" altLang="en-US"/>
          </a:p>
        </p:txBody>
      </p:sp>
      <p:sp>
        <p:nvSpPr>
          <p:cNvPr id="27651" name="Rectangle 2">
            <a:extLst>
              <a:ext uri="{FF2B5EF4-FFF2-40B4-BE49-F238E27FC236}">
                <a16:creationId xmlns:a16="http://schemas.microsoft.com/office/drawing/2014/main" id="{5496BFEE-8D39-4FA4-96C9-844054674D1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2" name="Rectangle 3">
            <a:extLst>
              <a:ext uri="{FF2B5EF4-FFF2-40B4-BE49-F238E27FC236}">
                <a16:creationId xmlns:a16="http://schemas.microsoft.com/office/drawing/2014/main" id="{0B8CBC14-C38B-4813-B7D1-6189524E121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b="1">
                <a:solidFill>
                  <a:srgbClr val="FFCC00"/>
                </a:solidFill>
              </a:rPr>
              <a:t>D</a:t>
            </a:r>
            <a:r>
              <a:rPr lang="en-US" altLang="en-US">
                <a:solidFill>
                  <a:schemeClr val="bg1"/>
                </a:solidFill>
              </a:rPr>
              <a:t>iscuss (Present your understanding of his/her situation and your assessment of his/her FP needs. Clarify if your understanding and  assessment is accurate. Do this until you are in agreement that such is his/her situation and FP needs).</a:t>
            </a:r>
            <a:endParaRPr lang="en-US" altLang="en-US"/>
          </a:p>
          <a:p>
            <a:pPr eaLnBrk="1" hangingPunct="1">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EE6D109-3BF7-4F58-B7CD-D6E7D2062017}"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9185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8C1DD08-9AD0-4B50-B260-DCE80D650485}" type="slidenum">
              <a:rPr lang="en-US" altLang="en-US" smtClean="0"/>
              <a:pPr>
                <a:defRPr/>
              </a:pPr>
              <a:t>‹#›</a:t>
            </a:fld>
            <a:endParaRPr lang="en-US" altLang="en-US"/>
          </a:p>
        </p:txBody>
      </p:sp>
    </p:spTree>
    <p:extLst>
      <p:ext uri="{BB962C8B-B14F-4D97-AF65-F5344CB8AC3E}">
        <p14:creationId xmlns:p14="http://schemas.microsoft.com/office/powerpoint/2010/main" val="4074190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0659EBE-50EE-4834-B6F0-F0A0FCB82D2E}" type="slidenum">
              <a:rPr lang="en-US" altLang="en-US" smtClean="0"/>
              <a:pPr>
                <a:defRPr/>
              </a:pPr>
              <a:t>‹#›</a:t>
            </a:fld>
            <a:endParaRPr lang="en-US" altLang="en-US"/>
          </a:p>
        </p:txBody>
      </p:sp>
    </p:spTree>
    <p:extLst>
      <p:ext uri="{BB962C8B-B14F-4D97-AF65-F5344CB8AC3E}">
        <p14:creationId xmlns:p14="http://schemas.microsoft.com/office/powerpoint/2010/main" val="293994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7F52937-D455-4C64-83C5-D2FCD19A534B}" type="slidenum">
              <a:rPr lang="en-US" altLang="en-US" smtClean="0"/>
              <a:pPr>
                <a:defRPr/>
              </a:pPr>
              <a:t>‹#›</a:t>
            </a:fld>
            <a:endParaRPr lang="en-US" altLang="en-US"/>
          </a:p>
        </p:txBody>
      </p:sp>
    </p:spTree>
    <p:extLst>
      <p:ext uri="{BB962C8B-B14F-4D97-AF65-F5344CB8AC3E}">
        <p14:creationId xmlns:p14="http://schemas.microsoft.com/office/powerpoint/2010/main" val="1175766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088EBE0-9909-46B6-AFB3-482E9E51F8AB}"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9641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70AB69D-EEF2-41E0-B743-CA8DDAEC83AA}" type="slidenum">
              <a:rPr lang="en-US" altLang="en-US" smtClean="0"/>
              <a:pPr>
                <a:defRPr/>
              </a:pPr>
              <a:t>‹#›</a:t>
            </a:fld>
            <a:endParaRPr lang="en-US" altLang="en-US"/>
          </a:p>
        </p:txBody>
      </p:sp>
    </p:spTree>
    <p:extLst>
      <p:ext uri="{BB962C8B-B14F-4D97-AF65-F5344CB8AC3E}">
        <p14:creationId xmlns:p14="http://schemas.microsoft.com/office/powerpoint/2010/main" val="355632848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6AD9082-8930-4347-A418-B831A1C27D09}" type="slidenum">
              <a:rPr lang="en-US" altLang="en-US" smtClean="0"/>
              <a:pPr>
                <a:defRPr/>
              </a:pPr>
              <a:t>‹#›</a:t>
            </a:fld>
            <a:endParaRPr lang="en-US" altLang="en-US"/>
          </a:p>
        </p:txBody>
      </p:sp>
    </p:spTree>
    <p:extLst>
      <p:ext uri="{BB962C8B-B14F-4D97-AF65-F5344CB8AC3E}">
        <p14:creationId xmlns:p14="http://schemas.microsoft.com/office/powerpoint/2010/main" val="386163157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193E092-0161-46E7-B0A0-2182887D542C}" type="slidenum">
              <a:rPr lang="en-US" altLang="en-US" smtClean="0"/>
              <a:pPr>
                <a:defRPr/>
              </a:pPr>
              <a:t>‹#›</a:t>
            </a:fld>
            <a:endParaRPr lang="en-US" altLang="en-US"/>
          </a:p>
        </p:txBody>
      </p:sp>
    </p:spTree>
    <p:extLst>
      <p:ext uri="{BB962C8B-B14F-4D97-AF65-F5344CB8AC3E}">
        <p14:creationId xmlns:p14="http://schemas.microsoft.com/office/powerpoint/2010/main" val="15784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9" name="Slide Number Placeholder 8"/>
          <p:cNvSpPr>
            <a:spLocks noGrp="1"/>
          </p:cNvSpPr>
          <p:nvPr>
            <p:ph type="sldNum" sz="quarter" idx="12"/>
          </p:nvPr>
        </p:nvSpPr>
        <p:spPr/>
        <p:txBody>
          <a:bodyPr/>
          <a:lstStyle/>
          <a:p>
            <a:pPr>
              <a:defRPr/>
            </a:pPr>
            <a:fld id="{916BA599-15AA-48B3-95E8-F565A04D9252}" type="slidenum">
              <a:rPr lang="en-US" altLang="en-US" smtClean="0"/>
              <a:pPr>
                <a:defRPr/>
              </a:pPr>
              <a:t>‹#›</a:t>
            </a:fld>
            <a:endParaRPr lang="en-US" altLang="en-US"/>
          </a:p>
        </p:txBody>
      </p:sp>
    </p:spTree>
    <p:extLst>
      <p:ext uri="{BB962C8B-B14F-4D97-AF65-F5344CB8AC3E}">
        <p14:creationId xmlns:p14="http://schemas.microsoft.com/office/powerpoint/2010/main" val="3972830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66839152-8BF9-4167-A693-74EF654CDF4C}" type="slidenum">
              <a:rPr lang="en-US" altLang="en-US" smtClean="0"/>
              <a:pPr>
                <a:defRPr/>
              </a:pPr>
              <a:t>‹#›</a:t>
            </a:fld>
            <a:endParaRPr lang="en-US" altLang="en-US"/>
          </a:p>
        </p:txBody>
      </p:sp>
    </p:spTree>
    <p:extLst>
      <p:ext uri="{BB962C8B-B14F-4D97-AF65-F5344CB8AC3E}">
        <p14:creationId xmlns:p14="http://schemas.microsoft.com/office/powerpoint/2010/main" val="52601856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A7A2588-2DDE-42A9-9125-20266FB6B549}" type="slidenum">
              <a:rPr lang="en-US" altLang="en-US" smtClean="0"/>
              <a:pPr>
                <a:defRPr/>
              </a:pPr>
              <a:t>‹#›</a:t>
            </a:fld>
            <a:endParaRPr lang="en-US" altLang="en-US"/>
          </a:p>
        </p:txBody>
      </p:sp>
    </p:spTree>
    <p:extLst>
      <p:ext uri="{BB962C8B-B14F-4D97-AF65-F5344CB8AC3E}">
        <p14:creationId xmlns:p14="http://schemas.microsoft.com/office/powerpoint/2010/main" val="1586597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6EB78E70-8B13-4852-BE22-B27992C30664}" type="slidenum">
              <a:rPr lang="en-US" altLang="en-US" smtClean="0"/>
              <a:pPr>
                <a:defRPr/>
              </a:pPr>
              <a:t>‹#›</a:t>
            </a:fld>
            <a:endParaRPr lang="en-US"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3477231"/>
      </p:ext>
    </p:extLst>
  </p:cSld>
  <p:clrMap bg1="lt1" tx1="dk1" bg2="lt2" tx2="dk2" accent1="accent1" accent2="accent2" accent3="accent3" accent4="accent4" accent5="accent5" accent6="accent6" hlink="hlink" folHlink="folHlink"/>
  <p:sldLayoutIdLst>
    <p:sldLayoutId id="2147484119" r:id="rId1"/>
    <p:sldLayoutId id="2147484120" r:id="rId2"/>
    <p:sldLayoutId id="2147484121" r:id="rId3"/>
    <p:sldLayoutId id="2147484122" r:id="rId4"/>
    <p:sldLayoutId id="2147484123" r:id="rId5"/>
    <p:sldLayoutId id="2147484124" r:id="rId6"/>
    <p:sldLayoutId id="2147484125" r:id="rId7"/>
    <p:sldLayoutId id="2147484126" r:id="rId8"/>
    <p:sldLayoutId id="2147484127" r:id="rId9"/>
    <p:sldLayoutId id="2147484128" r:id="rId10"/>
    <p:sldLayoutId id="214748412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youtube.com/watch?v=y94lm29fWZo"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AF4B1-E63F-485D-A912-BD09A2B8BF20}"/>
              </a:ext>
            </a:extLst>
          </p:cNvPr>
          <p:cNvSpPr>
            <a:spLocks noGrp="1"/>
          </p:cNvSpPr>
          <p:nvPr>
            <p:ph type="title"/>
          </p:nvPr>
        </p:nvSpPr>
        <p:spPr>
          <a:xfrm>
            <a:off x="0" y="2438400"/>
            <a:ext cx="9144000" cy="1143000"/>
          </a:xfrm>
          <a:ln>
            <a:miter lim="800000"/>
            <a:headEnd/>
            <a:tailEnd/>
          </a:ln>
        </p:spPr>
        <p:txBody>
          <a:bodyPr>
            <a:noAutofit/>
          </a:bodyPr>
          <a:lstStyle/>
          <a:p>
            <a:pPr algn="ctr">
              <a:defRPr/>
            </a:pPr>
            <a:r>
              <a:rPr lang="en-US" sz="11500" b="1" dirty="0">
                <a:solidFill>
                  <a:srgbClr val="C00000"/>
                </a:solidFill>
              </a:rPr>
              <a:t>Peer Education</a:t>
            </a:r>
          </a:p>
        </p:txBody>
      </p:sp>
      <p:pic>
        <p:nvPicPr>
          <p:cNvPr id="6" name="Picture 5">
            <a:extLst>
              <a:ext uri="{FF2B5EF4-FFF2-40B4-BE49-F238E27FC236}">
                <a16:creationId xmlns:a16="http://schemas.microsoft.com/office/drawing/2014/main" id="{659966C4-BDC8-4D7C-8A4F-23E97C6DE0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3505200"/>
            <a:ext cx="6781800" cy="222910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F2C2C90B-84EC-42FC-9711-948EB4B4FD92}"/>
              </a:ext>
            </a:extLst>
          </p:cNvPr>
          <p:cNvSpPr>
            <a:spLocks noGrp="1" noChangeArrowheads="1"/>
          </p:cNvSpPr>
          <p:nvPr>
            <p:ph type="title"/>
          </p:nvPr>
        </p:nvSpPr>
        <p:spPr>
          <a:xfrm>
            <a:off x="533400" y="0"/>
            <a:ext cx="8305800" cy="1752600"/>
          </a:xfrm>
          <a:solidFill>
            <a:schemeClr val="accent5">
              <a:lumMod val="20000"/>
              <a:lumOff val="80000"/>
            </a:schemeClr>
          </a:solidFill>
        </p:spPr>
        <p:txBody>
          <a:bodyPr>
            <a:normAutofit/>
          </a:bodyPr>
          <a:lstStyle/>
          <a:p>
            <a:pPr algn="ctr" eaLnBrk="1" hangingPunct="1">
              <a:defRPr/>
            </a:pPr>
            <a:r>
              <a:rPr lang="en-US" sz="6000" b="1" dirty="0">
                <a:solidFill>
                  <a:srgbClr val="C00000"/>
                </a:solidFill>
              </a:rPr>
              <a:t>Benefits of peer education</a:t>
            </a:r>
          </a:p>
        </p:txBody>
      </p:sp>
      <p:sp>
        <p:nvSpPr>
          <p:cNvPr id="30723" name="Rectangle 3">
            <a:extLst>
              <a:ext uri="{FF2B5EF4-FFF2-40B4-BE49-F238E27FC236}">
                <a16:creationId xmlns:a16="http://schemas.microsoft.com/office/drawing/2014/main" id="{D89830B1-5EAE-476F-A3CD-5A650941A06A}"/>
              </a:ext>
            </a:extLst>
          </p:cNvPr>
          <p:cNvSpPr>
            <a:spLocks noGrp="1" noChangeArrowheads="1"/>
          </p:cNvSpPr>
          <p:nvPr>
            <p:ph idx="1"/>
          </p:nvPr>
        </p:nvSpPr>
        <p:spPr>
          <a:xfrm>
            <a:off x="533400" y="1752600"/>
            <a:ext cx="8305800" cy="5105400"/>
          </a:xfrm>
        </p:spPr>
        <p:txBody>
          <a:bodyPr>
            <a:noAutofit/>
          </a:bodyPr>
          <a:lstStyle/>
          <a:p>
            <a:pPr marL="0" indent="0" eaLnBrk="1" fontAlgn="auto" hangingPunct="1">
              <a:spcBef>
                <a:spcPts val="0"/>
              </a:spcBef>
              <a:spcAft>
                <a:spcPts val="0"/>
              </a:spcAft>
              <a:buClr>
                <a:schemeClr val="accent3"/>
              </a:buClr>
              <a:buNone/>
              <a:defRPr/>
            </a:pPr>
            <a:r>
              <a:rPr lang="en-GB" sz="2800" b="1" dirty="0"/>
              <a:t>More Participatory  as it is t</a:t>
            </a:r>
            <a:r>
              <a:rPr lang="en-GB" sz="2800" dirty="0"/>
              <a:t>wo ways communication</a:t>
            </a:r>
            <a:r>
              <a:rPr lang="en-GB" sz="2800" b="1" dirty="0"/>
              <a:t>:</a:t>
            </a:r>
          </a:p>
          <a:p>
            <a:pPr>
              <a:buFont typeface="Wingdings" panose="05000000000000000000" pitchFamily="2" charset="2"/>
              <a:buChar char="q"/>
              <a:defRPr/>
            </a:pPr>
            <a:r>
              <a:rPr lang="en-US" sz="3200" b="1" dirty="0"/>
              <a:t> Prevent Stigma in a society</a:t>
            </a:r>
          </a:p>
          <a:p>
            <a:pPr>
              <a:buFont typeface="Wingdings" panose="05000000000000000000" pitchFamily="2" charset="2"/>
              <a:buChar char="q"/>
              <a:defRPr/>
            </a:pPr>
            <a:r>
              <a:rPr lang="en-US" sz="3200" b="1" dirty="0"/>
              <a:t> Even effective in low socio –economic people \facilities</a:t>
            </a:r>
            <a:endParaRPr lang="en-US" sz="3200" dirty="0"/>
          </a:p>
          <a:p>
            <a:pPr marL="457200" indent="-457200" eaLnBrk="1" fontAlgn="auto" hangingPunct="1">
              <a:spcBef>
                <a:spcPts val="0"/>
              </a:spcBef>
              <a:spcAft>
                <a:spcPts val="0"/>
              </a:spcAft>
              <a:buClr>
                <a:schemeClr val="accent3"/>
              </a:buClr>
              <a:buFont typeface="Wingdings 2" panose="05020102010507070707" pitchFamily="18" charset="2"/>
              <a:buBlip>
                <a:blip r:embed="rId2"/>
              </a:buBlip>
              <a:defRPr/>
            </a:pPr>
            <a:endParaRPr lang="en-GB"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7B4B8AE-157A-47FD-A879-B25C0321E7BA}"/>
              </a:ext>
            </a:extLst>
          </p:cNvPr>
          <p:cNvSpPr>
            <a:spLocks noGrp="1" noChangeArrowheads="1"/>
          </p:cNvSpPr>
          <p:nvPr>
            <p:ph type="title"/>
          </p:nvPr>
        </p:nvSpPr>
        <p:spPr>
          <a:xfrm>
            <a:off x="0" y="152400"/>
            <a:ext cx="9144000" cy="1219200"/>
          </a:xfrm>
          <a:solidFill>
            <a:schemeClr val="tx2">
              <a:lumMod val="20000"/>
              <a:lumOff val="80000"/>
            </a:schemeClr>
          </a:solidFill>
        </p:spPr>
        <p:txBody>
          <a:bodyPr>
            <a:normAutofit/>
          </a:bodyPr>
          <a:lstStyle/>
          <a:p>
            <a:pPr algn="ctr" eaLnBrk="1" hangingPunct="1">
              <a:defRPr/>
            </a:pPr>
            <a:r>
              <a:rPr lang="en-US" sz="4400" b="1" dirty="0">
                <a:solidFill>
                  <a:srgbClr val="7030A0"/>
                </a:solidFill>
              </a:rPr>
              <a:t>Criteria for selection of Peer Educators</a:t>
            </a:r>
          </a:p>
        </p:txBody>
      </p:sp>
      <p:sp>
        <p:nvSpPr>
          <p:cNvPr id="17411" name="Rectangle 3">
            <a:extLst>
              <a:ext uri="{FF2B5EF4-FFF2-40B4-BE49-F238E27FC236}">
                <a16:creationId xmlns:a16="http://schemas.microsoft.com/office/drawing/2014/main" id="{904AFFC4-9DA1-45DF-A49C-E6E92B3A4A53}"/>
              </a:ext>
            </a:extLst>
          </p:cNvPr>
          <p:cNvSpPr>
            <a:spLocks noGrp="1"/>
          </p:cNvSpPr>
          <p:nvPr>
            <p:ph idx="1"/>
          </p:nvPr>
        </p:nvSpPr>
        <p:spPr>
          <a:xfrm>
            <a:off x="0" y="1752600"/>
            <a:ext cx="9144000" cy="5105400"/>
          </a:xfrm>
        </p:spPr>
        <p:txBody>
          <a:bodyPr>
            <a:normAutofit/>
          </a:bodyPr>
          <a:lstStyle/>
          <a:p>
            <a:pPr eaLnBrk="1" hangingPunct="1">
              <a:spcBef>
                <a:spcPct val="0"/>
              </a:spcBef>
            </a:pPr>
            <a:r>
              <a:rPr lang="en-US" altLang="en-US" sz="3200" dirty="0"/>
              <a:t>They should have the ability to communicate clearly and persuasively with their peers.</a:t>
            </a:r>
          </a:p>
          <a:p>
            <a:pPr eaLnBrk="1" hangingPunct="1">
              <a:spcBef>
                <a:spcPct val="0"/>
              </a:spcBef>
            </a:pPr>
            <a:endParaRPr lang="en-US" altLang="en-US" sz="3200" dirty="0"/>
          </a:p>
          <a:p>
            <a:pPr eaLnBrk="1" hangingPunct="1">
              <a:spcBef>
                <a:spcPct val="0"/>
              </a:spcBef>
            </a:pPr>
            <a:r>
              <a:rPr lang="en-US" altLang="en-US" sz="3200" dirty="0"/>
              <a:t>They should have good interpersonal skills, including listening skills.</a:t>
            </a:r>
          </a:p>
          <a:p>
            <a:pPr eaLnBrk="1" hangingPunct="1">
              <a:spcBef>
                <a:spcPct val="0"/>
              </a:spcBef>
            </a:pPr>
            <a:endParaRPr lang="en-US" altLang="en-US" sz="3200" dirty="0"/>
          </a:p>
          <a:p>
            <a:pPr eaLnBrk="1" hangingPunct="1">
              <a:spcBef>
                <a:spcPct val="0"/>
              </a:spcBef>
            </a:pPr>
            <a:r>
              <a:rPr lang="en-US" altLang="en-US" sz="3200" dirty="0"/>
              <a:t>They should have a socio-cultural background similar to that of the target audience.</a:t>
            </a:r>
          </a:p>
          <a:p>
            <a:pPr eaLnBrk="1" hangingPunct="1">
              <a:spcBef>
                <a:spcPct val="0"/>
              </a:spcBef>
            </a:pPr>
            <a:endParaRPr lang="en-US" altLang="en-US" sz="3200" dirty="0"/>
          </a:p>
          <a:p>
            <a:pPr eaLnBrk="1" hangingPunct="1">
              <a:spcBef>
                <a:spcPct val="0"/>
              </a:spcBef>
            </a:pPr>
            <a:r>
              <a:rPr lang="en-US" altLang="en-US" sz="3200" dirty="0"/>
              <a:t>They should be accepted and respected by the target group (their peers).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71F1514-EA06-440D-B511-E75D5C87895A}"/>
              </a:ext>
            </a:extLst>
          </p:cNvPr>
          <p:cNvSpPr>
            <a:spLocks noGrp="1" noChangeArrowheads="1"/>
          </p:cNvSpPr>
          <p:nvPr>
            <p:ph type="title"/>
          </p:nvPr>
        </p:nvSpPr>
        <p:spPr>
          <a:xfrm>
            <a:off x="0" y="228600"/>
            <a:ext cx="9144000" cy="1524000"/>
          </a:xfrm>
          <a:solidFill>
            <a:schemeClr val="tx2">
              <a:lumMod val="20000"/>
              <a:lumOff val="80000"/>
            </a:schemeClr>
          </a:solidFill>
        </p:spPr>
        <p:txBody>
          <a:bodyPr>
            <a:normAutofit/>
          </a:bodyPr>
          <a:lstStyle/>
          <a:p>
            <a:pPr algn="ctr" eaLnBrk="1" hangingPunct="1">
              <a:defRPr/>
            </a:pPr>
            <a:r>
              <a:rPr lang="en-US" b="1" dirty="0">
                <a:solidFill>
                  <a:srgbClr val="7030A0"/>
                </a:solidFill>
              </a:rPr>
              <a:t>Criteria for selection of peer educators</a:t>
            </a:r>
          </a:p>
        </p:txBody>
      </p:sp>
      <p:sp>
        <p:nvSpPr>
          <p:cNvPr id="18435" name="Rectangle 3">
            <a:extLst>
              <a:ext uri="{FF2B5EF4-FFF2-40B4-BE49-F238E27FC236}">
                <a16:creationId xmlns:a16="http://schemas.microsoft.com/office/drawing/2014/main" id="{7ACD9811-638D-4C2F-ACAA-393B832D0C02}"/>
              </a:ext>
            </a:extLst>
          </p:cNvPr>
          <p:cNvSpPr>
            <a:spLocks noGrp="1"/>
          </p:cNvSpPr>
          <p:nvPr>
            <p:ph idx="1"/>
          </p:nvPr>
        </p:nvSpPr>
        <p:spPr>
          <a:xfrm>
            <a:off x="0" y="1752600"/>
            <a:ext cx="9144000" cy="4770438"/>
          </a:xfrm>
        </p:spPr>
        <p:txBody>
          <a:bodyPr>
            <a:normAutofit lnSpcReduction="10000"/>
          </a:bodyPr>
          <a:lstStyle/>
          <a:p>
            <a:pPr eaLnBrk="1" hangingPunct="1"/>
            <a:r>
              <a:rPr lang="en-US" altLang="en-US" sz="3200" dirty="0"/>
              <a:t>They should have a nonjudgmental attitude.</a:t>
            </a:r>
            <a:br>
              <a:rPr lang="en-US" altLang="en-US" sz="3200" dirty="0"/>
            </a:br>
            <a:endParaRPr lang="en-US" altLang="en-US" sz="3200" dirty="0"/>
          </a:p>
          <a:p>
            <a:pPr eaLnBrk="1" hangingPunct="1"/>
            <a:r>
              <a:rPr lang="en-US" altLang="en-US" sz="3200" dirty="0"/>
              <a:t>They should be strongly motivated to work.</a:t>
            </a:r>
            <a:br>
              <a:rPr lang="en-US" altLang="en-US" sz="3200" dirty="0"/>
            </a:br>
            <a:endParaRPr lang="en-US" altLang="en-US" sz="3200" dirty="0"/>
          </a:p>
          <a:p>
            <a:pPr eaLnBrk="1" hangingPunct="1"/>
            <a:r>
              <a:rPr lang="en-US" altLang="en-US" sz="3200" dirty="0"/>
              <a:t>They should demonstrate care, compassion and respect for people affected by health problems/diseases.</a:t>
            </a:r>
            <a:br>
              <a:rPr lang="en-US" altLang="en-US" sz="3200" dirty="0"/>
            </a:br>
            <a:endParaRPr lang="en-US" altLang="en-US" sz="3200" dirty="0"/>
          </a:p>
          <a:p>
            <a:pPr eaLnBrk="1" hangingPunct="1"/>
            <a:r>
              <a:rPr lang="en-US" altLang="en-US" sz="3200" dirty="0"/>
              <a:t>They should be self-confident and show potential for leadership.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7BF7ADF9-91D6-43C5-B3D7-FA8F86B917D3}"/>
              </a:ext>
            </a:extLst>
          </p:cNvPr>
          <p:cNvSpPr>
            <a:spLocks noGrp="1" noChangeArrowheads="1"/>
          </p:cNvSpPr>
          <p:nvPr>
            <p:ph type="title"/>
          </p:nvPr>
        </p:nvSpPr>
        <p:spPr>
          <a:xfrm>
            <a:off x="0" y="228600"/>
            <a:ext cx="9144000" cy="1295400"/>
          </a:xfrm>
          <a:solidFill>
            <a:schemeClr val="tx2">
              <a:lumMod val="20000"/>
              <a:lumOff val="80000"/>
            </a:schemeClr>
          </a:solidFill>
        </p:spPr>
        <p:txBody>
          <a:bodyPr>
            <a:normAutofit/>
          </a:bodyPr>
          <a:lstStyle/>
          <a:p>
            <a:pPr eaLnBrk="1" hangingPunct="1">
              <a:defRPr/>
            </a:pPr>
            <a:r>
              <a:rPr lang="en-US" sz="4400" b="1" dirty="0">
                <a:solidFill>
                  <a:srgbClr val="7030A0"/>
                </a:solidFill>
              </a:rPr>
              <a:t>Criteria for selection of peer educators</a:t>
            </a:r>
          </a:p>
        </p:txBody>
      </p:sp>
      <p:sp>
        <p:nvSpPr>
          <p:cNvPr id="20483" name="Rectangle 3">
            <a:extLst>
              <a:ext uri="{FF2B5EF4-FFF2-40B4-BE49-F238E27FC236}">
                <a16:creationId xmlns:a16="http://schemas.microsoft.com/office/drawing/2014/main" id="{DAD2326E-023F-441A-9357-C7CA72B4D424}"/>
              </a:ext>
            </a:extLst>
          </p:cNvPr>
          <p:cNvSpPr>
            <a:spLocks noGrp="1"/>
          </p:cNvSpPr>
          <p:nvPr>
            <p:ph idx="1"/>
          </p:nvPr>
        </p:nvSpPr>
        <p:spPr>
          <a:xfrm>
            <a:off x="0" y="1752600"/>
            <a:ext cx="9144000" cy="4800600"/>
          </a:xfrm>
        </p:spPr>
        <p:txBody>
          <a:bodyPr>
            <a:normAutofit/>
          </a:bodyPr>
          <a:lstStyle/>
          <a:p>
            <a:pPr eaLnBrk="1" hangingPunct="1">
              <a:spcBef>
                <a:spcPct val="0"/>
              </a:spcBef>
            </a:pPr>
            <a:r>
              <a:rPr lang="en-US" altLang="en-US" sz="3200" dirty="0"/>
              <a:t>They should be able to pass a practical, knowledge-based exam at the end of the training.</a:t>
            </a:r>
          </a:p>
          <a:p>
            <a:pPr eaLnBrk="1" hangingPunct="1">
              <a:spcBef>
                <a:spcPct val="0"/>
              </a:spcBef>
              <a:buFont typeface="Wingdings 2" panose="05020102010507070707" pitchFamily="18" charset="2"/>
              <a:buNone/>
            </a:pPr>
            <a:endParaRPr lang="en-US" altLang="en-US" sz="3200" dirty="0"/>
          </a:p>
          <a:p>
            <a:pPr eaLnBrk="1" hangingPunct="1">
              <a:spcBef>
                <a:spcPct val="0"/>
              </a:spcBef>
            </a:pPr>
            <a:r>
              <a:rPr lang="en-US" altLang="en-US" sz="3200" dirty="0"/>
              <a:t>They should have the time and energy to devote to this work.</a:t>
            </a:r>
          </a:p>
          <a:p>
            <a:pPr eaLnBrk="1" hangingPunct="1">
              <a:spcBef>
                <a:spcPct val="0"/>
              </a:spcBef>
              <a:buFont typeface="Wingdings 2" panose="05020102010507070707" pitchFamily="18" charset="2"/>
              <a:buNone/>
            </a:pPr>
            <a:endParaRPr lang="en-US" altLang="en-US" sz="3200" dirty="0"/>
          </a:p>
          <a:p>
            <a:pPr eaLnBrk="1" hangingPunct="1">
              <a:spcBef>
                <a:spcPct val="0"/>
              </a:spcBef>
            </a:pPr>
            <a:r>
              <a:rPr lang="en-US" altLang="en-US" sz="3200" dirty="0"/>
              <a:t>They should be able to get to the location of the target audience.</a:t>
            </a:r>
          </a:p>
          <a:p>
            <a:pPr eaLnBrk="1" hangingPunct="1">
              <a:spcBef>
                <a:spcPct val="0"/>
              </a:spcBef>
              <a:buFont typeface="Wingdings 2" panose="05020102010507070707" pitchFamily="18" charset="2"/>
              <a:buNone/>
            </a:pPr>
            <a:endParaRPr lang="en-US" altLang="en-US" sz="3200" dirty="0"/>
          </a:p>
          <a:p>
            <a:pPr eaLnBrk="1" hangingPunct="1">
              <a:spcBef>
                <a:spcPct val="0"/>
              </a:spcBef>
            </a:pPr>
            <a:r>
              <a:rPr lang="en-US" altLang="en-US" sz="3200" dirty="0"/>
              <a:t>They should be able to work irregular hours.</a:t>
            </a:r>
          </a:p>
          <a:p>
            <a:pPr eaLnBrk="1" hangingPunct="1"/>
            <a:endParaRPr lang="en-US" alt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6ACD3311-6270-4DAC-9C23-BE83CE920B7D}"/>
              </a:ext>
            </a:extLst>
          </p:cNvPr>
          <p:cNvSpPr>
            <a:spLocks noGrp="1"/>
          </p:cNvSpPr>
          <p:nvPr>
            <p:ph type="title"/>
          </p:nvPr>
        </p:nvSpPr>
        <p:spPr>
          <a:xfrm>
            <a:off x="380999" y="304800"/>
            <a:ext cx="8744243" cy="1066800"/>
          </a:xfrm>
          <a:solidFill>
            <a:schemeClr val="bg1"/>
          </a:solidFill>
        </p:spPr>
        <p:txBody>
          <a:bodyPr>
            <a:normAutofit/>
          </a:bodyPr>
          <a:lstStyle/>
          <a:p>
            <a:pPr eaLnBrk="1" hangingPunct="1"/>
            <a:r>
              <a:rPr lang="en-US" altLang="en-US" sz="5400" b="1" dirty="0">
                <a:solidFill>
                  <a:srgbClr val="C00000"/>
                </a:solidFill>
              </a:rPr>
              <a:t>Training of  peer educators</a:t>
            </a:r>
          </a:p>
        </p:txBody>
      </p:sp>
      <p:sp>
        <p:nvSpPr>
          <p:cNvPr id="21507" name="Rectangle 3">
            <a:extLst>
              <a:ext uri="{FF2B5EF4-FFF2-40B4-BE49-F238E27FC236}">
                <a16:creationId xmlns:a16="http://schemas.microsoft.com/office/drawing/2014/main" id="{53F12745-E126-4009-8231-A0E4E9CD8E99}"/>
              </a:ext>
            </a:extLst>
          </p:cNvPr>
          <p:cNvSpPr>
            <a:spLocks noGrp="1"/>
          </p:cNvSpPr>
          <p:nvPr>
            <p:ph idx="1"/>
          </p:nvPr>
        </p:nvSpPr>
        <p:spPr>
          <a:xfrm>
            <a:off x="0" y="1752600"/>
            <a:ext cx="9144000" cy="5105400"/>
          </a:xfrm>
        </p:spPr>
        <p:txBody>
          <a:bodyPr/>
          <a:lstStyle/>
          <a:p>
            <a:pPr eaLnBrk="1" hangingPunct="1">
              <a:spcBef>
                <a:spcPct val="0"/>
              </a:spcBef>
            </a:pPr>
            <a:r>
              <a:rPr lang="en-US" altLang="en-US" sz="2900" dirty="0"/>
              <a:t>It is less expensive to implement peer education programs if the initial training is very thorough. </a:t>
            </a:r>
          </a:p>
          <a:p>
            <a:pPr eaLnBrk="1" hangingPunct="1">
              <a:spcBef>
                <a:spcPct val="0"/>
              </a:spcBef>
            </a:pPr>
            <a:endParaRPr lang="en-US" altLang="en-US" sz="2900" dirty="0"/>
          </a:p>
          <a:p>
            <a:pPr eaLnBrk="1" hangingPunct="1">
              <a:spcBef>
                <a:spcPct val="0"/>
              </a:spcBef>
            </a:pPr>
            <a:r>
              <a:rPr lang="en-US" altLang="en-US" sz="2900" dirty="0"/>
              <a:t>Where training is comprehensive, fewer peer educators drop out</a:t>
            </a:r>
          </a:p>
          <a:p>
            <a:pPr eaLnBrk="1" hangingPunct="1">
              <a:spcBef>
                <a:spcPct val="0"/>
              </a:spcBef>
            </a:pPr>
            <a:endParaRPr lang="en-US" altLang="en-US" sz="2900" dirty="0"/>
          </a:p>
          <a:p>
            <a:pPr eaLnBrk="1" hangingPunct="1">
              <a:spcBef>
                <a:spcPct val="0"/>
              </a:spcBef>
            </a:pPr>
            <a:r>
              <a:rPr lang="en-US" altLang="en-US" sz="2900" dirty="0"/>
              <a:t>Training can be given in a number of ways, including half-day sessions spread out over an extended period or full-day sessions for an entire week or more. </a:t>
            </a:r>
          </a:p>
          <a:p>
            <a:pPr eaLnBrk="1" hangingPunct="1">
              <a:spcBef>
                <a:spcPct val="0"/>
              </a:spcBef>
            </a:pPr>
            <a:endParaRPr lang="en-US" altLang="en-US" sz="29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58FA3288-73F9-4816-9DD9-CF98ABAC6CE3}"/>
              </a:ext>
            </a:extLst>
          </p:cNvPr>
          <p:cNvSpPr>
            <a:spLocks noGrp="1"/>
          </p:cNvSpPr>
          <p:nvPr>
            <p:ph type="title"/>
          </p:nvPr>
        </p:nvSpPr>
        <p:spPr>
          <a:xfrm>
            <a:off x="0" y="152400"/>
            <a:ext cx="9144000" cy="1219200"/>
          </a:xfrm>
          <a:solidFill>
            <a:schemeClr val="bg1"/>
          </a:solidFill>
        </p:spPr>
        <p:txBody>
          <a:bodyPr>
            <a:normAutofit fontScale="90000"/>
          </a:bodyPr>
          <a:lstStyle/>
          <a:p>
            <a:pPr algn="ctr" eaLnBrk="1" hangingPunct="1"/>
            <a:r>
              <a:rPr lang="en-US" altLang="en-US" sz="4400" b="1" dirty="0">
                <a:solidFill>
                  <a:srgbClr val="C00000"/>
                </a:solidFill>
              </a:rPr>
              <a:t>Assumptions for deciding the number of peer educators</a:t>
            </a:r>
          </a:p>
        </p:txBody>
      </p:sp>
      <p:sp>
        <p:nvSpPr>
          <p:cNvPr id="22531" name="Rectangle 3">
            <a:extLst>
              <a:ext uri="{FF2B5EF4-FFF2-40B4-BE49-F238E27FC236}">
                <a16:creationId xmlns:a16="http://schemas.microsoft.com/office/drawing/2014/main" id="{A91EB0DD-FB3D-410C-9636-BE4E7FEBFF5B}"/>
              </a:ext>
            </a:extLst>
          </p:cNvPr>
          <p:cNvSpPr>
            <a:spLocks noGrp="1"/>
          </p:cNvSpPr>
          <p:nvPr>
            <p:ph idx="1"/>
          </p:nvPr>
        </p:nvSpPr>
        <p:spPr>
          <a:xfrm>
            <a:off x="0" y="1752600"/>
            <a:ext cx="9144000" cy="5105400"/>
          </a:xfrm>
        </p:spPr>
        <p:txBody>
          <a:bodyPr/>
          <a:lstStyle/>
          <a:p>
            <a:pPr eaLnBrk="1" hangingPunct="1"/>
            <a:r>
              <a:rPr lang="en-US" altLang="en-US" sz="3200" dirty="0"/>
              <a:t>For sub-populations such as sex workers, MSM or IDUs, one peer educator will reach 25-35 peers.</a:t>
            </a:r>
          </a:p>
          <a:p>
            <a:pPr eaLnBrk="1" hangingPunct="1"/>
            <a:r>
              <a:rPr lang="en-US" altLang="en-US" sz="3200" dirty="0"/>
              <a:t>There will be at least  one, one to one meeting with each community member in a week lasting 20-30 minutes</a:t>
            </a:r>
          </a:p>
          <a:p>
            <a:pPr eaLnBrk="1" hangingPunct="1"/>
            <a:r>
              <a:rPr lang="en-US" altLang="en-US" sz="3200" dirty="0"/>
              <a:t>Each community member will at least participate in one fortnightly group meeting of 4-5 members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D6F53C6-6357-4CA1-BD1F-5B7EBB976FD6}"/>
              </a:ext>
            </a:extLst>
          </p:cNvPr>
          <p:cNvSpPr>
            <a:spLocks noGrp="1" noChangeArrowheads="1"/>
          </p:cNvSpPr>
          <p:nvPr>
            <p:ph type="title"/>
          </p:nvPr>
        </p:nvSpPr>
        <p:spPr>
          <a:xfrm>
            <a:off x="0" y="228600"/>
            <a:ext cx="9144000" cy="1466850"/>
          </a:xfrm>
          <a:solidFill>
            <a:schemeClr val="accent5">
              <a:lumMod val="20000"/>
              <a:lumOff val="80000"/>
            </a:schemeClr>
          </a:solidFill>
        </p:spPr>
        <p:txBody>
          <a:bodyPr/>
          <a:lstStyle/>
          <a:p>
            <a:pPr algn="ctr" eaLnBrk="1" hangingPunct="1">
              <a:defRPr/>
            </a:pPr>
            <a:r>
              <a:rPr lang="en-US" sz="4400" b="1" dirty="0">
                <a:solidFill>
                  <a:srgbClr val="C00000"/>
                </a:solidFill>
              </a:rPr>
              <a:t>Peer education: Need for constant support and supervision</a:t>
            </a:r>
          </a:p>
        </p:txBody>
      </p:sp>
      <p:sp>
        <p:nvSpPr>
          <p:cNvPr id="23555" name="Rectangle 3">
            <a:extLst>
              <a:ext uri="{FF2B5EF4-FFF2-40B4-BE49-F238E27FC236}">
                <a16:creationId xmlns:a16="http://schemas.microsoft.com/office/drawing/2014/main" id="{B9B1C1BB-EC12-469E-9757-1CE11C3A558A}"/>
              </a:ext>
            </a:extLst>
          </p:cNvPr>
          <p:cNvSpPr>
            <a:spLocks noGrp="1"/>
          </p:cNvSpPr>
          <p:nvPr>
            <p:ph idx="1"/>
          </p:nvPr>
        </p:nvSpPr>
        <p:spPr>
          <a:xfrm>
            <a:off x="0" y="1828800"/>
            <a:ext cx="9144000" cy="5029200"/>
          </a:xfrm>
        </p:spPr>
        <p:txBody>
          <a:bodyPr>
            <a:normAutofit/>
          </a:bodyPr>
          <a:lstStyle/>
          <a:p>
            <a:pPr eaLnBrk="1" hangingPunct="1"/>
            <a:r>
              <a:rPr lang="en-US" altLang="en-US" sz="2800" dirty="0"/>
              <a:t>The amount of supervision and support peer educators need will depend on:</a:t>
            </a:r>
          </a:p>
          <a:p>
            <a:pPr lvl="1" eaLnBrk="1" hangingPunct="1"/>
            <a:r>
              <a:rPr lang="en-US" altLang="en-US" sz="2800" dirty="0"/>
              <a:t>the types of activities they do. (Peer educators who conduct large group educational sessions may need more supervision and support than those who meet peers casually; also, those who deal with emotionally difficult situations may need more support.)</a:t>
            </a:r>
          </a:p>
          <a:p>
            <a:pPr lvl="1" eaLnBrk="1" hangingPunct="1"/>
            <a:r>
              <a:rPr lang="en-US" altLang="en-US" sz="2800" dirty="0"/>
              <a:t>the amount of training they have had. (Peer educators who have had only a day or two of training may have more support and information needs than those who have had more thorough training.)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EE674D2-17E7-49F9-AC7A-2F50D807BB7D}"/>
              </a:ext>
            </a:extLst>
          </p:cNvPr>
          <p:cNvSpPr>
            <a:spLocks noGrp="1" noChangeArrowheads="1"/>
          </p:cNvSpPr>
          <p:nvPr>
            <p:ph type="title"/>
          </p:nvPr>
        </p:nvSpPr>
        <p:spPr>
          <a:xfrm>
            <a:off x="0" y="152400"/>
            <a:ext cx="9144000" cy="1066800"/>
          </a:xfrm>
          <a:solidFill>
            <a:schemeClr val="accent5">
              <a:lumMod val="20000"/>
              <a:lumOff val="80000"/>
            </a:schemeClr>
          </a:solidFill>
        </p:spPr>
        <p:txBody>
          <a:bodyPr>
            <a:normAutofit/>
          </a:bodyPr>
          <a:lstStyle/>
          <a:p>
            <a:pPr eaLnBrk="1" hangingPunct="1">
              <a:defRPr/>
            </a:pPr>
            <a:r>
              <a:rPr lang="en-US" sz="4800" b="1" dirty="0">
                <a:solidFill>
                  <a:srgbClr val="C00000"/>
                </a:solidFill>
              </a:rPr>
              <a:t>Types of support to peer educators</a:t>
            </a:r>
          </a:p>
        </p:txBody>
      </p:sp>
      <p:sp>
        <p:nvSpPr>
          <p:cNvPr id="24579" name="Rectangle 3">
            <a:extLst>
              <a:ext uri="{FF2B5EF4-FFF2-40B4-BE49-F238E27FC236}">
                <a16:creationId xmlns:a16="http://schemas.microsoft.com/office/drawing/2014/main" id="{32433179-1A4C-486B-86B6-19B5FEA946F6}"/>
              </a:ext>
            </a:extLst>
          </p:cNvPr>
          <p:cNvSpPr>
            <a:spLocks noGrp="1"/>
          </p:cNvSpPr>
          <p:nvPr>
            <p:ph idx="1"/>
          </p:nvPr>
        </p:nvSpPr>
        <p:spPr>
          <a:xfrm>
            <a:off x="0" y="1676400"/>
            <a:ext cx="9144000" cy="5181600"/>
          </a:xfrm>
        </p:spPr>
        <p:txBody>
          <a:bodyPr>
            <a:normAutofit/>
          </a:bodyPr>
          <a:lstStyle/>
          <a:p>
            <a:pPr eaLnBrk="1" hangingPunct="1"/>
            <a:r>
              <a:rPr lang="en-US" altLang="en-US" sz="3000" dirty="0"/>
              <a:t>Regular, in-service meetings for all peer educators</a:t>
            </a:r>
          </a:p>
          <a:p>
            <a:pPr eaLnBrk="1" hangingPunct="1"/>
            <a:r>
              <a:rPr lang="en-US" altLang="en-US" sz="3000" dirty="0"/>
              <a:t>Additional educational materials for peer educators' own use (e.g., a peer educator's handbook)</a:t>
            </a:r>
          </a:p>
          <a:p>
            <a:pPr eaLnBrk="1" hangingPunct="1"/>
            <a:r>
              <a:rPr lang="en-US" altLang="en-US" sz="3000" dirty="0"/>
              <a:t>IEC materials for distribution to peers ( in addition if it is related to FP or STD, condom can be distributed)</a:t>
            </a:r>
          </a:p>
          <a:p>
            <a:pPr eaLnBrk="1" hangingPunct="1"/>
            <a:r>
              <a:rPr lang="en-US" altLang="en-US" sz="3000" dirty="0"/>
              <a:t>Certificates, badges, t-shirts, bags or hats to identify them as trained peer educators and acknowledge their contribution to the project</a:t>
            </a:r>
          </a:p>
          <a:p>
            <a:pPr eaLnBrk="1" hangingPunct="1"/>
            <a:r>
              <a:rPr lang="en-US" altLang="en-US" sz="3000" dirty="0"/>
              <a:t>Supervisor availability to help peer educators deal with discouraging or difficult experiences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EB4F0324-00ED-4D1E-8FA9-84E1439C94DB}"/>
              </a:ext>
            </a:extLst>
          </p:cNvPr>
          <p:cNvSpPr>
            <a:spLocks noGrp="1" noChangeArrowheads="1"/>
          </p:cNvSpPr>
          <p:nvPr>
            <p:ph type="title"/>
          </p:nvPr>
        </p:nvSpPr>
        <p:spPr>
          <a:xfrm>
            <a:off x="0" y="228600"/>
            <a:ext cx="9144000" cy="838200"/>
          </a:xfrm>
          <a:solidFill>
            <a:schemeClr val="accent5">
              <a:lumMod val="20000"/>
              <a:lumOff val="80000"/>
            </a:schemeClr>
          </a:solidFill>
        </p:spPr>
        <p:txBody>
          <a:bodyPr/>
          <a:lstStyle/>
          <a:p>
            <a:pPr algn="ctr" eaLnBrk="1" hangingPunct="1">
              <a:defRPr/>
            </a:pPr>
            <a:r>
              <a:rPr lang="en-US" sz="4000" b="1" dirty="0">
                <a:solidFill>
                  <a:srgbClr val="C00000"/>
                </a:solidFill>
              </a:rPr>
              <a:t>What to supervise in peer education?</a:t>
            </a:r>
          </a:p>
        </p:txBody>
      </p:sp>
      <p:sp>
        <p:nvSpPr>
          <p:cNvPr id="25603" name="Rectangle 3">
            <a:extLst>
              <a:ext uri="{FF2B5EF4-FFF2-40B4-BE49-F238E27FC236}">
                <a16:creationId xmlns:a16="http://schemas.microsoft.com/office/drawing/2014/main" id="{83A7254D-0646-4433-ACD0-2A824076A943}"/>
              </a:ext>
            </a:extLst>
          </p:cNvPr>
          <p:cNvSpPr>
            <a:spLocks noGrp="1"/>
          </p:cNvSpPr>
          <p:nvPr>
            <p:ph idx="1"/>
          </p:nvPr>
        </p:nvSpPr>
        <p:spPr>
          <a:xfrm>
            <a:off x="0" y="1752600"/>
            <a:ext cx="9144000" cy="5105400"/>
          </a:xfrm>
        </p:spPr>
        <p:txBody>
          <a:bodyPr>
            <a:normAutofit/>
          </a:bodyPr>
          <a:lstStyle/>
          <a:p>
            <a:pPr eaLnBrk="1" hangingPunct="1"/>
            <a:r>
              <a:rPr lang="en-US" altLang="en-US" sz="2800" i="1" dirty="0"/>
              <a:t>Supervision helps ensure that the peer educators are doing a good job. There are various ways that peer educators can be supervised. Check the supervision techniques you will use.</a:t>
            </a:r>
          </a:p>
          <a:p>
            <a:pPr lvl="1" eaLnBrk="1" hangingPunct="1"/>
            <a:r>
              <a:rPr lang="en-US" altLang="en-US" sz="2800" dirty="0"/>
              <a:t>One-to-one visits or meetings with peer educators to answer their questions and observe them at work</a:t>
            </a:r>
          </a:p>
          <a:p>
            <a:pPr lvl="1" eaLnBrk="1" hangingPunct="1"/>
            <a:r>
              <a:rPr lang="en-US" altLang="en-US" sz="2800" dirty="0"/>
              <a:t>Group meetings to resolve common problems</a:t>
            </a:r>
          </a:p>
          <a:p>
            <a:pPr lvl="1" eaLnBrk="1" hangingPunct="1"/>
            <a:r>
              <a:rPr lang="en-US" altLang="en-US" sz="2800" dirty="0"/>
              <a:t>Observation of peer educators during their activities</a:t>
            </a:r>
          </a:p>
          <a:p>
            <a:pPr lvl="1" eaLnBrk="1" hangingPunct="1"/>
            <a:r>
              <a:rPr lang="en-US" altLang="en-US" sz="2800" dirty="0"/>
              <a:t>Evaluation of peer educators' performance and feedback to them about the evaluation</a:t>
            </a:r>
          </a:p>
          <a:p>
            <a:pPr lvl="1" eaLnBrk="1" hangingPunct="1"/>
            <a:r>
              <a:rPr lang="en-US" altLang="en-US" sz="2800" dirty="0"/>
              <a:t>Monthly written or oral reports and your responses to them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2">
            <a:extLst>
              <a:ext uri="{FF2B5EF4-FFF2-40B4-BE49-F238E27FC236}">
                <a16:creationId xmlns:a16="http://schemas.microsoft.com/office/drawing/2014/main" id="{FABA36D5-B0C5-485D-9775-A91F5D049AAA}"/>
              </a:ext>
            </a:extLst>
          </p:cNvPr>
          <p:cNvSpPr>
            <a:spLocks noChangeArrowheads="1"/>
          </p:cNvSpPr>
          <p:nvPr/>
        </p:nvSpPr>
        <p:spPr bwMode="auto">
          <a:xfrm>
            <a:off x="0" y="702364"/>
            <a:ext cx="9144000" cy="5850835"/>
          </a:xfrm>
          <a:prstGeom prst="rect">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endParaRPr lang="en-US" altLang="en-US" sz="1800"/>
          </a:p>
        </p:txBody>
      </p:sp>
      <p:sp>
        <p:nvSpPr>
          <p:cNvPr id="26627" name="Rectangle 4">
            <a:extLst>
              <a:ext uri="{FF2B5EF4-FFF2-40B4-BE49-F238E27FC236}">
                <a16:creationId xmlns:a16="http://schemas.microsoft.com/office/drawing/2014/main" id="{8D79A9F2-033F-49B0-9E7B-E20A96C434AC}"/>
              </a:ext>
            </a:extLst>
          </p:cNvPr>
          <p:cNvSpPr>
            <a:spLocks noChangeArrowheads="1"/>
          </p:cNvSpPr>
          <p:nvPr/>
        </p:nvSpPr>
        <p:spPr bwMode="auto">
          <a:xfrm>
            <a:off x="762000" y="5181600"/>
            <a:ext cx="8382000" cy="685800"/>
          </a:xfrm>
          <a:prstGeom prst="rect">
            <a:avLst/>
          </a:prstGeom>
          <a:solidFill>
            <a:srgbClr val="000099"/>
          </a:solidFill>
          <a:ln w="9525">
            <a:solidFill>
              <a:schemeClr val="tx1"/>
            </a:solidFill>
            <a:miter lim="800000"/>
            <a:headEnd/>
            <a:tailEnd/>
          </a:ln>
        </p:spPr>
        <p:txBody>
          <a:bodyPr wrap="none"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n-US" altLang="en-US" sz="2800" b="1">
                <a:solidFill>
                  <a:srgbClr val="FFCC00"/>
                </a:solidFill>
                <a:latin typeface="Times New Roman" panose="02020603050405020304" pitchFamily="18" charset="0"/>
              </a:rPr>
              <a:t>A</a:t>
            </a:r>
            <a:r>
              <a:rPr lang="en-US" altLang="en-US" sz="2400">
                <a:solidFill>
                  <a:schemeClr val="bg1"/>
                </a:solidFill>
                <a:latin typeface="Times New Roman" panose="02020603050405020304" pitchFamily="18" charset="0"/>
              </a:rPr>
              <a:t>sk</a:t>
            </a:r>
            <a:r>
              <a:rPr lang="en-US" altLang="en-US" sz="2400">
                <a:latin typeface="Times New Roman" panose="02020603050405020304" pitchFamily="18" charset="0"/>
              </a:rPr>
              <a:t> </a:t>
            </a:r>
            <a:r>
              <a:rPr lang="en-US" altLang="en-US" sz="2400">
                <a:solidFill>
                  <a:schemeClr val="bg1"/>
                </a:solidFill>
                <a:latin typeface="Times New Roman" panose="02020603050405020304" pitchFamily="18" charset="0"/>
              </a:rPr>
              <a:t>(</a:t>
            </a:r>
            <a:r>
              <a:rPr lang="en-US" altLang="en-US" sz="1400">
                <a:solidFill>
                  <a:schemeClr val="bg1"/>
                </a:solidFill>
                <a:latin typeface="Times New Roman" panose="02020603050405020304" pitchFamily="18" charset="0"/>
              </a:rPr>
              <a:t>How many children already? How many children desired? When to have them? Has used/using FP now?)</a:t>
            </a:r>
          </a:p>
        </p:txBody>
      </p:sp>
      <p:sp>
        <p:nvSpPr>
          <p:cNvPr id="26628" name="Rectangle 5">
            <a:extLst>
              <a:ext uri="{FF2B5EF4-FFF2-40B4-BE49-F238E27FC236}">
                <a16:creationId xmlns:a16="http://schemas.microsoft.com/office/drawing/2014/main" id="{0E2585CB-A46D-4E78-B2C3-D728A805D0F4}"/>
              </a:ext>
            </a:extLst>
          </p:cNvPr>
          <p:cNvSpPr>
            <a:spLocks noChangeArrowheads="1"/>
          </p:cNvSpPr>
          <p:nvPr/>
        </p:nvSpPr>
        <p:spPr bwMode="auto">
          <a:xfrm>
            <a:off x="1851025" y="4495800"/>
            <a:ext cx="7292975" cy="685800"/>
          </a:xfrm>
          <a:prstGeom prst="rect">
            <a:avLst/>
          </a:prstGeom>
          <a:solidFill>
            <a:srgbClr val="000099"/>
          </a:solidFill>
          <a:ln w="9525">
            <a:solidFill>
              <a:schemeClr val="tx1"/>
            </a:solidFill>
            <a:miter lim="800000"/>
            <a:headEnd/>
            <a:tailEnd/>
          </a:ln>
        </p:spPr>
        <p:txBody>
          <a:bodyPr wrap="none"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n-US" altLang="en-US" sz="2800" b="1">
                <a:solidFill>
                  <a:srgbClr val="FFCC00"/>
                </a:solidFill>
                <a:latin typeface="Times New Roman" panose="02020603050405020304" pitchFamily="18" charset="0"/>
              </a:rPr>
              <a:t>L</a:t>
            </a:r>
            <a:r>
              <a:rPr lang="en-US" altLang="en-US" sz="2400">
                <a:solidFill>
                  <a:schemeClr val="bg1"/>
                </a:solidFill>
                <a:latin typeface="Times New Roman" panose="02020603050405020304" pitchFamily="18" charset="0"/>
              </a:rPr>
              <a:t>isten (</a:t>
            </a:r>
            <a:r>
              <a:rPr lang="en-US" altLang="en-US" sz="1400">
                <a:solidFill>
                  <a:schemeClr val="bg1"/>
                </a:solidFill>
                <a:latin typeface="Times New Roman" panose="02020603050405020304" pitchFamily="18" charset="0"/>
              </a:rPr>
              <a:t>listen actively to what the person is trying to say or convey. Observe body language.)</a:t>
            </a:r>
          </a:p>
        </p:txBody>
      </p:sp>
      <p:sp>
        <p:nvSpPr>
          <p:cNvPr id="26629" name="Rectangle 6">
            <a:extLst>
              <a:ext uri="{FF2B5EF4-FFF2-40B4-BE49-F238E27FC236}">
                <a16:creationId xmlns:a16="http://schemas.microsoft.com/office/drawing/2014/main" id="{226C6BEF-B5A9-405A-9F48-45CD8344176A}"/>
              </a:ext>
            </a:extLst>
          </p:cNvPr>
          <p:cNvSpPr>
            <a:spLocks noChangeArrowheads="1"/>
          </p:cNvSpPr>
          <p:nvPr/>
        </p:nvSpPr>
        <p:spPr bwMode="auto">
          <a:xfrm>
            <a:off x="2819400" y="3810000"/>
            <a:ext cx="6324600" cy="685800"/>
          </a:xfrm>
          <a:prstGeom prst="rect">
            <a:avLst/>
          </a:prstGeom>
          <a:solidFill>
            <a:srgbClr val="000099"/>
          </a:solidFill>
          <a:ln w="9525">
            <a:solidFill>
              <a:schemeClr val="tx1"/>
            </a:solidFill>
            <a:miter lim="800000"/>
            <a:headEnd/>
            <a:tailEnd/>
          </a:ln>
        </p:spPr>
        <p:txBody>
          <a:bodyPr wrap="none"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n-US" altLang="en-US" sz="2800" b="1" dirty="0">
                <a:solidFill>
                  <a:srgbClr val="FFCC00"/>
                </a:solidFill>
                <a:latin typeface="Times New Roman" panose="02020603050405020304" pitchFamily="18" charset="0"/>
              </a:rPr>
              <a:t>A</a:t>
            </a:r>
            <a:r>
              <a:rPr lang="en-US" altLang="en-US" sz="2400" dirty="0">
                <a:solidFill>
                  <a:schemeClr val="bg1"/>
                </a:solidFill>
                <a:latin typeface="Times New Roman" panose="02020603050405020304" pitchFamily="18" charset="0"/>
              </a:rPr>
              <a:t>ssess (</a:t>
            </a:r>
            <a:r>
              <a:rPr lang="en-US" altLang="en-US" sz="1400" dirty="0">
                <a:solidFill>
                  <a:schemeClr val="bg1"/>
                </a:solidFill>
                <a:latin typeface="Times New Roman" panose="02020603050405020304" pitchFamily="18" charset="0"/>
              </a:rPr>
              <a:t>What are his/her FP needs?  What are his/her motivations to use FP? /</a:t>
            </a:r>
            <a:r>
              <a:rPr lang="en-US" altLang="en-US" sz="1800" dirty="0"/>
              <a:t> </a:t>
            </a:r>
          </a:p>
          <a:p>
            <a:pPr eaLnBrk="1" hangingPunct="1">
              <a:spcBef>
                <a:spcPct val="0"/>
              </a:spcBef>
              <a:buClrTx/>
              <a:buSzTx/>
              <a:buFontTx/>
              <a:buNone/>
            </a:pPr>
            <a:r>
              <a:rPr lang="en-US" altLang="en-US" sz="1400" dirty="0">
                <a:solidFill>
                  <a:schemeClr val="bg1"/>
                </a:solidFill>
                <a:latin typeface="Times New Roman" panose="02020603050405020304" pitchFamily="18" charset="0"/>
              </a:rPr>
              <a:t>                       What are his/her barriers to FP use?)</a:t>
            </a:r>
          </a:p>
        </p:txBody>
      </p:sp>
      <p:sp>
        <p:nvSpPr>
          <p:cNvPr id="26630" name="Rectangle 7">
            <a:extLst>
              <a:ext uri="{FF2B5EF4-FFF2-40B4-BE49-F238E27FC236}">
                <a16:creationId xmlns:a16="http://schemas.microsoft.com/office/drawing/2014/main" id="{4F908A2F-50F4-4BB3-A79F-F45D75E4C1AC}"/>
              </a:ext>
            </a:extLst>
          </p:cNvPr>
          <p:cNvSpPr>
            <a:spLocks noChangeArrowheads="1"/>
          </p:cNvSpPr>
          <p:nvPr/>
        </p:nvSpPr>
        <p:spPr bwMode="auto">
          <a:xfrm>
            <a:off x="3886200" y="3097213"/>
            <a:ext cx="5257800" cy="739775"/>
          </a:xfrm>
          <a:prstGeom prst="rect">
            <a:avLst/>
          </a:prstGeom>
          <a:solidFill>
            <a:srgbClr val="000099"/>
          </a:solidFill>
          <a:ln w="9525">
            <a:solidFill>
              <a:schemeClr val="tx1"/>
            </a:solidFill>
            <a:miter lim="800000"/>
            <a:headEnd/>
            <a:tailEnd/>
          </a:ln>
        </p:spPr>
        <p:txBody>
          <a:bodyPr anchor="ct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n-US" altLang="en-US" sz="2800" b="1">
                <a:solidFill>
                  <a:srgbClr val="FFCC00"/>
                </a:solidFill>
                <a:latin typeface="Times New Roman" panose="02020603050405020304" pitchFamily="18" charset="0"/>
              </a:rPr>
              <a:t>D</a:t>
            </a:r>
            <a:r>
              <a:rPr lang="en-US" altLang="en-US" sz="2400">
                <a:solidFill>
                  <a:schemeClr val="bg1"/>
                </a:solidFill>
                <a:latin typeface="Times New Roman" panose="02020603050405020304" pitchFamily="18" charset="0"/>
              </a:rPr>
              <a:t>iscuss (</a:t>
            </a:r>
            <a:r>
              <a:rPr lang="en-US" altLang="en-US" sz="1400">
                <a:solidFill>
                  <a:schemeClr val="bg1"/>
                </a:solidFill>
                <a:latin typeface="Times New Roman" panose="02020603050405020304" pitchFamily="18" charset="0"/>
              </a:rPr>
              <a:t>Present/clarify your understanding of his/her situation and your assessment of his/her FP needs until you are in agreement.)  </a:t>
            </a:r>
            <a:endParaRPr lang="en-US" altLang="en-US" sz="1400">
              <a:latin typeface="Times New Roman" panose="02020603050405020304" pitchFamily="18" charset="0"/>
            </a:endParaRPr>
          </a:p>
        </p:txBody>
      </p:sp>
      <p:sp>
        <p:nvSpPr>
          <p:cNvPr id="26631" name="Rectangle 8">
            <a:extLst>
              <a:ext uri="{FF2B5EF4-FFF2-40B4-BE49-F238E27FC236}">
                <a16:creationId xmlns:a16="http://schemas.microsoft.com/office/drawing/2014/main" id="{EA5FD8E0-1A24-4B74-861C-1B3D55F01E8D}"/>
              </a:ext>
            </a:extLst>
          </p:cNvPr>
          <p:cNvSpPr>
            <a:spLocks noChangeArrowheads="1"/>
          </p:cNvSpPr>
          <p:nvPr/>
        </p:nvSpPr>
        <p:spPr bwMode="auto">
          <a:xfrm>
            <a:off x="4724400" y="2376488"/>
            <a:ext cx="4419600" cy="685800"/>
          </a:xfrm>
          <a:prstGeom prst="rect">
            <a:avLst/>
          </a:prstGeom>
          <a:solidFill>
            <a:srgbClr val="000099"/>
          </a:solidFill>
          <a:ln w="9525">
            <a:solidFill>
              <a:schemeClr val="tx1"/>
            </a:solidFill>
            <a:miter lim="800000"/>
            <a:headEnd/>
            <a:tailEnd/>
          </a:ln>
        </p:spPr>
        <p:txBody>
          <a:bodyPr wrap="none"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n-US" altLang="en-US" sz="2400" dirty="0">
                <a:latin typeface="Times New Roman" panose="02020603050405020304" pitchFamily="18" charset="0"/>
              </a:rPr>
              <a:t> </a:t>
            </a:r>
            <a:r>
              <a:rPr lang="en-US" altLang="en-US" sz="2800" b="1" dirty="0">
                <a:solidFill>
                  <a:srgbClr val="FFCC00"/>
                </a:solidFill>
                <a:latin typeface="Times New Roman" panose="02020603050405020304" pitchFamily="18" charset="0"/>
              </a:rPr>
              <a:t>I</a:t>
            </a:r>
            <a:r>
              <a:rPr lang="en-US" altLang="en-US" sz="2400" dirty="0">
                <a:solidFill>
                  <a:schemeClr val="bg1"/>
                </a:solidFill>
                <a:latin typeface="Times New Roman" panose="02020603050405020304" pitchFamily="18" charset="0"/>
              </a:rPr>
              <a:t>nform (</a:t>
            </a:r>
            <a:r>
              <a:rPr lang="en-US" altLang="en-US" sz="1400" dirty="0">
                <a:solidFill>
                  <a:schemeClr val="bg1"/>
                </a:solidFill>
                <a:latin typeface="Times New Roman" panose="02020603050405020304" pitchFamily="18" charset="0"/>
              </a:rPr>
              <a:t>Tell him/her about the FP methods that can </a:t>
            </a:r>
          </a:p>
          <a:p>
            <a:pPr eaLnBrk="1" hangingPunct="1">
              <a:spcBef>
                <a:spcPct val="0"/>
              </a:spcBef>
              <a:buClrTx/>
              <a:buSzTx/>
              <a:buFontTx/>
              <a:buNone/>
            </a:pPr>
            <a:r>
              <a:rPr lang="en-US" altLang="en-US" sz="1400" dirty="0">
                <a:solidFill>
                  <a:schemeClr val="bg1"/>
                </a:solidFill>
                <a:latin typeface="Times New Roman" panose="02020603050405020304" pitchFamily="18" charset="0"/>
              </a:rPr>
              <a:t>meet his/her FP needs &amp; responsive to person’s situation)</a:t>
            </a:r>
          </a:p>
        </p:txBody>
      </p:sp>
      <p:sp>
        <p:nvSpPr>
          <p:cNvPr id="26632" name="Rectangle 9">
            <a:extLst>
              <a:ext uri="{FF2B5EF4-FFF2-40B4-BE49-F238E27FC236}">
                <a16:creationId xmlns:a16="http://schemas.microsoft.com/office/drawing/2014/main" id="{8E8E4049-C5E1-46B9-819C-7E67B1BCF367}"/>
              </a:ext>
            </a:extLst>
          </p:cNvPr>
          <p:cNvSpPr>
            <a:spLocks noChangeArrowheads="1"/>
          </p:cNvSpPr>
          <p:nvPr/>
        </p:nvSpPr>
        <p:spPr bwMode="auto">
          <a:xfrm>
            <a:off x="5638800" y="1676400"/>
            <a:ext cx="3505200" cy="700088"/>
          </a:xfrm>
          <a:prstGeom prst="rect">
            <a:avLst/>
          </a:prstGeom>
          <a:solidFill>
            <a:srgbClr val="000099"/>
          </a:solidFill>
          <a:ln w="9525">
            <a:solidFill>
              <a:schemeClr val="tx1"/>
            </a:solidFill>
            <a:miter lim="800000"/>
            <a:headEnd/>
            <a:tailEnd/>
          </a:ln>
        </p:spPr>
        <p:txBody>
          <a:bodyPr wrap="none"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n-US" altLang="en-US" sz="2800" b="1" dirty="0">
                <a:solidFill>
                  <a:srgbClr val="FFCC00"/>
                </a:solidFill>
                <a:latin typeface="Times New Roman" panose="02020603050405020304" pitchFamily="18" charset="0"/>
              </a:rPr>
              <a:t>N</a:t>
            </a:r>
            <a:r>
              <a:rPr lang="en-US" altLang="en-US" sz="2400" dirty="0">
                <a:solidFill>
                  <a:schemeClr val="bg1"/>
                </a:solidFill>
                <a:latin typeface="Times New Roman" panose="02020603050405020304" pitchFamily="18" charset="0"/>
              </a:rPr>
              <a:t>egotiate (</a:t>
            </a:r>
            <a:r>
              <a:rPr lang="en-US" altLang="en-US" sz="1400" dirty="0">
                <a:solidFill>
                  <a:schemeClr val="bg1"/>
                </a:solidFill>
                <a:latin typeface="Times New Roman" panose="02020603050405020304" pitchFamily="18" charset="0"/>
              </a:rPr>
              <a:t>propose a behavior to try</a:t>
            </a:r>
          </a:p>
          <a:p>
            <a:pPr eaLnBrk="1" hangingPunct="1">
              <a:spcBef>
                <a:spcPct val="0"/>
              </a:spcBef>
              <a:buClrTx/>
              <a:buSzTx/>
              <a:buFontTx/>
              <a:buNone/>
            </a:pPr>
            <a:r>
              <a:rPr lang="en-US" altLang="en-US" sz="1400" dirty="0">
                <a:solidFill>
                  <a:schemeClr val="bg1"/>
                </a:solidFill>
                <a:latin typeface="Times New Roman" panose="02020603050405020304" pitchFamily="18" charset="0"/>
              </a:rPr>
              <a:t>during the week based on FP need &amp; situation) </a:t>
            </a:r>
          </a:p>
        </p:txBody>
      </p:sp>
      <p:sp>
        <p:nvSpPr>
          <p:cNvPr id="26633" name="Rectangle 10">
            <a:extLst>
              <a:ext uri="{FF2B5EF4-FFF2-40B4-BE49-F238E27FC236}">
                <a16:creationId xmlns:a16="http://schemas.microsoft.com/office/drawing/2014/main" id="{9C24ABE4-3B4D-47E5-9AA4-4E1B0287F5D1}"/>
              </a:ext>
            </a:extLst>
          </p:cNvPr>
          <p:cNvSpPr>
            <a:spLocks noChangeArrowheads="1"/>
          </p:cNvSpPr>
          <p:nvPr/>
        </p:nvSpPr>
        <p:spPr bwMode="auto">
          <a:xfrm>
            <a:off x="0" y="109538"/>
            <a:ext cx="9144000" cy="1569660"/>
          </a:xfrm>
          <a:prstGeom prst="rect">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50000"/>
              </a:spcBef>
              <a:buClrTx/>
              <a:buSzTx/>
              <a:buFontTx/>
              <a:buNone/>
            </a:pPr>
            <a:r>
              <a:rPr lang="en-US" altLang="en-US" sz="4800" b="1" dirty="0">
                <a:solidFill>
                  <a:srgbClr val="FFCC00"/>
                </a:solidFill>
                <a:latin typeface="Gill Sans MT" panose="020B0502020104020203" pitchFamily="34" charset="0"/>
              </a:rPr>
              <a:t>ALADIN</a:t>
            </a:r>
            <a:r>
              <a:rPr lang="en-US" altLang="en-US" sz="4800" b="1" dirty="0">
                <a:solidFill>
                  <a:schemeClr val="bg1"/>
                </a:solidFill>
                <a:latin typeface="Gill Sans MT" panose="020B0502020104020203" pitchFamily="34" charset="0"/>
              </a:rPr>
              <a:t> FRAMEWORK for 1-ON-1 PEER EDUCATION</a:t>
            </a:r>
          </a:p>
        </p:txBody>
      </p:sp>
      <p:sp>
        <p:nvSpPr>
          <p:cNvPr id="26634" name="Rectangle 11">
            <a:extLst>
              <a:ext uri="{FF2B5EF4-FFF2-40B4-BE49-F238E27FC236}">
                <a16:creationId xmlns:a16="http://schemas.microsoft.com/office/drawing/2014/main" id="{EBB11804-2B0F-4ADC-9D39-C3504816FA7F}"/>
              </a:ext>
            </a:extLst>
          </p:cNvPr>
          <p:cNvSpPr>
            <a:spLocks noChangeArrowheads="1"/>
          </p:cNvSpPr>
          <p:nvPr/>
        </p:nvSpPr>
        <p:spPr bwMode="auto">
          <a:xfrm>
            <a:off x="152400" y="5867400"/>
            <a:ext cx="8991600" cy="990600"/>
          </a:xfrm>
          <a:prstGeom prst="rect">
            <a:avLst/>
          </a:prstGeom>
          <a:solidFill>
            <a:srgbClr val="000099"/>
          </a:solidFill>
          <a:ln w="9525" algn="ctr">
            <a:solidFill>
              <a:schemeClr val="tx1"/>
            </a:solidFill>
            <a:miter lim="800000"/>
            <a:headEnd/>
            <a:tailEnd/>
          </a:ln>
        </p:spPr>
        <p:txBody>
          <a:bodyPr wrap="none"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endParaRPr lang="en-US" altLang="en-US" sz="1800"/>
          </a:p>
        </p:txBody>
      </p:sp>
      <p:sp>
        <p:nvSpPr>
          <p:cNvPr id="26635" name="AutoShape 12" descr="Image result for animated smiley faces laughing">
            <a:extLst>
              <a:ext uri="{FF2B5EF4-FFF2-40B4-BE49-F238E27FC236}">
                <a16:creationId xmlns:a16="http://schemas.microsoft.com/office/drawing/2014/main" id="{9B4ACEDF-0F3E-4350-BDEB-71FADA63A14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98CCD-34E8-4779-9AD5-6F8FA1AF29C3}"/>
              </a:ext>
            </a:extLst>
          </p:cNvPr>
          <p:cNvSpPr>
            <a:spLocks noGrp="1"/>
          </p:cNvSpPr>
          <p:nvPr>
            <p:ph type="title"/>
          </p:nvPr>
        </p:nvSpPr>
        <p:spPr>
          <a:xfrm>
            <a:off x="822960" y="286605"/>
            <a:ext cx="7543800" cy="627795"/>
          </a:xfrm>
        </p:spPr>
        <p:txBody>
          <a:bodyPr>
            <a:noAutofit/>
          </a:bodyPr>
          <a:lstStyle/>
          <a:p>
            <a:pPr algn="ctr"/>
            <a:r>
              <a:rPr lang="en-US" sz="6000" b="1" dirty="0">
                <a:solidFill>
                  <a:srgbClr val="7030A0"/>
                </a:solidFill>
              </a:rPr>
              <a:t>Learning Outcome</a:t>
            </a:r>
            <a:endParaRPr lang="en-US" sz="6000" dirty="0">
              <a:solidFill>
                <a:srgbClr val="7030A0"/>
              </a:solidFill>
            </a:endParaRPr>
          </a:p>
        </p:txBody>
      </p:sp>
      <p:sp>
        <p:nvSpPr>
          <p:cNvPr id="3" name="Content Placeholder 2">
            <a:extLst>
              <a:ext uri="{FF2B5EF4-FFF2-40B4-BE49-F238E27FC236}">
                <a16:creationId xmlns:a16="http://schemas.microsoft.com/office/drawing/2014/main" id="{493E3F3A-8299-4F8B-B821-9F4B06D6D8F2}"/>
              </a:ext>
            </a:extLst>
          </p:cNvPr>
          <p:cNvSpPr>
            <a:spLocks noGrp="1"/>
          </p:cNvSpPr>
          <p:nvPr>
            <p:ph idx="1"/>
          </p:nvPr>
        </p:nvSpPr>
        <p:spPr>
          <a:xfrm>
            <a:off x="685800" y="381000"/>
            <a:ext cx="8153400" cy="5834270"/>
          </a:xfrm>
        </p:spPr>
        <p:txBody>
          <a:bodyPr>
            <a:noAutofit/>
          </a:bodyPr>
          <a:lstStyle/>
          <a:p>
            <a:pPr marL="201168" lvl="1" indent="0">
              <a:buNone/>
            </a:pPr>
            <a:endParaRPr lang="en-US" dirty="0"/>
          </a:p>
          <a:p>
            <a:pPr>
              <a:buFont typeface="Wingdings" panose="05000000000000000000" pitchFamily="2" charset="2"/>
              <a:buChar char="v"/>
            </a:pPr>
            <a:r>
              <a:rPr lang="en-US" sz="2400" dirty="0"/>
              <a:t>The concept of Peer and Peer Education </a:t>
            </a:r>
          </a:p>
          <a:p>
            <a:pPr>
              <a:buFont typeface="Wingdings" panose="05000000000000000000" pitchFamily="2" charset="2"/>
              <a:buChar char="v"/>
            </a:pPr>
            <a:r>
              <a:rPr lang="en-US" sz="2400" dirty="0"/>
              <a:t>Aims of Peer Education </a:t>
            </a:r>
          </a:p>
          <a:p>
            <a:pPr>
              <a:buFont typeface="Wingdings" panose="05000000000000000000" pitchFamily="2" charset="2"/>
              <a:buChar char="v"/>
            </a:pPr>
            <a:r>
              <a:rPr lang="en-US" sz="2400" dirty="0"/>
              <a:t>Benefits of Peer Education </a:t>
            </a:r>
          </a:p>
          <a:p>
            <a:pPr>
              <a:buFont typeface="Wingdings" panose="05000000000000000000" pitchFamily="2" charset="2"/>
              <a:buChar char="v"/>
            </a:pPr>
            <a:r>
              <a:rPr lang="en-US" sz="2400" dirty="0"/>
              <a:t> Criteria for selection of Peer Educators </a:t>
            </a:r>
          </a:p>
          <a:p>
            <a:pPr>
              <a:buFont typeface="Wingdings" panose="05000000000000000000" pitchFamily="2" charset="2"/>
              <a:buChar char="v"/>
            </a:pPr>
            <a:r>
              <a:rPr lang="en-US" sz="2400" dirty="0"/>
              <a:t> Training of  peer educators</a:t>
            </a:r>
          </a:p>
          <a:p>
            <a:pPr>
              <a:buFont typeface="Wingdings" panose="05000000000000000000" pitchFamily="2" charset="2"/>
              <a:buChar char="v"/>
            </a:pPr>
            <a:r>
              <a:rPr lang="en-US" sz="2400" dirty="0"/>
              <a:t> Assumptions for deciding the number of peer educators</a:t>
            </a:r>
          </a:p>
          <a:p>
            <a:pPr>
              <a:buFont typeface="Wingdings" panose="05000000000000000000" pitchFamily="2" charset="2"/>
              <a:buChar char="v"/>
            </a:pPr>
            <a:r>
              <a:rPr lang="en-US" sz="2400" dirty="0"/>
              <a:t>Supervision in Peer Education </a:t>
            </a:r>
          </a:p>
          <a:p>
            <a:pPr>
              <a:buFont typeface="Wingdings" panose="05000000000000000000" pitchFamily="2" charset="2"/>
              <a:buChar char="v"/>
            </a:pPr>
            <a:r>
              <a:rPr lang="en-US" sz="2400" dirty="0"/>
              <a:t> ALADIN FRAMEWORK for 1-ON-1 Peer Education</a:t>
            </a:r>
          </a:p>
          <a:p>
            <a:pPr>
              <a:buFont typeface="Wingdings" panose="05000000000000000000" pitchFamily="2" charset="2"/>
              <a:buChar char="v"/>
            </a:pPr>
            <a:r>
              <a:rPr lang="en-US" sz="2400" dirty="0"/>
              <a:t>Peer Education Approach in Adolescents</a:t>
            </a:r>
          </a:p>
          <a:p>
            <a:pPr>
              <a:buFont typeface="Wingdings" panose="05000000000000000000" pitchFamily="2" charset="2"/>
              <a:buChar char="v"/>
            </a:pPr>
            <a:r>
              <a:rPr lang="en-US" sz="2400" dirty="0"/>
              <a:t>Peer Observation Process </a:t>
            </a:r>
          </a:p>
          <a:p>
            <a:pPr>
              <a:buFont typeface="Wingdings" panose="05000000000000000000" pitchFamily="2" charset="2"/>
              <a:buChar char="v"/>
            </a:pPr>
            <a:r>
              <a:rPr lang="en-US" sz="2400" dirty="0"/>
              <a:t>Peer Education and HIV/AIDS</a:t>
            </a:r>
            <a:endParaRPr lang="en-US" sz="1400" dirty="0"/>
          </a:p>
          <a:p>
            <a:pPr>
              <a:buFont typeface="Wingdings" panose="05000000000000000000" pitchFamily="2" charset="2"/>
              <a:buChar char="v"/>
            </a:pPr>
            <a:endParaRPr lang="en-US" sz="300" dirty="0"/>
          </a:p>
          <a:p>
            <a:pPr>
              <a:buFont typeface="Wingdings" panose="05000000000000000000" pitchFamily="2" charset="2"/>
              <a:buChar char="v"/>
            </a:pPr>
            <a:endParaRPr lang="en-US" sz="200" dirty="0"/>
          </a:p>
        </p:txBody>
      </p:sp>
    </p:spTree>
    <p:extLst>
      <p:ext uri="{BB962C8B-B14F-4D97-AF65-F5344CB8AC3E}">
        <p14:creationId xmlns:p14="http://schemas.microsoft.com/office/powerpoint/2010/main" val="2302756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6">
            <a:extLst>
              <a:ext uri="{FF2B5EF4-FFF2-40B4-BE49-F238E27FC236}">
                <a16:creationId xmlns:a16="http://schemas.microsoft.com/office/drawing/2014/main" id="{19F09346-72D1-407A-8C86-5E5205D99A6B}"/>
              </a:ext>
            </a:extLst>
          </p:cNvPr>
          <p:cNvSpPr txBox="1">
            <a:spLocks noChangeArrowheads="1"/>
          </p:cNvSpPr>
          <p:nvPr/>
        </p:nvSpPr>
        <p:spPr bwMode="auto">
          <a:xfrm>
            <a:off x="1371600" y="0"/>
            <a:ext cx="6934200" cy="1077218"/>
          </a:xfrm>
          <a:prstGeom prst="rect">
            <a:avLst/>
          </a:prstGeom>
          <a:solidFill>
            <a:schemeClr val="bg1"/>
          </a:solidFill>
          <a:ln w="12700">
            <a:solidFill>
              <a:schemeClr val="tx1"/>
            </a:solidFill>
            <a:miter lim="800000"/>
            <a:headEnd/>
            <a:tailEnd/>
          </a:ln>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en-US" altLang="en-US" sz="3200" b="1" dirty="0">
                <a:solidFill>
                  <a:srgbClr val="7030A0"/>
                </a:solidFill>
                <a:latin typeface="Arial" panose="020B0604020202020204" pitchFamily="34" charset="0"/>
              </a:rPr>
              <a:t>APPROACH/  ESTABLISH </a:t>
            </a:r>
          </a:p>
          <a:p>
            <a:pPr algn="ctr" eaLnBrk="1" hangingPunct="1">
              <a:spcBef>
                <a:spcPct val="0"/>
              </a:spcBef>
              <a:buClrTx/>
              <a:buSzTx/>
              <a:buFontTx/>
              <a:buNone/>
            </a:pPr>
            <a:r>
              <a:rPr lang="en-US" altLang="en-US" sz="3200" b="1" dirty="0">
                <a:solidFill>
                  <a:srgbClr val="7030A0"/>
                </a:solidFill>
                <a:latin typeface="Arial" panose="020B0604020202020204" pitchFamily="34" charset="0"/>
              </a:rPr>
              <a:t>RAPPORT</a:t>
            </a:r>
          </a:p>
        </p:txBody>
      </p:sp>
      <p:sp>
        <p:nvSpPr>
          <p:cNvPr id="8" name="Rounded Rectangle 7">
            <a:extLst>
              <a:ext uri="{FF2B5EF4-FFF2-40B4-BE49-F238E27FC236}">
                <a16:creationId xmlns:a16="http://schemas.microsoft.com/office/drawing/2014/main" id="{99F76C07-DF23-4F1C-A701-4852767CF826}"/>
              </a:ext>
            </a:extLst>
          </p:cNvPr>
          <p:cNvSpPr/>
          <p:nvPr/>
        </p:nvSpPr>
        <p:spPr>
          <a:xfrm>
            <a:off x="228600" y="1066800"/>
            <a:ext cx="1676400" cy="762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800" b="1" cap="all" dirty="0">
                <a:solidFill>
                  <a:srgbClr val="7030A0"/>
                </a:solidFill>
              </a:rPr>
              <a:t>Smile</a:t>
            </a:r>
          </a:p>
        </p:txBody>
      </p:sp>
      <p:sp>
        <p:nvSpPr>
          <p:cNvPr id="28676" name="Text Box 7">
            <a:extLst>
              <a:ext uri="{FF2B5EF4-FFF2-40B4-BE49-F238E27FC236}">
                <a16:creationId xmlns:a16="http://schemas.microsoft.com/office/drawing/2014/main" id="{86D03428-D4EA-4A70-8E37-6B2ED0C059B7}"/>
              </a:ext>
            </a:extLst>
          </p:cNvPr>
          <p:cNvSpPr txBox="1">
            <a:spLocks noChangeArrowheads="1"/>
          </p:cNvSpPr>
          <p:nvPr/>
        </p:nvSpPr>
        <p:spPr bwMode="auto">
          <a:xfrm>
            <a:off x="457200" y="1828800"/>
            <a:ext cx="1371600" cy="523875"/>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50000"/>
              </a:spcBef>
              <a:buClrTx/>
              <a:buSzTx/>
              <a:buFontTx/>
              <a:buNone/>
            </a:pPr>
            <a:r>
              <a:rPr lang="en-US" altLang="en-US" sz="2800" b="1">
                <a:solidFill>
                  <a:srgbClr val="CC0000"/>
                </a:solidFill>
                <a:latin typeface="Arial" panose="020B0604020202020204" pitchFamily="34" charset="0"/>
              </a:rPr>
              <a:t>A</a:t>
            </a:r>
            <a:r>
              <a:rPr lang="en-US" altLang="en-US" sz="2800" b="1">
                <a:latin typeface="Arial" panose="020B0604020202020204" pitchFamily="34" charset="0"/>
              </a:rPr>
              <a:t>SK</a:t>
            </a:r>
          </a:p>
        </p:txBody>
      </p:sp>
      <p:sp>
        <p:nvSpPr>
          <p:cNvPr id="28677" name="Text Box 8">
            <a:extLst>
              <a:ext uri="{FF2B5EF4-FFF2-40B4-BE49-F238E27FC236}">
                <a16:creationId xmlns:a16="http://schemas.microsoft.com/office/drawing/2014/main" id="{46D28B66-492E-4D18-B6D6-32A47EC80CF0}"/>
              </a:ext>
            </a:extLst>
          </p:cNvPr>
          <p:cNvSpPr txBox="1">
            <a:spLocks noChangeArrowheads="1"/>
          </p:cNvSpPr>
          <p:nvPr/>
        </p:nvSpPr>
        <p:spPr bwMode="auto">
          <a:xfrm>
            <a:off x="457200" y="2743200"/>
            <a:ext cx="1524000" cy="523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50000"/>
              </a:spcBef>
              <a:buClrTx/>
              <a:buSzTx/>
              <a:buFontTx/>
              <a:buNone/>
            </a:pPr>
            <a:r>
              <a:rPr lang="en-US" altLang="en-US" sz="2800" b="1">
                <a:solidFill>
                  <a:srgbClr val="CC0000"/>
                </a:solidFill>
                <a:latin typeface="Arial" panose="020B0604020202020204" pitchFamily="34" charset="0"/>
              </a:rPr>
              <a:t>L</a:t>
            </a:r>
            <a:r>
              <a:rPr lang="en-US" altLang="en-US" sz="2800" b="1">
                <a:latin typeface="Arial" panose="020B0604020202020204" pitchFamily="34" charset="0"/>
              </a:rPr>
              <a:t>ISTEN</a:t>
            </a:r>
          </a:p>
        </p:txBody>
      </p:sp>
      <p:sp>
        <p:nvSpPr>
          <p:cNvPr id="28678" name="Text Box 9">
            <a:extLst>
              <a:ext uri="{FF2B5EF4-FFF2-40B4-BE49-F238E27FC236}">
                <a16:creationId xmlns:a16="http://schemas.microsoft.com/office/drawing/2014/main" id="{C4F151FE-AFD3-40DC-BB0B-68E5B7434ED5}"/>
              </a:ext>
            </a:extLst>
          </p:cNvPr>
          <p:cNvSpPr txBox="1">
            <a:spLocks noChangeArrowheads="1"/>
          </p:cNvSpPr>
          <p:nvPr/>
        </p:nvSpPr>
        <p:spPr bwMode="auto">
          <a:xfrm>
            <a:off x="381000" y="3581400"/>
            <a:ext cx="2057400" cy="523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50000"/>
              </a:spcBef>
              <a:buClrTx/>
              <a:buSzTx/>
              <a:buFontTx/>
              <a:buNone/>
            </a:pPr>
            <a:r>
              <a:rPr lang="en-US" altLang="en-US" sz="2800" b="1">
                <a:solidFill>
                  <a:srgbClr val="CC0000"/>
                </a:solidFill>
                <a:latin typeface="Arial" panose="020B0604020202020204" pitchFamily="34" charset="0"/>
              </a:rPr>
              <a:t>A</a:t>
            </a:r>
            <a:r>
              <a:rPr lang="en-US" altLang="en-US" sz="2800" b="1">
                <a:latin typeface="Arial" panose="020B0604020202020204" pitchFamily="34" charset="0"/>
              </a:rPr>
              <a:t>SSESSS</a:t>
            </a:r>
          </a:p>
        </p:txBody>
      </p:sp>
      <p:sp>
        <p:nvSpPr>
          <p:cNvPr id="28679" name="Text Box 10">
            <a:extLst>
              <a:ext uri="{FF2B5EF4-FFF2-40B4-BE49-F238E27FC236}">
                <a16:creationId xmlns:a16="http://schemas.microsoft.com/office/drawing/2014/main" id="{FDCF48B1-B658-4C18-9B7D-0052C8E3A317}"/>
              </a:ext>
            </a:extLst>
          </p:cNvPr>
          <p:cNvSpPr txBox="1">
            <a:spLocks noChangeArrowheads="1"/>
          </p:cNvSpPr>
          <p:nvPr/>
        </p:nvSpPr>
        <p:spPr bwMode="auto">
          <a:xfrm>
            <a:off x="381000" y="4419600"/>
            <a:ext cx="1828800" cy="523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50000"/>
              </a:spcBef>
              <a:buClrTx/>
              <a:buSzTx/>
              <a:buFontTx/>
              <a:buNone/>
            </a:pPr>
            <a:r>
              <a:rPr lang="en-US" altLang="en-US" sz="2800" b="1">
                <a:solidFill>
                  <a:srgbClr val="CC0000"/>
                </a:solidFill>
                <a:latin typeface="Arial" panose="020B0604020202020204" pitchFamily="34" charset="0"/>
              </a:rPr>
              <a:t>D</a:t>
            </a:r>
            <a:r>
              <a:rPr lang="en-US" altLang="en-US" sz="2800" b="1">
                <a:latin typeface="Arial" panose="020B0604020202020204" pitchFamily="34" charset="0"/>
              </a:rPr>
              <a:t>ISCUSS</a:t>
            </a:r>
          </a:p>
        </p:txBody>
      </p:sp>
      <p:sp>
        <p:nvSpPr>
          <p:cNvPr id="28680" name="Text Box 11">
            <a:extLst>
              <a:ext uri="{FF2B5EF4-FFF2-40B4-BE49-F238E27FC236}">
                <a16:creationId xmlns:a16="http://schemas.microsoft.com/office/drawing/2014/main" id="{2348FD27-593C-47D8-8D6A-CCCC8A105C2C}"/>
              </a:ext>
            </a:extLst>
          </p:cNvPr>
          <p:cNvSpPr txBox="1">
            <a:spLocks noChangeArrowheads="1"/>
          </p:cNvSpPr>
          <p:nvPr/>
        </p:nvSpPr>
        <p:spPr bwMode="auto">
          <a:xfrm>
            <a:off x="381000" y="5181600"/>
            <a:ext cx="1601788" cy="523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50000"/>
              </a:spcBef>
              <a:buClrTx/>
              <a:buSzTx/>
              <a:buFontTx/>
              <a:buNone/>
            </a:pPr>
            <a:r>
              <a:rPr lang="en-US" altLang="en-US" sz="2800" b="1">
                <a:solidFill>
                  <a:srgbClr val="CC0000"/>
                </a:solidFill>
                <a:latin typeface="Arial" panose="020B0604020202020204" pitchFamily="34" charset="0"/>
              </a:rPr>
              <a:t>I</a:t>
            </a:r>
            <a:r>
              <a:rPr lang="en-US" altLang="en-US" sz="2800" b="1">
                <a:latin typeface="Arial" panose="020B0604020202020204" pitchFamily="34" charset="0"/>
              </a:rPr>
              <a:t>NFORM</a:t>
            </a:r>
          </a:p>
        </p:txBody>
      </p:sp>
      <p:sp>
        <p:nvSpPr>
          <p:cNvPr id="28681" name="Text Box 12">
            <a:extLst>
              <a:ext uri="{FF2B5EF4-FFF2-40B4-BE49-F238E27FC236}">
                <a16:creationId xmlns:a16="http://schemas.microsoft.com/office/drawing/2014/main" id="{85BC4BD8-0A20-4F48-8F33-B00600EF7D52}"/>
              </a:ext>
            </a:extLst>
          </p:cNvPr>
          <p:cNvSpPr txBox="1">
            <a:spLocks noChangeArrowheads="1"/>
          </p:cNvSpPr>
          <p:nvPr/>
        </p:nvSpPr>
        <p:spPr bwMode="auto">
          <a:xfrm>
            <a:off x="381000" y="6096000"/>
            <a:ext cx="2438400" cy="523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50000"/>
              </a:spcBef>
              <a:buClrTx/>
              <a:buSzTx/>
              <a:buFontTx/>
              <a:buNone/>
            </a:pPr>
            <a:r>
              <a:rPr lang="en-US" altLang="en-US" sz="2800" b="1">
                <a:solidFill>
                  <a:srgbClr val="CC0000"/>
                </a:solidFill>
                <a:latin typeface="Arial" panose="020B0604020202020204" pitchFamily="34" charset="0"/>
              </a:rPr>
              <a:t>N</a:t>
            </a:r>
            <a:r>
              <a:rPr lang="en-US" altLang="en-US" sz="2800" b="1">
                <a:latin typeface="Arial" panose="020B0604020202020204" pitchFamily="34" charset="0"/>
              </a:rPr>
              <a:t>EGOTIATE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41E0F-3FA2-4154-93B9-55553E7F047F}"/>
              </a:ext>
            </a:extLst>
          </p:cNvPr>
          <p:cNvSpPr>
            <a:spLocks noGrp="1"/>
          </p:cNvSpPr>
          <p:nvPr>
            <p:ph type="title"/>
          </p:nvPr>
        </p:nvSpPr>
        <p:spPr>
          <a:xfrm>
            <a:off x="822958" y="286604"/>
            <a:ext cx="7787641" cy="1450757"/>
          </a:xfrm>
        </p:spPr>
        <p:txBody>
          <a:bodyPr/>
          <a:lstStyle/>
          <a:p>
            <a:r>
              <a:rPr lang="en-US" dirty="0"/>
              <a:t> </a:t>
            </a:r>
            <a:r>
              <a:rPr lang="en-US" b="1" dirty="0"/>
              <a:t>Peer Education Approach in Adolescents</a:t>
            </a:r>
          </a:p>
        </p:txBody>
      </p:sp>
      <p:sp>
        <p:nvSpPr>
          <p:cNvPr id="3" name="Content Placeholder 2">
            <a:extLst>
              <a:ext uri="{FF2B5EF4-FFF2-40B4-BE49-F238E27FC236}">
                <a16:creationId xmlns:a16="http://schemas.microsoft.com/office/drawing/2014/main" id="{E19D30FE-B4E3-4B97-8380-623CA92B968E}"/>
              </a:ext>
            </a:extLst>
          </p:cNvPr>
          <p:cNvSpPr>
            <a:spLocks noGrp="1"/>
          </p:cNvSpPr>
          <p:nvPr>
            <p:ph idx="1"/>
          </p:nvPr>
        </p:nvSpPr>
        <p:spPr/>
        <p:txBody>
          <a:bodyPr>
            <a:normAutofit lnSpcReduction="10000"/>
          </a:bodyPr>
          <a:lstStyle/>
          <a:p>
            <a:pPr algn="just"/>
            <a:r>
              <a:rPr lang="en-US" sz="3200" dirty="0"/>
              <a:t>Adolescence is an important stage of human life span, which crucial developmental processes occur. Since peers play a critical role in the psychosocial development of most adolescents, peer education is currently considered as </a:t>
            </a:r>
            <a:r>
              <a:rPr lang="en-US" sz="3200" b="1" u="sng" dirty="0">
                <a:solidFill>
                  <a:srgbClr val="FF0000"/>
                </a:solidFill>
              </a:rPr>
              <a:t>a health promotion strategy in adolescents</a:t>
            </a:r>
            <a:r>
              <a:rPr lang="en-US" sz="3200" dirty="0"/>
              <a:t>. Peer education is an effective tool for promoting healthy behaviors among adolescents. </a:t>
            </a:r>
          </a:p>
          <a:p>
            <a:pPr algn="just"/>
            <a:endParaRPr lang="en-US" sz="3200" dirty="0"/>
          </a:p>
        </p:txBody>
      </p:sp>
    </p:spTree>
    <p:extLst>
      <p:ext uri="{BB962C8B-B14F-4D97-AF65-F5344CB8AC3E}">
        <p14:creationId xmlns:p14="http://schemas.microsoft.com/office/powerpoint/2010/main" val="3630584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2C9C4-E8F1-488D-8E2C-F2C8E0F87867}"/>
              </a:ext>
            </a:extLst>
          </p:cNvPr>
          <p:cNvSpPr>
            <a:spLocks noGrp="1"/>
          </p:cNvSpPr>
          <p:nvPr>
            <p:ph type="title"/>
          </p:nvPr>
        </p:nvSpPr>
        <p:spPr/>
        <p:txBody>
          <a:bodyPr/>
          <a:lstStyle/>
          <a:p>
            <a:r>
              <a:rPr lang="en-US" b="1" dirty="0"/>
              <a:t>Peer Education Program </a:t>
            </a:r>
            <a:endParaRPr lang="en-US" dirty="0"/>
          </a:p>
        </p:txBody>
      </p:sp>
      <p:sp>
        <p:nvSpPr>
          <p:cNvPr id="3" name="Content Placeholder 2">
            <a:extLst>
              <a:ext uri="{FF2B5EF4-FFF2-40B4-BE49-F238E27FC236}">
                <a16:creationId xmlns:a16="http://schemas.microsoft.com/office/drawing/2014/main" id="{91DC3EBA-DC41-43AE-AE31-EF60E3F00EF1}"/>
              </a:ext>
            </a:extLst>
          </p:cNvPr>
          <p:cNvSpPr>
            <a:spLocks noGrp="1"/>
          </p:cNvSpPr>
          <p:nvPr>
            <p:ph idx="1"/>
          </p:nvPr>
        </p:nvSpPr>
        <p:spPr>
          <a:xfrm>
            <a:off x="228600" y="1737361"/>
            <a:ext cx="8610600" cy="4131733"/>
          </a:xfrm>
        </p:spPr>
        <p:txBody>
          <a:bodyPr>
            <a:normAutofit/>
          </a:bodyPr>
          <a:lstStyle/>
          <a:p>
            <a:pPr algn="just"/>
            <a:r>
              <a:rPr lang="en-US" sz="2800" dirty="0"/>
              <a:t>Peer education programs have been used as public health strategies to promote various positive health behaviors such as smoking cessation and violence, substance abuse, and HIV/AIDS prevention. </a:t>
            </a:r>
          </a:p>
          <a:p>
            <a:pPr algn="just"/>
            <a:r>
              <a:rPr lang="en-US" sz="2800" dirty="0"/>
              <a:t>While the first group are the “bosses” and control the direction of the program, the second group (also known as program facilitators) guide and support the peer educators throughout the process (following figure).</a:t>
            </a:r>
          </a:p>
          <a:p>
            <a:pPr algn="just"/>
            <a:endParaRPr lang="en-US" sz="2800" dirty="0"/>
          </a:p>
          <a:p>
            <a:pPr marL="0" indent="0" algn="just">
              <a:buNone/>
            </a:pPr>
            <a:endParaRPr lang="en-US" sz="2800" dirty="0"/>
          </a:p>
        </p:txBody>
      </p:sp>
    </p:spTree>
    <p:extLst>
      <p:ext uri="{BB962C8B-B14F-4D97-AF65-F5344CB8AC3E}">
        <p14:creationId xmlns:p14="http://schemas.microsoft.com/office/powerpoint/2010/main" val="3013351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8A638-4ED9-49B8-A93F-303883F68325}"/>
              </a:ext>
            </a:extLst>
          </p:cNvPr>
          <p:cNvSpPr>
            <a:spLocks noGrp="1"/>
          </p:cNvSpPr>
          <p:nvPr>
            <p:ph type="title"/>
          </p:nvPr>
        </p:nvSpPr>
        <p:spPr>
          <a:xfrm>
            <a:off x="822960" y="286605"/>
            <a:ext cx="7543800" cy="1161196"/>
          </a:xfrm>
        </p:spPr>
        <p:txBody>
          <a:bodyPr/>
          <a:lstStyle/>
          <a:p>
            <a:r>
              <a:rPr lang="en-US" b="1" dirty="0"/>
              <a:t>Peer Education Program </a:t>
            </a:r>
          </a:p>
        </p:txBody>
      </p:sp>
      <p:pic>
        <p:nvPicPr>
          <p:cNvPr id="5" name="Content Placeholder 4">
            <a:extLst>
              <a:ext uri="{FF2B5EF4-FFF2-40B4-BE49-F238E27FC236}">
                <a16:creationId xmlns:a16="http://schemas.microsoft.com/office/drawing/2014/main" id="{72864E74-4A8B-4477-B041-038046E4DA0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1737361"/>
            <a:ext cx="8458200" cy="4511039"/>
          </a:xfrm>
        </p:spPr>
      </p:pic>
    </p:spTree>
    <p:extLst>
      <p:ext uri="{BB962C8B-B14F-4D97-AF65-F5344CB8AC3E}">
        <p14:creationId xmlns:p14="http://schemas.microsoft.com/office/powerpoint/2010/main" val="3439607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396BB-1FD8-46C2-8131-3DF7A4B9D7CE}"/>
              </a:ext>
            </a:extLst>
          </p:cNvPr>
          <p:cNvSpPr>
            <a:spLocks noGrp="1"/>
          </p:cNvSpPr>
          <p:nvPr>
            <p:ph type="title"/>
          </p:nvPr>
        </p:nvSpPr>
        <p:spPr>
          <a:xfrm>
            <a:off x="822960" y="286604"/>
            <a:ext cx="7543800" cy="1450757"/>
          </a:xfrm>
        </p:spPr>
        <p:txBody>
          <a:bodyPr>
            <a:normAutofit fontScale="90000"/>
          </a:bodyPr>
          <a:lstStyle/>
          <a:p>
            <a:pPr algn="ctr"/>
            <a:r>
              <a:rPr lang="en-US" sz="5400" b="1" dirty="0"/>
              <a:t>Component of a Peer Education Program</a:t>
            </a:r>
          </a:p>
        </p:txBody>
      </p:sp>
      <p:sp>
        <p:nvSpPr>
          <p:cNvPr id="3" name="Content Placeholder 2">
            <a:extLst>
              <a:ext uri="{FF2B5EF4-FFF2-40B4-BE49-F238E27FC236}">
                <a16:creationId xmlns:a16="http://schemas.microsoft.com/office/drawing/2014/main" id="{E259F9A2-F633-4FAD-8AD0-BABFCF661A9B}"/>
              </a:ext>
            </a:extLst>
          </p:cNvPr>
          <p:cNvSpPr>
            <a:spLocks noGrp="1"/>
          </p:cNvSpPr>
          <p:nvPr>
            <p:ph idx="1"/>
          </p:nvPr>
        </p:nvSpPr>
        <p:spPr/>
        <p:txBody>
          <a:bodyPr/>
          <a:lstStyle/>
          <a:p>
            <a:pPr algn="just"/>
            <a:r>
              <a:rPr lang="en-US" sz="2400" b="1" dirty="0"/>
              <a:t>Peer educator training, as the most important component of a peer education program, involves:</a:t>
            </a:r>
          </a:p>
          <a:p>
            <a:pPr algn="just"/>
            <a:r>
              <a:rPr lang="en-US" sz="2400" b="1" dirty="0"/>
              <a:t>1. An introductory meeting to familiarize the peer educators with the concept of peer education and the training needs; </a:t>
            </a:r>
          </a:p>
          <a:p>
            <a:pPr algn="just"/>
            <a:r>
              <a:rPr lang="en-US" sz="2400" b="1" dirty="0"/>
              <a:t>2. Training the educators with communication, facilitation, research, and evaluation skills; </a:t>
            </a:r>
          </a:p>
          <a:p>
            <a:pPr algn="just"/>
            <a:r>
              <a:rPr lang="en-US" sz="2400" b="1" dirty="0"/>
              <a:t>3. Providing opportunities for personal development; </a:t>
            </a:r>
          </a:p>
          <a:p>
            <a:pPr algn="just"/>
            <a:r>
              <a:rPr lang="en-US" sz="2400" b="1" dirty="0"/>
              <a:t>4. Providing access to formal knowledge</a:t>
            </a:r>
          </a:p>
          <a:p>
            <a:endParaRPr lang="en-US" dirty="0"/>
          </a:p>
        </p:txBody>
      </p:sp>
    </p:spTree>
    <p:extLst>
      <p:ext uri="{BB962C8B-B14F-4D97-AF65-F5344CB8AC3E}">
        <p14:creationId xmlns:p14="http://schemas.microsoft.com/office/powerpoint/2010/main" val="2633386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47859-BF54-4F00-9C51-8125192F2293}"/>
              </a:ext>
            </a:extLst>
          </p:cNvPr>
          <p:cNvSpPr>
            <a:spLocks noGrp="1"/>
          </p:cNvSpPr>
          <p:nvPr>
            <p:ph type="title"/>
          </p:nvPr>
        </p:nvSpPr>
        <p:spPr>
          <a:xfrm>
            <a:off x="822960" y="286605"/>
            <a:ext cx="7543800" cy="1389796"/>
          </a:xfrm>
        </p:spPr>
        <p:txBody>
          <a:bodyPr/>
          <a:lstStyle/>
          <a:p>
            <a:r>
              <a:rPr lang="en-US" b="1" dirty="0"/>
              <a:t>Peer Observation Process </a:t>
            </a:r>
          </a:p>
        </p:txBody>
      </p:sp>
      <p:pic>
        <p:nvPicPr>
          <p:cNvPr id="5" name="Content Placeholder 4">
            <a:extLst>
              <a:ext uri="{FF2B5EF4-FFF2-40B4-BE49-F238E27FC236}">
                <a16:creationId xmlns:a16="http://schemas.microsoft.com/office/drawing/2014/main" id="{7BA97A44-8191-4268-AF6F-6ADAF628421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2960" y="1905000"/>
            <a:ext cx="7711439" cy="4191000"/>
          </a:xfrm>
        </p:spPr>
      </p:pic>
    </p:spTree>
    <p:extLst>
      <p:ext uri="{BB962C8B-B14F-4D97-AF65-F5344CB8AC3E}">
        <p14:creationId xmlns:p14="http://schemas.microsoft.com/office/powerpoint/2010/main" val="3722563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164C5-B349-4C5C-8C19-0006152702B1}"/>
              </a:ext>
            </a:extLst>
          </p:cNvPr>
          <p:cNvSpPr>
            <a:spLocks noGrp="1"/>
          </p:cNvSpPr>
          <p:nvPr>
            <p:ph type="title"/>
          </p:nvPr>
        </p:nvSpPr>
        <p:spPr/>
        <p:txBody>
          <a:bodyPr/>
          <a:lstStyle/>
          <a:p>
            <a:r>
              <a:rPr lang="en-US" b="1" dirty="0"/>
              <a:t>Peer Observation Process </a:t>
            </a:r>
          </a:p>
        </p:txBody>
      </p:sp>
      <p:sp>
        <p:nvSpPr>
          <p:cNvPr id="3" name="Content Placeholder 2">
            <a:extLst>
              <a:ext uri="{FF2B5EF4-FFF2-40B4-BE49-F238E27FC236}">
                <a16:creationId xmlns:a16="http://schemas.microsoft.com/office/drawing/2014/main" id="{8D3ED28D-5C7A-4A5B-84C5-2E18B6483772}"/>
              </a:ext>
            </a:extLst>
          </p:cNvPr>
          <p:cNvSpPr>
            <a:spLocks noGrp="1"/>
          </p:cNvSpPr>
          <p:nvPr>
            <p:ph idx="1"/>
          </p:nvPr>
        </p:nvSpPr>
        <p:spPr/>
        <p:txBody>
          <a:bodyPr>
            <a:normAutofit/>
          </a:bodyPr>
          <a:lstStyle/>
          <a:p>
            <a:pPr algn="just"/>
            <a:r>
              <a:rPr lang="en-US" sz="2800" dirty="0"/>
              <a:t>The general approach to peer observation was first described in Bell’s model (Fig. 2) which involved</a:t>
            </a:r>
          </a:p>
          <a:p>
            <a:pPr algn="just">
              <a:buFont typeface="Wingdings" panose="05000000000000000000" pitchFamily="2" charset="2"/>
              <a:buChar char="Ø"/>
            </a:pPr>
            <a:r>
              <a:rPr lang="en-US" sz="2800" dirty="0"/>
              <a:t>pre-observation meeting, </a:t>
            </a:r>
          </a:p>
          <a:p>
            <a:pPr algn="just">
              <a:buFont typeface="Wingdings" panose="05000000000000000000" pitchFamily="2" charset="2"/>
              <a:buChar char="Ø"/>
            </a:pPr>
            <a:r>
              <a:rPr lang="en-US" sz="2800" dirty="0"/>
              <a:t>observation, </a:t>
            </a:r>
          </a:p>
          <a:p>
            <a:pPr algn="just">
              <a:buFont typeface="Wingdings" panose="05000000000000000000" pitchFamily="2" charset="2"/>
              <a:buChar char="Ø"/>
            </a:pPr>
            <a:r>
              <a:rPr lang="en-US" sz="2800" dirty="0"/>
              <a:t>Post-observation feedback, </a:t>
            </a:r>
          </a:p>
          <a:p>
            <a:pPr algn="just">
              <a:buFont typeface="Wingdings" panose="05000000000000000000" pitchFamily="2" charset="2"/>
              <a:buChar char="Ø"/>
            </a:pPr>
            <a:r>
              <a:rPr lang="en-US" sz="2800" dirty="0"/>
              <a:t>and reflection</a:t>
            </a:r>
          </a:p>
        </p:txBody>
      </p:sp>
    </p:spTree>
    <p:extLst>
      <p:ext uri="{BB962C8B-B14F-4D97-AF65-F5344CB8AC3E}">
        <p14:creationId xmlns:p14="http://schemas.microsoft.com/office/powerpoint/2010/main" val="2387047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B7B40BD5-1858-4B26-B7DA-A5A3A55B8E12}"/>
              </a:ext>
            </a:extLst>
          </p:cNvPr>
          <p:cNvSpPr>
            <a:spLocks noGrp="1"/>
          </p:cNvSpPr>
          <p:nvPr>
            <p:ph type="title"/>
          </p:nvPr>
        </p:nvSpPr>
        <p:spPr/>
        <p:txBody>
          <a:bodyPr>
            <a:noAutofit/>
          </a:bodyPr>
          <a:lstStyle/>
          <a:p>
            <a:r>
              <a:rPr lang="en-US" altLang="en-US" sz="4000" b="1" dirty="0"/>
              <a:t>Peer Education for HIV Prevention: Example from Vietnam</a:t>
            </a:r>
          </a:p>
        </p:txBody>
      </p:sp>
      <p:sp>
        <p:nvSpPr>
          <p:cNvPr id="3" name="Content Placeholder 2">
            <a:extLst>
              <a:ext uri="{FF2B5EF4-FFF2-40B4-BE49-F238E27FC236}">
                <a16:creationId xmlns:a16="http://schemas.microsoft.com/office/drawing/2014/main" id="{48B3BB4A-3B84-429C-8144-5B5E7ABE16AC}"/>
              </a:ext>
            </a:extLst>
          </p:cNvPr>
          <p:cNvSpPr>
            <a:spLocks noGrp="1"/>
          </p:cNvSpPr>
          <p:nvPr>
            <p:ph idx="1"/>
          </p:nvPr>
        </p:nvSpPr>
        <p:spPr>
          <a:xfrm>
            <a:off x="822959" y="1845734"/>
            <a:ext cx="7787641" cy="4402666"/>
          </a:xfrm>
        </p:spPr>
        <p:txBody>
          <a:bodyPr>
            <a:normAutofit/>
          </a:bodyPr>
          <a:lstStyle/>
          <a:p>
            <a:pPr algn="just">
              <a:defRPr/>
            </a:pPr>
            <a:r>
              <a:rPr lang="en-US" sz="2400" dirty="0"/>
              <a:t>The assessment found that a total of 500 peer educators were functioning either independently or as part of one of 79 teams. In the 20 provinces, the peer educators made an estimated 7,000 total contacts per month with high risk persons, but many persons were likely contacted repeatedly. </a:t>
            </a:r>
          </a:p>
          <a:p>
            <a:pPr algn="just">
              <a:defRPr/>
            </a:pPr>
            <a:r>
              <a:rPr lang="en-US" sz="2400" dirty="0"/>
              <a:t>Mostly, the targeted groups were IDU and CSW, in some cases, sex partners of IDU or CSW. </a:t>
            </a:r>
          </a:p>
          <a:p>
            <a:pPr algn="just">
              <a:defRPr/>
            </a:pPr>
            <a:r>
              <a:rPr lang="en-US" sz="2400" b="1" dirty="0"/>
              <a:t>CSW=Commercial Sex Worker</a:t>
            </a:r>
          </a:p>
          <a:p>
            <a:pPr algn="just">
              <a:defRPr/>
            </a:pPr>
            <a:r>
              <a:rPr lang="en-US" sz="2400" b="1" dirty="0"/>
              <a:t>IDU= Injection Drug User</a:t>
            </a:r>
          </a:p>
        </p:txBody>
      </p:sp>
    </p:spTree>
    <p:extLst>
      <p:ext uri="{BB962C8B-B14F-4D97-AF65-F5344CB8AC3E}">
        <p14:creationId xmlns:p14="http://schemas.microsoft.com/office/powerpoint/2010/main" val="41112310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30A69-377F-4190-8F50-1C2C6A272386}"/>
              </a:ext>
            </a:extLst>
          </p:cNvPr>
          <p:cNvSpPr>
            <a:spLocks noGrp="1"/>
          </p:cNvSpPr>
          <p:nvPr>
            <p:ph type="title"/>
          </p:nvPr>
        </p:nvSpPr>
        <p:spPr>
          <a:xfrm>
            <a:off x="822960" y="286604"/>
            <a:ext cx="7543800" cy="3828196"/>
          </a:xfrm>
        </p:spPr>
        <p:txBody>
          <a:bodyPr/>
          <a:lstStyle/>
          <a:p>
            <a:r>
              <a:rPr lang="en-US" b="1" dirty="0">
                <a:solidFill>
                  <a:srgbClr val="7030A0"/>
                </a:solidFill>
                <a:hlinkClick r:id="rId2"/>
              </a:rPr>
              <a:t>Example of Peer Education for Reducing the risk of HIV/AIDS </a:t>
            </a:r>
            <a:endParaRPr lang="en-US" b="1" dirty="0">
              <a:solidFill>
                <a:srgbClr val="7030A0"/>
              </a:solidFill>
            </a:endParaRPr>
          </a:p>
        </p:txBody>
      </p:sp>
      <p:sp>
        <p:nvSpPr>
          <p:cNvPr id="3" name="Content Placeholder 2">
            <a:extLst>
              <a:ext uri="{FF2B5EF4-FFF2-40B4-BE49-F238E27FC236}">
                <a16:creationId xmlns:a16="http://schemas.microsoft.com/office/drawing/2014/main" id="{44FD6DC5-DA61-4DE1-814B-CA388700C0BE}"/>
              </a:ext>
            </a:extLst>
          </p:cNvPr>
          <p:cNvSpPr>
            <a:spLocks noGrp="1"/>
          </p:cNvSpPr>
          <p:nvPr>
            <p:ph idx="1"/>
          </p:nvPr>
        </p:nvSpPr>
        <p:spPr>
          <a:xfrm>
            <a:off x="822959" y="2743200"/>
            <a:ext cx="7543801" cy="3125894"/>
          </a:xfrm>
        </p:spPr>
        <p:txBody>
          <a:bodyPr/>
          <a:lstStyle/>
          <a:p>
            <a:endParaRPr lang="en-US" dirty="0"/>
          </a:p>
          <a:p>
            <a:endParaRPr lang="en-US" dirty="0"/>
          </a:p>
          <a:p>
            <a:endParaRPr lang="en-US" dirty="0"/>
          </a:p>
        </p:txBody>
      </p:sp>
    </p:spTree>
    <p:extLst>
      <p:ext uri="{BB962C8B-B14F-4D97-AF65-F5344CB8AC3E}">
        <p14:creationId xmlns:p14="http://schemas.microsoft.com/office/powerpoint/2010/main" val="9903446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0CB21-B72E-4A29-8854-A12D91D154EB}"/>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B175AFD1-6EBE-4635-946A-65A8C9DD9B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914400"/>
            <a:ext cx="8305800" cy="5105399"/>
          </a:xfrm>
        </p:spPr>
      </p:pic>
    </p:spTree>
    <p:extLst>
      <p:ext uri="{BB962C8B-B14F-4D97-AF65-F5344CB8AC3E}">
        <p14:creationId xmlns:p14="http://schemas.microsoft.com/office/powerpoint/2010/main" val="3849490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B6A70-F487-4569-91F1-3C72F9161398}"/>
              </a:ext>
            </a:extLst>
          </p:cNvPr>
          <p:cNvSpPr>
            <a:spLocks noGrp="1"/>
          </p:cNvSpPr>
          <p:nvPr>
            <p:ph type="title"/>
          </p:nvPr>
        </p:nvSpPr>
        <p:spPr/>
        <p:txBody>
          <a:bodyPr>
            <a:normAutofit/>
          </a:bodyPr>
          <a:lstStyle/>
          <a:p>
            <a:pPr algn="ctr"/>
            <a:r>
              <a:rPr lang="en-US" sz="8000" b="1" dirty="0">
                <a:solidFill>
                  <a:schemeClr val="accent1"/>
                </a:solidFill>
              </a:rPr>
              <a:t>Peer</a:t>
            </a:r>
          </a:p>
        </p:txBody>
      </p:sp>
      <p:pic>
        <p:nvPicPr>
          <p:cNvPr id="4" name="Picture 3">
            <a:extLst>
              <a:ext uri="{FF2B5EF4-FFF2-40B4-BE49-F238E27FC236}">
                <a16:creationId xmlns:a16="http://schemas.microsoft.com/office/drawing/2014/main" id="{2149C9F2-0217-480B-A93B-489C2D02F8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1987730"/>
            <a:ext cx="5791200" cy="3803470"/>
          </a:xfrm>
          <a:prstGeom prst="rect">
            <a:avLst/>
          </a:prstGeom>
        </p:spPr>
      </p:pic>
    </p:spTree>
    <p:extLst>
      <p:ext uri="{BB962C8B-B14F-4D97-AF65-F5344CB8AC3E}">
        <p14:creationId xmlns:p14="http://schemas.microsoft.com/office/powerpoint/2010/main" val="28086081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C0A85-30C2-4C8B-A409-42F8F36549C3}"/>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ECBE8CB1-B992-48C6-A49B-15F32A3F4B4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533400"/>
            <a:ext cx="8077200" cy="5562600"/>
          </a:xfrm>
        </p:spPr>
      </p:pic>
    </p:spTree>
    <p:extLst>
      <p:ext uri="{BB962C8B-B14F-4D97-AF65-F5344CB8AC3E}">
        <p14:creationId xmlns:p14="http://schemas.microsoft.com/office/powerpoint/2010/main" val="1633757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1EF097F-2D16-42DA-903B-F4E956F2CAED}"/>
              </a:ext>
            </a:extLst>
          </p:cNvPr>
          <p:cNvSpPr>
            <a:spLocks noGrp="1"/>
          </p:cNvSpPr>
          <p:nvPr>
            <p:ph type="title"/>
          </p:nvPr>
        </p:nvSpPr>
        <p:spPr>
          <a:xfrm>
            <a:off x="0" y="685800"/>
            <a:ext cx="9144000" cy="1162050"/>
          </a:xfrm>
          <a:solidFill>
            <a:schemeClr val="accent5">
              <a:lumMod val="20000"/>
              <a:lumOff val="80000"/>
            </a:schemeClr>
          </a:solidFill>
        </p:spPr>
        <p:txBody>
          <a:bodyPr>
            <a:normAutofit fontScale="90000"/>
          </a:bodyPr>
          <a:lstStyle/>
          <a:p>
            <a:pPr>
              <a:defRPr/>
            </a:pPr>
            <a:r>
              <a:rPr lang="en-US" sz="8800" b="1">
                <a:solidFill>
                  <a:srgbClr val="C00000"/>
                </a:solidFill>
              </a:rPr>
              <a:t>Peer</a:t>
            </a:r>
          </a:p>
        </p:txBody>
      </p:sp>
      <p:sp>
        <p:nvSpPr>
          <p:cNvPr id="9219" name="Content Placeholder 2">
            <a:extLst>
              <a:ext uri="{FF2B5EF4-FFF2-40B4-BE49-F238E27FC236}">
                <a16:creationId xmlns:a16="http://schemas.microsoft.com/office/drawing/2014/main" id="{5B51F7F8-B9FD-4B65-8212-2BFFA1CCB7F4}"/>
              </a:ext>
            </a:extLst>
          </p:cNvPr>
          <p:cNvSpPr>
            <a:spLocks noGrp="1"/>
          </p:cNvSpPr>
          <p:nvPr>
            <p:ph idx="1"/>
          </p:nvPr>
        </p:nvSpPr>
        <p:spPr>
          <a:xfrm>
            <a:off x="533400" y="1981200"/>
            <a:ext cx="8153400" cy="4343400"/>
          </a:xfrm>
        </p:spPr>
        <p:txBody>
          <a:bodyPr>
            <a:normAutofit/>
          </a:bodyPr>
          <a:lstStyle/>
          <a:p>
            <a:r>
              <a:rPr lang="en-US" altLang="en-US" sz="6000"/>
              <a:t>People who are equal in such respects as age, education or social class, group, colleague, etc.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F93BFB3-7892-4165-BE86-3CE732F6C011}"/>
              </a:ext>
            </a:extLst>
          </p:cNvPr>
          <p:cNvSpPr>
            <a:spLocks noGrp="1" noChangeArrowheads="1"/>
          </p:cNvSpPr>
          <p:nvPr>
            <p:ph type="title"/>
          </p:nvPr>
        </p:nvSpPr>
        <p:spPr>
          <a:xfrm>
            <a:off x="457200" y="304800"/>
            <a:ext cx="8077200" cy="1143000"/>
          </a:xfrm>
          <a:solidFill>
            <a:schemeClr val="accent5">
              <a:lumMod val="20000"/>
              <a:lumOff val="80000"/>
            </a:schemeClr>
          </a:solidFill>
        </p:spPr>
        <p:txBody>
          <a:bodyPr/>
          <a:lstStyle/>
          <a:p>
            <a:pPr eaLnBrk="1" hangingPunct="1">
              <a:defRPr/>
            </a:pPr>
            <a:r>
              <a:rPr lang="en-US" sz="5400" b="1" dirty="0">
                <a:solidFill>
                  <a:srgbClr val="C00000"/>
                </a:solidFill>
              </a:rPr>
              <a:t>Peer Education</a:t>
            </a:r>
          </a:p>
        </p:txBody>
      </p:sp>
      <p:sp>
        <p:nvSpPr>
          <p:cNvPr id="29699" name="Rectangle 3">
            <a:extLst>
              <a:ext uri="{FF2B5EF4-FFF2-40B4-BE49-F238E27FC236}">
                <a16:creationId xmlns:a16="http://schemas.microsoft.com/office/drawing/2014/main" id="{A308564A-011F-4D3D-9B13-E658CDDAB173}"/>
              </a:ext>
            </a:extLst>
          </p:cNvPr>
          <p:cNvSpPr>
            <a:spLocks noGrp="1" noChangeArrowheads="1"/>
          </p:cNvSpPr>
          <p:nvPr>
            <p:ph idx="1"/>
          </p:nvPr>
        </p:nvSpPr>
        <p:spPr>
          <a:xfrm>
            <a:off x="457200" y="1600200"/>
            <a:ext cx="8229600" cy="4800600"/>
          </a:xfrm>
        </p:spPr>
        <p:txBody>
          <a:bodyPr>
            <a:noAutofit/>
          </a:bodyPr>
          <a:lstStyle/>
          <a:p>
            <a:pPr marL="0" indent="0" algn="just" eaLnBrk="1" fontAlgn="auto" hangingPunct="1">
              <a:spcAft>
                <a:spcPts val="0"/>
              </a:spcAft>
              <a:buClr>
                <a:schemeClr val="accent3"/>
              </a:buClr>
              <a:buNone/>
              <a:defRPr/>
            </a:pPr>
            <a:endParaRPr lang="en-US" sz="3200" b="1" dirty="0">
              <a:solidFill>
                <a:srgbClr val="7030A0"/>
              </a:solidFill>
            </a:endParaRPr>
          </a:p>
          <a:p>
            <a:pPr algn="just" eaLnBrk="1" fontAlgn="auto" hangingPunct="1">
              <a:spcAft>
                <a:spcPts val="0"/>
              </a:spcAft>
              <a:buClr>
                <a:schemeClr val="accent3"/>
              </a:buClr>
              <a:buFont typeface="Wingdings" panose="05000000000000000000" pitchFamily="2" charset="2"/>
              <a:buChar char="v"/>
              <a:defRPr/>
            </a:pPr>
            <a:r>
              <a:rPr lang="en-US" sz="3200" b="1" dirty="0">
                <a:solidFill>
                  <a:srgbClr val="7030A0"/>
                </a:solidFill>
              </a:rPr>
              <a:t>Peer education is the involvement of community members of the sub-population as facilitators of behavior change</a:t>
            </a:r>
            <a:r>
              <a:rPr lang="en-US" sz="3200" dirty="0"/>
              <a:t>.</a:t>
            </a:r>
          </a:p>
          <a:p>
            <a:pPr algn="just" eaLnBrk="1" fontAlgn="auto" hangingPunct="1">
              <a:spcAft>
                <a:spcPts val="0"/>
              </a:spcAft>
              <a:buClr>
                <a:schemeClr val="accent3"/>
              </a:buClr>
              <a:buFont typeface="Wingdings" panose="05000000000000000000" pitchFamily="2" charset="2"/>
              <a:buChar char="v"/>
              <a:defRPr/>
            </a:pPr>
            <a:r>
              <a:rPr lang="en-US" sz="3200" dirty="0"/>
              <a:t>Peer educators are part of the sub-population and hence more acceptable.</a:t>
            </a:r>
          </a:p>
          <a:p>
            <a:pPr algn="just" eaLnBrk="1" fontAlgn="auto" hangingPunct="1">
              <a:spcAft>
                <a:spcPts val="0"/>
              </a:spcAft>
              <a:buClr>
                <a:schemeClr val="accent3"/>
              </a:buClr>
              <a:buFont typeface="Wingdings" panose="05000000000000000000" pitchFamily="2" charset="2"/>
              <a:buChar char="v"/>
              <a:defRPr/>
            </a:pPr>
            <a:r>
              <a:rPr lang="en-US" sz="3200" dirty="0"/>
              <a:t>Peer educators share similar life experiences as those of the sub-population</a:t>
            </a:r>
          </a:p>
          <a:p>
            <a:pPr marL="274320" indent="-274320" algn="just" eaLnBrk="1" fontAlgn="auto" hangingPunct="1">
              <a:spcAft>
                <a:spcPts val="0"/>
              </a:spcAft>
              <a:buClr>
                <a:schemeClr val="accent3"/>
              </a:buClr>
              <a:buFont typeface="Wingdings 2"/>
              <a:buChar char=""/>
              <a:defRPr/>
            </a:pP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31D88B8-C1E6-4AF3-8568-5AD9C371A188}"/>
              </a:ext>
            </a:extLst>
          </p:cNvPr>
          <p:cNvSpPr>
            <a:spLocks noGrp="1" noChangeArrowheads="1"/>
          </p:cNvSpPr>
          <p:nvPr>
            <p:ph type="title"/>
          </p:nvPr>
        </p:nvSpPr>
        <p:spPr>
          <a:xfrm>
            <a:off x="0" y="228600"/>
            <a:ext cx="9144000" cy="1371600"/>
          </a:xfrm>
          <a:solidFill>
            <a:schemeClr val="accent5">
              <a:lumMod val="20000"/>
              <a:lumOff val="80000"/>
            </a:schemeClr>
          </a:solidFill>
        </p:spPr>
        <p:txBody>
          <a:bodyPr>
            <a:normAutofit/>
          </a:bodyPr>
          <a:lstStyle/>
          <a:p>
            <a:pPr eaLnBrk="1" hangingPunct="1">
              <a:defRPr/>
            </a:pPr>
            <a:r>
              <a:rPr lang="en-US" sz="6000" b="1" dirty="0">
                <a:solidFill>
                  <a:srgbClr val="C00000"/>
                </a:solidFill>
              </a:rPr>
              <a:t>Peer Education</a:t>
            </a:r>
          </a:p>
        </p:txBody>
      </p:sp>
      <p:sp>
        <p:nvSpPr>
          <p:cNvPr id="18435" name="Rectangle 3">
            <a:extLst>
              <a:ext uri="{FF2B5EF4-FFF2-40B4-BE49-F238E27FC236}">
                <a16:creationId xmlns:a16="http://schemas.microsoft.com/office/drawing/2014/main" id="{8896FC13-D91C-42D8-A80F-02D9FA4C6A23}"/>
              </a:ext>
            </a:extLst>
          </p:cNvPr>
          <p:cNvSpPr>
            <a:spLocks noGrp="1" noChangeArrowheads="1"/>
          </p:cNvSpPr>
          <p:nvPr>
            <p:ph idx="1"/>
          </p:nvPr>
        </p:nvSpPr>
        <p:spPr>
          <a:xfrm>
            <a:off x="0" y="1600200"/>
            <a:ext cx="9144000" cy="5257800"/>
          </a:xfrm>
        </p:spPr>
        <p:txBody>
          <a:bodyPr/>
          <a:lstStyle/>
          <a:p>
            <a:pPr eaLnBrk="1" hangingPunct="1">
              <a:defRPr/>
            </a:pPr>
            <a:endParaRPr lang="en-GB" sz="3200" dirty="0">
              <a:latin typeface="+mj-lt"/>
            </a:endParaRPr>
          </a:p>
          <a:p>
            <a:pPr eaLnBrk="1" hangingPunct="1">
              <a:defRPr/>
            </a:pPr>
            <a:r>
              <a:rPr lang="en-GB" sz="3200" dirty="0">
                <a:latin typeface="+mj-lt"/>
              </a:rPr>
              <a:t>Effective peer education is neither easy nor necessarily cheap.</a:t>
            </a:r>
          </a:p>
          <a:p>
            <a:pPr eaLnBrk="1" hangingPunct="1">
              <a:defRPr/>
            </a:pPr>
            <a:r>
              <a:rPr lang="en-GB" sz="3200" dirty="0">
                <a:latin typeface="+mj-lt"/>
              </a:rPr>
              <a:t>Peer education requires considerable planning and management.</a:t>
            </a:r>
          </a:p>
          <a:p>
            <a:pPr eaLnBrk="1" hangingPunct="1">
              <a:defRPr/>
            </a:pPr>
            <a:r>
              <a:rPr lang="en-US" sz="3200" dirty="0"/>
              <a:t>Peer education can take place on a street corner, a bar, a bus station, restraint, factory or any place where people feel comfortable</a:t>
            </a:r>
            <a:endParaRPr lang="en-US" sz="3200"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6E35F-01D3-47D8-8BDD-925D226AD92E}"/>
              </a:ext>
            </a:extLst>
          </p:cNvPr>
          <p:cNvSpPr>
            <a:spLocks noGrp="1"/>
          </p:cNvSpPr>
          <p:nvPr>
            <p:ph type="title"/>
          </p:nvPr>
        </p:nvSpPr>
        <p:spPr>
          <a:xfrm>
            <a:off x="914400" y="685800"/>
            <a:ext cx="8229600" cy="1143000"/>
          </a:xfrm>
        </p:spPr>
        <p:txBody>
          <a:bodyPr rtlCol="0">
            <a:normAutofit/>
          </a:bodyPr>
          <a:lstStyle/>
          <a:p>
            <a:pPr eaLnBrk="1" fontAlgn="auto" hangingPunct="1">
              <a:spcAft>
                <a:spcPts val="0"/>
              </a:spcAft>
              <a:defRPr/>
            </a:pPr>
            <a:r>
              <a:rPr lang="en-US" sz="5400" b="1" dirty="0">
                <a:solidFill>
                  <a:srgbClr val="C00000"/>
                </a:solidFill>
                <a:latin typeface="+mn-lt"/>
                <a:ea typeface="+mn-ea"/>
                <a:cs typeface="+mn-cs"/>
              </a:rPr>
              <a:t>Aims of peer education </a:t>
            </a:r>
          </a:p>
        </p:txBody>
      </p:sp>
      <p:sp>
        <p:nvSpPr>
          <p:cNvPr id="3" name="Content Placeholder 2">
            <a:extLst>
              <a:ext uri="{FF2B5EF4-FFF2-40B4-BE49-F238E27FC236}">
                <a16:creationId xmlns:a16="http://schemas.microsoft.com/office/drawing/2014/main" id="{4E7CD466-F002-4D87-AC32-6E208FB329BC}"/>
              </a:ext>
            </a:extLst>
          </p:cNvPr>
          <p:cNvSpPr>
            <a:spLocks noGrp="1"/>
          </p:cNvSpPr>
          <p:nvPr>
            <p:ph idx="1"/>
          </p:nvPr>
        </p:nvSpPr>
        <p:spPr>
          <a:xfrm>
            <a:off x="457201" y="1845734"/>
            <a:ext cx="7909560" cy="4023360"/>
          </a:xfrm>
        </p:spPr>
        <p:txBody>
          <a:bodyPr rtlCol="0">
            <a:normAutofit lnSpcReduction="10000"/>
          </a:bodyPr>
          <a:lstStyle/>
          <a:p>
            <a:pPr marL="365760" indent="-256032" algn="just" eaLnBrk="1" fontAlgn="auto" hangingPunct="1">
              <a:spcAft>
                <a:spcPts val="0"/>
              </a:spcAft>
              <a:buClr>
                <a:schemeClr val="accent3"/>
              </a:buClr>
              <a:buFont typeface="Georgia"/>
              <a:buChar char="•"/>
              <a:defRPr/>
            </a:pPr>
            <a:r>
              <a:rPr lang="en-US" sz="2800" u="sng" dirty="0">
                <a:solidFill>
                  <a:schemeClr val="accent3">
                    <a:lumMod val="75000"/>
                  </a:schemeClr>
                </a:solidFill>
              </a:rPr>
              <a:t>To promote knowledge :</a:t>
            </a:r>
            <a:r>
              <a:rPr lang="en-US" sz="2800" dirty="0"/>
              <a:t>(on social and physical effects, legal and ethical issues, e.g. drug related harm and sources of help. </a:t>
            </a:r>
          </a:p>
          <a:p>
            <a:pPr marL="365760" indent="-256032" algn="just" eaLnBrk="1" fontAlgn="auto" hangingPunct="1">
              <a:spcAft>
                <a:spcPts val="0"/>
              </a:spcAft>
              <a:buClr>
                <a:schemeClr val="accent3"/>
              </a:buClr>
              <a:buFont typeface="Georgia"/>
              <a:buChar char="•"/>
              <a:defRPr/>
            </a:pPr>
            <a:r>
              <a:rPr lang="en-US" sz="2800" u="sng" dirty="0">
                <a:solidFill>
                  <a:schemeClr val="accent3">
                    <a:lumMod val="75000"/>
                  </a:schemeClr>
                </a:solidFill>
              </a:rPr>
              <a:t>To promote skills:</a:t>
            </a:r>
            <a:r>
              <a:rPr lang="en-US" sz="2800" dirty="0"/>
              <a:t> (to respond to alcohol/drug problems, drug overdose, decision making, resisting peer pressure. </a:t>
            </a:r>
          </a:p>
          <a:p>
            <a:pPr marL="365760" indent="-256032" algn="just" eaLnBrk="1" fontAlgn="auto" hangingPunct="1">
              <a:spcAft>
                <a:spcPts val="0"/>
              </a:spcAft>
              <a:buClr>
                <a:schemeClr val="accent3"/>
              </a:buClr>
              <a:buFont typeface="Georgia"/>
              <a:buChar char="•"/>
              <a:defRPr/>
            </a:pPr>
            <a:r>
              <a:rPr lang="en-US" sz="2800" u="sng" dirty="0">
                <a:solidFill>
                  <a:schemeClr val="accent3">
                    <a:lumMod val="75000"/>
                  </a:schemeClr>
                </a:solidFill>
              </a:rPr>
              <a:t>To promote behavioral change:</a:t>
            </a:r>
            <a:r>
              <a:rPr lang="en-US" sz="2800" dirty="0"/>
              <a:t> (prevent or reduce alcohol, delay onset, prevent transition to use more alcohol, minimize risky behaviors and minimize impact of drug use in school, workplaces……</a:t>
            </a:r>
          </a:p>
        </p:txBody>
      </p:sp>
      <p:sp>
        <p:nvSpPr>
          <p:cNvPr id="13316" name="Slide Number Placeholder 9">
            <a:extLst>
              <a:ext uri="{FF2B5EF4-FFF2-40B4-BE49-F238E27FC236}">
                <a16:creationId xmlns:a16="http://schemas.microsoft.com/office/drawing/2014/main" id="{D9B5A66D-298D-40B9-AEB0-2C480850F2C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FEB7A198-0DD0-43E5-8686-50544777BF81}" type="slidenum">
              <a:rPr lang="en-US" altLang="en-US" sz="1200">
                <a:solidFill>
                  <a:srgbClr val="045C75"/>
                </a:solidFill>
                <a:latin typeface="Arial" panose="020B0604020202020204" pitchFamily="34" charset="0"/>
              </a:rPr>
              <a:pPr>
                <a:spcBef>
                  <a:spcPct val="0"/>
                </a:spcBef>
                <a:buClrTx/>
                <a:buSzTx/>
                <a:buFontTx/>
                <a:buNone/>
              </a:pPr>
              <a:t>7</a:t>
            </a:fld>
            <a:endParaRPr lang="en-US" altLang="en-US" sz="1200">
              <a:solidFill>
                <a:srgbClr val="045C75"/>
              </a:solidFill>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EAAA6B2-C06F-4FE7-A68E-E25CC76C2081}"/>
              </a:ext>
            </a:extLst>
          </p:cNvPr>
          <p:cNvSpPr>
            <a:spLocks noGrp="1" noChangeArrowheads="1"/>
          </p:cNvSpPr>
          <p:nvPr>
            <p:ph type="title"/>
          </p:nvPr>
        </p:nvSpPr>
        <p:spPr>
          <a:xfrm>
            <a:off x="0" y="0"/>
            <a:ext cx="9144000" cy="990600"/>
          </a:xfrm>
          <a:solidFill>
            <a:schemeClr val="accent5">
              <a:lumMod val="20000"/>
              <a:lumOff val="80000"/>
            </a:schemeClr>
          </a:solidFill>
        </p:spPr>
        <p:txBody>
          <a:bodyPr>
            <a:noAutofit/>
          </a:bodyPr>
          <a:lstStyle/>
          <a:p>
            <a:pPr algn="ctr" eaLnBrk="1" hangingPunct="1">
              <a:defRPr/>
            </a:pPr>
            <a:r>
              <a:rPr lang="en-US" sz="5400" b="1" dirty="0">
                <a:solidFill>
                  <a:srgbClr val="C00000"/>
                </a:solidFill>
              </a:rPr>
              <a:t>Benefits of Peer Education</a:t>
            </a:r>
          </a:p>
        </p:txBody>
      </p:sp>
      <p:sp>
        <p:nvSpPr>
          <p:cNvPr id="30723" name="Rectangle 3">
            <a:extLst>
              <a:ext uri="{FF2B5EF4-FFF2-40B4-BE49-F238E27FC236}">
                <a16:creationId xmlns:a16="http://schemas.microsoft.com/office/drawing/2014/main" id="{83EB859C-5F74-417A-BF44-CABD0BA1D7D7}"/>
              </a:ext>
            </a:extLst>
          </p:cNvPr>
          <p:cNvSpPr>
            <a:spLocks noGrp="1" noChangeArrowheads="1"/>
          </p:cNvSpPr>
          <p:nvPr>
            <p:ph idx="1"/>
          </p:nvPr>
        </p:nvSpPr>
        <p:spPr>
          <a:xfrm>
            <a:off x="0" y="685800"/>
            <a:ext cx="9144000" cy="6172200"/>
          </a:xfrm>
        </p:spPr>
        <p:txBody>
          <a:bodyPr>
            <a:noAutofit/>
          </a:bodyPr>
          <a:lstStyle/>
          <a:p>
            <a:pPr marL="457200" indent="-457200" eaLnBrk="1" fontAlgn="auto" hangingPunct="1">
              <a:spcBef>
                <a:spcPts val="0"/>
              </a:spcBef>
              <a:spcAft>
                <a:spcPts val="0"/>
              </a:spcAft>
              <a:buClr>
                <a:schemeClr val="accent3"/>
              </a:buClr>
              <a:buFont typeface="Wingdings 2" panose="05020102010507070707" pitchFamily="18" charset="2"/>
              <a:buBlip>
                <a:blip r:embed="rId2"/>
              </a:buBlip>
              <a:defRPr/>
            </a:pPr>
            <a:endParaRPr lang="en-GB" sz="2700" b="1" dirty="0"/>
          </a:p>
          <a:p>
            <a:pPr marL="457200" indent="-457200" eaLnBrk="1" fontAlgn="auto" hangingPunct="1">
              <a:spcBef>
                <a:spcPts val="0"/>
              </a:spcBef>
              <a:spcAft>
                <a:spcPts val="0"/>
              </a:spcAft>
              <a:buClr>
                <a:schemeClr val="accent3"/>
              </a:buClr>
              <a:buFont typeface="Wingdings 2" panose="05020102010507070707" pitchFamily="18" charset="2"/>
              <a:buBlip>
                <a:blip r:embed="rId2"/>
              </a:buBlip>
              <a:defRPr/>
            </a:pPr>
            <a:r>
              <a:rPr lang="en-GB" sz="2700" b="1" dirty="0"/>
              <a:t>Culturally appropriate: </a:t>
            </a:r>
            <a:r>
              <a:rPr lang="en-GB" sz="2700" dirty="0"/>
              <a:t>Peer education provides a means of delivering culturally sensitive messages from within.</a:t>
            </a:r>
          </a:p>
          <a:p>
            <a:pPr marL="457200" indent="-457200" eaLnBrk="1" fontAlgn="auto" hangingPunct="1">
              <a:spcBef>
                <a:spcPts val="0"/>
              </a:spcBef>
              <a:spcAft>
                <a:spcPts val="0"/>
              </a:spcAft>
              <a:buClr>
                <a:schemeClr val="accent3"/>
              </a:buClr>
              <a:buFont typeface="Wingdings 2" panose="05020102010507070707" pitchFamily="18" charset="2"/>
              <a:buBlip>
                <a:blip r:embed="rId2"/>
              </a:buBlip>
              <a:defRPr/>
            </a:pPr>
            <a:endParaRPr lang="en-GB" sz="2700" b="1" dirty="0"/>
          </a:p>
          <a:p>
            <a:pPr marL="457200" indent="-457200" eaLnBrk="1" fontAlgn="auto" hangingPunct="1">
              <a:spcBef>
                <a:spcPts val="0"/>
              </a:spcBef>
              <a:spcAft>
                <a:spcPts val="0"/>
              </a:spcAft>
              <a:buClr>
                <a:schemeClr val="accent3"/>
              </a:buClr>
              <a:buFont typeface="Wingdings 2" panose="05020102010507070707" pitchFamily="18" charset="2"/>
              <a:buBlip>
                <a:blip r:embed="rId2"/>
              </a:buBlip>
              <a:defRPr/>
            </a:pPr>
            <a:r>
              <a:rPr lang="en-GB" sz="2700" b="1" dirty="0"/>
              <a:t>Community-based: </a:t>
            </a:r>
            <a:r>
              <a:rPr lang="en-GB" sz="2700" dirty="0"/>
              <a:t>Peer education is a community-level intervention which supports and supplements other programs. It is a link to other community-based strategies.</a:t>
            </a:r>
          </a:p>
          <a:p>
            <a:pPr marL="457200" indent="-457200" eaLnBrk="1" fontAlgn="auto" hangingPunct="1">
              <a:spcBef>
                <a:spcPts val="0"/>
              </a:spcBef>
              <a:spcAft>
                <a:spcPts val="0"/>
              </a:spcAft>
              <a:buClr>
                <a:schemeClr val="accent3"/>
              </a:buClr>
              <a:buFont typeface="Wingdings 2" panose="05020102010507070707" pitchFamily="18" charset="2"/>
              <a:buBlip>
                <a:blip r:embed="rId2"/>
              </a:buBlip>
              <a:defRPr/>
            </a:pPr>
            <a:endParaRPr lang="en-GB" sz="2700" dirty="0"/>
          </a:p>
          <a:p>
            <a:pPr marL="457200" indent="-457200" eaLnBrk="1" fontAlgn="auto" hangingPunct="1">
              <a:spcBef>
                <a:spcPts val="0"/>
              </a:spcBef>
              <a:spcAft>
                <a:spcPts val="0"/>
              </a:spcAft>
              <a:buClr>
                <a:schemeClr val="accent3"/>
              </a:buClr>
              <a:buFont typeface="Wingdings 2" panose="05020102010507070707" pitchFamily="18" charset="2"/>
              <a:buBlip>
                <a:blip r:embed="rId2"/>
              </a:buBlip>
              <a:defRPr/>
            </a:pPr>
            <a:r>
              <a:rPr lang="en-GB" sz="2700" b="1" dirty="0"/>
              <a:t>Accepted by their target audiences: </a:t>
            </a:r>
            <a:r>
              <a:rPr lang="en-GB" sz="2700" dirty="0"/>
              <a:t>Many peers report that they are more comfortable relating to a peer about their personal concerns such as sexuality.</a:t>
            </a:r>
          </a:p>
          <a:p>
            <a:pPr marL="457200" indent="-457200" eaLnBrk="1" fontAlgn="auto" hangingPunct="1">
              <a:spcBef>
                <a:spcPts val="0"/>
              </a:spcBef>
              <a:spcAft>
                <a:spcPts val="0"/>
              </a:spcAft>
              <a:buClr>
                <a:schemeClr val="accent3"/>
              </a:buClr>
              <a:buFont typeface="Wingdings 2" panose="05020102010507070707" pitchFamily="18" charset="2"/>
              <a:buBlip>
                <a:blip r:embed="rId2"/>
              </a:buBlip>
              <a:defRPr/>
            </a:pPr>
            <a:endParaRPr lang="en-GB" sz="2700" dirty="0"/>
          </a:p>
          <a:p>
            <a:pPr marL="457200" indent="-457200" eaLnBrk="1" fontAlgn="auto" hangingPunct="1">
              <a:spcBef>
                <a:spcPts val="0"/>
              </a:spcBef>
              <a:spcAft>
                <a:spcPts val="0"/>
              </a:spcAft>
              <a:buClr>
                <a:schemeClr val="accent3"/>
              </a:buClr>
              <a:buFont typeface="Wingdings 2" panose="05020102010507070707" pitchFamily="18" charset="2"/>
              <a:buBlip>
                <a:blip r:embed="rId2"/>
              </a:buBlip>
              <a:defRPr/>
            </a:pPr>
            <a:r>
              <a:rPr lang="en-GB" sz="2700" b="1" dirty="0"/>
              <a:t>Economical:</a:t>
            </a:r>
            <a:r>
              <a:rPr lang="en-GB" sz="2700" dirty="0"/>
              <a:t> Peer educators provide a large service at a small cost and they provide that service very effectively.</a:t>
            </a:r>
            <a:endParaRPr lang="en-US" sz="27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303395F-6C64-406B-8ABC-C79F2E59583C}"/>
              </a:ext>
            </a:extLst>
          </p:cNvPr>
          <p:cNvSpPr>
            <a:spLocks noGrp="1" noChangeArrowheads="1"/>
          </p:cNvSpPr>
          <p:nvPr>
            <p:ph type="title"/>
          </p:nvPr>
        </p:nvSpPr>
        <p:spPr>
          <a:xfrm>
            <a:off x="0" y="0"/>
            <a:ext cx="9144000" cy="1371600"/>
          </a:xfrm>
          <a:solidFill>
            <a:schemeClr val="accent5">
              <a:lumMod val="20000"/>
              <a:lumOff val="80000"/>
            </a:schemeClr>
          </a:solidFill>
        </p:spPr>
        <p:txBody>
          <a:bodyPr>
            <a:normAutofit/>
          </a:bodyPr>
          <a:lstStyle/>
          <a:p>
            <a:pPr algn="ctr" eaLnBrk="1" hangingPunct="1">
              <a:defRPr/>
            </a:pPr>
            <a:r>
              <a:rPr lang="en-US" sz="6000" b="1" dirty="0">
                <a:solidFill>
                  <a:srgbClr val="C00000"/>
                </a:solidFill>
              </a:rPr>
              <a:t>Benefits of Peer Education</a:t>
            </a:r>
          </a:p>
        </p:txBody>
      </p:sp>
      <p:sp>
        <p:nvSpPr>
          <p:cNvPr id="30723" name="Rectangle 3">
            <a:extLst>
              <a:ext uri="{FF2B5EF4-FFF2-40B4-BE49-F238E27FC236}">
                <a16:creationId xmlns:a16="http://schemas.microsoft.com/office/drawing/2014/main" id="{6DF1C2C2-F5D8-4D48-B06F-7BFA38E19CA6}"/>
              </a:ext>
            </a:extLst>
          </p:cNvPr>
          <p:cNvSpPr>
            <a:spLocks noGrp="1" noChangeArrowheads="1"/>
          </p:cNvSpPr>
          <p:nvPr>
            <p:ph idx="1"/>
          </p:nvPr>
        </p:nvSpPr>
        <p:spPr>
          <a:xfrm>
            <a:off x="0" y="1828800"/>
            <a:ext cx="9144000" cy="5029200"/>
          </a:xfrm>
        </p:spPr>
        <p:txBody>
          <a:bodyPr>
            <a:noAutofit/>
          </a:bodyPr>
          <a:lstStyle/>
          <a:p>
            <a:pPr marL="457200" indent="-457200" eaLnBrk="1" fontAlgn="auto" hangingPunct="1">
              <a:spcBef>
                <a:spcPts val="0"/>
              </a:spcBef>
              <a:spcAft>
                <a:spcPts val="0"/>
              </a:spcAft>
              <a:buClr>
                <a:schemeClr val="accent3"/>
              </a:buClr>
              <a:buFont typeface="Wingdings 2" panose="05020102010507070707" pitchFamily="18" charset="2"/>
              <a:buBlip>
                <a:blip r:embed="rId2"/>
              </a:buBlip>
              <a:defRPr/>
            </a:pPr>
            <a:r>
              <a:rPr lang="en-GB" sz="2700" b="1" dirty="0"/>
              <a:t>Covers huge Population: </a:t>
            </a:r>
            <a:r>
              <a:rPr lang="en-GB" sz="2700" dirty="0"/>
              <a:t>Peer education provides a means of delivering culturally sensitive messages from within.</a:t>
            </a:r>
            <a:endParaRPr lang="en-GB" sz="2700" b="1" dirty="0"/>
          </a:p>
          <a:p>
            <a:pPr>
              <a:defRPr/>
            </a:pPr>
            <a:r>
              <a:rPr lang="en-US" sz="2800" b="1" dirty="0"/>
              <a:t>Help students learn effectively</a:t>
            </a:r>
            <a:r>
              <a:rPr lang="en-US" sz="2800" dirty="0"/>
              <a:t>: Formalized peer learning can help students learn effectively. At a time when university resources are stretched and demands upon staff are increasing, it offers students the opportunity to learn from each other. It gives them considerably more practice than traditional teaching and learning methods in taking responsibility for their own learning and, more generally, learning how to learn. </a:t>
            </a:r>
            <a:endParaRPr lang="en-GB" sz="2700" dirty="0"/>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1789</TotalTime>
  <Words>1631</Words>
  <Application>Microsoft Office PowerPoint</Application>
  <PresentationFormat>On-screen Show (4:3)</PresentationFormat>
  <Paragraphs>146</Paragraphs>
  <Slides>30</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Arial</vt:lpstr>
      <vt:lpstr>Calibri</vt:lpstr>
      <vt:lpstr>Calibri Light</vt:lpstr>
      <vt:lpstr>Constantia</vt:lpstr>
      <vt:lpstr>Georgia</vt:lpstr>
      <vt:lpstr>Gill Sans MT</vt:lpstr>
      <vt:lpstr>Times New Roman</vt:lpstr>
      <vt:lpstr>Wingdings</vt:lpstr>
      <vt:lpstr>Wingdings 2</vt:lpstr>
      <vt:lpstr>Retrospect</vt:lpstr>
      <vt:lpstr>Peer Education</vt:lpstr>
      <vt:lpstr>Learning Outcome</vt:lpstr>
      <vt:lpstr>Peer</vt:lpstr>
      <vt:lpstr>Peer</vt:lpstr>
      <vt:lpstr>Peer Education</vt:lpstr>
      <vt:lpstr>Peer Education</vt:lpstr>
      <vt:lpstr>Aims of peer education </vt:lpstr>
      <vt:lpstr>Benefits of Peer Education</vt:lpstr>
      <vt:lpstr>Benefits of Peer Education</vt:lpstr>
      <vt:lpstr>Benefits of peer education</vt:lpstr>
      <vt:lpstr>Criteria for selection of Peer Educators</vt:lpstr>
      <vt:lpstr>Criteria for selection of peer educators</vt:lpstr>
      <vt:lpstr>Criteria for selection of peer educators</vt:lpstr>
      <vt:lpstr>Training of  peer educators</vt:lpstr>
      <vt:lpstr>Assumptions for deciding the number of peer educators</vt:lpstr>
      <vt:lpstr>Peer education: Need for constant support and supervision</vt:lpstr>
      <vt:lpstr>Types of support to peer educators</vt:lpstr>
      <vt:lpstr>What to supervise in peer education?</vt:lpstr>
      <vt:lpstr>PowerPoint Presentation</vt:lpstr>
      <vt:lpstr>PowerPoint Presentation</vt:lpstr>
      <vt:lpstr> Peer Education Approach in Adolescents</vt:lpstr>
      <vt:lpstr>Peer Education Program </vt:lpstr>
      <vt:lpstr>Peer Education Program </vt:lpstr>
      <vt:lpstr>Component of a Peer Education Program</vt:lpstr>
      <vt:lpstr>Peer Observation Process </vt:lpstr>
      <vt:lpstr>Peer Observation Process </vt:lpstr>
      <vt:lpstr>Peer Education for HIV Prevention: Example from Vietnam</vt:lpstr>
      <vt:lpstr>Example of Peer Education for Reducing the risk of HIV/AIDS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Education</dc:title>
  <dc:creator>su</dc:creator>
  <cp:lastModifiedBy>Masum</cp:lastModifiedBy>
  <cp:revision>145</cp:revision>
  <dcterms:created xsi:type="dcterms:W3CDTF">2014-10-10T09:09:43Z</dcterms:created>
  <dcterms:modified xsi:type="dcterms:W3CDTF">2020-07-22T03:08:41Z</dcterms:modified>
</cp:coreProperties>
</file>