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9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5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6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0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0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7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464F-DBB6-440C-847F-C7594F85D1AF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EF46-F0C8-4BDA-B782-77A6C3B2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7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1095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2.14 Energy Rates </a:t>
            </a:r>
            <a:r>
              <a:rPr lang="en-GB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(Tariffs)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1" y="1376486"/>
            <a:ext cx="781345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</a:rPr>
              <a:t>Energy rates are the different methods of charging the </a:t>
            </a:r>
            <a:r>
              <a:rPr lang="en-GB" dirty="0" smtClean="0">
                <a:latin typeface="Times New Roman" panose="02020603050405020304" pitchFamily="18" charset="0"/>
              </a:rPr>
              <a:t>consumers for </a:t>
            </a:r>
            <a:r>
              <a:rPr lang="en-GB" dirty="0">
                <a:latin typeface="Times New Roman" panose="02020603050405020304" pitchFamily="18" charset="0"/>
              </a:rPr>
              <a:t>the consumption of electricity. It is desirable to </a:t>
            </a:r>
            <a:r>
              <a:rPr lang="en-GB" dirty="0" smtClean="0">
                <a:latin typeface="Times New Roman" panose="02020603050405020304" pitchFamily="18" charset="0"/>
              </a:rPr>
              <a:t>charge the </a:t>
            </a:r>
            <a:r>
              <a:rPr lang="en-GB" dirty="0">
                <a:latin typeface="Times New Roman" panose="02020603050405020304" pitchFamily="18" charset="0"/>
              </a:rPr>
              <a:t>consumer according to his maximum demand (kW) and </a:t>
            </a:r>
            <a:r>
              <a:rPr lang="en-GB" dirty="0" smtClean="0">
                <a:latin typeface="Times New Roman" panose="02020603050405020304" pitchFamily="18" charset="0"/>
              </a:rPr>
              <a:t>the energy </a:t>
            </a:r>
            <a:r>
              <a:rPr lang="en-GB" dirty="0">
                <a:latin typeface="Times New Roman" panose="02020603050405020304" pitchFamily="18" charset="0"/>
              </a:rPr>
              <a:t>consumed (kWh). The tariff chosen should recover the </a:t>
            </a:r>
            <a:r>
              <a:rPr lang="en-GB" dirty="0" smtClean="0">
                <a:latin typeface="Times New Roman" panose="02020603050405020304" pitchFamily="18" charset="0"/>
              </a:rPr>
              <a:t>fixed cost</a:t>
            </a:r>
            <a:r>
              <a:rPr lang="en-GB" dirty="0">
                <a:latin typeface="Times New Roman" panose="02020603050405020304" pitchFamily="18" charset="0"/>
              </a:rPr>
              <a:t>, operating cost and profit etc. incurred in generating the </a:t>
            </a:r>
            <a:r>
              <a:rPr lang="en-GB" dirty="0" smtClean="0">
                <a:latin typeface="Times New Roman" panose="02020603050405020304" pitchFamily="18" charset="0"/>
              </a:rPr>
              <a:t>electrical energy.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</a:t>
            </a: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Tariff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Tariff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satisfy requirements the following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It should be easier to understand.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It should provide low rates for high consumption.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It should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consumers having high load factors.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It should take into account maximum demand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charges 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charges.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(v) It should provide less charges for power connections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for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lighting.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(vi) It should avoid the complication of separate wiring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metering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connections.</a:t>
            </a:r>
          </a:p>
        </p:txBody>
      </p:sp>
    </p:spTree>
    <p:extLst>
      <p:ext uri="{BB962C8B-B14F-4D97-AF65-F5344CB8AC3E}">
        <p14:creationId xmlns:p14="http://schemas.microsoft.com/office/powerpoint/2010/main" val="42303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306"/>
            <a:ext cx="7886700" cy="8068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Tariffs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650" y="940158"/>
            <a:ext cx="788670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various types of tariffs are as follows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Flat demand rate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Straight line meter rate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Step meter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Block rate tariff</a:t>
            </a:r>
          </a:p>
          <a:p>
            <a:pPr algn="just">
              <a:lnSpc>
                <a:spcPct val="150000"/>
              </a:lnSpc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tariff</a:t>
            </a:r>
          </a:p>
          <a:p>
            <a:pPr algn="just"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part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tariff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types of tariffs can be derived from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general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</a:p>
          <a:p>
            <a:pPr algn="just">
              <a:lnSpc>
                <a:spcPct val="150000"/>
              </a:lnSpc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DX + EZ + C</a:t>
            </a: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amount of bill for the period considered.</a:t>
            </a:r>
          </a:p>
          <a:p>
            <a:pPr algn="just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Rate per kW of maximum demand.</a:t>
            </a:r>
          </a:p>
          <a:p>
            <a:pPr algn="just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Maximum demand in kW.</a:t>
            </a:r>
          </a:p>
          <a:p>
            <a:pPr algn="just"/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Energy rate per kW.</a:t>
            </a:r>
          </a:p>
          <a:p>
            <a:pPr algn="just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Energy consumed in kWh during the given period.</a:t>
            </a:r>
          </a:p>
          <a:p>
            <a:pPr algn="just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Constant amount to be charged from the consumer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each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685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Flat Demand Rate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50" y="1434544"/>
            <a:ext cx="7886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</a:rPr>
              <a:t>It </a:t>
            </a:r>
            <a:r>
              <a:rPr lang="en-GB" dirty="0">
                <a:latin typeface="Times New Roman" panose="02020603050405020304" pitchFamily="18" charset="0"/>
              </a:rPr>
              <a:t>is based on the number of </a:t>
            </a:r>
            <a:r>
              <a:rPr lang="en-GB" dirty="0" smtClean="0">
                <a:latin typeface="Times New Roman" panose="02020603050405020304" pitchFamily="18" charset="0"/>
              </a:rPr>
              <a:t>lamps installed </a:t>
            </a:r>
            <a:r>
              <a:rPr lang="en-GB" dirty="0">
                <a:latin typeface="Times New Roman" panose="02020603050405020304" pitchFamily="18" charset="0"/>
              </a:rPr>
              <a:t>and a fixed number of hours of use per month or per year.</a:t>
            </a:r>
          </a:p>
          <a:p>
            <a:r>
              <a:rPr lang="en-GB" dirty="0">
                <a:latin typeface="Times New Roman" panose="02020603050405020304" pitchFamily="18" charset="0"/>
              </a:rPr>
              <a:t>The rate is expressed as </a:t>
            </a:r>
            <a:r>
              <a:rPr lang="en-GB" dirty="0" smtClean="0">
                <a:latin typeface="Times New Roman" panose="02020603050405020304" pitchFamily="18" charset="0"/>
              </a:rPr>
              <a:t>a </a:t>
            </a:r>
            <a:r>
              <a:rPr lang="en-GB" dirty="0">
                <a:latin typeface="Times New Roman" panose="02020603050405020304" pitchFamily="18" charset="0"/>
              </a:rPr>
              <a:t>certain price per </a:t>
            </a:r>
            <a:r>
              <a:rPr lang="en-GB" dirty="0" smtClean="0">
                <a:latin typeface="Times New Roman" panose="02020603050405020304" pitchFamily="18" charset="0"/>
              </a:rPr>
              <a:t>lamp or </a:t>
            </a:r>
            <a:r>
              <a:rPr lang="en-GB" dirty="0">
                <a:latin typeface="Times New Roman" panose="02020603050405020304" pitchFamily="18" charset="0"/>
              </a:rPr>
              <a:t>per unit </a:t>
            </a:r>
            <a:r>
              <a:rPr lang="en-GB" dirty="0" smtClean="0">
                <a:latin typeface="Times New Roman" panose="02020603050405020304" pitchFamily="18" charset="0"/>
              </a:rPr>
              <a:t>of demand </a:t>
            </a:r>
            <a:r>
              <a:rPr lang="en-GB" dirty="0">
                <a:latin typeface="Times New Roman" panose="02020603050405020304" pitchFamily="18" charset="0"/>
              </a:rPr>
              <a:t>(</a:t>
            </a:r>
            <a:r>
              <a:rPr lang="en-GB" dirty="0" smtClean="0">
                <a:latin typeface="Times New Roman" panose="02020603050405020304" pitchFamily="18" charset="0"/>
              </a:rPr>
              <a:t>kW) </a:t>
            </a:r>
            <a:r>
              <a:rPr lang="en-GB" dirty="0">
                <a:latin typeface="Times New Roman" panose="02020603050405020304" pitchFamily="18" charset="0"/>
              </a:rPr>
              <a:t>of the consumer. This </a:t>
            </a:r>
            <a:r>
              <a:rPr lang="en-GB" dirty="0" smtClean="0">
                <a:latin typeface="Times New Roman" panose="02020603050405020304" pitchFamily="18" charset="0"/>
              </a:rPr>
              <a:t>energy </a:t>
            </a:r>
            <a:r>
              <a:rPr lang="en-GB" dirty="0">
                <a:latin typeface="Times New Roman" panose="02020603050405020304" pitchFamily="18" charset="0"/>
              </a:rPr>
              <a:t>rate eliminates the </a:t>
            </a:r>
            <a:r>
              <a:rPr lang="en-GB" dirty="0" smtClean="0">
                <a:latin typeface="Times New Roman" panose="02020603050405020304" pitchFamily="18" charset="0"/>
              </a:rPr>
              <a:t>use of </a:t>
            </a:r>
            <a:r>
              <a:rPr lang="en-GB" dirty="0">
                <a:latin typeface="Times New Roman" panose="02020603050405020304" pitchFamily="18" charset="0"/>
              </a:rPr>
              <a:t>metering equipment. It is expressed </a:t>
            </a:r>
            <a:r>
              <a:rPr lang="en-GB" dirty="0" smtClean="0">
                <a:latin typeface="Times New Roman" panose="02020603050405020304" pitchFamily="18" charset="0"/>
              </a:rPr>
              <a:t>by </a:t>
            </a:r>
            <a:r>
              <a:rPr lang="en-GB" dirty="0">
                <a:latin typeface="Times New Roman" panose="02020603050405020304" pitchFamily="18" charset="0"/>
              </a:rPr>
              <a:t>the </a:t>
            </a:r>
            <a:r>
              <a:rPr lang="en-GB" dirty="0" smtClean="0">
                <a:latin typeface="Times New Roman" panose="02020603050405020304" pitchFamily="18" charset="0"/>
              </a:rPr>
              <a:t>expression</a:t>
            </a:r>
          </a:p>
          <a:p>
            <a:pPr algn="ctr"/>
            <a:endParaRPr lang="en-GB" dirty="0" smtClean="0">
              <a:latin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</a:rPr>
              <a:t>Y=DX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988" y="2911872"/>
            <a:ext cx="5650607" cy="329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24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latin typeface="Times New Roman" panose="02020603050405020304" pitchFamily="18" charset="0"/>
              </a:rPr>
              <a:t>Straight Line Meter Rate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550571" y="1469148"/>
            <a:ext cx="77812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this energy rate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charged from the consumer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depends upon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consumed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kWh which is recorded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means of a kilowatt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 meter.</a:t>
            </a:r>
          </a:p>
          <a:p>
            <a:pPr algn="just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expressed in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form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Y=EZ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rate suffers from a drawback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 consumer using no energy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any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although he has incurred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 to the power station due to its readiness to serve him.</a:t>
            </a:r>
          </a:p>
          <a:p>
            <a:pPr algn="just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Secondly since the rate per kWh is fixed, this tariff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encourage the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to use more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446" y="4023692"/>
            <a:ext cx="4684689" cy="254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6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Meter Rate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28650" y="1706194"/>
            <a:ext cx="7886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this tariff the charge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energy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goes down as the energy consumption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becomes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tariff is expressed as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follows:</a:t>
            </a: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Y=EZ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if   0≤ Z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Y=E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if   A ≤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Y=E</a:t>
            </a:r>
            <a:r>
              <a:rPr lang="en-GB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if    B ≤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C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 on. Where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E 1 , E2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rate per kWh and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limits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consumption.</a:t>
            </a:r>
          </a:p>
        </p:txBody>
      </p:sp>
    </p:spTree>
    <p:extLst>
      <p:ext uri="{BB962C8B-B14F-4D97-AF65-F5344CB8AC3E}">
        <p14:creationId xmlns:p14="http://schemas.microsoft.com/office/powerpoint/2010/main" val="8015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5836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</a:rPr>
              <a:t>Block Rate Tariff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696264" y="1589213"/>
            <a:ext cx="7886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</a:rPr>
              <a:t>According </a:t>
            </a:r>
            <a:r>
              <a:rPr lang="en-GB" sz="2400" dirty="0">
                <a:latin typeface="Times New Roman" panose="02020603050405020304" pitchFamily="18" charset="0"/>
              </a:rPr>
              <a:t>to this tariff a certain </a:t>
            </a:r>
            <a:r>
              <a:rPr lang="en-GB" sz="2400" dirty="0" smtClean="0">
                <a:latin typeface="Times New Roman" panose="02020603050405020304" pitchFamily="18" charset="0"/>
              </a:rPr>
              <a:t>price per </a:t>
            </a:r>
            <a:r>
              <a:rPr lang="en-GB" sz="2400" dirty="0">
                <a:latin typeface="Times New Roman" panose="02020603050405020304" pitchFamily="18" charset="0"/>
              </a:rPr>
              <a:t>units (kWh) is charged for all or any part of block of each </a:t>
            </a:r>
            <a:r>
              <a:rPr lang="en-GB" sz="2400" dirty="0" smtClean="0">
                <a:latin typeface="Times New Roman" panose="02020603050405020304" pitchFamily="18" charset="0"/>
              </a:rPr>
              <a:t>unit  and for succeeding </a:t>
            </a:r>
            <a:r>
              <a:rPr lang="en-GB" sz="2400" dirty="0">
                <a:latin typeface="Times New Roman" panose="02020603050405020304" pitchFamily="18" charset="0"/>
              </a:rPr>
              <a:t>blocks of energy the corresponding unit </a:t>
            </a:r>
            <a:r>
              <a:rPr lang="en-GB" sz="2400" dirty="0" smtClean="0">
                <a:latin typeface="Times New Roman" panose="02020603050405020304" pitchFamily="18" charset="0"/>
              </a:rPr>
              <a:t>charges decrease</a:t>
            </a:r>
            <a:r>
              <a:rPr lang="en-GB" sz="24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</a:rPr>
              <a:t>It is expressed </a:t>
            </a:r>
            <a:r>
              <a:rPr lang="en-GB" sz="2400" dirty="0" smtClean="0">
                <a:latin typeface="Times New Roman" panose="02020603050405020304" pitchFamily="18" charset="0"/>
              </a:rPr>
              <a:t>by the expression 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>
                <a:latin typeface="Times New Roman" panose="02020603050405020304" pitchFamily="18" charset="0"/>
              </a:rPr>
              <a:t>Y</a:t>
            </a:r>
            <a:r>
              <a:rPr lang="en-GB" sz="2400" b="1" i="1" dirty="0">
                <a:latin typeface="Times New Roman" panose="02020603050405020304" pitchFamily="18" charset="0"/>
              </a:rPr>
              <a:t>= </a:t>
            </a:r>
            <a:r>
              <a:rPr lang="en-GB" sz="2400" b="1" i="1" dirty="0" smtClean="0">
                <a:latin typeface="Times New Roman" panose="02020603050405020304" pitchFamily="18" charset="0"/>
              </a:rPr>
              <a:t>E1Z1 </a:t>
            </a:r>
            <a:r>
              <a:rPr lang="en-GB" sz="2400" b="1" i="1" dirty="0">
                <a:latin typeface="Times New Roman" panose="02020603050405020304" pitchFamily="18" charset="0"/>
              </a:rPr>
              <a:t>+ </a:t>
            </a:r>
            <a:r>
              <a:rPr lang="en-GB" sz="2400" b="1" dirty="0" smtClean="0">
                <a:latin typeface="Times New Roman" panose="02020603050405020304" pitchFamily="18" charset="0"/>
              </a:rPr>
              <a:t>E</a:t>
            </a:r>
            <a:r>
              <a:rPr lang="en-GB" sz="2400" b="1" i="1" dirty="0" smtClean="0">
                <a:latin typeface="Times New Roman" panose="02020603050405020304" pitchFamily="18" charset="0"/>
              </a:rPr>
              <a:t>2Z2+E3Z3 </a:t>
            </a:r>
            <a:r>
              <a:rPr lang="en-GB" sz="2400" b="1" dirty="0">
                <a:latin typeface="Times New Roman" panose="02020603050405020304" pitchFamily="18" charset="0"/>
              </a:rPr>
              <a:t>+ </a:t>
            </a:r>
            <a:r>
              <a:rPr lang="en-GB" sz="2400" b="1" dirty="0" smtClean="0">
                <a:latin typeface="Times New Roman" panose="02020603050405020304" pitchFamily="18" charset="0"/>
              </a:rPr>
              <a:t>.......</a:t>
            </a:r>
            <a:endParaRPr lang="en-GB" sz="2400" dirty="0" smtClean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</a:rPr>
              <a:t>where </a:t>
            </a:r>
            <a:r>
              <a:rPr lang="en-GB" sz="2400" i="1" dirty="0" smtClean="0">
                <a:latin typeface="Times New Roman" panose="02020603050405020304" pitchFamily="18" charset="0"/>
              </a:rPr>
              <a:t>E1, </a:t>
            </a:r>
            <a:r>
              <a:rPr lang="en-GB" sz="2400" i="1" dirty="0">
                <a:latin typeface="Times New Roman" panose="02020603050405020304" pitchFamily="18" charset="0"/>
              </a:rPr>
              <a:t>E2, </a:t>
            </a:r>
            <a:r>
              <a:rPr lang="en-GB" sz="2400" i="1" dirty="0" smtClean="0">
                <a:latin typeface="Times New Roman" panose="02020603050405020304" pitchFamily="18" charset="0"/>
              </a:rPr>
              <a:t>E3</a:t>
            </a:r>
            <a:r>
              <a:rPr lang="en-GB" sz="2400" i="1" dirty="0">
                <a:latin typeface="Times New Roman" panose="02020603050405020304" pitchFamily="18" charset="0"/>
              </a:rPr>
              <a:t>.... </a:t>
            </a:r>
            <a:r>
              <a:rPr lang="en-GB" sz="2400" dirty="0">
                <a:latin typeface="Times New Roman" panose="02020603050405020304" pitchFamily="18" charset="0"/>
              </a:rPr>
              <a:t>are unit energy charges for energy blocks </a:t>
            </a:r>
            <a:r>
              <a:rPr lang="en-GB" sz="2400" dirty="0" smtClean="0">
                <a:latin typeface="Times New Roman" panose="02020603050405020304" pitchFamily="18" charset="0"/>
              </a:rPr>
              <a:t>of magnitude </a:t>
            </a:r>
            <a:r>
              <a:rPr lang="en-GB" sz="2400" i="1" dirty="0" smtClean="0">
                <a:latin typeface="Times New Roman" panose="02020603050405020304" pitchFamily="18" charset="0"/>
              </a:rPr>
              <a:t>Z1 </a:t>
            </a:r>
            <a:r>
              <a:rPr lang="en-GB" sz="2400" i="1" dirty="0">
                <a:latin typeface="Times New Roman" panose="02020603050405020304" pitchFamily="18" charset="0"/>
              </a:rPr>
              <a:t>, Z2. Z3,.... </a:t>
            </a:r>
            <a:r>
              <a:rPr lang="en-GB" sz="2400" dirty="0" smtClean="0">
                <a:latin typeface="Times New Roman" panose="02020603050405020304" pitchFamily="18" charset="0"/>
              </a:rPr>
              <a:t>Respectively.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270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988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</a:rPr>
              <a:t>Two part </a:t>
            </a:r>
            <a:r>
              <a:rPr lang="en-GB" sz="3200" b="1" dirty="0" smtClean="0">
                <a:latin typeface="Times New Roman" panose="02020603050405020304" pitchFamily="18" charset="0"/>
              </a:rPr>
              <a:t>Tariff</a:t>
            </a:r>
            <a:r>
              <a:rPr lang="en-GB" sz="3200" b="1" i="1" dirty="0">
                <a:latin typeface="Times New Roman" panose="02020603050405020304" pitchFamily="18" charset="0"/>
              </a:rPr>
              <a:t> (Hopkinson Demand Rate</a:t>
            </a:r>
            <a:r>
              <a:rPr lang="en-GB" sz="3200" b="1" i="1" dirty="0" smtClean="0">
                <a:latin typeface="Times New Roman" panose="02020603050405020304" pitchFamily="18" charset="0"/>
              </a:rPr>
              <a:t>) 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28650" y="1705328"/>
            <a:ext cx="7886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</a:rPr>
              <a:t>In </a:t>
            </a:r>
            <a:r>
              <a:rPr lang="en-GB" sz="2400" dirty="0">
                <a:latin typeface="Times New Roman" panose="02020603050405020304" pitchFamily="18" charset="0"/>
              </a:rPr>
              <a:t>this </a:t>
            </a:r>
            <a:r>
              <a:rPr lang="en-GB" sz="2400" dirty="0" smtClean="0">
                <a:latin typeface="Times New Roman" panose="02020603050405020304" pitchFamily="18" charset="0"/>
              </a:rPr>
              <a:t>tariff the </a:t>
            </a:r>
            <a:r>
              <a:rPr lang="en-GB" sz="2400" dirty="0">
                <a:latin typeface="Times New Roman" panose="02020603050405020304" pitchFamily="18" charset="0"/>
              </a:rPr>
              <a:t>total charges are based on the maximum demand and energy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</a:rPr>
              <a:t>consumed. It is expressed as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Times New Roman" panose="02020603050405020304" pitchFamily="18" charset="0"/>
              </a:rPr>
              <a:t>Y </a:t>
            </a:r>
            <a:r>
              <a:rPr lang="en-GB" sz="2400" dirty="0">
                <a:latin typeface="Times New Roman" panose="02020603050405020304" pitchFamily="18" charset="0"/>
              </a:rPr>
              <a:t>= </a:t>
            </a:r>
            <a:r>
              <a:rPr lang="en-GB" sz="2400" i="1" dirty="0" smtClean="0">
                <a:latin typeface="Times New Roman" panose="02020603050405020304" pitchFamily="18" charset="0"/>
              </a:rPr>
              <a:t>DX </a:t>
            </a:r>
            <a:r>
              <a:rPr lang="en-GB" sz="2400" i="1" dirty="0">
                <a:latin typeface="Times New Roman" panose="02020603050405020304" pitchFamily="18" charset="0"/>
              </a:rPr>
              <a:t>+ EZ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</a:rPr>
              <a:t>A separate meter is required to record the maximum demand.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</a:rPr>
              <a:t>This tariff is used for industrial loads.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948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257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Times New Roman" panose="02020603050405020304" pitchFamily="18" charset="0"/>
              </a:rPr>
              <a:t>Three-part Tariff </a:t>
            </a:r>
            <a:r>
              <a:rPr lang="en-GB" sz="3200" b="1" i="1" dirty="0">
                <a:latin typeface="Times New Roman" panose="02020603050405020304" pitchFamily="18" charset="0"/>
              </a:rPr>
              <a:t>(Doherty Rate</a:t>
            </a:r>
            <a:r>
              <a:rPr lang="en-GB" sz="3200" b="1" i="1" dirty="0" smtClean="0">
                <a:latin typeface="Times New Roman" panose="02020603050405020304" pitchFamily="18" charset="0"/>
              </a:rPr>
              <a:t>)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28651" y="1776182"/>
            <a:ext cx="78866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</a:rPr>
              <a:t>According </a:t>
            </a:r>
            <a:r>
              <a:rPr lang="en-GB" sz="2400" dirty="0">
                <a:latin typeface="Times New Roman" panose="02020603050405020304" pitchFamily="18" charset="0"/>
              </a:rPr>
              <a:t>to this </a:t>
            </a:r>
            <a:r>
              <a:rPr lang="en-GB" sz="2400" dirty="0" smtClean="0">
                <a:latin typeface="Times New Roman" panose="02020603050405020304" pitchFamily="18" charset="0"/>
              </a:rPr>
              <a:t>tariff, the </a:t>
            </a:r>
            <a:r>
              <a:rPr lang="en-GB" sz="2400" dirty="0">
                <a:latin typeface="Times New Roman" panose="02020603050405020304" pitchFamily="18" charset="0"/>
              </a:rPr>
              <a:t>customer pays some fixed amount in addition to the charges </a:t>
            </a:r>
            <a:r>
              <a:rPr lang="en-GB" sz="2400" dirty="0" smtClean="0">
                <a:latin typeface="Times New Roman" panose="02020603050405020304" pitchFamily="18" charset="0"/>
              </a:rPr>
              <a:t>for maximum </a:t>
            </a:r>
            <a:r>
              <a:rPr lang="en-GB" sz="2400" dirty="0">
                <a:latin typeface="Times New Roman" panose="02020603050405020304" pitchFamily="18" charset="0"/>
              </a:rPr>
              <a:t>demand and energy consumed. The fixed amount to </a:t>
            </a:r>
            <a:r>
              <a:rPr lang="en-GB" sz="2400" dirty="0" smtClean="0">
                <a:latin typeface="Times New Roman" panose="02020603050405020304" pitchFamily="18" charset="0"/>
              </a:rPr>
              <a:t>be charged </a:t>
            </a:r>
            <a:r>
              <a:rPr lang="en-GB" sz="2400" dirty="0">
                <a:latin typeface="Times New Roman" panose="02020603050405020304" pitchFamily="18" charset="0"/>
              </a:rPr>
              <a:t>depends upon the occasional increase in fuel price, rise </a:t>
            </a:r>
            <a:r>
              <a:rPr lang="en-GB" sz="2400" dirty="0" smtClean="0">
                <a:latin typeface="Times New Roman" panose="02020603050405020304" pitchFamily="18" charset="0"/>
              </a:rPr>
              <a:t>in wages </a:t>
            </a:r>
            <a:r>
              <a:rPr lang="en-GB" sz="2400" i="1" dirty="0">
                <a:latin typeface="Times New Roman" panose="02020603050405020304" pitchFamily="18" charset="0"/>
              </a:rPr>
              <a:t>of </a:t>
            </a:r>
            <a:r>
              <a:rPr lang="en-GB" sz="2400" dirty="0">
                <a:latin typeface="Times New Roman" panose="02020603050405020304" pitchFamily="18" charset="0"/>
              </a:rPr>
              <a:t>labour </a:t>
            </a:r>
            <a:r>
              <a:rPr lang="en-GB" sz="2400" dirty="0" smtClean="0">
                <a:latin typeface="Times New Roman" panose="02020603050405020304" pitchFamily="18" charset="0"/>
              </a:rPr>
              <a:t>etc. 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>
                <a:latin typeface="Times New Roman" panose="02020603050405020304" pitchFamily="18" charset="0"/>
              </a:rPr>
              <a:t>It </a:t>
            </a:r>
            <a:r>
              <a:rPr lang="en-GB" sz="2400" dirty="0">
                <a:latin typeface="Times New Roman" panose="02020603050405020304" pitchFamily="18" charset="0"/>
              </a:rPr>
              <a:t>is expressed by the </a:t>
            </a:r>
            <a:r>
              <a:rPr lang="en-GB" sz="2400" dirty="0" smtClean="0">
                <a:latin typeface="Times New Roman" panose="02020603050405020304" pitchFamily="18" charset="0"/>
              </a:rPr>
              <a:t>expression  </a:t>
            </a:r>
            <a:r>
              <a:rPr lang="en-GB" sz="2400" i="1" dirty="0" smtClean="0">
                <a:latin typeface="Times New Roman" panose="02020603050405020304" pitchFamily="18" charset="0"/>
              </a:rPr>
              <a:t>Y </a:t>
            </a:r>
            <a:r>
              <a:rPr lang="en-GB" sz="2400" dirty="0">
                <a:latin typeface="Times New Roman" panose="02020603050405020304" pitchFamily="18" charset="0"/>
              </a:rPr>
              <a:t>= </a:t>
            </a:r>
            <a:r>
              <a:rPr lang="en-GB" sz="2400" i="1" dirty="0" smtClean="0">
                <a:latin typeface="Times New Roman" panose="02020603050405020304" pitchFamily="18" charset="0"/>
              </a:rPr>
              <a:t>DX </a:t>
            </a:r>
            <a:r>
              <a:rPr lang="en-GB" sz="2400" dirty="0">
                <a:latin typeface="Times New Roman" panose="02020603050405020304" pitchFamily="18" charset="0"/>
              </a:rPr>
              <a:t>+ </a:t>
            </a:r>
            <a:r>
              <a:rPr lang="en-GB" sz="2400" i="1" dirty="0">
                <a:latin typeface="Times New Roman" panose="02020603050405020304" pitchFamily="18" charset="0"/>
              </a:rPr>
              <a:t>EZ </a:t>
            </a:r>
            <a:r>
              <a:rPr lang="en-GB" sz="2400" dirty="0">
                <a:latin typeface="Times New Roman" panose="02020603050405020304" pitchFamily="18" charset="0"/>
              </a:rPr>
              <a:t>+ </a:t>
            </a:r>
            <a:r>
              <a:rPr lang="en-GB" sz="2400" i="1" dirty="0">
                <a:latin typeface="Times New Roman" panose="02020603050405020304" pitchFamily="18" charset="0"/>
              </a:rPr>
              <a:t>C</a:t>
            </a:r>
            <a:r>
              <a:rPr lang="en-GB" sz="2400" i="1" dirty="0" smtClean="0">
                <a:latin typeface="Times New Roman" panose="02020603050405020304" pitchFamily="18" charset="0"/>
              </a:rPr>
              <a:t>.</a:t>
            </a:r>
            <a:endParaRPr lang="en-GB" sz="24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3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2.14 Energy Rates (Tariffs)</vt:lpstr>
      <vt:lpstr>Types of Tariffs</vt:lpstr>
      <vt:lpstr>Flat Demand Rate</vt:lpstr>
      <vt:lpstr>Straight Line Meter Rate</vt:lpstr>
      <vt:lpstr>Step Meter Rate</vt:lpstr>
      <vt:lpstr>Block Rate Tariff</vt:lpstr>
      <vt:lpstr>Two part Tariff (Hopkinson Demand Rate) </vt:lpstr>
      <vt:lpstr>Three-part Tariff (Doherty Rate)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2.14 Energy Rates (Tariffs)</dc:title>
  <dc:creator>Asus</dc:creator>
  <cp:lastModifiedBy>Asus</cp:lastModifiedBy>
  <cp:revision>1</cp:revision>
  <dcterms:created xsi:type="dcterms:W3CDTF">2020-05-22T14:36:27Z</dcterms:created>
  <dcterms:modified xsi:type="dcterms:W3CDTF">2020-05-22T14:37:05Z</dcterms:modified>
</cp:coreProperties>
</file>