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3" r:id="rId3"/>
    <p:sldId id="274" r:id="rId4"/>
    <p:sldId id="275" r:id="rId5"/>
    <p:sldId id="276" r:id="rId6"/>
    <p:sldId id="257" r:id="rId7"/>
    <p:sldId id="258" r:id="rId8"/>
    <p:sldId id="259" r:id="rId9"/>
    <p:sldId id="260" r:id="rId10"/>
    <p:sldId id="261" r:id="rId11"/>
    <p:sldId id="277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FF000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FF000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FF000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FF000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1368" y="112013"/>
            <a:ext cx="8386571" cy="11229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FF000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6939" y="1319745"/>
            <a:ext cx="10130790" cy="4243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97036" y="1371600"/>
            <a:ext cx="77965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dirty="0"/>
              <a:t>Basic</a:t>
            </a:r>
            <a:r>
              <a:rPr sz="4000" b="1" spc="-160" dirty="0"/>
              <a:t> </a:t>
            </a:r>
            <a:r>
              <a:rPr sz="4000" b="1" spc="-40" dirty="0"/>
              <a:t>Foundation</a:t>
            </a:r>
            <a:r>
              <a:rPr sz="4000" b="1" spc="-165" dirty="0"/>
              <a:t> </a:t>
            </a:r>
            <a:r>
              <a:rPr sz="4000" b="1" dirty="0"/>
              <a:t>of</a:t>
            </a:r>
            <a:r>
              <a:rPr sz="4000" b="1" spc="-135" dirty="0"/>
              <a:t> </a:t>
            </a:r>
            <a:r>
              <a:rPr sz="4000" b="1" spc="-30" dirty="0"/>
              <a:t>Scientific</a:t>
            </a:r>
            <a:r>
              <a:rPr sz="4000" b="1" spc="-165" dirty="0"/>
              <a:t> </a:t>
            </a:r>
            <a:r>
              <a:rPr sz="4000" b="1" spc="-10" dirty="0"/>
              <a:t>Research</a:t>
            </a:r>
            <a:endParaRPr sz="4000" b="1" dirty="0"/>
          </a:p>
        </p:txBody>
      </p:sp>
      <p:sp>
        <p:nvSpPr>
          <p:cNvPr id="3" name="object 3"/>
          <p:cNvSpPr txBox="1"/>
          <p:nvPr/>
        </p:nvSpPr>
        <p:spPr>
          <a:xfrm>
            <a:off x="420501" y="2362200"/>
            <a:ext cx="9601200" cy="3549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70280" algn="ctr">
              <a:lnSpc>
                <a:spcPct val="100000"/>
              </a:lnSpc>
              <a:spcBef>
                <a:spcPts val="100"/>
              </a:spcBef>
            </a:pPr>
            <a:r>
              <a:rPr lang="en-US" sz="2800" spc="-55" dirty="0">
                <a:latin typeface="Calibri"/>
                <a:cs typeface="Calibri"/>
              </a:rPr>
              <a:t>Md. Fouad Hossain </a:t>
            </a:r>
            <a:r>
              <a:rPr lang="en-US" sz="2800" spc="-55" dirty="0" err="1">
                <a:latin typeface="Calibri"/>
                <a:cs typeface="Calibri"/>
              </a:rPr>
              <a:t>Sarker</a:t>
            </a:r>
            <a:r>
              <a:rPr lang="en-US" sz="2800" spc="-55" dirty="0">
                <a:latin typeface="Calibri"/>
                <a:cs typeface="Calibri"/>
              </a:rPr>
              <a:t> </a:t>
            </a:r>
          </a:p>
          <a:p>
            <a:pPr marL="12700" marR="5080" indent="970280" algn="ctr">
              <a:lnSpc>
                <a:spcPct val="100000"/>
              </a:lnSpc>
              <a:spcBef>
                <a:spcPts val="100"/>
              </a:spcBef>
            </a:pPr>
            <a:r>
              <a:rPr lang="en-US" sz="2800" spc="-55" dirty="0">
                <a:latin typeface="Calibri"/>
                <a:cs typeface="Calibri"/>
              </a:rPr>
              <a:t>Associate Professor and Head</a:t>
            </a:r>
            <a:r>
              <a:rPr sz="2800" spc="-20" dirty="0">
                <a:latin typeface="Calibri"/>
                <a:cs typeface="Calibri"/>
              </a:rPr>
              <a:t> </a:t>
            </a:r>
            <a:endParaRPr lang="en-US" sz="2800" spc="-20" dirty="0">
              <a:latin typeface="Calibri"/>
              <a:cs typeface="Calibri"/>
            </a:endParaRPr>
          </a:p>
          <a:p>
            <a:pPr marL="12700" marR="5080" indent="970280" algn="ctr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Calibri"/>
                <a:cs typeface="Calibri"/>
              </a:rPr>
              <a:t>Department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Development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Studies</a:t>
            </a:r>
            <a:endParaRPr lang="en-US" sz="2800" spc="-10" dirty="0">
              <a:latin typeface="Calibri"/>
              <a:cs typeface="Calibri"/>
            </a:endParaRPr>
          </a:p>
          <a:p>
            <a:pPr marL="12700" marR="5080" indent="970280" algn="ctr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Calibri"/>
                <a:cs typeface="Calibri"/>
              </a:rPr>
              <a:t>Daffodil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International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University</a:t>
            </a:r>
            <a:endParaRPr lang="en-US" sz="2800" spc="-10" dirty="0">
              <a:latin typeface="Calibri"/>
              <a:cs typeface="Calibri"/>
            </a:endParaRPr>
          </a:p>
          <a:p>
            <a:pPr marL="12700" marR="5080" indent="970280" algn="ctr">
              <a:lnSpc>
                <a:spcPct val="100000"/>
              </a:lnSpc>
              <a:spcBef>
                <a:spcPts val="100"/>
              </a:spcBef>
            </a:pPr>
            <a:r>
              <a:rPr lang="en-US" sz="2800" spc="-10" dirty="0">
                <a:latin typeface="Calibri"/>
                <a:cs typeface="Calibri"/>
              </a:rPr>
              <a:t>Dhaka-1216</a:t>
            </a:r>
          </a:p>
          <a:p>
            <a:pPr marL="12700" marR="5080" indent="970280" algn="ctr">
              <a:lnSpc>
                <a:spcPct val="100000"/>
              </a:lnSpc>
              <a:spcBef>
                <a:spcPts val="100"/>
              </a:spcBef>
            </a:pPr>
            <a:r>
              <a:rPr lang="en-US" sz="2800" spc="-10" dirty="0">
                <a:latin typeface="Calibri"/>
                <a:cs typeface="Calibri"/>
              </a:rPr>
              <a:t>&amp;</a:t>
            </a:r>
          </a:p>
          <a:p>
            <a:pPr marL="12700" marR="5080" indent="970280" algn="ctr">
              <a:lnSpc>
                <a:spcPct val="100000"/>
              </a:lnSpc>
              <a:spcBef>
                <a:spcPts val="100"/>
              </a:spcBef>
            </a:pPr>
            <a:r>
              <a:rPr lang="en-US" sz="2800" spc="-10" dirty="0">
                <a:latin typeface="Calibri"/>
                <a:cs typeface="Calibri"/>
              </a:rPr>
              <a:t>PhD Researcher, Dhaka University</a:t>
            </a:r>
          </a:p>
          <a:p>
            <a:pPr marL="12700" marR="5080" indent="970280" algn="ctr">
              <a:lnSpc>
                <a:spcPct val="100000"/>
              </a:lnSpc>
              <a:spcBef>
                <a:spcPts val="100"/>
              </a:spcBef>
            </a:pPr>
            <a:r>
              <a:rPr lang="en-US" sz="2800" spc="-10" dirty="0">
                <a:latin typeface="Calibri"/>
                <a:cs typeface="Calibri"/>
              </a:rPr>
              <a:t>Dhaka-1000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2251" y="363169"/>
            <a:ext cx="397256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65" dirty="0"/>
              <a:t>Types</a:t>
            </a:r>
            <a:r>
              <a:rPr sz="4400" spc="-155" dirty="0"/>
              <a:t> </a:t>
            </a:r>
            <a:r>
              <a:rPr sz="4400" dirty="0"/>
              <a:t>of</a:t>
            </a:r>
            <a:r>
              <a:rPr sz="4400" spc="-130" dirty="0"/>
              <a:t> </a:t>
            </a:r>
            <a:r>
              <a:rPr sz="4400" spc="-35" dirty="0"/>
              <a:t>Research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046784" y="1454911"/>
            <a:ext cx="10459416" cy="5907386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39395" marR="478155" indent="-227329">
              <a:spcBef>
                <a:spcPts val="425"/>
              </a:spcBef>
              <a:buFont typeface="Arial"/>
              <a:buChar char="•"/>
              <a:tabLst>
                <a:tab pos="240665" algn="l"/>
                <a:tab pos="7811134" algn="l"/>
              </a:tabLst>
            </a:pP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Quantitative</a:t>
            </a:r>
            <a:r>
              <a:rPr sz="2400" spc="-6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research</a:t>
            </a:r>
            <a:r>
              <a:rPr sz="2400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about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quantities,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quantification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and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10" dirty="0">
                <a:latin typeface="Calibri"/>
                <a:cs typeface="Calibri"/>
              </a:rPr>
              <a:t>numbers, 	statistics</a:t>
            </a:r>
            <a:endParaRPr sz="2400" dirty="0">
              <a:latin typeface="Calibri"/>
              <a:cs typeface="Calibri"/>
            </a:endParaRPr>
          </a:p>
          <a:p>
            <a:pPr>
              <a:spcBef>
                <a:spcPts val="75"/>
              </a:spcBef>
              <a:buFont typeface="Arial"/>
              <a:buChar char="•"/>
            </a:pPr>
            <a:endParaRPr sz="2400" dirty="0">
              <a:latin typeface="Calibri"/>
              <a:cs typeface="Calibri"/>
            </a:endParaRPr>
          </a:p>
          <a:p>
            <a:pPr marL="239395" marR="5080" indent="-227329">
              <a:spcBef>
                <a:spcPts val="5"/>
              </a:spcBef>
              <a:buFont typeface="Arial"/>
              <a:buChar char="•"/>
              <a:tabLst>
                <a:tab pos="240665" algn="l"/>
              </a:tabLst>
            </a:pP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Qualitative</a:t>
            </a:r>
            <a:r>
              <a:rPr sz="2400" spc="-6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research</a:t>
            </a:r>
            <a:r>
              <a:rPr sz="2400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about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narratives,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explanations,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understandings,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and 	</a:t>
            </a:r>
            <a:r>
              <a:rPr sz="2400" dirty="0">
                <a:latin typeface="Calibri"/>
                <a:cs typeface="Calibri"/>
              </a:rPr>
              <a:t>tends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words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rather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than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numbers</a:t>
            </a:r>
            <a:endParaRPr sz="2400" dirty="0">
              <a:latin typeface="Calibri"/>
              <a:cs typeface="Calibri"/>
            </a:endParaRPr>
          </a:p>
          <a:p>
            <a:pPr marL="240029" indent="-227329">
              <a:spcBef>
                <a:spcPts val="2675"/>
              </a:spcBef>
              <a:buFont typeface="Arial"/>
              <a:buChar char="•"/>
              <a:tabLst>
                <a:tab pos="240029" algn="l"/>
              </a:tabLst>
            </a:pPr>
            <a:r>
              <a:rPr sz="2400" spc="-10" dirty="0">
                <a:latin typeface="Calibri"/>
                <a:cs typeface="Calibri"/>
              </a:rPr>
              <a:t>Difference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between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primary</a:t>
            </a:r>
            <a:r>
              <a:rPr sz="2400" spc="-8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secondary</a:t>
            </a:r>
            <a:r>
              <a:rPr sz="2400" spc="-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data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sources</a:t>
            </a:r>
            <a:endParaRPr sz="2400" dirty="0">
              <a:latin typeface="Calibri"/>
              <a:cs typeface="Calibri"/>
            </a:endParaRPr>
          </a:p>
          <a:p>
            <a:pPr marL="240029" indent="-227329">
              <a:spcBef>
                <a:spcPts val="2715"/>
              </a:spcBef>
              <a:buFont typeface="Arial"/>
              <a:buChar char="•"/>
              <a:tabLst>
                <a:tab pos="240029" algn="l"/>
              </a:tabLst>
            </a:pP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Mixed</a:t>
            </a:r>
            <a:r>
              <a:rPr sz="2400" spc="-7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method</a:t>
            </a:r>
            <a:r>
              <a:rPr sz="2400" spc="-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combination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quantitative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qualitative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methods.</a:t>
            </a:r>
            <a:endParaRPr lang="en-US" sz="2400" spc="-10" dirty="0">
              <a:latin typeface="Calibri"/>
              <a:cs typeface="Calibri"/>
            </a:endParaRPr>
          </a:p>
          <a:p>
            <a:pPr marL="12700">
              <a:tabLst>
                <a:tab pos="240029" algn="l"/>
              </a:tabLst>
            </a:pPr>
            <a:endParaRPr lang="en-US" sz="2400" spc="-10" dirty="0">
              <a:latin typeface="Calibri"/>
              <a:cs typeface="Calibri"/>
            </a:endParaRPr>
          </a:p>
          <a:p>
            <a:pPr marL="12700">
              <a:tabLst>
                <a:tab pos="240029" algn="l"/>
              </a:tabLst>
            </a:pPr>
            <a:r>
              <a:rPr lang="en-US" sz="2400" spc="-10" dirty="0">
                <a:latin typeface="Calibri"/>
                <a:cs typeface="Calibri"/>
              </a:rPr>
              <a:t>Types of Mixed Method:</a:t>
            </a:r>
          </a:p>
          <a:p>
            <a:pPr marL="355600" indent="-342900">
              <a:buFont typeface="Arial" panose="020B0604020202020204" pitchFamily="34" charset="0"/>
              <a:buChar char="•"/>
              <a:tabLst>
                <a:tab pos="240029" algn="l"/>
              </a:tabLst>
            </a:pPr>
            <a:r>
              <a:rPr lang="en-US" sz="2400" spc="-10" dirty="0">
                <a:solidFill>
                  <a:srgbClr val="FF0000"/>
                </a:solidFill>
                <a:latin typeface="+mn-lt"/>
                <a:cs typeface="Calibri"/>
              </a:rPr>
              <a:t>Explanatory Design</a:t>
            </a:r>
          </a:p>
          <a:p>
            <a:pPr marL="355600" indent="-342900">
              <a:buFont typeface="Arial" panose="020B0604020202020204" pitchFamily="34" charset="0"/>
              <a:buChar char="•"/>
              <a:tabLst>
                <a:tab pos="240029" algn="l"/>
              </a:tabLst>
            </a:pPr>
            <a:r>
              <a:rPr lang="en-US" sz="2400" spc="-10" dirty="0">
                <a:solidFill>
                  <a:srgbClr val="FF0000"/>
                </a:solidFill>
                <a:latin typeface="+mn-lt"/>
                <a:cs typeface="Calibri"/>
              </a:rPr>
              <a:t>Explorative Design</a:t>
            </a:r>
          </a:p>
          <a:p>
            <a:pPr marL="355600" indent="-342900">
              <a:buFont typeface="Arial" panose="020B0604020202020204" pitchFamily="34" charset="0"/>
              <a:buChar char="•"/>
              <a:tabLst>
                <a:tab pos="240029" algn="l"/>
              </a:tabLst>
            </a:pPr>
            <a:r>
              <a:rPr lang="en-US" sz="2400" b="0" i="0" dirty="0">
                <a:solidFill>
                  <a:srgbClr val="FF0000"/>
                </a:solidFill>
                <a:effectLst/>
                <a:latin typeface="+mn-lt"/>
              </a:rPr>
              <a:t>Concurrent Triangulation Design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+mn-lt"/>
              </a:rPr>
              <a:t> </a:t>
            </a:r>
            <a:endParaRPr lang="en-US" sz="2400" spc="-10" dirty="0">
              <a:latin typeface="+mn-lt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715"/>
              </a:spcBef>
              <a:buFont typeface="Wingdings" panose="05000000000000000000" pitchFamily="2" charset="2"/>
              <a:buChar char="v"/>
              <a:tabLst>
                <a:tab pos="240029" algn="l"/>
              </a:tabLst>
            </a:pPr>
            <a:endParaRPr lang="en-US"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2250" y="363169"/>
            <a:ext cx="855655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65" dirty="0"/>
              <a:t>Types</a:t>
            </a:r>
            <a:r>
              <a:rPr sz="4400" spc="-155" dirty="0"/>
              <a:t> </a:t>
            </a:r>
            <a:r>
              <a:rPr sz="4400" dirty="0"/>
              <a:t>of</a:t>
            </a:r>
            <a:r>
              <a:rPr sz="4400" spc="-130" dirty="0"/>
              <a:t> </a:t>
            </a:r>
            <a:r>
              <a:rPr lang="en-US" sz="4400" spc="-130" dirty="0"/>
              <a:t>Mixed Method</a:t>
            </a:r>
            <a:endParaRPr sz="4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91EF336-EB92-177F-1F45-02B7360B11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400" y="1139136"/>
            <a:ext cx="3973354" cy="251846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D5B3A70-D78F-C6EF-7DB3-5964F8007F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4811" y="2993973"/>
            <a:ext cx="3899132" cy="35484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AC1145C-DB49-29BF-A4C5-BF7450544E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" y="1219765"/>
            <a:ext cx="4050847" cy="354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517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5512" y="346075"/>
            <a:ext cx="3484879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0" dirty="0"/>
              <a:t>Quantitative</a:t>
            </a:r>
            <a:r>
              <a:rPr spc="-90" dirty="0"/>
              <a:t> </a:t>
            </a:r>
            <a:r>
              <a:rPr spc="-20" dirty="0"/>
              <a:t>research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75512" y="1133347"/>
            <a:ext cx="9358630" cy="3866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0029" algn="l"/>
              </a:tabLst>
            </a:pPr>
            <a:r>
              <a:rPr sz="2400" dirty="0">
                <a:latin typeface="Calibri"/>
                <a:cs typeface="Calibri"/>
              </a:rPr>
              <a:t>Explain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issue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by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collecting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analysing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numerical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data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80"/>
              </a:spcBef>
              <a:buFont typeface="Arial"/>
              <a:buChar char="•"/>
            </a:pPr>
            <a:endParaRPr sz="2400" dirty="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buFont typeface="Arial"/>
              <a:buChar char="•"/>
              <a:tabLst>
                <a:tab pos="240029" algn="l"/>
              </a:tabLst>
            </a:pPr>
            <a:r>
              <a:rPr sz="2400" dirty="0">
                <a:latin typeface="Calibri"/>
                <a:cs typeface="Calibri"/>
              </a:rPr>
              <a:t>Data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are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numerical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analysed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using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statistical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methods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10"/>
              </a:spcBef>
              <a:buFont typeface="Arial"/>
              <a:buChar char="•"/>
            </a:pPr>
            <a:endParaRPr sz="2400" dirty="0">
              <a:latin typeface="Calibri"/>
              <a:cs typeface="Calibri"/>
            </a:endParaRPr>
          </a:p>
          <a:p>
            <a:pPr marL="239395" marR="5080" indent="-227329">
              <a:lnSpc>
                <a:spcPts val="2590"/>
              </a:lnSpc>
              <a:spcBef>
                <a:spcPts val="5"/>
              </a:spcBef>
              <a:buFont typeface="Arial"/>
              <a:buChar char="•"/>
              <a:tabLst>
                <a:tab pos="240665" algn="l"/>
              </a:tabLst>
            </a:pPr>
            <a:r>
              <a:rPr sz="2400" spc="-20" dirty="0">
                <a:latin typeface="Calibri"/>
                <a:cs typeface="Calibri"/>
              </a:rPr>
              <a:t>Variables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are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controlled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much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possible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eliminate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interference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and 	</a:t>
            </a:r>
            <a:r>
              <a:rPr sz="2400" dirty="0">
                <a:latin typeface="Calibri"/>
                <a:cs typeface="Calibri"/>
              </a:rPr>
              <a:t>measure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effect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any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change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45"/>
              </a:spcBef>
              <a:buFont typeface="Arial"/>
              <a:buChar char="•"/>
            </a:pPr>
            <a:endParaRPr sz="2400" dirty="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buFont typeface="Arial"/>
              <a:buChar char="•"/>
              <a:tabLst>
                <a:tab pos="240029" algn="l"/>
              </a:tabLst>
            </a:pPr>
            <a:r>
              <a:rPr sz="2400" dirty="0">
                <a:latin typeface="Calibri"/>
                <a:cs typeface="Calibri"/>
              </a:rPr>
              <a:t>Reduce</a:t>
            </a:r>
            <a:r>
              <a:rPr sz="2400" spc="-114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any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subjective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bias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85"/>
              </a:spcBef>
              <a:buFont typeface="Arial"/>
              <a:buChar char="•"/>
            </a:pPr>
            <a:endParaRPr sz="2400" dirty="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buFont typeface="Arial"/>
              <a:buChar char="•"/>
              <a:tabLst>
                <a:tab pos="240029" algn="l"/>
              </a:tabLst>
            </a:pPr>
            <a:r>
              <a:rPr sz="2400" dirty="0">
                <a:latin typeface="Calibri"/>
                <a:cs typeface="Calibri"/>
              </a:rPr>
              <a:t>Some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types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research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demand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quantitative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approaches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than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others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4952" rIns="0" bIns="0" rtlCol="0">
            <a:spAutoFit/>
          </a:bodyPr>
          <a:lstStyle/>
          <a:p>
            <a:pPr marL="398145">
              <a:lnSpc>
                <a:spcPct val="100000"/>
              </a:lnSpc>
              <a:spcBef>
                <a:spcPts val="105"/>
              </a:spcBef>
            </a:pPr>
            <a:r>
              <a:rPr spc="-40" dirty="0"/>
              <a:t>Quantitative</a:t>
            </a:r>
            <a:r>
              <a:rPr spc="-90" dirty="0"/>
              <a:t> </a:t>
            </a:r>
            <a:r>
              <a:rPr spc="-20" dirty="0"/>
              <a:t>data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432305"/>
            <a:ext cx="9477375" cy="4272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0665" algn="l"/>
              </a:tabLst>
            </a:pPr>
            <a:r>
              <a:rPr sz="2400" dirty="0">
                <a:latin typeface="Calibri"/>
                <a:cs typeface="Calibri"/>
              </a:rPr>
              <a:t>Data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sources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mostly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include:</a:t>
            </a:r>
            <a:endParaRPr sz="2400" dirty="0">
              <a:latin typeface="Calibri"/>
              <a:cs typeface="Calibri"/>
            </a:endParaRPr>
          </a:p>
          <a:p>
            <a:pPr marL="697230" lvl="1" indent="-227329">
              <a:lnSpc>
                <a:spcPct val="100000"/>
              </a:lnSpc>
              <a:spcBef>
                <a:spcPts val="2710"/>
              </a:spcBef>
              <a:buFont typeface="Arial"/>
              <a:buChar char="•"/>
              <a:tabLst>
                <a:tab pos="697230" algn="l"/>
              </a:tabLst>
            </a:pPr>
            <a:r>
              <a:rPr sz="2400" dirty="0">
                <a:latin typeface="Calibri"/>
                <a:cs typeface="Calibri"/>
              </a:rPr>
              <a:t>Surveys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large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number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respondents</a:t>
            </a:r>
            <a:endParaRPr sz="2400" dirty="0">
              <a:latin typeface="Calibri"/>
              <a:cs typeface="Calibri"/>
            </a:endParaRPr>
          </a:p>
          <a:p>
            <a:pPr marL="697230" lvl="1" indent="-227329">
              <a:lnSpc>
                <a:spcPct val="100000"/>
              </a:lnSpc>
              <a:spcBef>
                <a:spcPts val="2715"/>
              </a:spcBef>
              <a:buFont typeface="Arial"/>
              <a:buChar char="•"/>
              <a:tabLst>
                <a:tab pos="697230" algn="l"/>
              </a:tabLst>
            </a:pPr>
            <a:r>
              <a:rPr sz="2400" spc="-10" dirty="0">
                <a:latin typeface="Calibri"/>
                <a:cs typeface="Calibri"/>
              </a:rPr>
              <a:t>Observations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(counts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numbers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and/or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coding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data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into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numbers)</a:t>
            </a:r>
            <a:endParaRPr sz="2400" dirty="0">
              <a:latin typeface="Calibri"/>
              <a:cs typeface="Calibri"/>
            </a:endParaRPr>
          </a:p>
          <a:p>
            <a:pPr marL="697230" lvl="1" indent="-227329">
              <a:lnSpc>
                <a:spcPct val="100000"/>
              </a:lnSpc>
              <a:spcBef>
                <a:spcPts val="2715"/>
              </a:spcBef>
              <a:buFont typeface="Arial"/>
              <a:buChar char="•"/>
              <a:tabLst>
                <a:tab pos="697230" algn="l"/>
              </a:tabLst>
            </a:pPr>
            <a:r>
              <a:rPr sz="2400" dirty="0">
                <a:latin typeface="Calibri"/>
                <a:cs typeface="Calibri"/>
              </a:rPr>
              <a:t>Secondary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data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(government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data;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0" dirty="0">
                <a:latin typeface="Calibri"/>
                <a:cs typeface="Calibri"/>
              </a:rPr>
              <a:t>SATs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scores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etc)</a:t>
            </a:r>
            <a:endParaRPr sz="2400" dirty="0">
              <a:latin typeface="Calibri"/>
              <a:cs typeface="Calibri"/>
            </a:endParaRPr>
          </a:p>
          <a:p>
            <a:pPr marL="697230" lvl="1" indent="-227329">
              <a:lnSpc>
                <a:spcPct val="100000"/>
              </a:lnSpc>
              <a:spcBef>
                <a:spcPts val="2710"/>
              </a:spcBef>
              <a:buFont typeface="Arial"/>
              <a:buChar char="•"/>
              <a:tabLst>
                <a:tab pos="697230" algn="l"/>
              </a:tabLst>
            </a:pPr>
            <a:r>
              <a:rPr sz="2400" dirty="0">
                <a:latin typeface="Calibri"/>
                <a:cs typeface="Calibri"/>
              </a:rPr>
              <a:t>Use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data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sets</a:t>
            </a:r>
            <a:endParaRPr sz="2400" dirty="0">
              <a:latin typeface="Calibri"/>
              <a:cs typeface="Calibri"/>
            </a:endParaRPr>
          </a:p>
          <a:p>
            <a:pPr marL="697230" lvl="1" indent="-227329">
              <a:lnSpc>
                <a:spcPts val="2735"/>
              </a:lnSpc>
              <a:spcBef>
                <a:spcPts val="2715"/>
              </a:spcBef>
              <a:buFont typeface="Arial"/>
              <a:buChar char="•"/>
              <a:tabLst>
                <a:tab pos="697230" algn="l"/>
              </a:tabLst>
            </a:pPr>
            <a:r>
              <a:rPr sz="2400" dirty="0">
                <a:latin typeface="Calibri"/>
                <a:cs typeface="Calibri"/>
              </a:rPr>
              <a:t>Analysis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techniques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include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hypothesis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testing,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correlations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cluster</a:t>
            </a:r>
            <a:endParaRPr sz="2400" dirty="0">
              <a:latin typeface="Calibri"/>
              <a:cs typeface="Calibri"/>
            </a:endParaRPr>
          </a:p>
          <a:p>
            <a:pPr marL="698500">
              <a:lnSpc>
                <a:spcPts val="2735"/>
              </a:lnSpc>
            </a:pPr>
            <a:r>
              <a:rPr sz="2400" spc="-10" dirty="0">
                <a:latin typeface="Calibri"/>
                <a:cs typeface="Calibri"/>
              </a:rPr>
              <a:t>analysis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22553" rIns="0" bIns="0" rtlCol="0">
            <a:spAutoFit/>
          </a:bodyPr>
          <a:lstStyle/>
          <a:p>
            <a:pPr marL="398145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What</a:t>
            </a:r>
            <a:r>
              <a:rPr spc="-120" dirty="0"/>
              <a:t> </a:t>
            </a:r>
            <a:r>
              <a:rPr spc="-35" dirty="0"/>
              <a:t>quantitative</a:t>
            </a:r>
            <a:r>
              <a:rPr spc="-135" dirty="0"/>
              <a:t> </a:t>
            </a:r>
            <a:r>
              <a:rPr spc="-40" dirty="0"/>
              <a:t>researchers</a:t>
            </a:r>
            <a:r>
              <a:rPr spc="-130" dirty="0"/>
              <a:t> </a:t>
            </a:r>
            <a:r>
              <a:rPr spc="-10" dirty="0"/>
              <a:t>worry</a:t>
            </a:r>
            <a:r>
              <a:rPr spc="-114" dirty="0"/>
              <a:t> </a:t>
            </a:r>
            <a:r>
              <a:rPr spc="-10" dirty="0"/>
              <a:t>about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93493"/>
            <a:ext cx="5636260" cy="29762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Is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sample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size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big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enough?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265"/>
              </a:spcBef>
              <a:buFont typeface="Arial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Have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used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correct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statistical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test?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265"/>
              </a:spcBef>
              <a:buFont typeface="Arial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Are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results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generalizable?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265"/>
              </a:spcBef>
              <a:buFont typeface="Arial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Are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methods/results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reproducible?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82651" rIns="0" bIns="0" rtlCol="0">
            <a:spAutoFit/>
          </a:bodyPr>
          <a:lstStyle/>
          <a:p>
            <a:pPr marL="398145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What</a:t>
            </a:r>
            <a:r>
              <a:rPr spc="-130" dirty="0"/>
              <a:t> </a:t>
            </a:r>
            <a:r>
              <a:rPr dirty="0"/>
              <a:t>are</a:t>
            </a:r>
            <a:r>
              <a:rPr spc="-125" dirty="0"/>
              <a:t> </a:t>
            </a:r>
            <a:r>
              <a:rPr dirty="0"/>
              <a:t>the</a:t>
            </a:r>
            <a:r>
              <a:rPr spc="-125" dirty="0"/>
              <a:t> </a:t>
            </a:r>
            <a:r>
              <a:rPr spc="-30" dirty="0"/>
              <a:t>limitations</a:t>
            </a:r>
            <a:r>
              <a:rPr spc="-125" dirty="0"/>
              <a:t> </a:t>
            </a:r>
            <a:r>
              <a:rPr dirty="0"/>
              <a:t>of</a:t>
            </a:r>
            <a:r>
              <a:rPr spc="-114" dirty="0"/>
              <a:t> </a:t>
            </a:r>
            <a:r>
              <a:rPr spc="-35" dirty="0"/>
              <a:t>quantitative</a:t>
            </a:r>
            <a:r>
              <a:rPr spc="-145" dirty="0"/>
              <a:t> </a:t>
            </a:r>
            <a:r>
              <a:rPr spc="-10" dirty="0"/>
              <a:t>research?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394205"/>
            <a:ext cx="9410065" cy="2519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Some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issue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can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not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be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measured/or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measured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accurately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265"/>
              </a:spcBef>
              <a:buFont typeface="Arial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Does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not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answer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b="1" spc="-25" dirty="0">
                <a:latin typeface="Calibri"/>
                <a:cs typeface="Calibri"/>
              </a:rPr>
              <a:t>why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29"/>
              </a:spcBef>
              <a:buFont typeface="Arial"/>
              <a:buChar char="•"/>
            </a:pPr>
            <a:endParaRPr sz="2800">
              <a:latin typeface="Calibri"/>
              <a:cs typeface="Calibri"/>
            </a:endParaRPr>
          </a:p>
          <a:p>
            <a:pPr marL="240029" marR="5080" indent="-227965">
              <a:lnSpc>
                <a:spcPts val="3020"/>
              </a:lnSpc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latin typeface="Calibri"/>
                <a:cs typeface="Calibri"/>
              </a:rPr>
              <a:t>Can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be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impersonal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–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no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engagement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human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behaviours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or 	</a:t>
            </a:r>
            <a:r>
              <a:rPr sz="2800" spc="-10" dirty="0">
                <a:latin typeface="Calibri"/>
                <a:cs typeface="Calibri"/>
              </a:rPr>
              <a:t>individuals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22553" rIns="0" bIns="0" rtlCol="0">
            <a:spAutoFit/>
          </a:bodyPr>
          <a:lstStyle/>
          <a:p>
            <a:pPr marL="398145">
              <a:lnSpc>
                <a:spcPct val="100000"/>
              </a:lnSpc>
              <a:spcBef>
                <a:spcPts val="105"/>
              </a:spcBef>
            </a:pPr>
            <a:r>
              <a:rPr spc="-35" dirty="0"/>
              <a:t>Qualitative</a:t>
            </a:r>
            <a:r>
              <a:rPr spc="-120" dirty="0"/>
              <a:t> </a:t>
            </a:r>
            <a:r>
              <a:rPr spc="-20" dirty="0"/>
              <a:t>approaches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802638"/>
            <a:ext cx="9377045" cy="27514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0665" algn="l"/>
              </a:tabLst>
            </a:pPr>
            <a:r>
              <a:rPr sz="2400" dirty="0">
                <a:latin typeface="Calibri"/>
                <a:cs typeface="Calibri"/>
              </a:rPr>
              <a:t>Any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research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that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does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not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involve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numerical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data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85"/>
              </a:spcBef>
              <a:buFont typeface="Arial"/>
              <a:buChar char="•"/>
            </a:pPr>
            <a:endParaRPr sz="24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Font typeface="Arial"/>
              <a:buChar char="•"/>
              <a:tabLst>
                <a:tab pos="240665" algn="l"/>
              </a:tabLst>
            </a:pPr>
            <a:r>
              <a:rPr sz="2400" dirty="0">
                <a:latin typeface="Calibri"/>
                <a:cs typeface="Calibri"/>
              </a:rPr>
              <a:t>Use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narratives,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words,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pictures,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audio-</a:t>
            </a:r>
            <a:r>
              <a:rPr sz="2400" dirty="0">
                <a:latin typeface="Calibri"/>
                <a:cs typeface="Calibri"/>
              </a:rPr>
              <a:t>videos,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field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notes,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observations.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80"/>
              </a:spcBef>
              <a:buFont typeface="Arial"/>
              <a:buChar char="•"/>
            </a:pPr>
            <a:endParaRPr sz="24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Font typeface="Arial"/>
              <a:buChar char="•"/>
              <a:tabLst>
                <a:tab pos="240665" algn="l"/>
              </a:tabLst>
            </a:pPr>
            <a:r>
              <a:rPr sz="2400" dirty="0">
                <a:latin typeface="Calibri"/>
                <a:cs typeface="Calibri"/>
              </a:rPr>
              <a:t>Mostly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starts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research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question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rather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than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specific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hypothesis.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85"/>
              </a:spcBef>
              <a:buFont typeface="Arial"/>
              <a:buChar char="•"/>
            </a:pPr>
            <a:endParaRPr sz="24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Font typeface="Arial"/>
              <a:buChar char="•"/>
              <a:tabLst>
                <a:tab pos="240665" algn="l"/>
              </a:tabLst>
            </a:pPr>
            <a:r>
              <a:rPr sz="2400" spc="-25" dirty="0">
                <a:latin typeface="Calibri"/>
                <a:cs typeface="Calibri"/>
              </a:rPr>
              <a:t>People’s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behaviour,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attitude,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understanding,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explanation,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response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82651" rIns="0" bIns="0" rtlCol="0">
            <a:spAutoFit/>
          </a:bodyPr>
          <a:lstStyle/>
          <a:p>
            <a:pPr marL="398145">
              <a:lnSpc>
                <a:spcPct val="100000"/>
              </a:lnSpc>
              <a:spcBef>
                <a:spcPts val="105"/>
              </a:spcBef>
            </a:pPr>
            <a:r>
              <a:rPr spc="-35" dirty="0"/>
              <a:t>Qualitative</a:t>
            </a:r>
            <a:r>
              <a:rPr spc="-120" dirty="0"/>
              <a:t> </a:t>
            </a:r>
            <a:r>
              <a:rPr spc="-20" dirty="0"/>
              <a:t>data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399159"/>
            <a:ext cx="8866505" cy="3949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0665" algn="l"/>
              </a:tabLst>
            </a:pPr>
            <a:r>
              <a:rPr sz="2400" dirty="0">
                <a:latin typeface="Calibri"/>
                <a:cs typeface="Calibri"/>
              </a:rPr>
              <a:t>Mostly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explore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AFEF"/>
                </a:solidFill>
                <a:latin typeface="Calibri"/>
                <a:cs typeface="Calibri"/>
              </a:rPr>
              <a:t>how</a:t>
            </a:r>
            <a:r>
              <a:rPr sz="2400" spc="-4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AFEF"/>
                </a:solidFill>
                <a:latin typeface="Calibri"/>
                <a:cs typeface="Calibri"/>
              </a:rPr>
              <a:t>why</a:t>
            </a:r>
            <a:r>
              <a:rPr sz="2400" spc="-6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things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happened</a:t>
            </a:r>
            <a:endParaRPr sz="24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2085"/>
              </a:spcBef>
              <a:buFont typeface="Arial"/>
              <a:buChar char="•"/>
              <a:tabLst>
                <a:tab pos="240665" algn="l"/>
              </a:tabLst>
            </a:pPr>
            <a:r>
              <a:rPr sz="2400" dirty="0">
                <a:latin typeface="Calibri"/>
                <a:cs typeface="Calibri"/>
              </a:rPr>
              <a:t>May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not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necessarily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need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large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sample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sizes</a:t>
            </a:r>
            <a:endParaRPr sz="24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2090"/>
              </a:spcBef>
              <a:buFont typeface="Arial"/>
              <a:buChar char="•"/>
              <a:tabLst>
                <a:tab pos="240665" algn="l"/>
              </a:tabLst>
            </a:pPr>
            <a:r>
              <a:rPr sz="2400" dirty="0">
                <a:latin typeface="Calibri"/>
                <a:cs typeface="Calibri"/>
              </a:rPr>
              <a:t>Some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issues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may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arise,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such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as</a:t>
            </a:r>
            <a:endParaRPr sz="2400">
              <a:latin typeface="Calibri"/>
              <a:cs typeface="Calibri"/>
            </a:endParaRPr>
          </a:p>
          <a:p>
            <a:pPr marL="697230" lvl="1" indent="-227329">
              <a:lnSpc>
                <a:spcPct val="100000"/>
              </a:lnSpc>
              <a:spcBef>
                <a:spcPts val="2090"/>
              </a:spcBef>
              <a:buFont typeface="Arial"/>
              <a:buChar char="•"/>
              <a:tabLst>
                <a:tab pos="697230" algn="l"/>
              </a:tabLst>
            </a:pPr>
            <a:r>
              <a:rPr sz="2400" spc="-10" dirty="0">
                <a:latin typeface="Calibri"/>
                <a:cs typeface="Calibri"/>
              </a:rPr>
              <a:t>Inaccurate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or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false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information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provided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by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respondents</a:t>
            </a:r>
            <a:endParaRPr sz="2400">
              <a:latin typeface="Calibri"/>
              <a:cs typeface="Calibri"/>
            </a:endParaRPr>
          </a:p>
          <a:p>
            <a:pPr marL="697230" marR="5080" lvl="1" indent="-227329">
              <a:lnSpc>
                <a:spcPct val="110000"/>
              </a:lnSpc>
              <a:spcBef>
                <a:spcPts val="1800"/>
              </a:spcBef>
              <a:buFont typeface="Arial"/>
              <a:buChar char="•"/>
              <a:tabLst>
                <a:tab pos="698500" algn="l"/>
              </a:tabLst>
            </a:pPr>
            <a:r>
              <a:rPr sz="2400" dirty="0">
                <a:latin typeface="Calibri"/>
                <a:cs typeface="Calibri"/>
              </a:rPr>
              <a:t>Ethical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issues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may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arise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researcher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generally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closer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the 	</a:t>
            </a:r>
            <a:r>
              <a:rPr sz="2400" spc="-10" dirty="0">
                <a:latin typeface="Calibri"/>
                <a:cs typeface="Calibri"/>
              </a:rPr>
              <a:t>participants</a:t>
            </a:r>
            <a:endParaRPr sz="2400">
              <a:latin typeface="Calibri"/>
              <a:cs typeface="Calibri"/>
            </a:endParaRPr>
          </a:p>
          <a:p>
            <a:pPr marL="697230" lvl="1" indent="-227329">
              <a:lnSpc>
                <a:spcPct val="100000"/>
              </a:lnSpc>
              <a:spcBef>
                <a:spcPts val="2090"/>
              </a:spcBef>
              <a:buFont typeface="Arial"/>
              <a:buChar char="•"/>
              <a:tabLst>
                <a:tab pos="697230" algn="l"/>
              </a:tabLst>
            </a:pPr>
            <a:r>
              <a:rPr sz="2400" dirty="0">
                <a:latin typeface="Calibri"/>
                <a:cs typeface="Calibri"/>
              </a:rPr>
              <a:t>Objectivity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may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more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difficult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achieve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3220" rIns="0" bIns="0" rtlCol="0">
            <a:spAutoFit/>
          </a:bodyPr>
          <a:lstStyle/>
          <a:p>
            <a:pPr marL="398145">
              <a:lnSpc>
                <a:spcPct val="100000"/>
              </a:lnSpc>
              <a:spcBef>
                <a:spcPts val="105"/>
              </a:spcBef>
            </a:pPr>
            <a:r>
              <a:rPr spc="-25" dirty="0"/>
              <a:t>Sources</a:t>
            </a:r>
            <a:r>
              <a:rPr spc="-110" dirty="0"/>
              <a:t> </a:t>
            </a:r>
            <a:r>
              <a:rPr dirty="0"/>
              <a:t>of</a:t>
            </a:r>
            <a:r>
              <a:rPr spc="-80" dirty="0"/>
              <a:t> </a:t>
            </a:r>
            <a:r>
              <a:rPr spc="-35" dirty="0"/>
              <a:t>qualitative</a:t>
            </a:r>
            <a:r>
              <a:rPr spc="-120" dirty="0"/>
              <a:t> </a:t>
            </a:r>
            <a:r>
              <a:rPr spc="-20" dirty="0"/>
              <a:t>data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251965"/>
            <a:ext cx="9283065" cy="49828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0665" algn="l"/>
              </a:tabLst>
            </a:pPr>
            <a:r>
              <a:rPr sz="2400" dirty="0">
                <a:latin typeface="Calibri"/>
                <a:cs typeface="Calibri"/>
              </a:rPr>
              <a:t>Interviews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(structured,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semi-</a:t>
            </a:r>
            <a:r>
              <a:rPr sz="2400" dirty="0">
                <a:latin typeface="Calibri"/>
                <a:cs typeface="Calibri"/>
              </a:rPr>
              <a:t>structured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or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unstructured)</a:t>
            </a:r>
            <a:endParaRPr sz="24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2715"/>
              </a:spcBef>
              <a:buFont typeface="Arial"/>
              <a:buChar char="•"/>
              <a:tabLst>
                <a:tab pos="240665" algn="l"/>
              </a:tabLst>
            </a:pPr>
            <a:r>
              <a:rPr sz="2400" dirty="0">
                <a:latin typeface="Calibri"/>
                <a:cs typeface="Calibri"/>
              </a:rPr>
              <a:t>Focus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groups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discussion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(FGD)</a:t>
            </a:r>
            <a:endParaRPr sz="24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2710"/>
              </a:spcBef>
              <a:buFont typeface="Arial"/>
              <a:buChar char="•"/>
              <a:tabLst>
                <a:tab pos="240665" algn="l"/>
              </a:tabLst>
            </a:pPr>
            <a:r>
              <a:rPr sz="2400" spc="-10" dirty="0">
                <a:latin typeface="Calibri"/>
                <a:cs typeface="Calibri"/>
              </a:rPr>
              <a:t>Questionnaires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or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surveys</a:t>
            </a:r>
            <a:endParaRPr sz="24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2715"/>
              </a:spcBef>
              <a:buFont typeface="Arial"/>
              <a:buChar char="•"/>
              <a:tabLst>
                <a:tab pos="240665" algn="l"/>
              </a:tabLst>
            </a:pPr>
            <a:r>
              <a:rPr sz="2400" dirty="0">
                <a:latin typeface="Calibri"/>
                <a:cs typeface="Calibri"/>
              </a:rPr>
              <a:t>Key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Informant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Interview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(KII)</a:t>
            </a:r>
            <a:endParaRPr sz="24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2710"/>
              </a:spcBef>
              <a:buFont typeface="Arial"/>
              <a:buChar char="•"/>
              <a:tabLst>
                <a:tab pos="240665" algn="l"/>
              </a:tabLst>
            </a:pPr>
            <a:r>
              <a:rPr sz="2400" spc="-10" dirty="0">
                <a:latin typeface="Calibri"/>
                <a:cs typeface="Calibri"/>
              </a:rPr>
              <a:t>Participant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observations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–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may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also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recorded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(video/audio)</a:t>
            </a:r>
            <a:endParaRPr sz="24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2715"/>
              </a:spcBef>
              <a:buFont typeface="Arial"/>
              <a:buChar char="•"/>
              <a:tabLst>
                <a:tab pos="240665" algn="l"/>
              </a:tabLst>
            </a:pPr>
            <a:r>
              <a:rPr sz="2400" dirty="0">
                <a:latin typeface="Calibri"/>
                <a:cs typeface="Calibri"/>
              </a:rPr>
              <a:t>Case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study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10"/>
              </a:spcBef>
              <a:buFont typeface="Arial"/>
              <a:buChar char="•"/>
            </a:pPr>
            <a:endParaRPr sz="2400" dirty="0">
              <a:latin typeface="Calibri"/>
              <a:cs typeface="Calibri"/>
            </a:endParaRPr>
          </a:p>
          <a:p>
            <a:pPr marL="240029" marR="5080" indent="-227965">
              <a:lnSpc>
                <a:spcPts val="2590"/>
              </a:lnSpc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Secondary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data,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including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diaries,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self-</a:t>
            </a:r>
            <a:r>
              <a:rPr sz="2400" dirty="0">
                <a:latin typeface="Calibri"/>
                <a:cs typeface="Calibri"/>
              </a:rPr>
              <a:t>reporting,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written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accounts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past 	</a:t>
            </a:r>
            <a:r>
              <a:rPr sz="2400" spc="-10" dirty="0">
                <a:latin typeface="Calibri"/>
                <a:cs typeface="Calibri"/>
              </a:rPr>
              <a:t>events/archive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data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company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reports;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7024" y="339597"/>
            <a:ext cx="414909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Data</a:t>
            </a:r>
            <a:r>
              <a:rPr spc="-140" dirty="0"/>
              <a:t> </a:t>
            </a:r>
            <a:r>
              <a:rPr spc="-25" dirty="0"/>
              <a:t>analysis</a:t>
            </a:r>
            <a:r>
              <a:rPr spc="-140" dirty="0"/>
              <a:t> </a:t>
            </a:r>
            <a:r>
              <a:rPr dirty="0"/>
              <a:t>and</a:t>
            </a:r>
            <a:r>
              <a:rPr spc="-110" dirty="0"/>
              <a:t> </a:t>
            </a:r>
            <a:r>
              <a:rPr spc="-10" dirty="0"/>
              <a:t>findings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27024" y="1029681"/>
            <a:ext cx="5742940" cy="5279390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227329" marR="3310254" indent="-227329" algn="r">
              <a:lnSpc>
                <a:spcPct val="100000"/>
              </a:lnSpc>
              <a:spcBef>
                <a:spcPts val="960"/>
              </a:spcBef>
              <a:buFont typeface="Arial"/>
              <a:buChar char="•"/>
              <a:tabLst>
                <a:tab pos="227329" algn="l"/>
              </a:tabLst>
            </a:pPr>
            <a:r>
              <a:rPr sz="2400" dirty="0">
                <a:latin typeface="Calibri"/>
                <a:cs typeface="Calibri"/>
              </a:rPr>
              <a:t>Thematic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analysis</a:t>
            </a:r>
            <a:endParaRPr sz="2400" dirty="0">
              <a:latin typeface="Calibri"/>
              <a:cs typeface="Calibri"/>
            </a:endParaRPr>
          </a:p>
          <a:p>
            <a:pPr marL="227965" marR="3280410" lvl="1" indent="-227965" algn="r">
              <a:lnSpc>
                <a:spcPct val="100000"/>
              </a:lnSpc>
              <a:spcBef>
                <a:spcPts val="725"/>
              </a:spcBef>
              <a:buFont typeface="Arial"/>
              <a:buChar char="•"/>
              <a:tabLst>
                <a:tab pos="227965" algn="l"/>
              </a:tabLst>
            </a:pPr>
            <a:r>
              <a:rPr sz="2000" dirty="0">
                <a:latin typeface="Calibri"/>
                <a:cs typeface="Calibri"/>
              </a:rPr>
              <a:t>Mode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delivery</a:t>
            </a:r>
            <a:endParaRPr sz="2000" dirty="0">
              <a:latin typeface="Calibri"/>
              <a:cs typeface="Calibri"/>
            </a:endParaRPr>
          </a:p>
          <a:p>
            <a:pPr marL="697865" lvl="1" indent="-227965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697865" algn="l"/>
              </a:tabLst>
            </a:pPr>
            <a:r>
              <a:rPr sz="2000" dirty="0">
                <a:latin typeface="Calibri"/>
                <a:cs typeface="Calibri"/>
              </a:rPr>
              <a:t>Number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participants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social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interactions</a:t>
            </a:r>
            <a:endParaRPr sz="2000" dirty="0">
              <a:latin typeface="Calibri"/>
              <a:cs typeface="Calibri"/>
            </a:endParaRPr>
          </a:p>
          <a:p>
            <a:pPr marL="697865" lvl="1" indent="-227965">
              <a:lnSpc>
                <a:spcPct val="100000"/>
              </a:lnSpc>
              <a:spcBef>
                <a:spcPts val="695"/>
              </a:spcBef>
              <a:buFont typeface="Arial"/>
              <a:buChar char="•"/>
              <a:tabLst>
                <a:tab pos="697865" algn="l"/>
              </a:tabLst>
            </a:pPr>
            <a:r>
              <a:rPr sz="2000" spc="-10" dirty="0">
                <a:latin typeface="Calibri"/>
                <a:cs typeface="Calibri"/>
              </a:rPr>
              <a:t>Geographical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affordances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places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locations</a:t>
            </a:r>
            <a:endParaRPr sz="2000" dirty="0">
              <a:latin typeface="Calibri"/>
              <a:cs typeface="Calibri"/>
            </a:endParaRPr>
          </a:p>
          <a:p>
            <a:pPr marL="697865" lvl="1" indent="-227965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697865" algn="l"/>
              </a:tabLst>
            </a:pPr>
            <a:r>
              <a:rPr sz="2000" dirty="0">
                <a:latin typeface="Calibri"/>
                <a:cs typeface="Calibri"/>
              </a:rPr>
              <a:t>User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experience</a:t>
            </a:r>
            <a:endParaRPr sz="2000" dirty="0">
              <a:latin typeface="Calibri"/>
              <a:cs typeface="Calibri"/>
            </a:endParaRPr>
          </a:p>
          <a:p>
            <a:pPr marL="697865" lvl="1" indent="-227965">
              <a:lnSpc>
                <a:spcPct val="100000"/>
              </a:lnSpc>
              <a:spcBef>
                <a:spcPts val="695"/>
              </a:spcBef>
              <a:buFont typeface="Arial"/>
              <a:buChar char="•"/>
              <a:tabLst>
                <a:tab pos="697865" algn="l"/>
              </a:tabLst>
            </a:pPr>
            <a:r>
              <a:rPr sz="2000" dirty="0">
                <a:latin typeface="Calibri"/>
                <a:cs typeface="Calibri"/>
              </a:rPr>
              <a:t>Opportunities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learning</a:t>
            </a:r>
            <a:endParaRPr sz="2000" dirty="0">
              <a:latin typeface="Calibri"/>
              <a:cs typeface="Calibri"/>
            </a:endParaRPr>
          </a:p>
          <a:p>
            <a:pPr marL="697865" lvl="1" indent="-227965">
              <a:lnSpc>
                <a:spcPct val="100000"/>
              </a:lnSpc>
              <a:spcBef>
                <a:spcPts val="695"/>
              </a:spcBef>
              <a:buFont typeface="Arial"/>
              <a:buChar char="•"/>
              <a:tabLst>
                <a:tab pos="697865" algn="l"/>
              </a:tabLst>
            </a:pPr>
            <a:r>
              <a:rPr sz="2000" dirty="0">
                <a:latin typeface="Calibri"/>
                <a:cs typeface="Calibri"/>
              </a:rPr>
              <a:t>Other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factors</a:t>
            </a:r>
            <a:endParaRPr sz="2000" dirty="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1980"/>
              </a:spcBef>
              <a:buFont typeface="Arial"/>
              <a:buChar char="•"/>
              <a:tabLst>
                <a:tab pos="240029" algn="l"/>
              </a:tabLst>
            </a:pPr>
            <a:r>
              <a:rPr sz="2400" dirty="0">
                <a:latin typeface="Calibri"/>
                <a:cs typeface="Calibri"/>
              </a:rPr>
              <a:t>Content</a:t>
            </a:r>
            <a:r>
              <a:rPr sz="2400" spc="-1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analysis</a:t>
            </a:r>
            <a:endParaRPr sz="2400" dirty="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2005"/>
              </a:spcBef>
              <a:buFont typeface="Arial"/>
              <a:buChar char="•"/>
              <a:tabLst>
                <a:tab pos="240029" algn="l"/>
              </a:tabLst>
            </a:pPr>
            <a:r>
              <a:rPr sz="2400" spc="-10" dirty="0">
                <a:latin typeface="Calibri"/>
                <a:cs typeface="Calibri"/>
              </a:rPr>
              <a:t>Narrative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analysis</a:t>
            </a:r>
            <a:endParaRPr sz="2400" dirty="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2005"/>
              </a:spcBef>
              <a:buFont typeface="Arial"/>
              <a:buChar char="•"/>
              <a:tabLst>
                <a:tab pos="240029" algn="l"/>
              </a:tabLst>
            </a:pPr>
            <a:r>
              <a:rPr sz="2400" spc="-10" dirty="0">
                <a:latin typeface="Calibri"/>
                <a:cs typeface="Calibri"/>
              </a:rPr>
              <a:t>Ethnography</a:t>
            </a:r>
            <a:endParaRPr sz="2400" dirty="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1995"/>
              </a:spcBef>
              <a:buFont typeface="Arial"/>
              <a:buChar char="•"/>
              <a:tabLst>
                <a:tab pos="240029" algn="l"/>
              </a:tabLst>
            </a:pPr>
            <a:r>
              <a:rPr sz="2400" dirty="0">
                <a:latin typeface="Calibri"/>
                <a:cs typeface="Calibri"/>
              </a:rPr>
              <a:t>Findings,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lessons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learned,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recommendations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3000" y="685800"/>
            <a:ext cx="77965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4000" b="1" dirty="0">
                <a:latin typeface="+mn-lt"/>
              </a:rPr>
              <a:t>Learning Objectives and Outcomes </a:t>
            </a:r>
            <a:endParaRPr sz="4000" b="1" dirty="0"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14C07B-B3C7-8F55-6191-BCBA35B9F37B}"/>
              </a:ext>
            </a:extLst>
          </p:cNvPr>
          <p:cNvSpPr txBox="1"/>
          <p:nvPr/>
        </p:nvSpPr>
        <p:spPr>
          <a:xfrm>
            <a:off x="1123071" y="1565811"/>
            <a:ext cx="10439400" cy="46063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2155"/>
              </a:spcBef>
              <a:spcAft>
                <a:spcPts val="0"/>
              </a:spcAft>
              <a:buSzPts val="1650"/>
              <a:tabLst>
                <a:tab pos="506730" algn="l"/>
              </a:tabLst>
            </a:pPr>
            <a:r>
              <a:rPr lang="en-US" sz="2400" b="1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After</a:t>
            </a:r>
            <a:r>
              <a:rPr lang="en-US" sz="2400" b="1" spc="-80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attending</a:t>
            </a:r>
            <a:r>
              <a:rPr lang="en-US" sz="2400" b="1" spc="-7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this</a:t>
            </a:r>
            <a:r>
              <a:rPr lang="en-US" sz="2400" b="1" spc="-6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class</a:t>
            </a:r>
            <a:r>
              <a:rPr lang="en-US" sz="2400" b="1" spc="-7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students</a:t>
            </a:r>
            <a:r>
              <a:rPr lang="en-US" sz="2400" b="1" spc="-6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will</a:t>
            </a:r>
            <a:r>
              <a:rPr lang="en-US" sz="2400" b="1" spc="-7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be</a:t>
            </a:r>
            <a:r>
              <a:rPr lang="en-US" sz="2400" b="1" spc="-6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able</a:t>
            </a:r>
            <a:r>
              <a:rPr lang="en-US" sz="2400" b="1" spc="-5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b="1" spc="-25" dirty="0">
                <a:effectLst/>
                <a:latin typeface="+mn-lt"/>
                <a:ea typeface="Arial" panose="020B0604020202020204" pitchFamily="34" charset="0"/>
                <a:cs typeface="Carlito"/>
              </a:rPr>
              <a:t>to:</a:t>
            </a:r>
            <a:endParaRPr lang="en-US" sz="2400" b="1" spc="0" dirty="0">
              <a:effectLst/>
              <a:latin typeface="+mn-lt"/>
              <a:ea typeface="Arial" panose="020B0604020202020204" pitchFamily="34" charset="0"/>
              <a:cs typeface="Carlito"/>
            </a:endParaRPr>
          </a:p>
          <a:p>
            <a:pPr marL="342900" marR="1351915" lvl="0" indent="-342900" algn="just">
              <a:spcBef>
                <a:spcPts val="1965"/>
              </a:spcBef>
              <a:spcAft>
                <a:spcPts val="0"/>
              </a:spcAft>
              <a:buSzPts val="1650"/>
              <a:buFont typeface="Wingdings" panose="05000000000000000000" pitchFamily="2" charset="2"/>
              <a:buChar char="q"/>
              <a:tabLst>
                <a:tab pos="506730" algn="l"/>
              </a:tabLst>
            </a:pP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Develop</a:t>
            </a:r>
            <a:r>
              <a:rPr lang="en-US" sz="2400" spc="-8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scientific</a:t>
            </a:r>
            <a:r>
              <a:rPr lang="en-US" sz="2400" spc="-10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outlook,</a:t>
            </a:r>
            <a:r>
              <a:rPr lang="en-US" sz="2400" spc="-90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approach</a:t>
            </a:r>
            <a:r>
              <a:rPr lang="en-US" sz="2400" spc="-9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and</a:t>
            </a:r>
            <a:r>
              <a:rPr lang="en-US" sz="2400" spc="-9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attitude</a:t>
            </a:r>
            <a:r>
              <a:rPr lang="en-US" sz="2400" spc="-90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to understand social research.</a:t>
            </a:r>
          </a:p>
          <a:p>
            <a:pPr marL="342900" marR="0" lvl="0" indent="-342900" algn="just">
              <a:spcBef>
                <a:spcPts val="1720"/>
              </a:spcBef>
              <a:spcAft>
                <a:spcPts val="0"/>
              </a:spcAft>
              <a:buSzPts val="1650"/>
              <a:buFont typeface="Wingdings" panose="05000000000000000000" pitchFamily="2" charset="2"/>
              <a:buChar char="q"/>
              <a:tabLst>
                <a:tab pos="506730" algn="l"/>
              </a:tabLst>
            </a:pP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Identify</a:t>
            </a:r>
            <a:r>
              <a:rPr lang="en-US" sz="2400" spc="-9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different</a:t>
            </a:r>
            <a:r>
              <a:rPr lang="en-US" sz="2400" spc="-8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stages</a:t>
            </a:r>
            <a:r>
              <a:rPr lang="en-US" sz="2400" spc="-100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of</a:t>
            </a:r>
            <a:r>
              <a:rPr lang="en-US" sz="2400" spc="-9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scientific</a:t>
            </a:r>
            <a:r>
              <a:rPr lang="en-US" sz="2400" spc="-9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research</a:t>
            </a:r>
            <a:r>
              <a:rPr lang="en-US" sz="2400" spc="-100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-10" dirty="0">
                <a:effectLst/>
                <a:latin typeface="+mn-lt"/>
                <a:ea typeface="Arial" panose="020B0604020202020204" pitchFamily="34" charset="0"/>
                <a:cs typeface="Carlito"/>
              </a:rPr>
              <a:t>method.</a:t>
            </a:r>
            <a:endParaRPr lang="en-US" sz="2400" dirty="0">
              <a:latin typeface="+mn-lt"/>
              <a:ea typeface="Arial" panose="020B0604020202020204" pitchFamily="34" charset="0"/>
              <a:cs typeface="Carlito"/>
            </a:endParaRPr>
          </a:p>
          <a:p>
            <a:pPr marL="342900" marR="0" lvl="0" indent="-342900" algn="just">
              <a:spcBef>
                <a:spcPts val="1720"/>
              </a:spcBef>
              <a:spcAft>
                <a:spcPts val="0"/>
              </a:spcAft>
              <a:buSzPts val="1650"/>
              <a:buFont typeface="Wingdings" panose="05000000000000000000" pitchFamily="2" charset="2"/>
              <a:buChar char="q"/>
              <a:tabLst>
                <a:tab pos="506730" algn="l"/>
              </a:tabLst>
            </a:pP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Distinguish</a:t>
            </a:r>
            <a:r>
              <a:rPr lang="en-US" sz="2400" spc="-10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between</a:t>
            </a:r>
            <a:r>
              <a:rPr lang="en-US" sz="2400" spc="-10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research</a:t>
            </a:r>
            <a:r>
              <a:rPr lang="en-US" sz="2400" spc="-100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method</a:t>
            </a:r>
            <a:r>
              <a:rPr lang="en-US" sz="2400" spc="-10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and</a:t>
            </a:r>
            <a:r>
              <a:rPr lang="en-US" sz="2400" spc="-10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methodology, approach and perspectives to conduct research.</a:t>
            </a:r>
            <a:endParaRPr lang="en-US" sz="2400" dirty="0">
              <a:latin typeface="+mn-lt"/>
              <a:ea typeface="Arial" panose="020B0604020202020204" pitchFamily="34" charset="0"/>
              <a:cs typeface="Carlito"/>
            </a:endParaRPr>
          </a:p>
          <a:p>
            <a:pPr marL="342900" marR="0" lvl="0" indent="-342900" algn="just">
              <a:spcBef>
                <a:spcPts val="1720"/>
              </a:spcBef>
              <a:spcAft>
                <a:spcPts val="0"/>
              </a:spcAft>
              <a:buSzPts val="1650"/>
              <a:buFont typeface="Wingdings" panose="05000000000000000000" pitchFamily="2" charset="2"/>
              <a:buChar char="q"/>
              <a:tabLst>
                <a:tab pos="506730" algn="l"/>
              </a:tabLst>
            </a:pP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Use</a:t>
            </a:r>
            <a:r>
              <a:rPr lang="en-US" sz="2400" spc="-70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various</a:t>
            </a:r>
            <a:r>
              <a:rPr lang="en-US" sz="2400" spc="-70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methods</a:t>
            </a:r>
            <a:r>
              <a:rPr lang="en-US" sz="2400" spc="-8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and</a:t>
            </a:r>
            <a:r>
              <a:rPr lang="en-US" sz="2400" spc="-7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techniques</a:t>
            </a:r>
            <a:r>
              <a:rPr lang="en-US" sz="2400" spc="-6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of</a:t>
            </a:r>
            <a:r>
              <a:rPr lang="en-US" sz="2400" spc="-7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data</a:t>
            </a:r>
            <a:r>
              <a:rPr lang="en-US" sz="2400" spc="-80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collection</a:t>
            </a:r>
            <a:r>
              <a:rPr lang="en-US" sz="2400" spc="-80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in</a:t>
            </a:r>
            <a:r>
              <a:rPr lang="en-US" sz="2400" spc="-7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field </a:t>
            </a:r>
            <a:r>
              <a:rPr lang="en-US" sz="2400" spc="-10" dirty="0">
                <a:effectLst/>
                <a:latin typeface="+mn-lt"/>
                <a:ea typeface="Arial" panose="020B0604020202020204" pitchFamily="34" charset="0"/>
                <a:cs typeface="Carlito"/>
              </a:rPr>
              <a:t>research.</a:t>
            </a:r>
            <a:endParaRPr lang="en-US" sz="2400" dirty="0">
              <a:latin typeface="+mn-lt"/>
              <a:ea typeface="Arial" panose="020B0604020202020204" pitchFamily="34" charset="0"/>
              <a:cs typeface="Carlito"/>
            </a:endParaRPr>
          </a:p>
          <a:p>
            <a:pPr marL="342900" marR="0" lvl="0" indent="-342900" algn="just">
              <a:spcBef>
                <a:spcPts val="1720"/>
              </a:spcBef>
              <a:spcAft>
                <a:spcPts val="0"/>
              </a:spcAft>
              <a:buSzPts val="1650"/>
              <a:buFont typeface="Wingdings" panose="05000000000000000000" pitchFamily="2" charset="2"/>
              <a:buChar char="q"/>
              <a:tabLst>
                <a:tab pos="506730" algn="l"/>
              </a:tabLst>
            </a:pP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Design suitable research tools and plan the entire process in conducting</a:t>
            </a:r>
            <a:r>
              <a:rPr lang="en-US" sz="2400" spc="-9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a</a:t>
            </a:r>
            <a:r>
              <a:rPr lang="en-US" sz="2400" spc="-8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research</a:t>
            </a:r>
            <a:r>
              <a:rPr lang="en-US" sz="2400" spc="-9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study</a:t>
            </a:r>
            <a:r>
              <a:rPr lang="en-US" sz="2400" spc="-8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and</a:t>
            </a:r>
            <a:r>
              <a:rPr lang="en-US" sz="2400" spc="-8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prepare</a:t>
            </a:r>
            <a:r>
              <a:rPr lang="en-US" sz="2400" spc="-8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a</a:t>
            </a:r>
            <a:r>
              <a:rPr lang="en-US" sz="2400" spc="-80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research</a:t>
            </a:r>
            <a:r>
              <a:rPr lang="en-US" sz="2400" spc="-9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proposal</a:t>
            </a:r>
            <a:r>
              <a:rPr lang="en-US" sz="2400" b="1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72221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6742" rIns="0" bIns="0" rtlCol="0">
            <a:spAutoFit/>
          </a:bodyPr>
          <a:lstStyle/>
          <a:p>
            <a:pPr marL="398145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What</a:t>
            </a:r>
            <a:r>
              <a:rPr spc="-125" dirty="0"/>
              <a:t> </a:t>
            </a:r>
            <a:r>
              <a:rPr dirty="0"/>
              <a:t>are</a:t>
            </a:r>
            <a:r>
              <a:rPr spc="-125" dirty="0"/>
              <a:t> </a:t>
            </a:r>
            <a:r>
              <a:rPr dirty="0"/>
              <a:t>the</a:t>
            </a:r>
            <a:r>
              <a:rPr spc="-120" dirty="0"/>
              <a:t> </a:t>
            </a:r>
            <a:r>
              <a:rPr spc="-30" dirty="0"/>
              <a:t>limitations</a:t>
            </a:r>
            <a:r>
              <a:rPr spc="-130" dirty="0"/>
              <a:t> </a:t>
            </a:r>
            <a:r>
              <a:rPr spc="-35" dirty="0"/>
              <a:t>qualitative</a:t>
            </a:r>
            <a:r>
              <a:rPr spc="-145" dirty="0"/>
              <a:t> </a:t>
            </a:r>
            <a:r>
              <a:rPr spc="-10" dirty="0"/>
              <a:t>research?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355598"/>
            <a:ext cx="8336280" cy="274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It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can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be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very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subjective</a:t>
            </a:r>
            <a:endParaRPr sz="28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2665"/>
              </a:spcBef>
              <a:buFont typeface="Arial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It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may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not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always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be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repeated</a:t>
            </a:r>
            <a:endParaRPr sz="28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2665"/>
              </a:spcBef>
              <a:buFont typeface="Arial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It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can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not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always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generalizable</a:t>
            </a:r>
            <a:endParaRPr sz="28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2665"/>
              </a:spcBef>
              <a:buFont typeface="Arial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Not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really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focus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definite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answers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but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more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analysis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3917" y="358901"/>
            <a:ext cx="467550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" dirty="0"/>
              <a:t>Credibility</a:t>
            </a:r>
            <a:r>
              <a:rPr spc="-114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spc="-30" dirty="0"/>
              <a:t>research</a:t>
            </a:r>
            <a:r>
              <a:rPr spc="-110" dirty="0"/>
              <a:t> </a:t>
            </a:r>
            <a:r>
              <a:rPr spc="-10" dirty="0"/>
              <a:t>design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13917" y="1213866"/>
            <a:ext cx="10325735" cy="5028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40029" algn="l"/>
              </a:tabLst>
            </a:pPr>
            <a:r>
              <a:rPr sz="2800" spc="-10" dirty="0">
                <a:latin typeface="Calibri"/>
                <a:cs typeface="Calibri"/>
              </a:rPr>
              <a:t>Validity</a:t>
            </a:r>
            <a:endParaRPr sz="2800" dirty="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2065"/>
              </a:spcBef>
              <a:buFont typeface="Arial"/>
              <a:buChar char="•"/>
              <a:tabLst>
                <a:tab pos="240029" algn="l"/>
              </a:tabLst>
            </a:pPr>
            <a:r>
              <a:rPr sz="2800" spc="-10" dirty="0">
                <a:latin typeface="Calibri"/>
                <a:cs typeface="Calibri"/>
              </a:rPr>
              <a:t>Reliability</a:t>
            </a:r>
            <a:endParaRPr sz="2800" dirty="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2065"/>
              </a:spcBef>
              <a:buFont typeface="Arial"/>
              <a:buChar char="•"/>
              <a:tabLst>
                <a:tab pos="240029" algn="l"/>
              </a:tabLst>
            </a:pPr>
            <a:r>
              <a:rPr sz="2800" spc="-10" dirty="0">
                <a:latin typeface="Calibri"/>
                <a:cs typeface="Calibri"/>
              </a:rPr>
              <a:t>Trustworthiness:</a:t>
            </a:r>
            <a:endParaRPr sz="2800" dirty="0">
              <a:latin typeface="Calibri"/>
              <a:cs typeface="Calibri"/>
            </a:endParaRPr>
          </a:p>
          <a:p>
            <a:pPr marL="697230" marR="1145540" lvl="1" indent="-227329">
              <a:lnSpc>
                <a:spcPts val="2590"/>
              </a:lnSpc>
              <a:spcBef>
                <a:spcPts val="2470"/>
              </a:spcBef>
              <a:buFont typeface="Arial"/>
              <a:buChar char="•"/>
              <a:tabLst>
                <a:tab pos="698500" algn="l"/>
              </a:tabLst>
            </a:pPr>
            <a:r>
              <a:rPr sz="2400" dirty="0">
                <a:solidFill>
                  <a:srgbClr val="00AFEF"/>
                </a:solidFill>
                <a:latin typeface="Calibri"/>
                <a:cs typeface="Calibri"/>
              </a:rPr>
              <a:t>Dependability</a:t>
            </a:r>
            <a:r>
              <a:rPr sz="2400" dirty="0">
                <a:latin typeface="Calibri"/>
                <a:cs typeface="Calibri"/>
              </a:rPr>
              <a:t>: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showing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that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findings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are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consistent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could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be 	</a:t>
            </a:r>
            <a:r>
              <a:rPr sz="2400" spc="-10" dirty="0">
                <a:latin typeface="Calibri"/>
                <a:cs typeface="Calibri"/>
              </a:rPr>
              <a:t>repeated</a:t>
            </a:r>
            <a:endParaRPr sz="2400" dirty="0">
              <a:latin typeface="Calibri"/>
              <a:cs typeface="Calibri"/>
            </a:endParaRPr>
          </a:p>
          <a:p>
            <a:pPr marL="697230" lvl="1" indent="-227329">
              <a:lnSpc>
                <a:spcPts val="2740"/>
              </a:lnSpc>
              <a:spcBef>
                <a:spcPts val="2075"/>
              </a:spcBef>
              <a:buFont typeface="Arial"/>
              <a:buChar char="•"/>
              <a:tabLst>
                <a:tab pos="697230" algn="l"/>
              </a:tabLst>
            </a:pPr>
            <a:r>
              <a:rPr sz="2400" dirty="0">
                <a:solidFill>
                  <a:srgbClr val="00AFEF"/>
                </a:solidFill>
                <a:latin typeface="Calibri"/>
                <a:cs typeface="Calibri"/>
              </a:rPr>
              <a:t>Confirmability</a:t>
            </a:r>
            <a:r>
              <a:rPr sz="2400" dirty="0">
                <a:latin typeface="Calibri"/>
                <a:cs typeface="Calibri"/>
              </a:rPr>
              <a:t>: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degree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neutrality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that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findings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study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are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based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on</a:t>
            </a:r>
            <a:endParaRPr sz="2400" dirty="0">
              <a:latin typeface="Calibri"/>
              <a:cs typeface="Calibri"/>
            </a:endParaRPr>
          </a:p>
          <a:p>
            <a:pPr marL="698500">
              <a:lnSpc>
                <a:spcPts val="2740"/>
              </a:lnSpc>
            </a:pPr>
            <a:r>
              <a:rPr sz="2400" dirty="0">
                <a:latin typeface="Calibri"/>
                <a:cs typeface="Calibri"/>
              </a:rPr>
              <a:t>the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respondents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not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researcher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bias,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motivation,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or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interest</a:t>
            </a:r>
            <a:endParaRPr sz="2400" dirty="0">
              <a:latin typeface="Calibri"/>
              <a:cs typeface="Calibri"/>
            </a:endParaRPr>
          </a:p>
          <a:p>
            <a:pPr marL="697230" lvl="1" indent="-227329">
              <a:lnSpc>
                <a:spcPct val="100000"/>
              </a:lnSpc>
              <a:spcBef>
                <a:spcPts val="2110"/>
              </a:spcBef>
              <a:buFont typeface="Arial"/>
              <a:buChar char="•"/>
              <a:tabLst>
                <a:tab pos="697230" algn="l"/>
              </a:tabLst>
            </a:pPr>
            <a:r>
              <a:rPr sz="2400" spc="-10" dirty="0">
                <a:solidFill>
                  <a:srgbClr val="00AFEF"/>
                </a:solidFill>
                <a:latin typeface="Calibri"/>
                <a:cs typeface="Calibri"/>
              </a:rPr>
              <a:t>Credibility</a:t>
            </a:r>
            <a:r>
              <a:rPr sz="2400" spc="-10" dirty="0">
                <a:latin typeface="Calibri"/>
                <a:cs typeface="Calibri"/>
              </a:rPr>
              <a:t>: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establishing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that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findings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are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'truth'</a:t>
            </a:r>
            <a:endParaRPr sz="2400" dirty="0">
              <a:latin typeface="Calibri"/>
              <a:cs typeface="Calibri"/>
            </a:endParaRPr>
          </a:p>
          <a:p>
            <a:pPr marL="697230" lvl="1" indent="-227329">
              <a:lnSpc>
                <a:spcPct val="100000"/>
              </a:lnSpc>
              <a:spcBef>
                <a:spcPts val="2115"/>
              </a:spcBef>
              <a:buFont typeface="Arial"/>
              <a:buChar char="•"/>
              <a:tabLst>
                <a:tab pos="697230" algn="l"/>
              </a:tabLst>
            </a:pPr>
            <a:r>
              <a:rPr sz="2400" spc="-25" dirty="0">
                <a:solidFill>
                  <a:srgbClr val="00AFEF"/>
                </a:solidFill>
                <a:latin typeface="Calibri"/>
                <a:cs typeface="Calibri"/>
              </a:rPr>
              <a:t>Transferability</a:t>
            </a:r>
            <a:r>
              <a:rPr sz="2400" spc="-25" dirty="0">
                <a:latin typeface="Calibri"/>
                <a:cs typeface="Calibri"/>
              </a:rPr>
              <a:t>: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showing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that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findings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have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applicability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other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contexts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358901"/>
            <a:ext cx="155765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Summary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9395" marR="278130" indent="-227329">
              <a:lnSpc>
                <a:spcPct val="120100"/>
              </a:lnSpc>
              <a:spcBef>
                <a:spcPts val="100"/>
              </a:spcBef>
              <a:buFont typeface="Arial"/>
              <a:buChar char="•"/>
              <a:tabLst>
                <a:tab pos="241300" algn="l"/>
              </a:tabLst>
            </a:pPr>
            <a:r>
              <a:rPr dirty="0"/>
              <a:t>Research</a:t>
            </a:r>
            <a:r>
              <a:rPr spc="-105" dirty="0"/>
              <a:t> </a:t>
            </a:r>
            <a:r>
              <a:rPr dirty="0"/>
              <a:t>method</a:t>
            </a:r>
            <a:r>
              <a:rPr spc="-85" dirty="0"/>
              <a:t> </a:t>
            </a:r>
            <a:r>
              <a:rPr dirty="0"/>
              <a:t>depends</a:t>
            </a:r>
            <a:r>
              <a:rPr spc="-60" dirty="0"/>
              <a:t> </a:t>
            </a:r>
            <a:r>
              <a:rPr dirty="0"/>
              <a:t>of</a:t>
            </a:r>
            <a:r>
              <a:rPr spc="-100" dirty="0"/>
              <a:t> </a:t>
            </a:r>
            <a:r>
              <a:rPr dirty="0"/>
              <a:t>your</a:t>
            </a:r>
            <a:r>
              <a:rPr spc="-95" dirty="0"/>
              <a:t> </a:t>
            </a:r>
            <a:r>
              <a:rPr dirty="0"/>
              <a:t>research</a:t>
            </a:r>
            <a:r>
              <a:rPr spc="-90" dirty="0"/>
              <a:t> </a:t>
            </a:r>
            <a:r>
              <a:rPr dirty="0"/>
              <a:t>question,</a:t>
            </a:r>
            <a:r>
              <a:rPr spc="-65" dirty="0"/>
              <a:t> </a:t>
            </a:r>
            <a:r>
              <a:rPr dirty="0"/>
              <a:t>your</a:t>
            </a:r>
            <a:r>
              <a:rPr spc="-95" dirty="0"/>
              <a:t> </a:t>
            </a:r>
            <a:r>
              <a:rPr dirty="0"/>
              <a:t>skills</a:t>
            </a:r>
            <a:r>
              <a:rPr spc="-80" dirty="0"/>
              <a:t> </a:t>
            </a:r>
            <a:r>
              <a:rPr spc="-25" dirty="0"/>
              <a:t>or 	</a:t>
            </a:r>
            <a:r>
              <a:rPr dirty="0"/>
              <a:t>ability</a:t>
            </a:r>
            <a:r>
              <a:rPr spc="-50" dirty="0"/>
              <a:t> </a:t>
            </a:r>
            <a:r>
              <a:rPr dirty="0"/>
              <a:t>to</a:t>
            </a:r>
            <a:r>
              <a:rPr spc="-45" dirty="0"/>
              <a:t> </a:t>
            </a:r>
            <a:r>
              <a:rPr dirty="0"/>
              <a:t>utilise</a:t>
            </a:r>
            <a:r>
              <a:rPr spc="-25" dirty="0"/>
              <a:t> </a:t>
            </a:r>
            <a:r>
              <a:rPr dirty="0"/>
              <a:t>a</a:t>
            </a:r>
            <a:r>
              <a:rPr spc="-40" dirty="0"/>
              <a:t> </a:t>
            </a:r>
            <a:r>
              <a:rPr dirty="0"/>
              <a:t>certain</a:t>
            </a:r>
            <a:r>
              <a:rPr spc="-55" dirty="0"/>
              <a:t> </a:t>
            </a:r>
            <a:r>
              <a:rPr spc="-10" dirty="0"/>
              <a:t>approach</a:t>
            </a:r>
          </a:p>
          <a:p>
            <a:pPr>
              <a:lnSpc>
                <a:spcPct val="100000"/>
              </a:lnSpc>
              <a:spcBef>
                <a:spcPts val="254"/>
              </a:spcBef>
              <a:buFont typeface="Arial"/>
              <a:buChar char="•"/>
            </a:pPr>
            <a:endParaRPr spc="-10" dirty="0"/>
          </a:p>
          <a:p>
            <a:pPr marL="240029" indent="-227329">
              <a:lnSpc>
                <a:spcPct val="100000"/>
              </a:lnSpc>
              <a:buFont typeface="Arial"/>
              <a:buChar char="•"/>
              <a:tabLst>
                <a:tab pos="240029" algn="l"/>
              </a:tabLst>
            </a:pPr>
            <a:r>
              <a:rPr dirty="0"/>
              <a:t>Many</a:t>
            </a:r>
            <a:r>
              <a:rPr spc="-70" dirty="0"/>
              <a:t> </a:t>
            </a:r>
            <a:r>
              <a:rPr dirty="0"/>
              <a:t>people</a:t>
            </a:r>
            <a:r>
              <a:rPr spc="-50" dirty="0"/>
              <a:t> </a:t>
            </a:r>
            <a:r>
              <a:rPr dirty="0"/>
              <a:t>use</a:t>
            </a:r>
            <a:r>
              <a:rPr spc="-60" dirty="0"/>
              <a:t> </a:t>
            </a:r>
            <a:r>
              <a:rPr dirty="0"/>
              <a:t>mixed</a:t>
            </a:r>
            <a:r>
              <a:rPr spc="-65" dirty="0"/>
              <a:t> </a:t>
            </a:r>
            <a:r>
              <a:rPr spc="-10" dirty="0"/>
              <a:t>methods</a:t>
            </a:r>
          </a:p>
          <a:p>
            <a:pPr>
              <a:lnSpc>
                <a:spcPct val="100000"/>
              </a:lnSpc>
              <a:spcBef>
                <a:spcPts val="254"/>
              </a:spcBef>
              <a:buFont typeface="Arial"/>
              <a:buChar char="•"/>
            </a:pPr>
            <a:endParaRPr spc="-10" dirty="0"/>
          </a:p>
          <a:p>
            <a:pPr marL="240665" indent="-227965">
              <a:lnSpc>
                <a:spcPct val="100000"/>
              </a:lnSpc>
              <a:buFont typeface="Arial"/>
              <a:buChar char="•"/>
              <a:tabLst>
                <a:tab pos="240665" algn="l"/>
              </a:tabLst>
            </a:pPr>
            <a:r>
              <a:rPr dirty="0"/>
              <a:t>As</a:t>
            </a:r>
            <a:r>
              <a:rPr spc="-55" dirty="0"/>
              <a:t> </a:t>
            </a:r>
            <a:r>
              <a:rPr dirty="0"/>
              <a:t>long</a:t>
            </a:r>
            <a:r>
              <a:rPr spc="-45" dirty="0"/>
              <a:t> </a:t>
            </a:r>
            <a:r>
              <a:rPr dirty="0"/>
              <a:t>as</a:t>
            </a:r>
            <a:r>
              <a:rPr spc="-65" dirty="0"/>
              <a:t> </a:t>
            </a:r>
            <a:r>
              <a:rPr dirty="0"/>
              <a:t>you</a:t>
            </a:r>
            <a:r>
              <a:rPr spc="-60" dirty="0"/>
              <a:t> </a:t>
            </a:r>
            <a:r>
              <a:rPr dirty="0"/>
              <a:t>can</a:t>
            </a:r>
            <a:r>
              <a:rPr spc="-50" dirty="0"/>
              <a:t> </a:t>
            </a:r>
            <a:r>
              <a:rPr dirty="0"/>
              <a:t>justify</a:t>
            </a:r>
            <a:r>
              <a:rPr spc="-35" dirty="0"/>
              <a:t> </a:t>
            </a:r>
            <a:r>
              <a:rPr dirty="0"/>
              <a:t>your</a:t>
            </a:r>
            <a:r>
              <a:rPr spc="-55" dirty="0"/>
              <a:t> </a:t>
            </a:r>
            <a:r>
              <a:rPr dirty="0"/>
              <a:t>method,</a:t>
            </a:r>
            <a:r>
              <a:rPr spc="-45" dirty="0"/>
              <a:t> </a:t>
            </a:r>
            <a:r>
              <a:rPr dirty="0"/>
              <a:t>should</a:t>
            </a:r>
            <a:r>
              <a:rPr spc="-25" dirty="0"/>
              <a:t> </a:t>
            </a:r>
            <a:r>
              <a:rPr dirty="0"/>
              <a:t>be</a:t>
            </a:r>
            <a:r>
              <a:rPr spc="-55" dirty="0"/>
              <a:t> </a:t>
            </a:r>
            <a:r>
              <a:rPr spc="-20" dirty="0"/>
              <a:t>fine</a:t>
            </a:r>
          </a:p>
          <a:p>
            <a:pPr marL="240029" marR="5080" indent="-227965">
              <a:lnSpc>
                <a:spcPct val="120000"/>
              </a:lnSpc>
              <a:spcBef>
                <a:spcPts val="3005"/>
              </a:spcBef>
              <a:buFont typeface="Arial"/>
              <a:buChar char="•"/>
              <a:tabLst>
                <a:tab pos="241300" algn="l"/>
              </a:tabLst>
            </a:pPr>
            <a:r>
              <a:rPr dirty="0"/>
              <a:t>Make</a:t>
            </a:r>
            <a:r>
              <a:rPr spc="-80" dirty="0"/>
              <a:t> </a:t>
            </a:r>
            <a:r>
              <a:rPr dirty="0"/>
              <a:t>sure</a:t>
            </a:r>
            <a:r>
              <a:rPr spc="-65" dirty="0"/>
              <a:t> </a:t>
            </a:r>
            <a:r>
              <a:rPr dirty="0"/>
              <a:t>you</a:t>
            </a:r>
            <a:r>
              <a:rPr spc="-60" dirty="0"/>
              <a:t> </a:t>
            </a:r>
            <a:r>
              <a:rPr dirty="0"/>
              <a:t>are</a:t>
            </a:r>
            <a:r>
              <a:rPr spc="-80" dirty="0"/>
              <a:t> </a:t>
            </a:r>
            <a:r>
              <a:rPr dirty="0"/>
              <a:t>aware</a:t>
            </a:r>
            <a:r>
              <a:rPr spc="-75" dirty="0"/>
              <a:t> </a:t>
            </a:r>
            <a:r>
              <a:rPr dirty="0"/>
              <a:t>of</a:t>
            </a:r>
            <a:r>
              <a:rPr spc="-80" dirty="0"/>
              <a:t> </a:t>
            </a:r>
            <a:r>
              <a:rPr dirty="0"/>
              <a:t>the</a:t>
            </a:r>
            <a:r>
              <a:rPr spc="-75" dirty="0"/>
              <a:t> </a:t>
            </a:r>
            <a:r>
              <a:rPr dirty="0"/>
              <a:t>limitations</a:t>
            </a:r>
            <a:r>
              <a:rPr spc="-50" dirty="0"/>
              <a:t> </a:t>
            </a:r>
            <a:r>
              <a:rPr dirty="0"/>
              <a:t>of</a:t>
            </a:r>
            <a:r>
              <a:rPr spc="-80" dirty="0"/>
              <a:t> </a:t>
            </a:r>
            <a:r>
              <a:rPr dirty="0"/>
              <a:t>your</a:t>
            </a:r>
            <a:r>
              <a:rPr spc="-65" dirty="0"/>
              <a:t> </a:t>
            </a:r>
            <a:r>
              <a:rPr spc="-10" dirty="0"/>
              <a:t>approach(es)</a:t>
            </a:r>
            <a:r>
              <a:rPr spc="-55" dirty="0"/>
              <a:t> </a:t>
            </a:r>
            <a:r>
              <a:rPr spc="-25" dirty="0"/>
              <a:t>and 	</a:t>
            </a:r>
            <a:r>
              <a:rPr dirty="0"/>
              <a:t>try</a:t>
            </a:r>
            <a:r>
              <a:rPr spc="-60" dirty="0"/>
              <a:t> </a:t>
            </a:r>
            <a:r>
              <a:rPr dirty="0"/>
              <a:t>to</a:t>
            </a:r>
            <a:r>
              <a:rPr spc="-70" dirty="0"/>
              <a:t> </a:t>
            </a:r>
            <a:r>
              <a:rPr dirty="0"/>
              <a:t>adjust</a:t>
            </a:r>
            <a:r>
              <a:rPr spc="-30" dirty="0"/>
              <a:t> </a:t>
            </a:r>
            <a:r>
              <a:rPr dirty="0"/>
              <a:t>where</a:t>
            </a:r>
            <a:r>
              <a:rPr spc="-65" dirty="0"/>
              <a:t> </a:t>
            </a:r>
            <a:r>
              <a:rPr spc="-10" dirty="0"/>
              <a:t>necessary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3000" y="685800"/>
            <a:ext cx="77965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4000" b="1" dirty="0">
                <a:latin typeface="+mn-lt"/>
              </a:rPr>
              <a:t>What is all about research?</a:t>
            </a: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E54CC84D-834A-9516-772A-D2F50EEC1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4165" y="274828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01492" tIns="130134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F336A180-FC86-ECB0-09AF-D523187561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447800"/>
            <a:ext cx="108204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519113" algn="l"/>
              </a:tabLst>
            </a:pP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A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search,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re-search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or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re-examination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of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the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questions: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4309E7"/>
                </a:solidFill>
                <a:effectLst/>
                <a:latin typeface="+mn-lt"/>
                <a:ea typeface="Carlito" charset="0"/>
                <a:cs typeface="Carlito" charset="0"/>
              </a:rPr>
              <a:t>What?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4309E7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4309E7"/>
                </a:solidFill>
                <a:effectLst/>
                <a:latin typeface="+mn-lt"/>
                <a:ea typeface="Carlito" charset="0"/>
                <a:cs typeface="Carlito" charset="0"/>
              </a:rPr>
              <a:t>Why?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4309E7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4309E7"/>
                </a:solidFill>
                <a:effectLst/>
                <a:latin typeface="+mn-lt"/>
                <a:ea typeface="Carlito" charset="0"/>
                <a:cs typeface="Carlito" charset="0"/>
              </a:rPr>
              <a:t>When?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4309E7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4309E7"/>
                </a:solidFill>
                <a:effectLst/>
                <a:latin typeface="+mn-lt"/>
                <a:ea typeface="Carlito" charset="0"/>
                <a:cs typeface="Carlito" charset="0"/>
              </a:rPr>
              <a:t>Where?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4309E7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4309E7"/>
                </a:solidFill>
                <a:effectLst/>
                <a:latin typeface="+mn-lt"/>
                <a:ea typeface="Carlito" charset="0"/>
                <a:cs typeface="Carlito" charset="0"/>
              </a:rPr>
              <a:t>How?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19113" algn="l"/>
              </a:tabLst>
            </a:pPr>
            <a:endParaRPr kumimoji="0" lang="en-US" altLang="en-US" sz="24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519113" algn="l"/>
              </a:tabLst>
            </a:pP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Sir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Isaac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Newton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asked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the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question:</a:t>
            </a:r>
            <a:endParaRPr lang="en-US" altLang="en-US" sz="2400" dirty="0">
              <a:latin typeface="+mn-lt"/>
              <a:ea typeface="Carlito" charset="0"/>
              <a:cs typeface="Carlito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19113" algn="l"/>
              </a:tabLst>
            </a:pP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‘Why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do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apples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regularly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fall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to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the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ground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instead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of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floating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off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into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space?’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19113" algn="l"/>
              </a:tabLst>
            </a:pPr>
            <a:endParaRPr kumimoji="0" lang="en-US" altLang="en-US" sz="24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519113" algn="l"/>
              </a:tabLst>
            </a:pP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Charles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Darwin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asked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the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question:</a:t>
            </a:r>
            <a:endParaRPr kumimoji="0" lang="en-US" altLang="en-US" sz="24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19113" algn="l"/>
              </a:tabLst>
            </a:pP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‘How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did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the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humans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evolve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from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the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pre-human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forms?’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19113" algn="l"/>
              </a:tabLst>
            </a:pPr>
            <a:endParaRPr kumimoji="0" lang="en-US" altLang="en-US" sz="24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519113" algn="l"/>
              </a:tabLst>
            </a:pP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EB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Tylor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asked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the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question:</a:t>
            </a:r>
            <a:endParaRPr kumimoji="0" lang="en-US" altLang="en-US" sz="24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19113" algn="l"/>
              </a:tabLst>
            </a:pP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What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makes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all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human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beings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to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develop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similar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institutions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and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culture</a:t>
            </a:r>
            <a:r>
              <a:rPr lang="en-US" altLang="en-US" sz="2400" dirty="0">
                <a:solidFill>
                  <a:srgbClr val="FF0000"/>
                </a:solidFill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throughout,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in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spite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of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the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several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differences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across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space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rlito" charset="0"/>
                <a:cs typeface="Carlito" charset="0"/>
              </a:rPr>
              <a:t>and time?’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19113" algn="l"/>
              </a:tabLst>
            </a:pPr>
            <a:endParaRPr kumimoji="0" lang="en-US" altLang="en-US" sz="24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519113" algn="l"/>
              </a:tabLst>
            </a:pP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Research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is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an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organized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and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systematic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enquiry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to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discover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new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or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to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verify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the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existing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rlito" charset="0"/>
                <a:cs typeface="Carlito" charset="0"/>
              </a:rPr>
              <a:t>knowledge.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482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3000" y="685800"/>
            <a:ext cx="77965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4000" b="1" dirty="0">
                <a:latin typeface="+mn-lt"/>
              </a:rPr>
              <a:t>Science and Scientific Methods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2AA965C-09D3-EEC7-3792-986611BC9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01492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212E67-53B4-AF76-46E6-2C803AACD008}"/>
              </a:ext>
            </a:extLst>
          </p:cNvPr>
          <p:cNvSpPr txBox="1"/>
          <p:nvPr/>
        </p:nvSpPr>
        <p:spPr>
          <a:xfrm>
            <a:off x="838200" y="1572846"/>
            <a:ext cx="9220200" cy="46448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751205" lvl="1" indent="-285750" algn="just">
              <a:spcBef>
                <a:spcPts val="1580"/>
              </a:spcBef>
              <a:spcAft>
                <a:spcPts val="0"/>
              </a:spcAft>
              <a:buClr>
                <a:srgbClr val="4309E7"/>
              </a:buClr>
              <a:buSzPts val="1550"/>
              <a:buFont typeface="Wingdings" panose="05000000000000000000" pitchFamily="2" charset="2"/>
              <a:buChar char=""/>
              <a:tabLst>
                <a:tab pos="619760" algn="l"/>
                <a:tab pos="667385" algn="l"/>
              </a:tabLst>
            </a:pPr>
            <a:r>
              <a:rPr lang="en-US" sz="2400" b="1" i="1" spc="0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Science</a:t>
            </a:r>
            <a:r>
              <a:rPr lang="en-US" sz="2400" b="1" spc="0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i="1" spc="0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is</a:t>
            </a:r>
            <a:r>
              <a:rPr lang="en-US" sz="2400" b="1" spc="0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i="1" spc="0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empirical</a:t>
            </a:r>
            <a:r>
              <a:rPr lang="en-US" sz="2400" b="1" spc="0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–</a:t>
            </a:r>
            <a:r>
              <a:rPr lang="en-US" sz="2400" b="1" spc="-1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Scientific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methods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involve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direct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observation</a:t>
            </a:r>
            <a:r>
              <a:rPr lang="en-US" sz="2400" b="1" spc="-85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and</a:t>
            </a:r>
            <a:r>
              <a:rPr lang="en-US" sz="2400" b="1" spc="-85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collection</a:t>
            </a:r>
            <a:r>
              <a:rPr lang="en-US" sz="2400" b="1" spc="-105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of</a:t>
            </a:r>
            <a:r>
              <a:rPr lang="en-US" sz="2400" b="1" spc="-85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data</a:t>
            </a:r>
            <a:r>
              <a:rPr lang="en-US" sz="2400" b="1" spc="-95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through</a:t>
            </a:r>
            <a:r>
              <a:rPr lang="en-US" sz="2400" b="1" spc="-10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field</a:t>
            </a:r>
            <a:r>
              <a:rPr lang="en-US" sz="2400" b="1" spc="-8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interaction.</a:t>
            </a:r>
          </a:p>
          <a:p>
            <a:pPr marL="742950" marR="542925" lvl="1" indent="-285750" algn="just">
              <a:spcBef>
                <a:spcPts val="1645"/>
              </a:spcBef>
              <a:spcAft>
                <a:spcPts val="0"/>
              </a:spcAft>
              <a:buClr>
                <a:srgbClr val="4309E7"/>
              </a:buClr>
              <a:buSzPts val="1550"/>
              <a:buFont typeface="Wingdings" panose="05000000000000000000" pitchFamily="2" charset="2"/>
              <a:buChar char=""/>
              <a:tabLst>
                <a:tab pos="619760" algn="l"/>
                <a:tab pos="667385" algn="l"/>
              </a:tabLst>
            </a:pPr>
            <a:r>
              <a:rPr lang="en-US" sz="2400" b="1" spc="0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Science</a:t>
            </a:r>
            <a:r>
              <a:rPr lang="en-US" sz="2400" b="1" spc="-80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i="1" spc="0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is</a:t>
            </a:r>
            <a:r>
              <a:rPr lang="en-US" sz="2400" b="1" spc="-55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i="1" spc="0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systematic</a:t>
            </a:r>
            <a:r>
              <a:rPr lang="en-US" sz="2400" b="1" spc="-50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–</a:t>
            </a:r>
            <a:r>
              <a:rPr lang="en-US" sz="2400" b="1" spc="-125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requires</a:t>
            </a:r>
            <a:r>
              <a:rPr lang="en-US" sz="2400" b="1" spc="-5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careful</a:t>
            </a:r>
            <a:r>
              <a:rPr lang="en-US" sz="2400" b="1" spc="-55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planning</a:t>
            </a:r>
            <a:r>
              <a:rPr lang="en-US" sz="2400" b="1" spc="-55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than</a:t>
            </a:r>
            <a:r>
              <a:rPr lang="en-US" sz="2400" b="1" spc="-55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random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-1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observation.</a:t>
            </a:r>
            <a:endParaRPr lang="en-US" sz="2400" b="1" spc="0" dirty="0">
              <a:effectLst/>
              <a:latin typeface="+mn-lt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742950" marR="394970" lvl="1" indent="-285750" algn="just">
              <a:spcBef>
                <a:spcPts val="1675"/>
              </a:spcBef>
              <a:spcAft>
                <a:spcPts val="0"/>
              </a:spcAft>
              <a:buClr>
                <a:srgbClr val="4309E7"/>
              </a:buClr>
              <a:buSzPts val="1550"/>
              <a:buFont typeface="Wingdings" panose="05000000000000000000" pitchFamily="2" charset="2"/>
              <a:buChar char=""/>
              <a:tabLst>
                <a:tab pos="619760" algn="l"/>
                <a:tab pos="666750" algn="l"/>
              </a:tabLst>
            </a:pPr>
            <a:r>
              <a:rPr lang="en-US" sz="2400" b="1" i="1" spc="0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Science</a:t>
            </a:r>
            <a:r>
              <a:rPr lang="en-US" sz="2400" b="1" spc="-40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i="1" spc="0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is</a:t>
            </a:r>
            <a:r>
              <a:rPr lang="en-US" sz="2400" b="1" spc="-40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i="1" spc="0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replicable</a:t>
            </a:r>
            <a:r>
              <a:rPr lang="en-US" sz="2400" b="1" spc="-45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–</a:t>
            </a:r>
            <a:r>
              <a:rPr lang="en-US" sz="2400" b="1" spc="-125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Scientific</a:t>
            </a:r>
            <a:r>
              <a:rPr lang="en-US" sz="2400" b="1" spc="-6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experiments</a:t>
            </a:r>
            <a:r>
              <a:rPr lang="en-US" sz="2400" b="1" spc="-5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can</a:t>
            </a:r>
            <a:r>
              <a:rPr lang="en-US" sz="2400" b="1" spc="-5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be</a:t>
            </a:r>
            <a:r>
              <a:rPr lang="en-US" sz="2400" b="1" spc="-4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repeated</a:t>
            </a:r>
            <a:r>
              <a:rPr lang="en-US" sz="2400" b="1" spc="-35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in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similar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conditions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and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produce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similar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results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everywhere.</a:t>
            </a:r>
          </a:p>
          <a:p>
            <a:pPr marL="742950" marR="923290" lvl="1" indent="-285750" algn="just">
              <a:spcBef>
                <a:spcPts val="1670"/>
              </a:spcBef>
              <a:spcAft>
                <a:spcPts val="0"/>
              </a:spcAft>
              <a:buClr>
                <a:srgbClr val="4309E7"/>
              </a:buClr>
              <a:buSzPts val="1550"/>
              <a:buFont typeface="Wingdings" panose="05000000000000000000" pitchFamily="2" charset="2"/>
              <a:buChar char=""/>
              <a:tabLst>
                <a:tab pos="619760" algn="l"/>
                <a:tab pos="667385" algn="l"/>
              </a:tabLst>
            </a:pPr>
            <a:r>
              <a:rPr lang="en-US" sz="2400" b="1" i="1" spc="0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Science</a:t>
            </a:r>
            <a:r>
              <a:rPr lang="en-US" sz="2400" b="1" spc="-45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i="1" spc="0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is</a:t>
            </a:r>
            <a:r>
              <a:rPr lang="en-US" sz="2400" b="1" spc="-45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i="1" spc="0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searching</a:t>
            </a:r>
            <a:r>
              <a:rPr lang="en-US" sz="2400" b="1" spc="-45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i="1" spc="0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causes</a:t>
            </a:r>
            <a:r>
              <a:rPr lang="en-US" sz="2400" b="1" spc="-35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–there</a:t>
            </a:r>
            <a:r>
              <a:rPr lang="en-US" sz="2400" b="1" spc="-55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exists</a:t>
            </a:r>
            <a:r>
              <a:rPr lang="en-US" sz="2400" b="1" spc="-6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cause</a:t>
            </a:r>
            <a:r>
              <a:rPr lang="en-US" sz="2400" b="1" spc="-45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and</a:t>
            </a:r>
            <a:r>
              <a:rPr lang="en-US" sz="2400" b="1" spc="-5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effect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relationship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of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factors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in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every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phenomenon.</a:t>
            </a:r>
          </a:p>
          <a:p>
            <a:pPr marL="742950" marR="664210" lvl="1" indent="-285750" algn="just">
              <a:spcBef>
                <a:spcPts val="1670"/>
              </a:spcBef>
              <a:spcAft>
                <a:spcPts val="0"/>
              </a:spcAft>
              <a:buClr>
                <a:srgbClr val="4309E7"/>
              </a:buClr>
              <a:buSzPts val="1550"/>
              <a:buFont typeface="Wingdings" panose="05000000000000000000" pitchFamily="2" charset="2"/>
              <a:buChar char=""/>
              <a:tabLst>
                <a:tab pos="619760" algn="l"/>
                <a:tab pos="667385" algn="l"/>
              </a:tabLst>
            </a:pPr>
            <a:r>
              <a:rPr lang="en-US" sz="2400" b="1" spc="0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Science</a:t>
            </a:r>
            <a:r>
              <a:rPr lang="en-US" sz="2400" b="1" spc="0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i="1" spc="0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is</a:t>
            </a:r>
            <a:r>
              <a:rPr lang="en-US" sz="2400" b="1" spc="0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i="1" spc="0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provisional</a:t>
            </a:r>
            <a:r>
              <a:rPr lang="en-US" sz="2400" b="1" spc="0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–</a:t>
            </a:r>
            <a:r>
              <a:rPr lang="en-US" sz="2400" b="1" spc="-45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Results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are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open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to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question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and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debate</a:t>
            </a:r>
            <a:r>
              <a:rPr lang="en-US" sz="2400" b="1" spc="-75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and</a:t>
            </a:r>
            <a:r>
              <a:rPr lang="en-US" sz="2400" b="1" spc="-8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are</a:t>
            </a:r>
            <a:r>
              <a:rPr lang="en-US" sz="2400" b="1" spc="-75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subject</a:t>
            </a:r>
            <a:r>
              <a:rPr lang="en-US" sz="2400" b="1" spc="-85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to</a:t>
            </a:r>
            <a:r>
              <a:rPr lang="en-US" sz="2400" b="1" spc="-85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modification</a:t>
            </a:r>
            <a:r>
              <a:rPr lang="en-US" sz="2400" b="1" spc="-9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with</a:t>
            </a:r>
            <a:r>
              <a:rPr lang="en-US" sz="2400" b="1" spc="-9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new</a:t>
            </a:r>
            <a:r>
              <a:rPr lang="en-US" sz="2400" b="1" spc="-75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knowledge.</a:t>
            </a:r>
          </a:p>
        </p:txBody>
      </p:sp>
    </p:spTree>
    <p:extLst>
      <p:ext uri="{BB962C8B-B14F-4D97-AF65-F5344CB8AC3E}">
        <p14:creationId xmlns:p14="http://schemas.microsoft.com/office/powerpoint/2010/main" val="2406889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8">
            <a:extLst>
              <a:ext uri="{FF2B5EF4-FFF2-40B4-BE49-F238E27FC236}">
                <a16:creationId xmlns:a16="http://schemas.microsoft.com/office/drawing/2014/main" id="{E54CC84D-834A-9516-772A-D2F50EEC1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4165" y="274828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01492" tIns="130134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848AA4-DDCF-FFF4-156B-80A5A58F5B0E}"/>
              </a:ext>
            </a:extLst>
          </p:cNvPr>
          <p:cNvSpPr txBox="1"/>
          <p:nvPr/>
        </p:nvSpPr>
        <p:spPr>
          <a:xfrm>
            <a:off x="1219200" y="1219200"/>
            <a:ext cx="9110002" cy="42489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1007745" lvl="0" indent="-342900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SzPts val="1650"/>
              <a:buFont typeface="Arial" panose="020B0604020202020204" pitchFamily="34" charset="0"/>
              <a:buChar char="•"/>
              <a:tabLst>
                <a:tab pos="474980" algn="l"/>
              </a:tabLst>
            </a:pPr>
            <a:r>
              <a:rPr lang="en-US" sz="2400" spc="-30" dirty="0">
                <a:effectLst/>
                <a:latin typeface="+mn-lt"/>
                <a:ea typeface="Arial" panose="020B0604020202020204" pitchFamily="34" charset="0"/>
                <a:cs typeface="Carlito"/>
              </a:rPr>
              <a:t>‘Science</a:t>
            </a:r>
            <a:r>
              <a:rPr lang="en-US" sz="2400" spc="-120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-30" dirty="0">
                <a:effectLst/>
                <a:latin typeface="+mn-lt"/>
                <a:ea typeface="Arial" panose="020B0604020202020204" pitchFamily="34" charset="0"/>
                <a:cs typeface="Carlito"/>
              </a:rPr>
              <a:t>is</a:t>
            </a:r>
            <a:r>
              <a:rPr lang="en-US" sz="2400" spc="-10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-30" dirty="0">
                <a:effectLst/>
                <a:latin typeface="+mn-lt"/>
                <a:ea typeface="Arial" panose="020B0604020202020204" pitchFamily="34" charset="0"/>
                <a:cs typeface="Carlito"/>
              </a:rPr>
              <a:t>the</a:t>
            </a:r>
            <a:r>
              <a:rPr lang="en-US" sz="2400" spc="-10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-30" dirty="0">
                <a:solidFill>
                  <a:srgbClr val="4309E7"/>
                </a:solidFill>
                <a:effectLst/>
                <a:latin typeface="+mn-lt"/>
                <a:ea typeface="Arial" panose="020B0604020202020204" pitchFamily="34" charset="0"/>
                <a:cs typeface="Carlito"/>
              </a:rPr>
              <a:t>method</a:t>
            </a:r>
            <a:r>
              <a:rPr lang="en-US" sz="2400" spc="-35" dirty="0">
                <a:solidFill>
                  <a:srgbClr val="4309E7"/>
                </a:solidFill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-30" dirty="0">
                <a:effectLst/>
                <a:latin typeface="+mn-lt"/>
                <a:ea typeface="Arial" panose="020B0604020202020204" pitchFamily="34" charset="0"/>
                <a:cs typeface="Carlito"/>
              </a:rPr>
              <a:t>of obtaining</a:t>
            </a:r>
            <a:r>
              <a:rPr lang="en-US" sz="2400" spc="-3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-30" dirty="0">
                <a:solidFill>
                  <a:srgbClr val="4309E7"/>
                </a:solidFill>
                <a:effectLst/>
                <a:latin typeface="+mn-lt"/>
                <a:ea typeface="Arial" panose="020B0604020202020204" pitchFamily="34" charset="0"/>
                <a:cs typeface="Carlito"/>
              </a:rPr>
              <a:t>objective knowledge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about the world through </a:t>
            </a:r>
            <a:r>
              <a:rPr lang="en-US" sz="2400" spc="0" dirty="0">
                <a:solidFill>
                  <a:srgbClr val="4309E7"/>
                </a:solidFill>
                <a:effectLst/>
                <a:latin typeface="+mn-lt"/>
                <a:ea typeface="Arial" panose="020B0604020202020204" pitchFamily="34" charset="0"/>
                <a:cs typeface="Carlito"/>
              </a:rPr>
              <a:t>systematic observation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’</a:t>
            </a:r>
          </a:p>
          <a:p>
            <a:pPr marL="342900" marR="0" lvl="0" indent="-342900">
              <a:spcBef>
                <a:spcPts val="1895"/>
              </a:spcBef>
              <a:spcAft>
                <a:spcPts val="0"/>
              </a:spcAft>
              <a:buSzPts val="1650"/>
              <a:buFont typeface="Arial" panose="020B0604020202020204" pitchFamily="34" charset="0"/>
              <a:buChar char="•"/>
              <a:tabLst>
                <a:tab pos="474980" algn="l"/>
              </a:tabLst>
            </a:pP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Science</a:t>
            </a:r>
            <a:r>
              <a:rPr lang="en-US" sz="2400" spc="-70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includes</a:t>
            </a:r>
            <a:r>
              <a:rPr lang="en-US" sz="2400" spc="-55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Arial" panose="020B0604020202020204" pitchFamily="34" charset="0"/>
                <a:cs typeface="Carlito"/>
              </a:rPr>
              <a:t>two</a:t>
            </a:r>
            <a:r>
              <a:rPr lang="en-US" sz="2400" spc="-60" dirty="0">
                <a:effectLst/>
                <a:latin typeface="+mn-lt"/>
                <a:ea typeface="Arial" panose="020B0604020202020204" pitchFamily="34" charset="0"/>
                <a:cs typeface="Carlito"/>
              </a:rPr>
              <a:t> </a:t>
            </a:r>
            <a:r>
              <a:rPr lang="en-US" sz="2400" spc="-10" dirty="0">
                <a:effectLst/>
                <a:latin typeface="+mn-lt"/>
                <a:ea typeface="Arial" panose="020B0604020202020204" pitchFamily="34" charset="0"/>
                <a:cs typeface="Carlito"/>
              </a:rPr>
              <a:t>aspects:</a:t>
            </a:r>
            <a:endParaRPr lang="en-US" sz="2400" spc="0" dirty="0">
              <a:effectLst/>
              <a:latin typeface="+mn-lt"/>
              <a:ea typeface="Arial" panose="020B0604020202020204" pitchFamily="34" charset="0"/>
              <a:cs typeface="Carlito"/>
            </a:endParaRPr>
          </a:p>
          <a:p>
            <a:pPr marL="742950" marR="469265" lvl="1" indent="-285750">
              <a:lnSpc>
                <a:spcPct val="88000"/>
              </a:lnSpc>
              <a:spcBef>
                <a:spcPts val="2005"/>
              </a:spcBef>
              <a:spcAft>
                <a:spcPts val="0"/>
              </a:spcAft>
              <a:buClr>
                <a:srgbClr val="4309E7"/>
              </a:buClr>
              <a:buSzPts val="1550"/>
              <a:buFont typeface="Wingdings" panose="05000000000000000000" pitchFamily="2" charset="2"/>
              <a:buChar char=""/>
              <a:tabLst>
                <a:tab pos="711200" algn="l"/>
                <a:tab pos="758825" algn="l"/>
              </a:tabLst>
            </a:pPr>
            <a:r>
              <a:rPr lang="en-US" sz="2400" b="1" spc="0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Scientific</a:t>
            </a:r>
            <a:r>
              <a:rPr lang="en-US" sz="2400" spc="-70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Process</a:t>
            </a:r>
            <a:r>
              <a:rPr lang="en-US" sz="2400" spc="0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:</a:t>
            </a:r>
            <a:r>
              <a:rPr lang="en-US" sz="2400" spc="-85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identification</a:t>
            </a:r>
            <a:r>
              <a:rPr lang="en-US" sz="2400" spc="-85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of</a:t>
            </a:r>
            <a:r>
              <a:rPr lang="en-US" sz="2400" spc="-7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problem,</a:t>
            </a:r>
            <a:r>
              <a:rPr lang="en-US" sz="2400" spc="-8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formulation</a:t>
            </a:r>
            <a:r>
              <a:rPr lang="en-US" sz="2400" spc="-8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of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hypothesis,</a:t>
            </a:r>
            <a:r>
              <a:rPr lang="en-US" sz="2400" spc="-85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choosing</a:t>
            </a:r>
            <a:r>
              <a:rPr lang="en-US" sz="2400" spc="-85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and</a:t>
            </a:r>
            <a:r>
              <a:rPr lang="en-US" sz="2400" spc="-9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employing</a:t>
            </a:r>
            <a:r>
              <a:rPr lang="en-US" sz="2400" spc="-9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methods</a:t>
            </a:r>
            <a:r>
              <a:rPr lang="en-US" sz="2400" spc="-9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or</a:t>
            </a:r>
            <a:r>
              <a:rPr lang="en-US" sz="2400" spc="-85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techniques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of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data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collection,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analysis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and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interpretation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of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data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and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the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logical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inference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of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generalization.</a:t>
            </a:r>
          </a:p>
          <a:p>
            <a:pPr marL="0" marR="0">
              <a:spcBef>
                <a:spcPts val="10"/>
              </a:spcBef>
              <a:spcAft>
                <a:spcPts val="0"/>
              </a:spcAft>
            </a:pPr>
            <a:r>
              <a:rPr lang="en-US" sz="2400" dirty="0">
                <a:effectLst/>
                <a:latin typeface="+mn-lt"/>
                <a:ea typeface="Carlito"/>
                <a:cs typeface="Carlito"/>
              </a:rPr>
              <a:t> </a:t>
            </a:r>
          </a:p>
          <a:p>
            <a:pPr marL="742950" marR="517525" lvl="1" indent="-285750" algn="just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Clr>
                <a:srgbClr val="4309E7"/>
              </a:buClr>
              <a:buSzPts val="1550"/>
              <a:buFont typeface="Wingdings" panose="05000000000000000000" pitchFamily="2" charset="2"/>
              <a:buChar char=""/>
              <a:tabLst>
                <a:tab pos="711200" algn="l"/>
                <a:tab pos="758825" algn="l"/>
              </a:tabLst>
            </a:pPr>
            <a:r>
              <a:rPr lang="en-US" sz="2400" b="1" spc="0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Scientific</a:t>
            </a:r>
            <a:r>
              <a:rPr lang="en-US" sz="2400" spc="-25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b="1" spc="0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Products:</a:t>
            </a:r>
            <a:r>
              <a:rPr lang="en-US" sz="2400" spc="-15" dirty="0">
                <a:solidFill>
                  <a:srgbClr val="4309E7"/>
                </a:solidFill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The</a:t>
            </a:r>
            <a:r>
              <a:rPr lang="en-US" sz="2400" spc="-1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end</a:t>
            </a:r>
            <a:r>
              <a:rPr lang="en-US" sz="2400" spc="-15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result</a:t>
            </a:r>
            <a:r>
              <a:rPr lang="en-US" sz="2400" spc="-15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of</a:t>
            </a:r>
            <a:r>
              <a:rPr lang="en-US" sz="2400" spc="-25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scientific</a:t>
            </a:r>
            <a:r>
              <a:rPr lang="en-US" sz="2400" spc="-25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process</a:t>
            </a:r>
            <a:r>
              <a:rPr lang="en-US" sz="2400" spc="-3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i.e.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The</a:t>
            </a:r>
            <a:r>
              <a:rPr lang="en-US" sz="2400" spc="-95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facts,</a:t>
            </a:r>
            <a:r>
              <a:rPr lang="en-US" sz="2400" spc="-105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figures,</a:t>
            </a:r>
            <a:r>
              <a:rPr lang="en-US" sz="2400" spc="-8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equations,</a:t>
            </a:r>
            <a:r>
              <a:rPr lang="en-US" sz="2400" spc="-10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theories,</a:t>
            </a:r>
            <a:r>
              <a:rPr lang="en-US" sz="2400" spc="-105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laws,</a:t>
            </a:r>
            <a:r>
              <a:rPr lang="en-US" sz="2400" spc="-10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generalizations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and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conclusions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Carlito"/>
              </a:rPr>
              <a:t> </a:t>
            </a:r>
            <a:r>
              <a:rPr lang="en-US" sz="2400" spc="0" dirty="0">
                <a:effectLst/>
                <a:latin typeface="+mn-lt"/>
                <a:ea typeface="Wingdings" panose="05000000000000000000" pitchFamily="2" charset="2"/>
                <a:cs typeface="Wingdings" panose="05000000000000000000" pitchFamily="2" charset="2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143601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4319" y="136905"/>
            <a:ext cx="819213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Basic</a:t>
            </a:r>
            <a:r>
              <a:rPr sz="4000" spc="-165" dirty="0"/>
              <a:t> </a:t>
            </a:r>
            <a:r>
              <a:rPr sz="4000" spc="-35" dirty="0"/>
              <a:t>philosophical</a:t>
            </a:r>
            <a:r>
              <a:rPr sz="4000" spc="-155" dirty="0"/>
              <a:t> </a:t>
            </a:r>
            <a:r>
              <a:rPr sz="4000" spc="-25" dirty="0"/>
              <a:t>principles</a:t>
            </a:r>
            <a:r>
              <a:rPr sz="4000" spc="-155" dirty="0"/>
              <a:t> </a:t>
            </a:r>
            <a:r>
              <a:rPr sz="4000" dirty="0"/>
              <a:t>of</a:t>
            </a:r>
            <a:r>
              <a:rPr sz="4000" spc="-135" dirty="0"/>
              <a:t> </a:t>
            </a:r>
            <a:r>
              <a:rPr sz="4000" spc="-10" dirty="0"/>
              <a:t>research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74319" y="1043685"/>
            <a:ext cx="10826115" cy="5046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marR="540385" indent="-227329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solidFill>
                  <a:srgbClr val="4309E7"/>
                </a:solidFill>
                <a:latin typeface="Calibri"/>
                <a:cs typeface="Calibri"/>
              </a:rPr>
              <a:t>Ontology:</a:t>
            </a:r>
            <a:r>
              <a:rPr sz="2400" spc="-50" dirty="0">
                <a:solidFill>
                  <a:srgbClr val="4309E7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How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you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view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world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assumptions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that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you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make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about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the 	</a:t>
            </a:r>
            <a:r>
              <a:rPr sz="2400" dirty="0">
                <a:latin typeface="Calibri"/>
                <a:cs typeface="Calibri"/>
              </a:rPr>
              <a:t>nature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world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reality</a:t>
            </a:r>
            <a:endParaRPr sz="2400" dirty="0">
              <a:latin typeface="Calibri"/>
              <a:cs typeface="Calibri"/>
            </a:endParaRPr>
          </a:p>
          <a:p>
            <a:pPr marL="240029" marR="194945" indent="-227329">
              <a:lnSpc>
                <a:spcPct val="100000"/>
              </a:lnSpc>
              <a:spcBef>
                <a:spcPts val="2400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10" dirty="0">
                <a:solidFill>
                  <a:srgbClr val="4309E7"/>
                </a:solidFill>
                <a:latin typeface="Calibri"/>
                <a:cs typeface="Calibri"/>
              </a:rPr>
              <a:t>Epistemology:</a:t>
            </a:r>
            <a:r>
              <a:rPr sz="2400" spc="-75" dirty="0">
                <a:solidFill>
                  <a:srgbClr val="4309E7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assumptions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that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you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make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about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best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way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investigate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the 	</a:t>
            </a:r>
            <a:r>
              <a:rPr sz="2400" dirty="0">
                <a:latin typeface="Calibri"/>
                <a:cs typeface="Calibri"/>
              </a:rPr>
              <a:t>world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about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reality</a:t>
            </a:r>
            <a:endParaRPr sz="2400" dirty="0">
              <a:latin typeface="Calibri"/>
              <a:cs typeface="Calibri"/>
            </a:endParaRPr>
          </a:p>
          <a:p>
            <a:pPr marL="240029" marR="238125" indent="-227329">
              <a:lnSpc>
                <a:spcPct val="100000"/>
              </a:lnSpc>
              <a:spcBef>
                <a:spcPts val="2405"/>
              </a:spcBef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solidFill>
                  <a:srgbClr val="4309E7"/>
                </a:solidFill>
                <a:latin typeface="Calibri"/>
                <a:cs typeface="Calibri"/>
              </a:rPr>
              <a:t>Methodology:</a:t>
            </a:r>
            <a:r>
              <a:rPr sz="2400" spc="-60" dirty="0">
                <a:solidFill>
                  <a:srgbClr val="4309E7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way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that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you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group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together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your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research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techniques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make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a 	</a:t>
            </a:r>
            <a:r>
              <a:rPr sz="2400" spc="-10" dirty="0">
                <a:latin typeface="Calibri"/>
                <a:cs typeface="Calibri"/>
              </a:rPr>
              <a:t>coherent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picture</a:t>
            </a:r>
            <a:endParaRPr sz="2400" dirty="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2400"/>
              </a:spcBef>
              <a:buFont typeface="Arial"/>
              <a:buChar char="•"/>
              <a:tabLst>
                <a:tab pos="240029" algn="l"/>
              </a:tabLst>
            </a:pPr>
            <a:r>
              <a:rPr sz="2400" dirty="0">
                <a:solidFill>
                  <a:srgbClr val="4309E7"/>
                </a:solidFill>
                <a:latin typeface="Calibri"/>
                <a:cs typeface="Calibri"/>
              </a:rPr>
              <a:t>Methods</a:t>
            </a:r>
            <a:r>
              <a:rPr sz="2400" spc="-40" dirty="0">
                <a:solidFill>
                  <a:srgbClr val="4309E7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309E7"/>
                </a:solidFill>
                <a:latin typeface="Calibri"/>
                <a:cs typeface="Calibri"/>
              </a:rPr>
              <a:t>and</a:t>
            </a:r>
            <a:r>
              <a:rPr sz="2400" spc="-35" dirty="0">
                <a:solidFill>
                  <a:srgbClr val="4309E7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309E7"/>
                </a:solidFill>
                <a:latin typeface="Calibri"/>
                <a:cs typeface="Calibri"/>
              </a:rPr>
              <a:t>techniques:</a:t>
            </a:r>
            <a:r>
              <a:rPr sz="2400" spc="-55" dirty="0">
                <a:solidFill>
                  <a:srgbClr val="4309E7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What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you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actually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do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order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collect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your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data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carry</a:t>
            </a:r>
            <a:endParaRPr sz="2400" dirty="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out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your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investigations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sz="2400" dirty="0">
              <a:latin typeface="Calibri"/>
              <a:cs typeface="Calibri"/>
            </a:endParaRPr>
          </a:p>
          <a:p>
            <a:pPr marL="240029" marR="1266825" indent="-227329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These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principles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will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inform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which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methods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you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choose,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how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you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choose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to 	</a:t>
            </a:r>
            <a:r>
              <a:rPr sz="2400" spc="-20" dirty="0">
                <a:latin typeface="Calibri"/>
                <a:cs typeface="Calibri"/>
              </a:rPr>
              <a:t>investigate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it,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ensure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that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your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work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will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coherent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effective.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1368" y="112013"/>
            <a:ext cx="27133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40" dirty="0"/>
              <a:t>Epistemology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1368" y="1130046"/>
            <a:ext cx="10492740" cy="4657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libri"/>
                <a:cs typeface="Calibri"/>
              </a:rPr>
              <a:t>Two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main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schools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are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309E7"/>
                </a:solidFill>
                <a:latin typeface="Calibri"/>
                <a:cs typeface="Calibri"/>
              </a:rPr>
              <a:t>positivism</a:t>
            </a:r>
            <a:r>
              <a:rPr sz="2400" spc="-50" dirty="0">
                <a:solidFill>
                  <a:srgbClr val="4309E7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309E7"/>
                </a:solidFill>
                <a:latin typeface="Calibri"/>
                <a:cs typeface="Calibri"/>
              </a:rPr>
              <a:t>social</a:t>
            </a:r>
            <a:r>
              <a:rPr sz="2400" spc="-60" dirty="0">
                <a:solidFill>
                  <a:srgbClr val="4309E7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309E7"/>
                </a:solidFill>
                <a:latin typeface="Calibri"/>
                <a:cs typeface="Calibri"/>
              </a:rPr>
              <a:t>constructionism</a:t>
            </a:r>
            <a:r>
              <a:rPr sz="2400" spc="-10" dirty="0">
                <a:latin typeface="Calibri"/>
                <a:cs typeface="Calibri"/>
              </a:rPr>
              <a:t>: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705"/>
              </a:spcBef>
            </a:pPr>
            <a:endParaRPr sz="2400" dirty="0">
              <a:latin typeface="Calibri"/>
              <a:cs typeface="Calibri"/>
            </a:endParaRPr>
          </a:p>
          <a:p>
            <a:pPr marL="240029" marR="347345" indent="-227329">
              <a:lnSpc>
                <a:spcPts val="259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10" dirty="0">
                <a:solidFill>
                  <a:srgbClr val="4309E7"/>
                </a:solidFill>
                <a:latin typeface="Calibri"/>
                <a:cs typeface="Calibri"/>
              </a:rPr>
              <a:t>Positivists</a:t>
            </a:r>
            <a:r>
              <a:rPr sz="2400" spc="-50" dirty="0">
                <a:solidFill>
                  <a:srgbClr val="4309E7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believe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that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best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way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investigate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world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through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objective 	</a:t>
            </a:r>
            <a:r>
              <a:rPr sz="2400" dirty="0">
                <a:latin typeface="Calibri"/>
                <a:cs typeface="Calibri"/>
              </a:rPr>
              <a:t>methods,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science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scientific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research.</a:t>
            </a:r>
            <a:endParaRPr sz="2400" dirty="0">
              <a:latin typeface="Calibri"/>
              <a:cs typeface="Calibri"/>
            </a:endParaRPr>
          </a:p>
          <a:p>
            <a:pPr marL="1169035" lvl="1" indent="-255904">
              <a:lnSpc>
                <a:spcPct val="100000"/>
              </a:lnSpc>
              <a:spcBef>
                <a:spcPts val="180"/>
              </a:spcBef>
              <a:buSzPct val="95833"/>
              <a:buFont typeface="Wingdings"/>
              <a:buChar char=""/>
              <a:tabLst>
                <a:tab pos="1169035" algn="l"/>
              </a:tabLst>
            </a:pP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Realists/objective</a:t>
            </a:r>
            <a:endParaRPr sz="2400" dirty="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2870"/>
              </a:spcBef>
              <a:buFont typeface="Arial"/>
              <a:buChar char="•"/>
              <a:tabLst>
                <a:tab pos="240029" algn="l"/>
              </a:tabLst>
            </a:pPr>
            <a:r>
              <a:rPr sz="2400" dirty="0">
                <a:solidFill>
                  <a:srgbClr val="4309E7"/>
                </a:solidFill>
                <a:latin typeface="Calibri"/>
                <a:cs typeface="Calibri"/>
              </a:rPr>
              <a:t>Social</a:t>
            </a:r>
            <a:r>
              <a:rPr sz="2400" spc="-45" dirty="0">
                <a:solidFill>
                  <a:srgbClr val="4309E7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309E7"/>
                </a:solidFill>
                <a:latin typeface="Calibri"/>
                <a:cs typeface="Calibri"/>
              </a:rPr>
              <a:t>constructionists:</a:t>
            </a:r>
            <a:r>
              <a:rPr sz="2400" spc="-70" dirty="0">
                <a:solidFill>
                  <a:srgbClr val="4309E7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reality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does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not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exist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by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itself.</a:t>
            </a:r>
            <a:endParaRPr sz="2400" dirty="0">
              <a:latin typeface="Calibri"/>
              <a:cs typeface="Calibri"/>
            </a:endParaRPr>
          </a:p>
          <a:p>
            <a:pPr marL="711835" lvl="1" indent="-255904">
              <a:lnSpc>
                <a:spcPct val="100000"/>
              </a:lnSpc>
              <a:spcBef>
                <a:spcPts val="219"/>
              </a:spcBef>
              <a:buSzPct val="95833"/>
              <a:buFont typeface="Wingdings"/>
              <a:buChar char=""/>
              <a:tabLst>
                <a:tab pos="711835" algn="l"/>
              </a:tabLst>
            </a:pPr>
            <a:r>
              <a:rPr sz="2400" dirty="0">
                <a:latin typeface="Calibri"/>
                <a:cs typeface="Calibri"/>
              </a:rPr>
              <a:t>It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socio-</a:t>
            </a:r>
            <a:r>
              <a:rPr sz="2400" dirty="0">
                <a:latin typeface="Calibri"/>
                <a:cs typeface="Calibri"/>
              </a:rPr>
              <a:t>culturally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constructed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given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meaning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by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people.</a:t>
            </a:r>
            <a:endParaRPr sz="2400" dirty="0">
              <a:latin typeface="Calibri"/>
              <a:cs typeface="Calibri"/>
            </a:endParaRPr>
          </a:p>
          <a:p>
            <a:pPr marL="711835" lvl="1" indent="-255904">
              <a:lnSpc>
                <a:spcPct val="100000"/>
              </a:lnSpc>
              <a:spcBef>
                <a:spcPts val="200"/>
              </a:spcBef>
              <a:buSzPct val="95833"/>
              <a:buFont typeface="Wingdings"/>
              <a:buChar char=""/>
              <a:tabLst>
                <a:tab pos="711835" algn="l"/>
              </a:tabLst>
            </a:pPr>
            <a:r>
              <a:rPr sz="2400" dirty="0">
                <a:latin typeface="Calibri"/>
                <a:cs typeface="Calibri"/>
              </a:rPr>
              <a:t>Mostly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used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by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social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scientists</a:t>
            </a:r>
            <a:endParaRPr sz="2400" dirty="0">
              <a:latin typeface="Calibri"/>
              <a:cs typeface="Calibri"/>
            </a:endParaRPr>
          </a:p>
          <a:p>
            <a:pPr marL="711835" lvl="1" indent="-255270">
              <a:lnSpc>
                <a:spcPts val="2735"/>
              </a:lnSpc>
              <a:spcBef>
                <a:spcPts val="219"/>
              </a:spcBef>
              <a:buSzPct val="95833"/>
              <a:buFont typeface="Wingdings"/>
              <a:buChar char=""/>
              <a:tabLst>
                <a:tab pos="711835" algn="l"/>
              </a:tabLst>
            </a:pPr>
            <a:r>
              <a:rPr sz="2400" dirty="0">
                <a:latin typeface="Calibri"/>
                <a:cs typeface="Calibri"/>
              </a:rPr>
              <a:t>Suitable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research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on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people’s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feelings,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beliefs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thoughts,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how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people</a:t>
            </a:r>
            <a:endParaRPr sz="2400" dirty="0">
              <a:latin typeface="Calibri"/>
              <a:cs typeface="Calibri"/>
            </a:endParaRPr>
          </a:p>
          <a:p>
            <a:pPr marL="698500">
              <a:lnSpc>
                <a:spcPts val="2735"/>
              </a:lnSpc>
            </a:pPr>
            <a:r>
              <a:rPr sz="2400" spc="-10" dirty="0">
                <a:latin typeface="Calibri"/>
                <a:cs typeface="Calibri"/>
              </a:rPr>
              <a:t>communicate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these.</a:t>
            </a:r>
            <a:endParaRPr sz="2400" dirty="0">
              <a:latin typeface="Calibri"/>
              <a:cs typeface="Calibri"/>
            </a:endParaRPr>
          </a:p>
          <a:p>
            <a:pPr marL="711835" lvl="1" indent="-255904">
              <a:lnSpc>
                <a:spcPct val="100000"/>
              </a:lnSpc>
              <a:spcBef>
                <a:spcPts val="215"/>
              </a:spcBef>
              <a:buSzPct val="95833"/>
              <a:buFont typeface="Wingdings"/>
              <a:buChar char=""/>
              <a:tabLst>
                <a:tab pos="711835" algn="l"/>
              </a:tabLst>
            </a:pP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Relativists/subjective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8075" y="157734"/>
            <a:ext cx="27235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35" dirty="0"/>
              <a:t>Methodology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008075" y="985392"/>
            <a:ext cx="8776335" cy="4260850"/>
          </a:xfrm>
          <a:prstGeom prst="rect">
            <a:avLst/>
          </a:prstGeom>
        </p:spPr>
        <p:txBody>
          <a:bodyPr vert="horz" wrap="square" lIns="0" tIns="205104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1614"/>
              </a:spcBef>
              <a:buFont typeface="Arial"/>
              <a:buChar char="•"/>
              <a:tabLst>
                <a:tab pos="240029" algn="l"/>
              </a:tabLst>
            </a:pPr>
            <a:r>
              <a:rPr sz="2400" dirty="0">
                <a:latin typeface="Calibri"/>
                <a:cs typeface="Calibri"/>
              </a:rPr>
              <a:t>Epistemology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ontology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direct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your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research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methodology</a:t>
            </a:r>
            <a:endParaRPr sz="2400" dirty="0">
              <a:latin typeface="Calibri"/>
              <a:cs typeface="Calibri"/>
            </a:endParaRPr>
          </a:p>
          <a:p>
            <a:pPr marL="254635" indent="-244475">
              <a:lnSpc>
                <a:spcPct val="100000"/>
              </a:lnSpc>
              <a:spcBef>
                <a:spcPts val="1515"/>
              </a:spcBef>
              <a:buSzPct val="95833"/>
              <a:buFont typeface="Wingdings"/>
              <a:buChar char=""/>
              <a:tabLst>
                <a:tab pos="254635" algn="l"/>
              </a:tabLst>
            </a:pP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Realists</a:t>
            </a:r>
            <a:r>
              <a:rPr sz="2400" spc="-8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mostly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use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positivist/objective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approach</a:t>
            </a:r>
            <a:endParaRPr sz="2400" dirty="0">
              <a:latin typeface="Calibri"/>
              <a:cs typeface="Calibri"/>
            </a:endParaRPr>
          </a:p>
          <a:p>
            <a:pPr marL="1237615" lvl="1" indent="-310515">
              <a:lnSpc>
                <a:spcPct val="100000"/>
              </a:lnSpc>
              <a:spcBef>
                <a:spcPts val="1510"/>
              </a:spcBef>
              <a:buFont typeface="Wingdings"/>
              <a:buChar char=""/>
              <a:tabLst>
                <a:tab pos="1237615" algn="l"/>
              </a:tabLst>
            </a:pPr>
            <a:r>
              <a:rPr sz="2400" spc="-20" dirty="0">
                <a:latin typeface="Calibri"/>
                <a:cs typeface="Calibri"/>
              </a:rPr>
              <a:t>prefers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quantitative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sources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data</a:t>
            </a:r>
            <a:endParaRPr sz="2400" dirty="0">
              <a:latin typeface="Calibri"/>
              <a:cs typeface="Calibri"/>
            </a:endParaRPr>
          </a:p>
          <a:p>
            <a:pPr marL="254000" indent="-244475">
              <a:lnSpc>
                <a:spcPct val="100000"/>
              </a:lnSpc>
              <a:spcBef>
                <a:spcPts val="1515"/>
              </a:spcBef>
              <a:buSzPct val="95833"/>
              <a:buFont typeface="Wingdings"/>
              <a:buChar char=""/>
              <a:tabLst>
                <a:tab pos="254000" algn="l"/>
              </a:tabLst>
            </a:pP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Relativists</a:t>
            </a:r>
            <a:r>
              <a:rPr sz="2400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focus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on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social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constructionist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approach:</a:t>
            </a:r>
            <a:endParaRPr sz="2400" dirty="0">
              <a:latin typeface="Calibri"/>
              <a:cs typeface="Calibri"/>
            </a:endParaRPr>
          </a:p>
          <a:p>
            <a:pPr marL="1169035" lvl="1" indent="-255904">
              <a:lnSpc>
                <a:spcPct val="100000"/>
              </a:lnSpc>
              <a:spcBef>
                <a:spcPts val="1510"/>
              </a:spcBef>
              <a:buFont typeface="Wingdings"/>
              <a:buChar char=""/>
              <a:tabLst>
                <a:tab pos="1169035" algn="l"/>
              </a:tabLst>
            </a:pPr>
            <a:r>
              <a:rPr sz="2400" spc="-20" dirty="0">
                <a:latin typeface="Calibri"/>
                <a:cs typeface="Calibri"/>
              </a:rPr>
              <a:t>prefers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qualitative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sources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data</a:t>
            </a:r>
            <a:endParaRPr sz="2400" dirty="0">
              <a:latin typeface="Calibri"/>
              <a:cs typeface="Calibri"/>
            </a:endParaRPr>
          </a:p>
          <a:p>
            <a:pPr marL="240029" marR="5080" indent="-227329">
              <a:lnSpc>
                <a:spcPts val="2590"/>
              </a:lnSpc>
              <a:spcBef>
                <a:spcPts val="1839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35" dirty="0">
                <a:latin typeface="Calibri"/>
                <a:cs typeface="Calibri"/>
              </a:rPr>
              <a:t>However,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these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are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not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absolutes!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Many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researchers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often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work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on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a 	</a:t>
            </a:r>
            <a:r>
              <a:rPr sz="2400" spc="-10" dirty="0">
                <a:latin typeface="Calibri"/>
                <a:cs typeface="Calibri"/>
              </a:rPr>
              <a:t>continuum:</a:t>
            </a:r>
            <a:endParaRPr sz="2400" dirty="0">
              <a:latin typeface="Calibri"/>
              <a:cs typeface="Calibri"/>
            </a:endParaRPr>
          </a:p>
          <a:p>
            <a:pPr marL="1154430" lvl="1" indent="-227329">
              <a:lnSpc>
                <a:spcPct val="100000"/>
              </a:lnSpc>
              <a:spcBef>
                <a:spcPts val="1480"/>
              </a:spcBef>
              <a:buFont typeface="Arial"/>
              <a:buChar char="•"/>
              <a:tabLst>
                <a:tab pos="1154430" algn="l"/>
              </a:tabLst>
            </a:pPr>
            <a:r>
              <a:rPr sz="2400" dirty="0">
                <a:latin typeface="Calibri"/>
                <a:cs typeface="Calibri"/>
              </a:rPr>
              <a:t>mixed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methods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approaches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0648" y="281127"/>
            <a:ext cx="368363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Choosing</a:t>
            </a:r>
            <a:r>
              <a:rPr spc="-145" dirty="0"/>
              <a:t> </a:t>
            </a:r>
            <a:r>
              <a:rPr spc="-10" dirty="0"/>
              <a:t>your</a:t>
            </a:r>
            <a:r>
              <a:rPr spc="-130" dirty="0"/>
              <a:t> </a:t>
            </a:r>
            <a:r>
              <a:rPr spc="-10" dirty="0"/>
              <a:t>method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0648" y="845058"/>
            <a:ext cx="10726420" cy="5159375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780"/>
              </a:spcBef>
              <a:buFont typeface="Arial"/>
              <a:buChar char="•"/>
              <a:tabLst>
                <a:tab pos="240029" algn="l"/>
              </a:tabLst>
            </a:pPr>
            <a:r>
              <a:rPr sz="2400" spc="-10" dirty="0">
                <a:latin typeface="Calibri"/>
                <a:cs typeface="Calibri"/>
              </a:rPr>
              <a:t>Research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method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depends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number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factors:</a:t>
            </a:r>
            <a:endParaRPr sz="2400" dirty="0">
              <a:latin typeface="Calibri"/>
              <a:cs typeface="Calibri"/>
            </a:endParaRPr>
          </a:p>
          <a:p>
            <a:pPr marL="697230" lvl="1" indent="-227329">
              <a:lnSpc>
                <a:spcPct val="100000"/>
              </a:lnSpc>
              <a:spcBef>
                <a:spcPts val="685"/>
              </a:spcBef>
              <a:buFont typeface="Arial"/>
              <a:buChar char="•"/>
              <a:tabLst>
                <a:tab pos="697230" algn="l"/>
              </a:tabLst>
            </a:pPr>
            <a:r>
              <a:rPr sz="2400" dirty="0">
                <a:latin typeface="Calibri"/>
                <a:cs typeface="Calibri"/>
              </a:rPr>
              <a:t>What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309E7"/>
                </a:solidFill>
                <a:latin typeface="Calibri"/>
                <a:cs typeface="Calibri"/>
              </a:rPr>
              <a:t>unit</a:t>
            </a:r>
            <a:r>
              <a:rPr sz="2400" spc="-55" dirty="0">
                <a:solidFill>
                  <a:srgbClr val="4309E7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309E7"/>
                </a:solidFill>
                <a:latin typeface="Calibri"/>
                <a:cs typeface="Calibri"/>
              </a:rPr>
              <a:t>of</a:t>
            </a:r>
            <a:r>
              <a:rPr sz="2400" spc="-50" dirty="0">
                <a:solidFill>
                  <a:srgbClr val="4309E7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309E7"/>
                </a:solidFill>
                <a:latin typeface="Calibri"/>
                <a:cs typeface="Calibri"/>
              </a:rPr>
              <a:t>analysis</a:t>
            </a:r>
            <a:r>
              <a:rPr sz="2400" dirty="0">
                <a:latin typeface="Calibri"/>
                <a:cs typeface="Calibri"/>
              </a:rPr>
              <a:t>?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For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example,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country,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company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or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individual.</a:t>
            </a:r>
            <a:endParaRPr sz="2400" dirty="0">
              <a:latin typeface="Calibri"/>
              <a:cs typeface="Calibri"/>
            </a:endParaRPr>
          </a:p>
          <a:p>
            <a:pPr marL="696595" marR="323215" lvl="1" indent="-227329">
              <a:lnSpc>
                <a:spcPct val="110000"/>
              </a:lnSpc>
              <a:spcBef>
                <a:spcPts val="409"/>
              </a:spcBef>
              <a:buFont typeface="Arial"/>
              <a:buChar char="•"/>
              <a:tabLst>
                <a:tab pos="697865" algn="l"/>
              </a:tabLst>
            </a:pPr>
            <a:r>
              <a:rPr sz="2400" dirty="0">
                <a:latin typeface="Calibri"/>
                <a:cs typeface="Calibri"/>
              </a:rPr>
              <a:t>Are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you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relying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on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309E7"/>
                </a:solidFill>
                <a:latin typeface="Calibri"/>
                <a:cs typeface="Calibri"/>
              </a:rPr>
              <a:t>universal</a:t>
            </a:r>
            <a:r>
              <a:rPr sz="2400" spc="-45" dirty="0">
                <a:solidFill>
                  <a:srgbClr val="4309E7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309E7"/>
                </a:solidFill>
                <a:latin typeface="Calibri"/>
                <a:cs typeface="Calibri"/>
              </a:rPr>
              <a:t>theory</a:t>
            </a:r>
            <a:r>
              <a:rPr sz="2400" spc="-35" dirty="0">
                <a:solidFill>
                  <a:srgbClr val="4309E7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309E7"/>
                </a:solidFill>
                <a:latin typeface="Calibri"/>
                <a:cs typeface="Calibri"/>
              </a:rPr>
              <a:t>or</a:t>
            </a:r>
            <a:r>
              <a:rPr sz="2400" spc="-50" dirty="0">
                <a:solidFill>
                  <a:srgbClr val="4309E7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309E7"/>
                </a:solidFill>
                <a:latin typeface="Calibri"/>
                <a:cs typeface="Calibri"/>
              </a:rPr>
              <a:t>local</a:t>
            </a:r>
            <a:r>
              <a:rPr sz="2400" spc="-35" dirty="0">
                <a:solidFill>
                  <a:srgbClr val="4309E7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309E7"/>
                </a:solidFill>
                <a:latin typeface="Calibri"/>
                <a:cs typeface="Calibri"/>
              </a:rPr>
              <a:t>knowledge</a:t>
            </a:r>
            <a:r>
              <a:rPr sz="2400" dirty="0">
                <a:latin typeface="Calibri"/>
                <a:cs typeface="Calibri"/>
              </a:rPr>
              <a:t>?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i.e.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will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your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results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be 	</a:t>
            </a:r>
            <a:r>
              <a:rPr sz="2400" spc="-10" dirty="0">
                <a:latin typeface="Calibri"/>
                <a:cs typeface="Calibri"/>
              </a:rPr>
              <a:t>generalizable,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produce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universally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applicable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results,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or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are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there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local 	factors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that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will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affect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your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results?</a:t>
            </a:r>
            <a:endParaRPr sz="2400" dirty="0">
              <a:latin typeface="Calibri"/>
              <a:cs typeface="Calibri"/>
            </a:endParaRPr>
          </a:p>
          <a:p>
            <a:pPr marL="696595" marR="207645" lvl="1" indent="-227329">
              <a:lnSpc>
                <a:spcPct val="110000"/>
              </a:lnSpc>
              <a:spcBef>
                <a:spcPts val="395"/>
              </a:spcBef>
              <a:buFont typeface="Arial"/>
              <a:buChar char="•"/>
              <a:tabLst>
                <a:tab pos="697865" algn="l"/>
              </a:tabLst>
            </a:pPr>
            <a:r>
              <a:rPr sz="2400" dirty="0">
                <a:latin typeface="Calibri"/>
                <a:cs typeface="Calibri"/>
              </a:rPr>
              <a:t>Will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309E7"/>
                </a:solidFill>
                <a:latin typeface="Calibri"/>
                <a:cs typeface="Calibri"/>
              </a:rPr>
              <a:t>theory</a:t>
            </a:r>
            <a:r>
              <a:rPr sz="2400" spc="-55" dirty="0">
                <a:solidFill>
                  <a:srgbClr val="4309E7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309E7"/>
                </a:solidFill>
                <a:latin typeface="Calibri"/>
                <a:cs typeface="Calibri"/>
              </a:rPr>
              <a:t>or</a:t>
            </a:r>
            <a:r>
              <a:rPr sz="2400" spc="-60" dirty="0">
                <a:solidFill>
                  <a:srgbClr val="4309E7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309E7"/>
                </a:solidFill>
                <a:latin typeface="Calibri"/>
                <a:cs typeface="Calibri"/>
              </a:rPr>
              <a:t>data</a:t>
            </a:r>
            <a:r>
              <a:rPr sz="2400" spc="-65" dirty="0">
                <a:solidFill>
                  <a:srgbClr val="4309E7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309E7"/>
                </a:solidFill>
                <a:latin typeface="Calibri"/>
                <a:cs typeface="Calibri"/>
              </a:rPr>
              <a:t>come</a:t>
            </a:r>
            <a:r>
              <a:rPr sz="2400" spc="-50" dirty="0">
                <a:solidFill>
                  <a:srgbClr val="4309E7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309E7"/>
                </a:solidFill>
                <a:latin typeface="Calibri"/>
                <a:cs typeface="Calibri"/>
              </a:rPr>
              <a:t>first</a:t>
            </a:r>
            <a:r>
              <a:rPr sz="2400" dirty="0">
                <a:latin typeface="Calibri"/>
                <a:cs typeface="Calibri"/>
              </a:rPr>
              <a:t>?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Should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you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read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literature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first,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then 	</a:t>
            </a:r>
            <a:r>
              <a:rPr sz="2400" dirty="0">
                <a:latin typeface="Calibri"/>
                <a:cs typeface="Calibri"/>
              </a:rPr>
              <a:t>develop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your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theory,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or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will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you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gather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your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data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develop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your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theory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from 	that?</a:t>
            </a:r>
            <a:endParaRPr sz="2400" dirty="0">
              <a:latin typeface="Calibri"/>
              <a:cs typeface="Calibri"/>
            </a:endParaRPr>
          </a:p>
          <a:p>
            <a:pPr marL="696595" marR="5080" lvl="1" indent="-227329">
              <a:lnSpc>
                <a:spcPct val="110000"/>
              </a:lnSpc>
              <a:spcBef>
                <a:spcPts val="395"/>
              </a:spcBef>
              <a:buFont typeface="Arial"/>
              <a:buChar char="•"/>
              <a:tabLst>
                <a:tab pos="697865" algn="l"/>
              </a:tabLst>
            </a:pPr>
            <a:r>
              <a:rPr sz="2400" dirty="0">
                <a:latin typeface="Calibri"/>
                <a:cs typeface="Calibri"/>
              </a:rPr>
              <a:t>Will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your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study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4309E7"/>
                </a:solidFill>
                <a:latin typeface="Calibri"/>
                <a:cs typeface="Calibri"/>
              </a:rPr>
              <a:t>cross-</a:t>
            </a:r>
            <a:r>
              <a:rPr sz="2400" dirty="0">
                <a:solidFill>
                  <a:srgbClr val="4309E7"/>
                </a:solidFill>
                <a:latin typeface="Calibri"/>
                <a:cs typeface="Calibri"/>
              </a:rPr>
              <a:t>sectional</a:t>
            </a:r>
            <a:r>
              <a:rPr sz="2400" spc="-35" dirty="0">
                <a:solidFill>
                  <a:srgbClr val="4309E7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309E7"/>
                </a:solidFill>
                <a:latin typeface="Calibri"/>
                <a:cs typeface="Calibri"/>
              </a:rPr>
              <a:t>or</a:t>
            </a:r>
            <a:r>
              <a:rPr sz="2400" spc="-30" dirty="0">
                <a:solidFill>
                  <a:srgbClr val="4309E7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309E7"/>
                </a:solidFill>
                <a:latin typeface="Calibri"/>
                <a:cs typeface="Calibri"/>
              </a:rPr>
              <a:t>longitudinal</a:t>
            </a:r>
            <a:r>
              <a:rPr sz="2400" dirty="0">
                <a:latin typeface="Calibri"/>
                <a:cs typeface="Calibri"/>
              </a:rPr>
              <a:t>?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Are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you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looking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at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one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point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in 	</a:t>
            </a:r>
            <a:r>
              <a:rPr sz="2400" dirty="0">
                <a:latin typeface="Calibri"/>
                <a:cs typeface="Calibri"/>
              </a:rPr>
              <a:t>time,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or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changes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over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time?</a:t>
            </a:r>
            <a:endParaRPr sz="2400" dirty="0">
              <a:latin typeface="Calibri"/>
              <a:cs typeface="Calibri"/>
            </a:endParaRPr>
          </a:p>
          <a:p>
            <a:pPr marL="696595" marR="143510" lvl="1" indent="-227329">
              <a:lnSpc>
                <a:spcPct val="110000"/>
              </a:lnSpc>
              <a:spcBef>
                <a:spcPts val="409"/>
              </a:spcBef>
              <a:buFont typeface="Arial"/>
              <a:buChar char="•"/>
              <a:tabLst>
                <a:tab pos="697865" algn="l"/>
              </a:tabLst>
            </a:pPr>
            <a:r>
              <a:rPr sz="2400" dirty="0">
                <a:latin typeface="Calibri"/>
                <a:cs typeface="Calibri"/>
              </a:rPr>
              <a:t>Will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you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309E7"/>
                </a:solidFill>
                <a:latin typeface="Calibri"/>
                <a:cs typeface="Calibri"/>
              </a:rPr>
              <a:t>verify</a:t>
            </a:r>
            <a:r>
              <a:rPr sz="2400" spc="-55" dirty="0">
                <a:solidFill>
                  <a:srgbClr val="4309E7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309E7"/>
                </a:solidFill>
                <a:latin typeface="Calibri"/>
                <a:cs typeface="Calibri"/>
              </a:rPr>
              <a:t>or</a:t>
            </a:r>
            <a:r>
              <a:rPr sz="2400" spc="-60" dirty="0">
                <a:solidFill>
                  <a:srgbClr val="4309E7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309E7"/>
                </a:solidFill>
                <a:latin typeface="Calibri"/>
                <a:cs typeface="Calibri"/>
              </a:rPr>
              <a:t>falsify</a:t>
            </a:r>
            <a:r>
              <a:rPr sz="2400" spc="-55" dirty="0">
                <a:solidFill>
                  <a:srgbClr val="4309E7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309E7"/>
                </a:solidFill>
                <a:latin typeface="Calibri"/>
                <a:cs typeface="Calibri"/>
              </a:rPr>
              <a:t>a</a:t>
            </a:r>
            <a:r>
              <a:rPr sz="2400" spc="-70" dirty="0">
                <a:solidFill>
                  <a:srgbClr val="4309E7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309E7"/>
                </a:solidFill>
                <a:latin typeface="Calibri"/>
                <a:cs typeface="Calibri"/>
              </a:rPr>
              <a:t>theory</a:t>
            </a:r>
            <a:r>
              <a:rPr sz="2400" dirty="0">
                <a:latin typeface="Calibri"/>
                <a:cs typeface="Calibri"/>
              </a:rPr>
              <a:t>?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40" dirty="0">
                <a:latin typeface="Calibri"/>
                <a:cs typeface="Calibri"/>
              </a:rPr>
              <a:t>You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cannot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conclusively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prove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any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theory;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the 	</a:t>
            </a:r>
            <a:r>
              <a:rPr sz="2400" dirty="0">
                <a:latin typeface="Calibri"/>
                <a:cs typeface="Calibri"/>
              </a:rPr>
              <a:t>best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find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any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gap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theory.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1377</Words>
  <Application>Microsoft Office PowerPoint</Application>
  <PresentationFormat>Widescreen</PresentationFormat>
  <Paragraphs>171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Office Theme</vt:lpstr>
      <vt:lpstr>Basic Foundation of Scientific Research</vt:lpstr>
      <vt:lpstr>Learning Objectives and Outcomes </vt:lpstr>
      <vt:lpstr>What is all about research?</vt:lpstr>
      <vt:lpstr>Science and Scientific Methods</vt:lpstr>
      <vt:lpstr>PowerPoint Presentation</vt:lpstr>
      <vt:lpstr>Basic philosophical principles of research</vt:lpstr>
      <vt:lpstr>Epistemology</vt:lpstr>
      <vt:lpstr>Methodology</vt:lpstr>
      <vt:lpstr>Choosing your method</vt:lpstr>
      <vt:lpstr>Types of Research</vt:lpstr>
      <vt:lpstr>Types of Mixed Method</vt:lpstr>
      <vt:lpstr>Quantitative research</vt:lpstr>
      <vt:lpstr>Quantitative data</vt:lpstr>
      <vt:lpstr>What quantitative researchers worry about</vt:lpstr>
      <vt:lpstr>What are the limitations of quantitative research?</vt:lpstr>
      <vt:lpstr>Qualitative approaches</vt:lpstr>
      <vt:lpstr>Qualitative data</vt:lpstr>
      <vt:lpstr>Sources of qualitative data</vt:lpstr>
      <vt:lpstr>Data analysis and findings</vt:lpstr>
      <vt:lpstr>What are the limitations qualitative research?</vt:lpstr>
      <vt:lpstr>Credibility of research design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Foundation of Scientific Research</dc:title>
  <dc:creator>Dr. Saiful</dc:creator>
  <cp:lastModifiedBy>FHS</cp:lastModifiedBy>
  <cp:revision>4</cp:revision>
  <dcterms:created xsi:type="dcterms:W3CDTF">2024-02-02T09:43:24Z</dcterms:created>
  <dcterms:modified xsi:type="dcterms:W3CDTF">2024-02-10T06:15:56Z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2024-02-02T00:00:00Z</vt:filetime>
  </property>
  <property fmtid="{D5CDD505-2E9C-101B-9397-08002B2CF9AE}" pid="5" name="Producer">
    <vt:lpwstr>Microsoft® PowerPoint® 2013</vt:lpwstr>
  </property>
</Properties>
</file>