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CEFD8-596C-4B6D-AD3F-2E0C9E7CAF3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8446-97AF-42B9-8A07-8AB7DC52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5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CEFD8-596C-4B6D-AD3F-2E0C9E7CAF3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8446-97AF-42B9-8A07-8AB7DC52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0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CEFD8-596C-4B6D-AD3F-2E0C9E7CAF3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8446-97AF-42B9-8A07-8AB7DC52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5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CEFD8-596C-4B6D-AD3F-2E0C9E7CAF3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8446-97AF-42B9-8A07-8AB7DC52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19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CEFD8-596C-4B6D-AD3F-2E0C9E7CAF3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8446-97AF-42B9-8A07-8AB7DC52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58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CEFD8-596C-4B6D-AD3F-2E0C9E7CAF3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8446-97AF-42B9-8A07-8AB7DC52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45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CEFD8-596C-4B6D-AD3F-2E0C9E7CAF3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8446-97AF-42B9-8A07-8AB7DC52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2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CEFD8-596C-4B6D-AD3F-2E0C9E7CAF3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8446-97AF-42B9-8A07-8AB7DC52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81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CEFD8-596C-4B6D-AD3F-2E0C9E7CAF3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8446-97AF-42B9-8A07-8AB7DC52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2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CEFD8-596C-4B6D-AD3F-2E0C9E7CAF3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8446-97AF-42B9-8A07-8AB7DC52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1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CEFD8-596C-4B6D-AD3F-2E0C9E7CAF3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8446-97AF-42B9-8A07-8AB7DC52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8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CEFD8-596C-4B6D-AD3F-2E0C9E7CAF3D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98446-97AF-42B9-8A07-8AB7DC52E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512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/>
          <p:cNvSpPr txBox="1">
            <a:spLocks noGrp="1"/>
          </p:cNvSpPr>
          <p:nvPr>
            <p:ph type="ctrTitle"/>
          </p:nvPr>
        </p:nvSpPr>
        <p:spPr/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pc="-5" dirty="0">
                <a:solidFill>
                  <a:srgbClr val="006FBF"/>
                </a:solidFill>
                <a:latin typeface="Comic Sans MS"/>
                <a:cs typeface="Comic Sans MS"/>
              </a:rPr>
              <a:t>Method of data</a:t>
            </a:r>
            <a:r>
              <a:rPr spc="-55" dirty="0">
                <a:solidFill>
                  <a:srgbClr val="006FBF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BF"/>
                </a:solidFill>
                <a:latin typeface="Comic Sans MS"/>
                <a:cs typeface="Comic Sans MS"/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2434781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03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100"/>
              </a:spcBef>
            </a:pPr>
            <a:r>
              <a:rPr lang="en-US" sz="4200" baseline="6000" dirty="0">
                <a:latin typeface="Symbol" panose="05050102010706020507" pitchFamily="18" charset="2"/>
              </a:rPr>
              <a:t></a:t>
            </a:r>
            <a:r>
              <a:rPr lang="en-US" sz="2800" dirty="0">
                <a:latin typeface="Comic Sans MS" panose="030F0702030302020204" pitchFamily="66" charset="0"/>
              </a:rPr>
              <a:t>The purpose of organizing data is to see quickly  some of the characteristics of the data that  have been collected.</a:t>
            </a:r>
          </a:p>
          <a:p>
            <a:pPr algn="just" eaLnBrk="1" hangingPunct="1">
              <a:spcBef>
                <a:spcPts val="700"/>
              </a:spcBef>
            </a:pPr>
            <a:r>
              <a:rPr lang="en-US" sz="4200" baseline="6000" dirty="0">
                <a:latin typeface="Symbol" panose="05050102010706020507" pitchFamily="18" charset="2"/>
              </a:rPr>
              <a:t></a:t>
            </a:r>
            <a:r>
              <a:rPr lang="en-US" sz="2800" b="1" dirty="0">
                <a:latin typeface="Comic Sans MS" panose="030F0702030302020204" pitchFamily="66" charset="0"/>
              </a:rPr>
              <a:t>Raw data </a:t>
            </a:r>
            <a:r>
              <a:rPr lang="en-US" sz="2800" dirty="0">
                <a:latin typeface="Comic Sans MS" panose="030F0702030302020204" pitchFamily="66" charset="0"/>
              </a:rPr>
              <a:t>is collected numerical data which has  not been arranged in order of magnitude.</a:t>
            </a:r>
          </a:p>
          <a:p>
            <a:pPr algn="just" eaLnBrk="1" hangingPunct="1">
              <a:spcBef>
                <a:spcPts val="700"/>
              </a:spcBef>
            </a:pPr>
            <a:r>
              <a:rPr lang="en-US" sz="4200" baseline="6000" dirty="0">
                <a:latin typeface="Symbol" panose="05050102010706020507" pitchFamily="18" charset="2"/>
              </a:rPr>
              <a:t></a:t>
            </a:r>
            <a:r>
              <a:rPr lang="en-US" sz="2800" b="1" dirty="0">
                <a:latin typeface="Comic Sans MS" panose="030F0702030302020204" pitchFamily="66" charset="0"/>
              </a:rPr>
              <a:t>An array </a:t>
            </a:r>
            <a:r>
              <a:rPr lang="en-US" sz="2800" dirty="0">
                <a:latin typeface="Comic Sans MS" panose="030F0702030302020204" pitchFamily="66" charset="0"/>
              </a:rPr>
              <a:t>is an arranged numerical data in  order of magnitude.</a:t>
            </a:r>
          </a:p>
        </p:txBody>
      </p:sp>
    </p:spTree>
    <p:extLst>
      <p:ext uri="{BB962C8B-B14F-4D97-AF65-F5344CB8AC3E}">
        <p14:creationId xmlns:p14="http://schemas.microsoft.com/office/powerpoint/2010/main" val="2370346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>
            <a:spLocks noGrp="1"/>
          </p:cNvSpPr>
          <p:nvPr>
            <p:ph type="title"/>
          </p:nvPr>
        </p:nvSpPr>
        <p:spPr/>
        <p:txBody>
          <a:bodyPr tIns="12700" rtlCol="0"/>
          <a:lstStyle/>
          <a:p>
            <a:pPr marL="12700" algn="ctr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3600" spc="-5" dirty="0">
                <a:solidFill>
                  <a:srgbClr val="006FBF"/>
                </a:solidFill>
                <a:latin typeface="Comic Sans MS"/>
                <a:cs typeface="Comic Sans MS"/>
              </a:rPr>
              <a:t>Method of data</a:t>
            </a:r>
            <a:r>
              <a:rPr sz="3600" spc="-85" dirty="0">
                <a:solidFill>
                  <a:srgbClr val="006FBF"/>
                </a:solidFill>
                <a:latin typeface="Comic Sans MS"/>
                <a:cs typeface="Comic Sans MS"/>
              </a:rPr>
              <a:t> </a:t>
            </a:r>
            <a:r>
              <a:rPr sz="3600" spc="-5" dirty="0">
                <a:solidFill>
                  <a:srgbClr val="006FBF"/>
                </a:solidFill>
                <a:latin typeface="Comic Sans MS"/>
                <a:cs typeface="Comic Sans MS"/>
              </a:rPr>
              <a:t>presentation</a:t>
            </a:r>
            <a:endParaRPr sz="3600" dirty="0">
              <a:latin typeface="Comic Sans MS"/>
              <a:cs typeface="Comic Sans MS"/>
            </a:endParaRPr>
          </a:p>
        </p:txBody>
      </p:sp>
      <p:sp>
        <p:nvSpPr>
          <p:cNvPr id="6" name="object 3"/>
          <p:cNvSpPr txBox="1"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10515600" cy="2388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461963" indent="-4508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100"/>
              </a:spcBef>
            </a:pPr>
            <a:r>
              <a:rPr lang="en-US" sz="4800" baseline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Comic Sans MS" panose="030F0702030302020204" pitchFamily="66" charset="0"/>
              </a:rPr>
              <a:t>Mechanism for reducing and  summarizing data are:</a:t>
            </a:r>
          </a:p>
          <a:p>
            <a:pPr algn="just" eaLnBrk="1" hangingPunct="1">
              <a:spcBef>
                <a:spcPts val="3113"/>
              </a:spcBef>
              <a:buFontTx/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Tabular method.</a:t>
            </a:r>
          </a:p>
          <a:p>
            <a:pPr algn="just" eaLnBrk="1" hangingPunct="1">
              <a:spcBef>
                <a:spcPts val="800"/>
              </a:spcBef>
              <a:buFontTx/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Graphical method</a:t>
            </a:r>
          </a:p>
          <a:p>
            <a:pPr algn="just" eaLnBrk="1" hangingPunct="1">
              <a:spcBef>
                <a:spcPts val="788"/>
              </a:spcBef>
              <a:buFontTx/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Diagrammatic method</a:t>
            </a:r>
          </a:p>
        </p:txBody>
      </p:sp>
    </p:spTree>
    <p:extLst>
      <p:ext uri="{BB962C8B-B14F-4D97-AF65-F5344CB8AC3E}">
        <p14:creationId xmlns:p14="http://schemas.microsoft.com/office/powerpoint/2010/main" val="3116947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>
            <a:spLocks noGrp="1"/>
          </p:cNvSpPr>
          <p:nvPr>
            <p:ph type="title"/>
          </p:nvPr>
        </p:nvSpPr>
        <p:spPr/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2800" spc="-5" dirty="0">
                <a:solidFill>
                  <a:srgbClr val="006FBF"/>
                </a:solidFill>
                <a:latin typeface="Comic Sans MS"/>
                <a:cs typeface="Comic Sans MS"/>
              </a:rPr>
              <a:t>1. </a:t>
            </a:r>
            <a:r>
              <a:rPr spc="-5" dirty="0">
                <a:solidFill>
                  <a:srgbClr val="006FBF"/>
                </a:solidFill>
                <a:latin typeface="Comic Sans MS"/>
                <a:cs typeface="Comic Sans MS"/>
              </a:rPr>
              <a:t>Tabular presentation of</a:t>
            </a:r>
            <a:r>
              <a:rPr spc="-55" dirty="0">
                <a:solidFill>
                  <a:srgbClr val="006FBF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BF"/>
                </a:solidFill>
                <a:latin typeface="Comic Sans MS"/>
                <a:cs typeface="Comic Sans MS"/>
              </a:rPr>
              <a:t>data: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4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100"/>
              </a:spcBef>
            </a:pPr>
            <a:r>
              <a:rPr lang="en-US" sz="4200" baseline="6000" dirty="0">
                <a:latin typeface="Symbol" panose="05050102010706020507" pitchFamily="18" charset="2"/>
              </a:rPr>
              <a:t></a:t>
            </a:r>
            <a:r>
              <a:rPr lang="en-US" sz="2800" dirty="0">
                <a:latin typeface="Comic Sans MS" panose="030F0702030302020204" pitchFamily="66" charset="0"/>
              </a:rPr>
              <a:t>The collected raw data should be put into an  </a:t>
            </a:r>
            <a:r>
              <a:rPr lang="en-US" sz="2800" dirty="0">
                <a:solidFill>
                  <a:srgbClr val="00AF4F"/>
                </a:solidFill>
                <a:latin typeface="Comic Sans MS" panose="030F0702030302020204" pitchFamily="66" charset="0"/>
              </a:rPr>
              <a:t>ordered array </a:t>
            </a:r>
            <a:r>
              <a:rPr lang="en-US" sz="2800" dirty="0">
                <a:latin typeface="Comic Sans MS" panose="030F0702030302020204" pitchFamily="66" charset="0"/>
              </a:rPr>
              <a:t>in either ascending or descending  order so that it can be </a:t>
            </a:r>
            <a:r>
              <a:rPr lang="en-US" sz="2800" dirty="0">
                <a:solidFill>
                  <a:srgbClr val="00AF4F"/>
                </a:solidFill>
                <a:latin typeface="Comic Sans MS" panose="030F0702030302020204" pitchFamily="66" charset="0"/>
              </a:rPr>
              <a:t>organized in to a  Frequency Distribution (FD)</a:t>
            </a:r>
            <a:endParaRPr lang="en-US" sz="2800" dirty="0"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ts val="688"/>
              </a:spcBef>
            </a:pPr>
            <a:r>
              <a:rPr lang="en-US" sz="4200" baseline="6000" dirty="0">
                <a:latin typeface="Symbol" panose="05050102010706020507" pitchFamily="18" charset="2"/>
              </a:rPr>
              <a:t></a:t>
            </a:r>
            <a:r>
              <a:rPr lang="en-US" sz="2800" dirty="0">
                <a:latin typeface="Comic Sans MS" panose="030F0702030302020204" pitchFamily="66" charset="0"/>
              </a:rPr>
              <a:t>Numerical data arranged in order of magnitude  along with the corresponding </a:t>
            </a:r>
            <a:r>
              <a:rPr lang="en-US" sz="2800" dirty="0">
                <a:solidFill>
                  <a:srgbClr val="00AF4F"/>
                </a:solidFill>
                <a:latin typeface="Comic Sans MS" panose="030F0702030302020204" pitchFamily="66" charset="0"/>
              </a:rPr>
              <a:t>frequency is called  frequency distribution (FD).</a:t>
            </a:r>
            <a:endParaRPr lang="en-US" sz="2800" dirty="0"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ts val="700"/>
              </a:spcBef>
            </a:pPr>
            <a:r>
              <a:rPr lang="en-US" sz="4200" baseline="6000" dirty="0">
                <a:latin typeface="Symbol" panose="05050102010706020507" pitchFamily="18" charset="2"/>
              </a:rPr>
              <a:t></a:t>
            </a:r>
            <a:r>
              <a:rPr lang="en-US" sz="2800" dirty="0">
                <a:latin typeface="Comic Sans MS" panose="030F0702030302020204" pitchFamily="66" charset="0"/>
              </a:rPr>
              <a:t>FD is </a:t>
            </a:r>
            <a:r>
              <a:rPr lang="en-US" sz="2800" b="1" dirty="0">
                <a:latin typeface="Comic Sans MS" panose="030F0702030302020204" pitchFamily="66" charset="0"/>
              </a:rPr>
              <a:t>of two kinds namely </a:t>
            </a:r>
            <a:r>
              <a:rPr lang="en-US" sz="2800" b="1" dirty="0">
                <a:solidFill>
                  <a:srgbClr val="00AF4F"/>
                </a:solidFill>
                <a:latin typeface="Comic Sans MS" panose="030F0702030302020204" pitchFamily="66" charset="0"/>
              </a:rPr>
              <a:t>ungrouped /and  grouped frequency distribution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431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552450" indent="-539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100"/>
              </a:spcBef>
            </a:pPr>
            <a:r>
              <a:rPr lang="en-US" sz="2800" b="1" dirty="0">
                <a:solidFill>
                  <a:srgbClr val="006FBF"/>
                </a:solidFill>
                <a:latin typeface="Comic Sans MS" panose="030F0702030302020204" pitchFamily="66" charset="0"/>
              </a:rPr>
              <a:t>A. Ungrouped (Discrete) Frequency  Distribution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5" name="object 4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indent="2476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100"/>
              </a:spcBef>
            </a:pPr>
            <a:r>
              <a:rPr lang="en-US" sz="2800" dirty="0">
                <a:latin typeface="Comic Sans MS" panose="030F0702030302020204" pitchFamily="66" charset="0"/>
              </a:rPr>
              <a:t>It is a tabular arrangement of numerical  data in order of magnitude showing the  </a:t>
            </a:r>
            <a:r>
              <a:rPr lang="en-US" sz="2800" b="1" dirty="0">
                <a:solidFill>
                  <a:srgbClr val="00AF4F"/>
                </a:solidFill>
                <a:latin typeface="Comic Sans MS" panose="030F0702030302020204" pitchFamily="66" charset="0"/>
              </a:rPr>
              <a:t>distinct values </a:t>
            </a:r>
            <a:r>
              <a:rPr lang="en-US" sz="2800" dirty="0">
                <a:latin typeface="Comic Sans MS" panose="030F0702030302020204" pitchFamily="66" charset="0"/>
              </a:rPr>
              <a:t>with the corresponding  frequencies.</a:t>
            </a:r>
          </a:p>
        </p:txBody>
      </p:sp>
    </p:spTree>
    <p:extLst>
      <p:ext uri="{BB962C8B-B14F-4D97-AF65-F5344CB8AC3E}">
        <p14:creationId xmlns:p14="http://schemas.microsoft.com/office/powerpoint/2010/main" val="1407477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070"/>
            <a:ext cx="10515600" cy="4695893"/>
          </a:xfrm>
        </p:spPr>
        <p:txBody>
          <a:bodyPr/>
          <a:lstStyle/>
          <a:p>
            <a:pPr algn="just">
              <a:spcBef>
                <a:spcPts val="100"/>
              </a:spcBef>
            </a:pPr>
            <a:r>
              <a:rPr lang="en-US" sz="2400" dirty="0" smtClean="0">
                <a:latin typeface="Comic Sans MS" panose="030F0702030302020204" pitchFamily="66" charset="0"/>
              </a:rPr>
              <a:t>Suppose the following are test score of 16 students in a  class, write un grouped	frequency distribution.</a:t>
            </a:r>
          </a:p>
          <a:p>
            <a:pPr algn="just">
              <a:spcBef>
                <a:spcPts val="600"/>
              </a:spcBef>
            </a:pPr>
            <a:r>
              <a:rPr lang="en-US" sz="2400" dirty="0" smtClean="0">
                <a:latin typeface="Comic Sans MS" panose="030F0702030302020204" pitchFamily="66" charset="0"/>
              </a:rPr>
              <a:t>“14, 17, 10, 19, 14, 10, 14, 8, 10, 17, 19, 8, 10, 14, 17, 14”</a:t>
            </a:r>
          </a:p>
          <a:p>
            <a:pPr algn="just">
              <a:spcBef>
                <a:spcPts val="588"/>
              </a:spcBef>
            </a:pPr>
            <a:r>
              <a:rPr lang="en-US" sz="2400" b="1" dirty="0" smtClean="0">
                <a:latin typeface="Comic Sans MS" panose="030F0702030302020204" pitchFamily="66" charset="0"/>
              </a:rPr>
              <a:t>Sol: </a:t>
            </a:r>
            <a:r>
              <a:rPr lang="en-US" sz="2400" dirty="0" smtClean="0">
                <a:latin typeface="Comic Sans MS" panose="030F0702030302020204" pitchFamily="66" charset="0"/>
              </a:rPr>
              <a:t>the ungrouped frequency distribution:</a:t>
            </a:r>
          </a:p>
          <a:p>
            <a:pPr algn="just">
              <a:spcBef>
                <a:spcPts val="600"/>
              </a:spcBef>
            </a:pPr>
            <a:r>
              <a:rPr lang="en-US" sz="2400" b="1" dirty="0" smtClean="0">
                <a:latin typeface="Comic Sans MS" panose="030F0702030302020204" pitchFamily="66" charset="0"/>
              </a:rPr>
              <a:t>Array</a:t>
            </a:r>
            <a:r>
              <a:rPr lang="en-US" sz="2400" dirty="0" smtClean="0">
                <a:latin typeface="Comic Sans MS" panose="030F0702030302020204" pitchFamily="66" charset="0"/>
              </a:rPr>
              <a:t>: 8,8,10,10,10,10,14,14,14,14,14, 17,17,17,19,19.</a:t>
            </a:r>
          </a:p>
          <a:p>
            <a:pPr algn="just">
              <a:spcBef>
                <a:spcPts val="600"/>
              </a:spcBef>
            </a:pPr>
            <a:r>
              <a:rPr lang="en-US" sz="2400" dirty="0" smtClean="0">
                <a:latin typeface="Comic Sans MS" panose="030F0702030302020204" pitchFamily="66" charset="0"/>
              </a:rPr>
              <a:t>Then the ungrouped frequency distribution is then grouped:-</a:t>
            </a:r>
          </a:p>
          <a:p>
            <a:endParaRPr lang="en-US" dirty="0"/>
          </a:p>
        </p:txBody>
      </p:sp>
      <p:sp>
        <p:nvSpPr>
          <p:cNvPr id="4" name="object 2"/>
          <p:cNvSpPr txBox="1">
            <a:spLocks noGrp="1"/>
          </p:cNvSpPr>
          <p:nvPr>
            <p:ph type="title"/>
          </p:nvPr>
        </p:nvSpPr>
        <p:spPr/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2800" b="0" spc="-5" dirty="0">
                <a:solidFill>
                  <a:srgbClr val="006FBF"/>
                </a:solidFill>
                <a:latin typeface="Comic Sans MS"/>
                <a:cs typeface="Comic Sans MS"/>
              </a:rPr>
              <a:t>Exam</a:t>
            </a:r>
            <a:r>
              <a:rPr sz="2800" b="0" dirty="0">
                <a:solidFill>
                  <a:srgbClr val="006FBF"/>
                </a:solidFill>
                <a:latin typeface="Comic Sans MS"/>
                <a:cs typeface="Comic Sans MS"/>
              </a:rPr>
              <a:t>ple:</a:t>
            </a:r>
            <a:endParaRPr sz="2800" dirty="0">
              <a:latin typeface="Comic Sans MS"/>
              <a:cs typeface="Comic Sans M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656" y="4222763"/>
            <a:ext cx="6706181" cy="109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459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>
            <a:spLocks noGrp="1"/>
          </p:cNvSpPr>
          <p:nvPr>
            <p:ph type="title"/>
          </p:nvPr>
        </p:nvSpPr>
        <p:spPr/>
        <p:txBody>
          <a:bodyPr tIns="67310"/>
          <a:lstStyle/>
          <a:p>
            <a:pPr marL="658813" indent="-342900" eaLnBrk="1" hangingPunct="1">
              <a:lnSpc>
                <a:spcPts val="3463"/>
              </a:lnSpc>
              <a:spcBef>
                <a:spcPts val="525"/>
              </a:spcBef>
            </a:pPr>
            <a:r>
              <a:rPr lang="en-US" dirty="0" smtClean="0">
                <a:solidFill>
                  <a:srgbClr val="006FBF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B. Grouped (continuous) Frequency  Distribution (GFD)</a:t>
            </a:r>
          </a:p>
        </p:txBody>
      </p:sp>
      <p:sp>
        <p:nvSpPr>
          <p:cNvPr id="5" name="object 3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8895" rIns="0" bIns="0">
            <a:spAutoFit/>
          </a:bodyPr>
          <a:lstStyle>
            <a:lvl1pPr marL="355600" indent="-342900" eaLnBrk="0" hangingPunct="0">
              <a:tabLst>
                <a:tab pos="355600" algn="l"/>
                <a:tab pos="1228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1228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1228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1228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1228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1228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1228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1228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12287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388"/>
              </a:spcBef>
              <a:buFont typeface="Symbol" panose="05050102010706020507" pitchFamily="18" charset="2"/>
              <a:buChar char=""/>
            </a:pPr>
            <a:r>
              <a:rPr lang="en-US" sz="2400" dirty="0">
                <a:latin typeface="Comic Sans MS" panose="030F0702030302020204" pitchFamily="66" charset="0"/>
              </a:rPr>
              <a:t>It is a tabular arrangement of data in order of  magnitude by </a:t>
            </a:r>
            <a:r>
              <a:rPr lang="en-US" sz="2400" dirty="0">
                <a:solidFill>
                  <a:srgbClr val="00AF4F"/>
                </a:solidFill>
                <a:latin typeface="Comic Sans MS" panose="030F0702030302020204" pitchFamily="66" charset="0"/>
              </a:rPr>
              <a:t>classes together with the corresponding  class	frequencies.</a:t>
            </a:r>
            <a:endParaRPr lang="en-US" sz="24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ts val="2600"/>
              </a:lnSpc>
              <a:spcBef>
                <a:spcPts val="625"/>
              </a:spcBef>
              <a:buFont typeface="Symbol" panose="05050102010706020507" pitchFamily="18" charset="2"/>
              <a:buChar char=""/>
            </a:pPr>
            <a:r>
              <a:rPr lang="en-US" sz="2400" dirty="0">
                <a:latin typeface="Comic Sans MS" panose="030F0702030302020204" pitchFamily="66" charset="0"/>
              </a:rPr>
              <a:t>In order to estimate the number of classes, the </a:t>
            </a:r>
            <a:r>
              <a:rPr lang="en-US" sz="2400" dirty="0" err="1">
                <a:latin typeface="Comic Sans MS" panose="030F0702030302020204" pitchFamily="66" charset="0"/>
              </a:rPr>
              <a:t>ff</a:t>
            </a:r>
            <a:r>
              <a:rPr lang="en-US" sz="2400" dirty="0">
                <a:latin typeface="Comic Sans MS" panose="030F0702030302020204" pitchFamily="66" charset="0"/>
              </a:rPr>
              <a:t>  formula is used:</a:t>
            </a:r>
          </a:p>
          <a:p>
            <a:pPr eaLnBrk="1" hangingPunct="1">
              <a:lnSpc>
                <a:spcPts val="2600"/>
              </a:lnSpc>
              <a:spcBef>
                <a:spcPts val="575"/>
              </a:spcBef>
            </a:pPr>
            <a:r>
              <a:rPr lang="en-US" sz="2400" dirty="0">
                <a:latin typeface="Comic Sans MS" panose="030F0702030302020204" pitchFamily="66" charset="0"/>
              </a:rPr>
              <a:t>Number of classes=1+3.322(log N) where N is the  Number of observation.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770" y="4001294"/>
            <a:ext cx="2908044" cy="11339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8100" y="3866357"/>
            <a:ext cx="2651990" cy="11339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9778" y="4138465"/>
            <a:ext cx="189602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5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4200" y="1690688"/>
            <a:ext cx="10815269" cy="17070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171" y="3397716"/>
            <a:ext cx="5297883" cy="226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374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8498" y="2574706"/>
            <a:ext cx="7895004" cy="2853175"/>
          </a:xfrm>
          <a:prstGeom prst="rect">
            <a:avLst/>
          </a:prstGeom>
        </p:spPr>
      </p:pic>
      <p:sp>
        <p:nvSpPr>
          <p:cNvPr id="4" name="object 2"/>
          <p:cNvSpPr txBox="1">
            <a:spLocks noGrp="1"/>
          </p:cNvSpPr>
          <p:nvPr>
            <p:ph type="title"/>
          </p:nvPr>
        </p:nvSpPr>
        <p:spPr/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2900" spc="-5" dirty="0">
                <a:solidFill>
                  <a:srgbClr val="006FBF"/>
                </a:solidFill>
                <a:latin typeface="Comic Sans MS"/>
                <a:cs typeface="Comic Sans MS"/>
              </a:rPr>
              <a:t>Types </a:t>
            </a:r>
            <a:r>
              <a:rPr sz="2900" dirty="0">
                <a:solidFill>
                  <a:srgbClr val="006FBF"/>
                </a:solidFill>
                <a:latin typeface="Comic Sans MS"/>
                <a:cs typeface="Comic Sans MS"/>
              </a:rPr>
              <a:t>of </a:t>
            </a:r>
            <a:r>
              <a:rPr sz="2900" spc="-5" dirty="0">
                <a:solidFill>
                  <a:srgbClr val="006FBF"/>
                </a:solidFill>
                <a:latin typeface="Comic Sans MS"/>
                <a:cs typeface="Comic Sans MS"/>
              </a:rPr>
              <a:t>Grouped Frequency</a:t>
            </a:r>
            <a:r>
              <a:rPr sz="2900" spc="-35" dirty="0">
                <a:solidFill>
                  <a:srgbClr val="006FBF"/>
                </a:solidFill>
                <a:latin typeface="Comic Sans MS"/>
                <a:cs typeface="Comic Sans MS"/>
              </a:rPr>
              <a:t> </a:t>
            </a:r>
            <a:r>
              <a:rPr sz="2900" spc="-5" dirty="0">
                <a:solidFill>
                  <a:srgbClr val="006FBF"/>
                </a:solidFill>
                <a:latin typeface="Comic Sans MS"/>
                <a:cs typeface="Comic Sans MS"/>
              </a:rPr>
              <a:t>Distribution</a:t>
            </a:r>
            <a:endParaRPr sz="29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1983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230</Words>
  <Application>Microsoft Office PowerPoint</Application>
  <PresentationFormat>Widescreen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Symbol</vt:lpstr>
      <vt:lpstr>Times New Roman</vt:lpstr>
      <vt:lpstr>Office Theme</vt:lpstr>
      <vt:lpstr>Method of data presentation</vt:lpstr>
      <vt:lpstr>PowerPoint Presentation</vt:lpstr>
      <vt:lpstr>Method of data presentation</vt:lpstr>
      <vt:lpstr>1. Tabular presentation of data:</vt:lpstr>
      <vt:lpstr>A. Ungrouped (Discrete) Frequency  Distribution</vt:lpstr>
      <vt:lpstr>Example:</vt:lpstr>
      <vt:lpstr>B. Grouped (continuous) Frequency  Distribution (GFD)</vt:lpstr>
      <vt:lpstr>PowerPoint Presentation</vt:lpstr>
      <vt:lpstr>Types of Grouped Frequency Distribution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 of data presentation</dc:title>
  <dc:creator>DIU</dc:creator>
  <cp:lastModifiedBy>DIU</cp:lastModifiedBy>
  <cp:revision>13</cp:revision>
  <dcterms:created xsi:type="dcterms:W3CDTF">2018-05-22T03:31:54Z</dcterms:created>
  <dcterms:modified xsi:type="dcterms:W3CDTF">2018-05-22T03:42:16Z</dcterms:modified>
</cp:coreProperties>
</file>