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sldIdLst>
    <p:sldId id="337" r:id="rId2"/>
    <p:sldId id="306" r:id="rId3"/>
    <p:sldId id="329" r:id="rId4"/>
    <p:sldId id="330" r:id="rId5"/>
    <p:sldId id="323" r:id="rId6"/>
    <p:sldId id="267" r:id="rId7"/>
    <p:sldId id="325" r:id="rId8"/>
    <p:sldId id="335" r:id="rId9"/>
    <p:sldId id="268" r:id="rId10"/>
    <p:sldId id="275" r:id="rId11"/>
    <p:sldId id="272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00FFFF"/>
    <a:srgbClr val="66CCFF"/>
    <a:srgbClr val="FF9999"/>
    <a:srgbClr val="FFCCCC"/>
    <a:srgbClr val="FFFF66"/>
    <a:srgbClr val="0000FF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04" autoAdjust="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Tahoma" charset="0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Tahoma" charset="0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Tahoma" charset="0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Tahoma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>
                <a:latin typeface="Tahoma" charset="0"/>
              </a:endParaRPr>
            </a:p>
          </p:txBody>
        </p:sp>
      </p:grpSp>
      <p:sp>
        <p:nvSpPr>
          <p:cNvPr id="1423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23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AA1C517E-6AB3-409A-8202-319FD24CD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B9E6B-78C0-463A-B5E1-23C4ABD854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A36A98-1210-4A30-8DBE-0C773AE381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757CD-D1B2-4F63-A053-8774768FE4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8B633A-6E98-4DEB-9DF3-B26D0B3DA9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D074B-3AEC-48B9-87DE-2C45DB1E23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29CEF-C1D5-4091-907B-856E42AD0B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AA0A2-5B8B-46A7-8E10-2787C97F30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EF6831-DD32-4F25-B7E2-AFB9405BCD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47B75-C5B4-49A9-A19D-D1140659AF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2C6C0-D234-4A8A-94DB-0DE208D67D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839D3-8EEC-4AC6-90E9-D4B5754F1A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4131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4131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4131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4131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4132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13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ahoma" charset="0"/>
              </a:defRPr>
            </a:lvl1pPr>
          </a:lstStyle>
          <a:p>
            <a:pPr>
              <a:defRPr/>
            </a:pPr>
            <a:fld id="{B0E5FDE5-C3E9-4FC8-A9AE-6210FEE054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en.wikipedia.org/wiki/Image:Prism_rainbow_schema.pn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Wavelengths" TargetMode="External"/><Relationship Id="rId4" Type="http://schemas.openxmlformats.org/officeDocument/2006/relationships/hyperlink" Target="http://en.wikipedia.org/wiki/Wave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485900"/>
            <a:ext cx="7772400" cy="12192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 on</a:t>
            </a: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Optical Fiber Communication</a:t>
            </a:r>
            <a:endParaRPr lang="en-US" sz="3200" dirty="0" smtClean="0"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05000" y="3429000"/>
            <a:ext cx="5943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Presented by:</a:t>
            </a:r>
          </a:p>
          <a:p>
            <a:pPr>
              <a:defRPr/>
            </a:pPr>
            <a:r>
              <a:rPr lang="en-US" sz="2800" b="1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Sanjida</a:t>
            </a:r>
            <a:r>
              <a:rPr lang="en-US" sz="28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Alam</a:t>
            </a:r>
            <a:endParaRPr lang="en-US" sz="2800" b="1" dirty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8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Lecturer, Dept. of Electrical and Electronic Engineering</a:t>
            </a:r>
          </a:p>
          <a:p>
            <a:pPr>
              <a:defRPr/>
            </a:pPr>
            <a:r>
              <a:rPr lang="en-US" sz="28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Daffodil International University</a:t>
            </a:r>
          </a:p>
        </p:txBody>
      </p:sp>
    </p:spTree>
    <p:extLst>
      <p:ext uri="{BB962C8B-B14F-4D97-AF65-F5344CB8AC3E}">
        <p14:creationId xmlns:p14="http://schemas.microsoft.com/office/powerpoint/2010/main" val="369028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762000"/>
          </a:xfrm>
        </p:spPr>
        <p:txBody>
          <a:bodyPr/>
          <a:lstStyle/>
          <a:p>
            <a:pPr algn="ctr" eaLnBrk="1" hangingPunct="1"/>
            <a:r>
              <a:rPr lang="en-US" b="1" smtClean="0">
                <a:latin typeface="Arial" charset="0"/>
              </a:rPr>
              <a:t>Effect of Dispersion on OFC</a:t>
            </a:r>
          </a:p>
        </p:txBody>
      </p:sp>
      <p:grpSp>
        <p:nvGrpSpPr>
          <p:cNvPr id="2" name="Group 100"/>
          <p:cNvGrpSpPr>
            <a:grpSpLocks/>
          </p:cNvGrpSpPr>
          <p:nvPr/>
        </p:nvGrpSpPr>
        <p:grpSpPr bwMode="auto">
          <a:xfrm>
            <a:off x="304800" y="3048000"/>
            <a:ext cx="8077200" cy="2043113"/>
            <a:chOff x="192" y="1920"/>
            <a:chExt cx="5088" cy="1287"/>
          </a:xfrm>
        </p:grpSpPr>
        <p:sp>
          <p:nvSpPr>
            <p:cNvPr id="27701" name="Rectangle 17"/>
            <p:cNvSpPr>
              <a:spLocks noChangeArrowheads="1"/>
            </p:cNvSpPr>
            <p:nvPr/>
          </p:nvSpPr>
          <p:spPr bwMode="auto">
            <a:xfrm>
              <a:off x="1420" y="2208"/>
              <a:ext cx="3860" cy="57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7702" name="Rectangle 18"/>
            <p:cNvSpPr>
              <a:spLocks noChangeArrowheads="1"/>
            </p:cNvSpPr>
            <p:nvPr/>
          </p:nvSpPr>
          <p:spPr bwMode="auto">
            <a:xfrm>
              <a:off x="1420" y="2352"/>
              <a:ext cx="3860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7703" name="Text Box 19"/>
            <p:cNvSpPr txBox="1">
              <a:spLocks noChangeArrowheads="1"/>
            </p:cNvSpPr>
            <p:nvPr/>
          </p:nvSpPr>
          <p:spPr bwMode="auto">
            <a:xfrm>
              <a:off x="2640" y="2568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i="1">
                  <a:solidFill>
                    <a:srgbClr val="000000"/>
                  </a:solidFill>
                  <a:latin typeface="Verdana" pitchFamily="34" charset="0"/>
                </a:rPr>
                <a:t>n</a:t>
              </a:r>
              <a:r>
                <a:rPr lang="en-US" baseline="-25000">
                  <a:solidFill>
                    <a:srgbClr val="000000"/>
                  </a:solidFill>
                  <a:latin typeface="Verdana" pitchFamily="34" charset="0"/>
                </a:rPr>
                <a:t>1</a:t>
              </a:r>
            </a:p>
          </p:txBody>
        </p:sp>
        <p:sp>
          <p:nvSpPr>
            <p:cNvPr id="27704" name="Text Box 20"/>
            <p:cNvSpPr txBox="1">
              <a:spLocks noChangeArrowheads="1"/>
            </p:cNvSpPr>
            <p:nvPr/>
          </p:nvSpPr>
          <p:spPr bwMode="auto">
            <a:xfrm>
              <a:off x="2668" y="2128"/>
              <a:ext cx="49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i="1">
                  <a:solidFill>
                    <a:srgbClr val="000000"/>
                  </a:solidFill>
                  <a:latin typeface="Verdana" pitchFamily="34" charset="0"/>
                </a:rPr>
                <a:t>n</a:t>
              </a:r>
              <a:r>
                <a:rPr lang="en-US" baseline="-25000">
                  <a:solidFill>
                    <a:srgbClr val="000000"/>
                  </a:solidFill>
                  <a:latin typeface="Verdana" pitchFamily="34" charset="0"/>
                </a:rPr>
                <a:t>2</a:t>
              </a:r>
            </a:p>
          </p:txBody>
        </p:sp>
        <p:sp>
          <p:nvSpPr>
            <p:cNvPr id="27705" name="Line 53"/>
            <p:cNvSpPr>
              <a:spLocks noChangeShapeType="1"/>
            </p:cNvSpPr>
            <p:nvPr/>
          </p:nvSpPr>
          <p:spPr bwMode="auto">
            <a:xfrm>
              <a:off x="240" y="2784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06" name="Line 54"/>
            <p:cNvSpPr>
              <a:spLocks noChangeShapeType="1"/>
            </p:cNvSpPr>
            <p:nvPr/>
          </p:nvSpPr>
          <p:spPr bwMode="auto">
            <a:xfrm flipV="1">
              <a:off x="240" y="2016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07" name="Freeform 55"/>
            <p:cNvSpPr>
              <a:spLocks/>
            </p:cNvSpPr>
            <p:nvPr/>
          </p:nvSpPr>
          <p:spPr bwMode="auto">
            <a:xfrm>
              <a:off x="240" y="2208"/>
              <a:ext cx="240" cy="576"/>
            </a:xfrm>
            <a:custGeom>
              <a:avLst/>
              <a:gdLst>
                <a:gd name="T0" fmla="*/ 0 w 240"/>
                <a:gd name="T1" fmla="*/ 576 h 576"/>
                <a:gd name="T2" fmla="*/ 144 w 240"/>
                <a:gd name="T3" fmla="*/ 0 h 576"/>
                <a:gd name="T4" fmla="*/ 240 w 240"/>
                <a:gd name="T5" fmla="*/ 576 h 576"/>
                <a:gd name="T6" fmla="*/ 0 60000 65536"/>
                <a:gd name="T7" fmla="*/ 0 60000 65536"/>
                <a:gd name="T8" fmla="*/ 0 60000 65536"/>
                <a:gd name="T9" fmla="*/ 0 w 240"/>
                <a:gd name="T10" fmla="*/ 0 h 576"/>
                <a:gd name="T11" fmla="*/ 240 w 240"/>
                <a:gd name="T12" fmla="*/ 576 h 5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0" h="576">
                  <a:moveTo>
                    <a:pt x="0" y="576"/>
                  </a:moveTo>
                  <a:cubicBezTo>
                    <a:pt x="52" y="288"/>
                    <a:pt x="104" y="0"/>
                    <a:pt x="144" y="0"/>
                  </a:cubicBezTo>
                  <a:cubicBezTo>
                    <a:pt x="184" y="0"/>
                    <a:pt x="224" y="480"/>
                    <a:pt x="240" y="576"/>
                  </a:cubicBezTo>
                </a:path>
              </a:pathLst>
            </a:custGeom>
            <a:solidFill>
              <a:srgbClr val="99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27708" name="Freeform 56"/>
            <p:cNvSpPr>
              <a:spLocks/>
            </p:cNvSpPr>
            <p:nvPr/>
          </p:nvSpPr>
          <p:spPr bwMode="auto">
            <a:xfrm>
              <a:off x="720" y="2208"/>
              <a:ext cx="480" cy="576"/>
            </a:xfrm>
            <a:custGeom>
              <a:avLst/>
              <a:gdLst>
                <a:gd name="T0" fmla="*/ 0 w 480"/>
                <a:gd name="T1" fmla="*/ 576 h 576"/>
                <a:gd name="T2" fmla="*/ 144 w 480"/>
                <a:gd name="T3" fmla="*/ 0 h 576"/>
                <a:gd name="T4" fmla="*/ 240 w 480"/>
                <a:gd name="T5" fmla="*/ 576 h 576"/>
                <a:gd name="T6" fmla="*/ 384 w 480"/>
                <a:gd name="T7" fmla="*/ 0 h 576"/>
                <a:gd name="T8" fmla="*/ 480 w 480"/>
                <a:gd name="T9" fmla="*/ 576 h 5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0"/>
                <a:gd name="T16" fmla="*/ 0 h 576"/>
                <a:gd name="T17" fmla="*/ 480 w 480"/>
                <a:gd name="T18" fmla="*/ 576 h 57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0" h="576">
                  <a:moveTo>
                    <a:pt x="0" y="576"/>
                  </a:moveTo>
                  <a:cubicBezTo>
                    <a:pt x="52" y="288"/>
                    <a:pt x="104" y="0"/>
                    <a:pt x="144" y="0"/>
                  </a:cubicBezTo>
                  <a:cubicBezTo>
                    <a:pt x="184" y="0"/>
                    <a:pt x="200" y="576"/>
                    <a:pt x="240" y="576"/>
                  </a:cubicBezTo>
                  <a:cubicBezTo>
                    <a:pt x="280" y="576"/>
                    <a:pt x="344" y="0"/>
                    <a:pt x="384" y="0"/>
                  </a:cubicBezTo>
                  <a:cubicBezTo>
                    <a:pt x="424" y="0"/>
                    <a:pt x="452" y="288"/>
                    <a:pt x="480" y="576"/>
                  </a:cubicBezTo>
                </a:path>
              </a:pathLst>
            </a:custGeom>
            <a:solidFill>
              <a:srgbClr val="99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27709" name="Text Box 57"/>
            <p:cNvSpPr txBox="1">
              <a:spLocks noChangeArrowheads="1"/>
            </p:cNvSpPr>
            <p:nvPr/>
          </p:nvSpPr>
          <p:spPr bwMode="auto">
            <a:xfrm>
              <a:off x="264" y="1968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1</a:t>
              </a:r>
            </a:p>
          </p:txBody>
        </p:sp>
        <p:sp>
          <p:nvSpPr>
            <p:cNvPr id="27710" name="Text Box 58"/>
            <p:cNvSpPr txBox="1">
              <a:spLocks noChangeArrowheads="1"/>
            </p:cNvSpPr>
            <p:nvPr/>
          </p:nvSpPr>
          <p:spPr bwMode="auto">
            <a:xfrm>
              <a:off x="528" y="1968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0</a:t>
              </a:r>
            </a:p>
          </p:txBody>
        </p:sp>
        <p:sp>
          <p:nvSpPr>
            <p:cNvPr id="27711" name="Text Box 59"/>
            <p:cNvSpPr txBox="1">
              <a:spLocks noChangeArrowheads="1"/>
            </p:cNvSpPr>
            <p:nvPr/>
          </p:nvSpPr>
          <p:spPr bwMode="auto">
            <a:xfrm>
              <a:off x="768" y="1968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1</a:t>
              </a:r>
            </a:p>
          </p:txBody>
        </p:sp>
        <p:sp>
          <p:nvSpPr>
            <p:cNvPr id="27712" name="Text Box 60"/>
            <p:cNvSpPr txBox="1">
              <a:spLocks noChangeArrowheads="1"/>
            </p:cNvSpPr>
            <p:nvPr/>
          </p:nvSpPr>
          <p:spPr bwMode="auto">
            <a:xfrm>
              <a:off x="1008" y="1968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1</a:t>
              </a:r>
            </a:p>
          </p:txBody>
        </p:sp>
        <p:sp>
          <p:nvSpPr>
            <p:cNvPr id="27713" name="Line 61"/>
            <p:cNvSpPr>
              <a:spLocks noChangeShapeType="1"/>
            </p:cNvSpPr>
            <p:nvPr/>
          </p:nvSpPr>
          <p:spPr bwMode="auto">
            <a:xfrm>
              <a:off x="1392" y="288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14" name="Line 62"/>
            <p:cNvSpPr>
              <a:spLocks noChangeShapeType="1"/>
            </p:cNvSpPr>
            <p:nvPr/>
          </p:nvSpPr>
          <p:spPr bwMode="auto">
            <a:xfrm>
              <a:off x="5280" y="288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15" name="Line 63"/>
            <p:cNvSpPr>
              <a:spLocks noChangeShapeType="1"/>
            </p:cNvSpPr>
            <p:nvPr/>
          </p:nvSpPr>
          <p:spPr bwMode="auto">
            <a:xfrm>
              <a:off x="1392" y="2928"/>
              <a:ext cx="38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16" name="Text Box 64"/>
            <p:cNvSpPr txBox="1">
              <a:spLocks noChangeArrowheads="1"/>
            </p:cNvSpPr>
            <p:nvPr/>
          </p:nvSpPr>
          <p:spPr bwMode="auto">
            <a:xfrm>
              <a:off x="3120" y="2976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i="1">
                  <a:latin typeface="Verdana" pitchFamily="34" charset="0"/>
                </a:rPr>
                <a:t>L</a:t>
              </a:r>
              <a:r>
                <a:rPr lang="en-US" baseline="-25000">
                  <a:latin typeface="Verdana" pitchFamily="34" charset="0"/>
                </a:rPr>
                <a:t>2</a:t>
              </a:r>
            </a:p>
          </p:txBody>
        </p:sp>
        <p:sp>
          <p:nvSpPr>
            <p:cNvPr id="27717" name="Text Box 83"/>
            <p:cNvSpPr txBox="1">
              <a:spLocks noChangeArrowheads="1"/>
            </p:cNvSpPr>
            <p:nvPr/>
          </p:nvSpPr>
          <p:spPr bwMode="auto">
            <a:xfrm>
              <a:off x="3312" y="1920"/>
              <a:ext cx="15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Long length fiber</a:t>
              </a:r>
            </a:p>
          </p:txBody>
        </p:sp>
        <p:sp>
          <p:nvSpPr>
            <p:cNvPr id="27718" name="Text Box 86"/>
            <p:cNvSpPr txBox="1">
              <a:spLocks noChangeArrowheads="1"/>
            </p:cNvSpPr>
            <p:nvPr/>
          </p:nvSpPr>
          <p:spPr bwMode="auto">
            <a:xfrm>
              <a:off x="192" y="2832"/>
              <a:ext cx="15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Input pulse</a:t>
              </a:r>
            </a:p>
          </p:txBody>
        </p:sp>
      </p:grpSp>
      <p:grpSp>
        <p:nvGrpSpPr>
          <p:cNvPr id="3" name="Group 99"/>
          <p:cNvGrpSpPr>
            <a:grpSpLocks/>
          </p:cNvGrpSpPr>
          <p:nvPr/>
        </p:nvGrpSpPr>
        <p:grpSpPr bwMode="auto">
          <a:xfrm>
            <a:off x="304800" y="914400"/>
            <a:ext cx="8686800" cy="2024063"/>
            <a:chOff x="192" y="576"/>
            <a:chExt cx="5472" cy="1275"/>
          </a:xfrm>
        </p:grpSpPr>
        <p:sp>
          <p:nvSpPr>
            <p:cNvPr id="27670" name="Rectangle 22"/>
            <p:cNvSpPr>
              <a:spLocks noChangeArrowheads="1"/>
            </p:cNvSpPr>
            <p:nvPr/>
          </p:nvSpPr>
          <p:spPr bwMode="auto">
            <a:xfrm>
              <a:off x="1488" y="900"/>
              <a:ext cx="1968" cy="57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7671" name="Rectangle 23"/>
            <p:cNvSpPr>
              <a:spLocks noChangeArrowheads="1"/>
            </p:cNvSpPr>
            <p:nvPr/>
          </p:nvSpPr>
          <p:spPr bwMode="auto">
            <a:xfrm>
              <a:off x="1488" y="1044"/>
              <a:ext cx="196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7672" name="Text Box 24"/>
            <p:cNvSpPr txBox="1">
              <a:spLocks noChangeArrowheads="1"/>
            </p:cNvSpPr>
            <p:nvPr/>
          </p:nvSpPr>
          <p:spPr bwMode="auto">
            <a:xfrm>
              <a:off x="2640" y="1092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i="1">
                  <a:solidFill>
                    <a:srgbClr val="000000"/>
                  </a:solidFill>
                  <a:latin typeface="Verdana" pitchFamily="34" charset="0"/>
                </a:rPr>
                <a:t>n</a:t>
              </a:r>
              <a:r>
                <a:rPr lang="en-US" baseline="-25000">
                  <a:solidFill>
                    <a:srgbClr val="000000"/>
                  </a:solidFill>
                  <a:latin typeface="Verdana" pitchFamily="34" charset="0"/>
                </a:rPr>
                <a:t>1</a:t>
              </a:r>
            </a:p>
          </p:txBody>
        </p:sp>
        <p:sp>
          <p:nvSpPr>
            <p:cNvPr id="27673" name="Text Box 25"/>
            <p:cNvSpPr txBox="1">
              <a:spLocks noChangeArrowheads="1"/>
            </p:cNvSpPr>
            <p:nvPr/>
          </p:nvSpPr>
          <p:spPr bwMode="auto">
            <a:xfrm>
              <a:off x="2688" y="816"/>
              <a:ext cx="49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i="1">
                  <a:solidFill>
                    <a:srgbClr val="000000"/>
                  </a:solidFill>
                  <a:latin typeface="Verdana" pitchFamily="34" charset="0"/>
                </a:rPr>
                <a:t>n</a:t>
              </a:r>
              <a:r>
                <a:rPr lang="en-US" baseline="-25000">
                  <a:solidFill>
                    <a:srgbClr val="000000"/>
                  </a:solidFill>
                  <a:latin typeface="Verdana" pitchFamily="34" charset="0"/>
                </a:rPr>
                <a:t>2</a:t>
              </a:r>
            </a:p>
          </p:txBody>
        </p:sp>
        <p:sp>
          <p:nvSpPr>
            <p:cNvPr id="27674" name="Line 27"/>
            <p:cNvSpPr>
              <a:spLocks noChangeShapeType="1"/>
            </p:cNvSpPr>
            <p:nvPr/>
          </p:nvSpPr>
          <p:spPr bwMode="auto">
            <a:xfrm>
              <a:off x="240" y="1488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5" name="Line 28"/>
            <p:cNvSpPr>
              <a:spLocks noChangeShapeType="1"/>
            </p:cNvSpPr>
            <p:nvPr/>
          </p:nvSpPr>
          <p:spPr bwMode="auto">
            <a:xfrm flipV="1">
              <a:off x="240" y="720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6" name="Freeform 29"/>
            <p:cNvSpPr>
              <a:spLocks/>
            </p:cNvSpPr>
            <p:nvPr/>
          </p:nvSpPr>
          <p:spPr bwMode="auto">
            <a:xfrm>
              <a:off x="240" y="912"/>
              <a:ext cx="240" cy="576"/>
            </a:xfrm>
            <a:custGeom>
              <a:avLst/>
              <a:gdLst>
                <a:gd name="T0" fmla="*/ 0 w 240"/>
                <a:gd name="T1" fmla="*/ 576 h 576"/>
                <a:gd name="T2" fmla="*/ 144 w 240"/>
                <a:gd name="T3" fmla="*/ 0 h 576"/>
                <a:gd name="T4" fmla="*/ 240 w 240"/>
                <a:gd name="T5" fmla="*/ 576 h 576"/>
                <a:gd name="T6" fmla="*/ 0 60000 65536"/>
                <a:gd name="T7" fmla="*/ 0 60000 65536"/>
                <a:gd name="T8" fmla="*/ 0 60000 65536"/>
                <a:gd name="T9" fmla="*/ 0 w 240"/>
                <a:gd name="T10" fmla="*/ 0 h 576"/>
                <a:gd name="T11" fmla="*/ 240 w 240"/>
                <a:gd name="T12" fmla="*/ 576 h 5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0" h="576">
                  <a:moveTo>
                    <a:pt x="0" y="576"/>
                  </a:moveTo>
                  <a:cubicBezTo>
                    <a:pt x="52" y="288"/>
                    <a:pt x="104" y="0"/>
                    <a:pt x="144" y="0"/>
                  </a:cubicBezTo>
                  <a:cubicBezTo>
                    <a:pt x="184" y="0"/>
                    <a:pt x="224" y="480"/>
                    <a:pt x="240" y="576"/>
                  </a:cubicBezTo>
                </a:path>
              </a:pathLst>
            </a:custGeom>
            <a:solidFill>
              <a:srgbClr val="99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27677" name="Freeform 33"/>
            <p:cNvSpPr>
              <a:spLocks/>
            </p:cNvSpPr>
            <p:nvPr/>
          </p:nvSpPr>
          <p:spPr bwMode="auto">
            <a:xfrm>
              <a:off x="720" y="912"/>
              <a:ext cx="480" cy="576"/>
            </a:xfrm>
            <a:custGeom>
              <a:avLst/>
              <a:gdLst>
                <a:gd name="T0" fmla="*/ 0 w 480"/>
                <a:gd name="T1" fmla="*/ 576 h 576"/>
                <a:gd name="T2" fmla="*/ 144 w 480"/>
                <a:gd name="T3" fmla="*/ 0 h 576"/>
                <a:gd name="T4" fmla="*/ 240 w 480"/>
                <a:gd name="T5" fmla="*/ 576 h 576"/>
                <a:gd name="T6" fmla="*/ 384 w 480"/>
                <a:gd name="T7" fmla="*/ 0 h 576"/>
                <a:gd name="T8" fmla="*/ 480 w 480"/>
                <a:gd name="T9" fmla="*/ 576 h 5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0"/>
                <a:gd name="T16" fmla="*/ 0 h 576"/>
                <a:gd name="T17" fmla="*/ 480 w 480"/>
                <a:gd name="T18" fmla="*/ 576 h 57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0" h="576">
                  <a:moveTo>
                    <a:pt x="0" y="576"/>
                  </a:moveTo>
                  <a:cubicBezTo>
                    <a:pt x="52" y="288"/>
                    <a:pt x="104" y="0"/>
                    <a:pt x="144" y="0"/>
                  </a:cubicBezTo>
                  <a:cubicBezTo>
                    <a:pt x="184" y="0"/>
                    <a:pt x="200" y="576"/>
                    <a:pt x="240" y="576"/>
                  </a:cubicBezTo>
                  <a:cubicBezTo>
                    <a:pt x="280" y="576"/>
                    <a:pt x="344" y="0"/>
                    <a:pt x="384" y="0"/>
                  </a:cubicBezTo>
                  <a:cubicBezTo>
                    <a:pt x="424" y="0"/>
                    <a:pt x="452" y="288"/>
                    <a:pt x="480" y="576"/>
                  </a:cubicBezTo>
                </a:path>
              </a:pathLst>
            </a:custGeom>
            <a:solidFill>
              <a:srgbClr val="99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27678" name="Text Box 34"/>
            <p:cNvSpPr txBox="1">
              <a:spLocks noChangeArrowheads="1"/>
            </p:cNvSpPr>
            <p:nvPr/>
          </p:nvSpPr>
          <p:spPr bwMode="auto">
            <a:xfrm>
              <a:off x="264" y="672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1</a:t>
              </a:r>
            </a:p>
          </p:txBody>
        </p:sp>
        <p:sp>
          <p:nvSpPr>
            <p:cNvPr id="27679" name="Text Box 35"/>
            <p:cNvSpPr txBox="1">
              <a:spLocks noChangeArrowheads="1"/>
            </p:cNvSpPr>
            <p:nvPr/>
          </p:nvSpPr>
          <p:spPr bwMode="auto">
            <a:xfrm>
              <a:off x="528" y="672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0</a:t>
              </a:r>
            </a:p>
          </p:txBody>
        </p:sp>
        <p:sp>
          <p:nvSpPr>
            <p:cNvPr id="27680" name="Text Box 36"/>
            <p:cNvSpPr txBox="1">
              <a:spLocks noChangeArrowheads="1"/>
            </p:cNvSpPr>
            <p:nvPr/>
          </p:nvSpPr>
          <p:spPr bwMode="auto">
            <a:xfrm>
              <a:off x="768" y="672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1</a:t>
              </a:r>
            </a:p>
          </p:txBody>
        </p:sp>
        <p:sp>
          <p:nvSpPr>
            <p:cNvPr id="27681" name="Text Box 37"/>
            <p:cNvSpPr txBox="1">
              <a:spLocks noChangeArrowheads="1"/>
            </p:cNvSpPr>
            <p:nvPr/>
          </p:nvSpPr>
          <p:spPr bwMode="auto">
            <a:xfrm>
              <a:off x="1008" y="672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1</a:t>
              </a:r>
            </a:p>
          </p:txBody>
        </p:sp>
        <p:sp>
          <p:nvSpPr>
            <p:cNvPr id="27682" name="Line 38"/>
            <p:cNvSpPr>
              <a:spLocks noChangeShapeType="1"/>
            </p:cNvSpPr>
            <p:nvPr/>
          </p:nvSpPr>
          <p:spPr bwMode="auto">
            <a:xfrm>
              <a:off x="1488" y="15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83" name="Line 39"/>
            <p:cNvSpPr>
              <a:spLocks noChangeShapeType="1"/>
            </p:cNvSpPr>
            <p:nvPr/>
          </p:nvSpPr>
          <p:spPr bwMode="auto">
            <a:xfrm>
              <a:off x="3456" y="15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84" name="Line 40"/>
            <p:cNvSpPr>
              <a:spLocks noChangeShapeType="1"/>
            </p:cNvSpPr>
            <p:nvPr/>
          </p:nvSpPr>
          <p:spPr bwMode="auto">
            <a:xfrm>
              <a:off x="1488" y="1572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85" name="Text Box 41"/>
            <p:cNvSpPr txBox="1">
              <a:spLocks noChangeArrowheads="1"/>
            </p:cNvSpPr>
            <p:nvPr/>
          </p:nvSpPr>
          <p:spPr bwMode="auto">
            <a:xfrm>
              <a:off x="2352" y="1620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i="1">
                  <a:latin typeface="Verdana" pitchFamily="34" charset="0"/>
                </a:rPr>
                <a:t>L</a:t>
              </a:r>
              <a:r>
                <a:rPr lang="en-US" baseline="-25000">
                  <a:latin typeface="Verdana" pitchFamily="34" charset="0"/>
                </a:rPr>
                <a:t>1</a:t>
              </a:r>
            </a:p>
          </p:txBody>
        </p:sp>
        <p:sp>
          <p:nvSpPr>
            <p:cNvPr id="27686" name="Line 42"/>
            <p:cNvSpPr>
              <a:spLocks noChangeShapeType="1"/>
            </p:cNvSpPr>
            <p:nvPr/>
          </p:nvSpPr>
          <p:spPr bwMode="auto">
            <a:xfrm>
              <a:off x="4032" y="1488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87" name="Line 43"/>
            <p:cNvSpPr>
              <a:spLocks noChangeShapeType="1"/>
            </p:cNvSpPr>
            <p:nvPr/>
          </p:nvSpPr>
          <p:spPr bwMode="auto">
            <a:xfrm flipV="1">
              <a:off x="4032" y="720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88" name="Freeform 44"/>
            <p:cNvSpPr>
              <a:spLocks/>
            </p:cNvSpPr>
            <p:nvPr/>
          </p:nvSpPr>
          <p:spPr bwMode="auto">
            <a:xfrm>
              <a:off x="4032" y="912"/>
              <a:ext cx="384" cy="576"/>
            </a:xfrm>
            <a:custGeom>
              <a:avLst/>
              <a:gdLst>
                <a:gd name="T0" fmla="*/ 0 w 240"/>
                <a:gd name="T1" fmla="*/ 576 h 576"/>
                <a:gd name="T2" fmla="*/ 230 w 240"/>
                <a:gd name="T3" fmla="*/ 0 h 576"/>
                <a:gd name="T4" fmla="*/ 384 w 240"/>
                <a:gd name="T5" fmla="*/ 576 h 576"/>
                <a:gd name="T6" fmla="*/ 0 60000 65536"/>
                <a:gd name="T7" fmla="*/ 0 60000 65536"/>
                <a:gd name="T8" fmla="*/ 0 60000 65536"/>
                <a:gd name="T9" fmla="*/ 0 w 240"/>
                <a:gd name="T10" fmla="*/ 0 h 576"/>
                <a:gd name="T11" fmla="*/ 240 w 240"/>
                <a:gd name="T12" fmla="*/ 576 h 5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0" h="576">
                  <a:moveTo>
                    <a:pt x="0" y="576"/>
                  </a:moveTo>
                  <a:cubicBezTo>
                    <a:pt x="52" y="288"/>
                    <a:pt x="104" y="0"/>
                    <a:pt x="144" y="0"/>
                  </a:cubicBezTo>
                  <a:cubicBezTo>
                    <a:pt x="184" y="0"/>
                    <a:pt x="224" y="480"/>
                    <a:pt x="240" y="576"/>
                  </a:cubicBezTo>
                </a:path>
              </a:pathLst>
            </a:custGeom>
            <a:solidFill>
              <a:srgbClr val="99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27689" name="Text Box 46"/>
            <p:cNvSpPr txBox="1">
              <a:spLocks noChangeArrowheads="1"/>
            </p:cNvSpPr>
            <p:nvPr/>
          </p:nvSpPr>
          <p:spPr bwMode="auto">
            <a:xfrm>
              <a:off x="4056" y="672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1</a:t>
              </a:r>
            </a:p>
          </p:txBody>
        </p:sp>
        <p:sp>
          <p:nvSpPr>
            <p:cNvPr id="27690" name="Text Box 47"/>
            <p:cNvSpPr txBox="1">
              <a:spLocks noChangeArrowheads="1"/>
            </p:cNvSpPr>
            <p:nvPr/>
          </p:nvSpPr>
          <p:spPr bwMode="auto">
            <a:xfrm>
              <a:off x="4368" y="672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0</a:t>
              </a:r>
            </a:p>
          </p:txBody>
        </p:sp>
        <p:sp>
          <p:nvSpPr>
            <p:cNvPr id="27691" name="Text Box 48"/>
            <p:cNvSpPr txBox="1">
              <a:spLocks noChangeArrowheads="1"/>
            </p:cNvSpPr>
            <p:nvPr/>
          </p:nvSpPr>
          <p:spPr bwMode="auto">
            <a:xfrm>
              <a:off x="4656" y="672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1</a:t>
              </a:r>
            </a:p>
          </p:txBody>
        </p:sp>
        <p:sp>
          <p:nvSpPr>
            <p:cNvPr id="27692" name="Text Box 49"/>
            <p:cNvSpPr txBox="1">
              <a:spLocks noChangeArrowheads="1"/>
            </p:cNvSpPr>
            <p:nvPr/>
          </p:nvSpPr>
          <p:spPr bwMode="auto">
            <a:xfrm>
              <a:off x="4944" y="672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1</a:t>
              </a:r>
            </a:p>
          </p:txBody>
        </p:sp>
        <p:sp>
          <p:nvSpPr>
            <p:cNvPr id="27693" name="Freeform 50"/>
            <p:cNvSpPr>
              <a:spLocks/>
            </p:cNvSpPr>
            <p:nvPr/>
          </p:nvSpPr>
          <p:spPr bwMode="auto">
            <a:xfrm>
              <a:off x="4512" y="912"/>
              <a:ext cx="384" cy="576"/>
            </a:xfrm>
            <a:custGeom>
              <a:avLst/>
              <a:gdLst>
                <a:gd name="T0" fmla="*/ 0 w 240"/>
                <a:gd name="T1" fmla="*/ 576 h 576"/>
                <a:gd name="T2" fmla="*/ 230 w 240"/>
                <a:gd name="T3" fmla="*/ 0 h 576"/>
                <a:gd name="T4" fmla="*/ 384 w 240"/>
                <a:gd name="T5" fmla="*/ 576 h 576"/>
                <a:gd name="T6" fmla="*/ 0 60000 65536"/>
                <a:gd name="T7" fmla="*/ 0 60000 65536"/>
                <a:gd name="T8" fmla="*/ 0 60000 65536"/>
                <a:gd name="T9" fmla="*/ 0 w 240"/>
                <a:gd name="T10" fmla="*/ 0 h 576"/>
                <a:gd name="T11" fmla="*/ 240 w 240"/>
                <a:gd name="T12" fmla="*/ 576 h 5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0" h="576">
                  <a:moveTo>
                    <a:pt x="0" y="576"/>
                  </a:moveTo>
                  <a:cubicBezTo>
                    <a:pt x="52" y="288"/>
                    <a:pt x="104" y="0"/>
                    <a:pt x="144" y="0"/>
                  </a:cubicBezTo>
                  <a:cubicBezTo>
                    <a:pt x="184" y="0"/>
                    <a:pt x="224" y="480"/>
                    <a:pt x="240" y="576"/>
                  </a:cubicBezTo>
                </a:path>
              </a:pathLst>
            </a:custGeom>
            <a:solidFill>
              <a:srgbClr val="99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27694" name="Freeform 51"/>
            <p:cNvSpPr>
              <a:spLocks/>
            </p:cNvSpPr>
            <p:nvPr/>
          </p:nvSpPr>
          <p:spPr bwMode="auto">
            <a:xfrm>
              <a:off x="4800" y="912"/>
              <a:ext cx="384" cy="576"/>
            </a:xfrm>
            <a:custGeom>
              <a:avLst/>
              <a:gdLst>
                <a:gd name="T0" fmla="*/ 0 w 240"/>
                <a:gd name="T1" fmla="*/ 576 h 576"/>
                <a:gd name="T2" fmla="*/ 230 w 240"/>
                <a:gd name="T3" fmla="*/ 0 h 576"/>
                <a:gd name="T4" fmla="*/ 384 w 240"/>
                <a:gd name="T5" fmla="*/ 576 h 576"/>
                <a:gd name="T6" fmla="*/ 0 60000 65536"/>
                <a:gd name="T7" fmla="*/ 0 60000 65536"/>
                <a:gd name="T8" fmla="*/ 0 60000 65536"/>
                <a:gd name="T9" fmla="*/ 0 w 240"/>
                <a:gd name="T10" fmla="*/ 0 h 576"/>
                <a:gd name="T11" fmla="*/ 240 w 240"/>
                <a:gd name="T12" fmla="*/ 576 h 5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0" h="576">
                  <a:moveTo>
                    <a:pt x="0" y="576"/>
                  </a:moveTo>
                  <a:cubicBezTo>
                    <a:pt x="52" y="288"/>
                    <a:pt x="104" y="0"/>
                    <a:pt x="144" y="0"/>
                  </a:cubicBezTo>
                  <a:cubicBezTo>
                    <a:pt x="184" y="0"/>
                    <a:pt x="224" y="480"/>
                    <a:pt x="240" y="576"/>
                  </a:cubicBezTo>
                </a:path>
              </a:pathLst>
            </a:custGeom>
            <a:solidFill>
              <a:srgbClr val="99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27695" name="AutoShape 52"/>
            <p:cNvSpPr>
              <a:spLocks noChangeArrowheads="1"/>
            </p:cNvSpPr>
            <p:nvPr/>
          </p:nvSpPr>
          <p:spPr bwMode="auto">
            <a:xfrm>
              <a:off x="4806" y="1296"/>
              <a:ext cx="96" cy="192"/>
            </a:xfrm>
            <a:prstGeom prst="flowChartExtract">
              <a:avLst/>
            </a:prstGeom>
            <a:pattFill prst="dkDnDiag">
              <a:fgClr>
                <a:srgbClr val="00FFFF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7696" name="Text Box 82"/>
            <p:cNvSpPr txBox="1">
              <a:spLocks noChangeArrowheads="1"/>
            </p:cNvSpPr>
            <p:nvPr/>
          </p:nvSpPr>
          <p:spPr bwMode="auto">
            <a:xfrm>
              <a:off x="1776" y="576"/>
              <a:ext cx="15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Short length fiber</a:t>
              </a:r>
            </a:p>
          </p:txBody>
        </p:sp>
        <p:sp>
          <p:nvSpPr>
            <p:cNvPr id="27697" name="Text Box 84"/>
            <p:cNvSpPr txBox="1">
              <a:spLocks noChangeArrowheads="1"/>
            </p:cNvSpPr>
            <p:nvPr/>
          </p:nvSpPr>
          <p:spPr bwMode="auto">
            <a:xfrm>
              <a:off x="4032" y="1536"/>
              <a:ext cx="15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Output pulse</a:t>
              </a:r>
            </a:p>
          </p:txBody>
        </p:sp>
        <p:sp>
          <p:nvSpPr>
            <p:cNvPr id="27698" name="Text Box 85"/>
            <p:cNvSpPr txBox="1">
              <a:spLocks noChangeArrowheads="1"/>
            </p:cNvSpPr>
            <p:nvPr/>
          </p:nvSpPr>
          <p:spPr bwMode="auto">
            <a:xfrm>
              <a:off x="192" y="1584"/>
              <a:ext cx="15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Input pulse</a:t>
              </a:r>
            </a:p>
          </p:txBody>
        </p:sp>
        <p:sp>
          <p:nvSpPr>
            <p:cNvPr id="27699" name="Text Box 95"/>
            <p:cNvSpPr txBox="1">
              <a:spLocks noChangeArrowheads="1"/>
            </p:cNvSpPr>
            <p:nvPr/>
          </p:nvSpPr>
          <p:spPr bwMode="auto">
            <a:xfrm>
              <a:off x="5424" y="1344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t</a:t>
              </a:r>
            </a:p>
          </p:txBody>
        </p:sp>
        <p:sp>
          <p:nvSpPr>
            <p:cNvPr id="27700" name="Text Box 96"/>
            <p:cNvSpPr txBox="1">
              <a:spLocks noChangeArrowheads="1"/>
            </p:cNvSpPr>
            <p:nvPr/>
          </p:nvSpPr>
          <p:spPr bwMode="auto">
            <a:xfrm>
              <a:off x="1248" y="1380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t</a:t>
              </a:r>
            </a:p>
          </p:txBody>
        </p:sp>
      </p:grpSp>
      <p:grpSp>
        <p:nvGrpSpPr>
          <p:cNvPr id="4" name="Group 101"/>
          <p:cNvGrpSpPr>
            <a:grpSpLocks/>
          </p:cNvGrpSpPr>
          <p:nvPr/>
        </p:nvGrpSpPr>
        <p:grpSpPr bwMode="auto">
          <a:xfrm>
            <a:off x="457200" y="5105400"/>
            <a:ext cx="8001000" cy="1624013"/>
            <a:chOff x="624" y="3264"/>
            <a:chExt cx="5040" cy="1023"/>
          </a:xfrm>
        </p:grpSpPr>
        <p:sp>
          <p:nvSpPr>
            <p:cNvPr id="27654" name="Line 67"/>
            <p:cNvSpPr>
              <a:spLocks noChangeShapeType="1"/>
            </p:cNvSpPr>
            <p:nvPr/>
          </p:nvSpPr>
          <p:spPr bwMode="auto">
            <a:xfrm>
              <a:off x="1920" y="4176"/>
              <a:ext cx="28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55" name="Line 68"/>
            <p:cNvSpPr>
              <a:spLocks noChangeShapeType="1"/>
            </p:cNvSpPr>
            <p:nvPr/>
          </p:nvSpPr>
          <p:spPr bwMode="auto">
            <a:xfrm flipV="1">
              <a:off x="1920" y="3408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56" name="Freeform 77"/>
            <p:cNvSpPr>
              <a:spLocks/>
            </p:cNvSpPr>
            <p:nvPr/>
          </p:nvSpPr>
          <p:spPr bwMode="auto">
            <a:xfrm>
              <a:off x="1920" y="3696"/>
              <a:ext cx="2112" cy="480"/>
            </a:xfrm>
            <a:custGeom>
              <a:avLst/>
              <a:gdLst>
                <a:gd name="T0" fmla="*/ 0 w 2064"/>
                <a:gd name="T1" fmla="*/ 480 h 480"/>
                <a:gd name="T2" fmla="*/ 589 w 2064"/>
                <a:gd name="T3" fmla="*/ 0 h 480"/>
                <a:gd name="T4" fmla="*/ 1130 w 2064"/>
                <a:gd name="T5" fmla="*/ 480 h 480"/>
                <a:gd name="T6" fmla="*/ 1670 w 2064"/>
                <a:gd name="T7" fmla="*/ 0 h 480"/>
                <a:gd name="T8" fmla="*/ 2112 w 2064"/>
                <a:gd name="T9" fmla="*/ 480 h 4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4"/>
                <a:gd name="T16" fmla="*/ 0 h 480"/>
                <a:gd name="T17" fmla="*/ 2064 w 2064"/>
                <a:gd name="T18" fmla="*/ 480 h 48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4" h="480">
                  <a:moveTo>
                    <a:pt x="0" y="480"/>
                  </a:moveTo>
                  <a:cubicBezTo>
                    <a:pt x="196" y="240"/>
                    <a:pt x="392" y="0"/>
                    <a:pt x="576" y="0"/>
                  </a:cubicBezTo>
                  <a:cubicBezTo>
                    <a:pt x="760" y="0"/>
                    <a:pt x="928" y="480"/>
                    <a:pt x="1104" y="480"/>
                  </a:cubicBezTo>
                  <a:cubicBezTo>
                    <a:pt x="1280" y="480"/>
                    <a:pt x="1472" y="0"/>
                    <a:pt x="1632" y="0"/>
                  </a:cubicBezTo>
                  <a:cubicBezTo>
                    <a:pt x="1792" y="0"/>
                    <a:pt x="1992" y="400"/>
                    <a:pt x="206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27657" name="Freeform 78"/>
            <p:cNvSpPr>
              <a:spLocks/>
            </p:cNvSpPr>
            <p:nvPr/>
          </p:nvSpPr>
          <p:spPr bwMode="auto">
            <a:xfrm>
              <a:off x="2448" y="3696"/>
              <a:ext cx="1200" cy="480"/>
            </a:xfrm>
            <a:custGeom>
              <a:avLst/>
              <a:gdLst>
                <a:gd name="T0" fmla="*/ 0 w 960"/>
                <a:gd name="T1" fmla="*/ 480 h 480"/>
                <a:gd name="T2" fmla="*/ 600 w 960"/>
                <a:gd name="T3" fmla="*/ 0 h 480"/>
                <a:gd name="T4" fmla="*/ 1200 w 960"/>
                <a:gd name="T5" fmla="*/ 480 h 480"/>
                <a:gd name="T6" fmla="*/ 0 60000 65536"/>
                <a:gd name="T7" fmla="*/ 0 60000 65536"/>
                <a:gd name="T8" fmla="*/ 0 60000 65536"/>
                <a:gd name="T9" fmla="*/ 0 w 960"/>
                <a:gd name="T10" fmla="*/ 0 h 480"/>
                <a:gd name="T11" fmla="*/ 960 w 960"/>
                <a:gd name="T12" fmla="*/ 480 h 4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0" h="480">
                  <a:moveTo>
                    <a:pt x="0" y="480"/>
                  </a:moveTo>
                  <a:cubicBezTo>
                    <a:pt x="160" y="240"/>
                    <a:pt x="320" y="0"/>
                    <a:pt x="480" y="0"/>
                  </a:cubicBezTo>
                  <a:cubicBezTo>
                    <a:pt x="640" y="0"/>
                    <a:pt x="880" y="400"/>
                    <a:pt x="960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27658" name="Freeform 79"/>
            <p:cNvSpPr>
              <a:spLocks/>
            </p:cNvSpPr>
            <p:nvPr/>
          </p:nvSpPr>
          <p:spPr bwMode="auto">
            <a:xfrm>
              <a:off x="2544" y="3486"/>
              <a:ext cx="1152" cy="288"/>
            </a:xfrm>
            <a:custGeom>
              <a:avLst/>
              <a:gdLst>
                <a:gd name="T0" fmla="*/ 0 w 1152"/>
                <a:gd name="T1" fmla="*/ 216 h 384"/>
                <a:gd name="T2" fmla="*/ 192 w 1152"/>
                <a:gd name="T3" fmla="*/ 252 h 384"/>
                <a:gd name="T4" fmla="*/ 432 w 1152"/>
                <a:gd name="T5" fmla="*/ 216 h 384"/>
                <a:gd name="T6" fmla="*/ 624 w 1152"/>
                <a:gd name="T7" fmla="*/ 36 h 384"/>
                <a:gd name="T8" fmla="*/ 816 w 1152"/>
                <a:gd name="T9" fmla="*/ 72 h 384"/>
                <a:gd name="T10" fmla="*/ 1008 w 1152"/>
                <a:gd name="T11" fmla="*/ 36 h 384"/>
                <a:gd name="T12" fmla="*/ 1152 w 1152"/>
                <a:gd name="T13" fmla="*/ 288 h 3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152"/>
                <a:gd name="T22" fmla="*/ 0 h 384"/>
                <a:gd name="T23" fmla="*/ 1152 w 1152"/>
                <a:gd name="T24" fmla="*/ 384 h 3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152" h="384">
                  <a:moveTo>
                    <a:pt x="0" y="288"/>
                  </a:moveTo>
                  <a:cubicBezTo>
                    <a:pt x="60" y="312"/>
                    <a:pt x="120" y="336"/>
                    <a:pt x="192" y="336"/>
                  </a:cubicBezTo>
                  <a:cubicBezTo>
                    <a:pt x="264" y="336"/>
                    <a:pt x="360" y="336"/>
                    <a:pt x="432" y="288"/>
                  </a:cubicBezTo>
                  <a:cubicBezTo>
                    <a:pt x="504" y="240"/>
                    <a:pt x="560" y="80"/>
                    <a:pt x="624" y="48"/>
                  </a:cubicBezTo>
                  <a:cubicBezTo>
                    <a:pt x="688" y="16"/>
                    <a:pt x="752" y="96"/>
                    <a:pt x="816" y="96"/>
                  </a:cubicBezTo>
                  <a:cubicBezTo>
                    <a:pt x="880" y="96"/>
                    <a:pt x="952" y="0"/>
                    <a:pt x="1008" y="48"/>
                  </a:cubicBezTo>
                  <a:cubicBezTo>
                    <a:pt x="1064" y="96"/>
                    <a:pt x="1108" y="240"/>
                    <a:pt x="1152" y="38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27659" name="AutoShape 80"/>
            <p:cNvSpPr>
              <a:spLocks noChangeArrowheads="1"/>
            </p:cNvSpPr>
            <p:nvPr/>
          </p:nvSpPr>
          <p:spPr bwMode="auto">
            <a:xfrm>
              <a:off x="2430" y="3882"/>
              <a:ext cx="576" cy="288"/>
            </a:xfrm>
            <a:prstGeom prst="flowChartExtract">
              <a:avLst/>
            </a:prstGeom>
            <a:pattFill prst="dkDnDiag">
              <a:fgClr>
                <a:srgbClr val="00FFFF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7660" name="AutoShape 81"/>
            <p:cNvSpPr>
              <a:spLocks noChangeArrowheads="1"/>
            </p:cNvSpPr>
            <p:nvPr/>
          </p:nvSpPr>
          <p:spPr bwMode="auto">
            <a:xfrm>
              <a:off x="3078" y="3888"/>
              <a:ext cx="558" cy="288"/>
            </a:xfrm>
            <a:prstGeom prst="flowChartExtract">
              <a:avLst/>
            </a:prstGeom>
            <a:pattFill prst="dkDnDiag">
              <a:fgClr>
                <a:srgbClr val="00FFFF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7661" name="Text Box 87"/>
            <p:cNvSpPr txBox="1">
              <a:spLocks noChangeArrowheads="1"/>
            </p:cNvSpPr>
            <p:nvPr/>
          </p:nvSpPr>
          <p:spPr bwMode="auto">
            <a:xfrm>
              <a:off x="624" y="3888"/>
              <a:ext cx="15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Output pulse</a:t>
              </a:r>
            </a:p>
          </p:txBody>
        </p:sp>
        <p:sp>
          <p:nvSpPr>
            <p:cNvPr id="27662" name="Text Box 88"/>
            <p:cNvSpPr txBox="1">
              <a:spLocks noChangeArrowheads="1"/>
            </p:cNvSpPr>
            <p:nvPr/>
          </p:nvSpPr>
          <p:spPr bwMode="auto">
            <a:xfrm>
              <a:off x="2064" y="3264"/>
              <a:ext cx="11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No zero level</a:t>
              </a:r>
            </a:p>
          </p:txBody>
        </p:sp>
        <p:sp>
          <p:nvSpPr>
            <p:cNvPr id="27663" name="Line 89"/>
            <p:cNvSpPr>
              <a:spLocks noChangeShapeType="1"/>
            </p:cNvSpPr>
            <p:nvPr/>
          </p:nvSpPr>
          <p:spPr bwMode="auto">
            <a:xfrm>
              <a:off x="2640" y="3504"/>
              <a:ext cx="9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64" name="Text Box 90"/>
            <p:cNvSpPr txBox="1">
              <a:spLocks noChangeArrowheads="1"/>
            </p:cNvSpPr>
            <p:nvPr/>
          </p:nvSpPr>
          <p:spPr bwMode="auto">
            <a:xfrm>
              <a:off x="3840" y="3264"/>
              <a:ext cx="18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Indistinguishable pulse</a:t>
              </a:r>
            </a:p>
          </p:txBody>
        </p:sp>
        <p:sp>
          <p:nvSpPr>
            <p:cNvPr id="27665" name="Line 91"/>
            <p:cNvSpPr>
              <a:spLocks noChangeShapeType="1"/>
            </p:cNvSpPr>
            <p:nvPr/>
          </p:nvSpPr>
          <p:spPr bwMode="auto">
            <a:xfrm flipH="1">
              <a:off x="3312" y="3360"/>
              <a:ext cx="52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66" name="Line 92"/>
            <p:cNvSpPr>
              <a:spLocks noChangeShapeType="1"/>
            </p:cNvSpPr>
            <p:nvPr/>
          </p:nvSpPr>
          <p:spPr bwMode="auto">
            <a:xfrm flipH="1">
              <a:off x="2640" y="3840"/>
              <a:ext cx="153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67" name="Line 93"/>
            <p:cNvSpPr>
              <a:spLocks noChangeShapeType="1"/>
            </p:cNvSpPr>
            <p:nvPr/>
          </p:nvSpPr>
          <p:spPr bwMode="auto">
            <a:xfrm flipH="1">
              <a:off x="3360" y="3840"/>
              <a:ext cx="81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68" name="Text Box 94"/>
            <p:cNvSpPr txBox="1">
              <a:spLocks noChangeArrowheads="1"/>
            </p:cNvSpPr>
            <p:nvPr/>
          </p:nvSpPr>
          <p:spPr bwMode="auto">
            <a:xfrm>
              <a:off x="4176" y="3600"/>
              <a:ext cx="100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Intersymbol Interference</a:t>
              </a:r>
            </a:p>
          </p:txBody>
        </p:sp>
        <p:sp>
          <p:nvSpPr>
            <p:cNvPr id="27669" name="Text Box 97"/>
            <p:cNvSpPr txBox="1">
              <a:spLocks noChangeArrowheads="1"/>
            </p:cNvSpPr>
            <p:nvPr/>
          </p:nvSpPr>
          <p:spPr bwMode="auto">
            <a:xfrm>
              <a:off x="4752" y="4056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905000"/>
            <a:ext cx="7029450" cy="467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533400"/>
            <a:ext cx="7793038" cy="1016000"/>
          </a:xfrm>
        </p:spPr>
        <p:txBody>
          <a:bodyPr/>
          <a:lstStyle/>
          <a:p>
            <a:pPr eaLnBrk="1" hangingPunct="1"/>
            <a:r>
              <a:rPr lang="en-US" sz="3200" smtClean="0"/>
              <a:t>Wavelength dependence of </a:t>
            </a:r>
            <a:r>
              <a:rPr lang="en-US" sz="3200" i="1" smtClean="0"/>
              <a:t>Ng</a:t>
            </a:r>
            <a:r>
              <a:rPr lang="en-US" sz="3200" smtClean="0"/>
              <a:t> and </a:t>
            </a:r>
            <a:r>
              <a:rPr lang="en-US" sz="3200" i="1" smtClean="0"/>
              <a:t>n</a:t>
            </a:r>
          </a:p>
        </p:txBody>
      </p:sp>
      <p:sp>
        <p:nvSpPr>
          <p:cNvPr id="28676" name="Line 6"/>
          <p:cNvSpPr>
            <a:spLocks noChangeShapeType="1"/>
          </p:cNvSpPr>
          <p:nvPr/>
        </p:nvSpPr>
        <p:spPr bwMode="auto">
          <a:xfrm>
            <a:off x="6048375" y="2819400"/>
            <a:ext cx="0" cy="243840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057400"/>
            <a:ext cx="8077200" cy="1447800"/>
          </a:xfrm>
          <a:solidFill>
            <a:srgbClr val="CCFFFF"/>
          </a:solidFill>
          <a:ln>
            <a:solidFill>
              <a:srgbClr val="0000FF"/>
            </a:solidFill>
          </a:ln>
        </p:spPr>
        <p:txBody>
          <a:bodyPr/>
          <a:lstStyle/>
          <a:p>
            <a:pPr algn="ctr" eaLnBrk="1" hangingPunct="1"/>
            <a:r>
              <a:rPr lang="en-US" sz="4000" b="1" dirty="0" smtClean="0"/>
              <a:t>Dispersion </a:t>
            </a:r>
            <a:r>
              <a:rPr lang="en-US" sz="4000" b="1" dirty="0" smtClean="0"/>
              <a:t>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endParaRPr lang="en-US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Outline of Talk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7" y="2017713"/>
            <a:ext cx="7761287" cy="331628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990000"/>
                </a:solidFill>
              </a:rPr>
              <a:t>Dispersion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990000"/>
                </a:solidFill>
              </a:rPr>
              <a:t>   Material Dispersion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990000"/>
                </a:solidFill>
              </a:rPr>
              <a:t> </a:t>
            </a:r>
            <a:r>
              <a:rPr lang="en-US" dirty="0" smtClean="0">
                <a:solidFill>
                  <a:srgbClr val="990000"/>
                </a:solidFill>
              </a:rPr>
              <a:t>  </a:t>
            </a:r>
            <a:r>
              <a:rPr lang="en-US" dirty="0">
                <a:solidFill>
                  <a:srgbClr val="990000"/>
                </a:solidFill>
              </a:rPr>
              <a:t>waveguide </a:t>
            </a:r>
            <a:r>
              <a:rPr lang="en-US" dirty="0" smtClean="0">
                <a:solidFill>
                  <a:srgbClr val="990000"/>
                </a:solidFill>
              </a:rPr>
              <a:t>Dispersion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990000"/>
                </a:solidFill>
              </a:rPr>
              <a:t>   Modal Dispersion</a:t>
            </a:r>
          </a:p>
          <a:p>
            <a:pPr marL="0" indent="0" eaLnBrk="1" hangingPunct="1">
              <a:buNone/>
            </a:pPr>
            <a:endParaRPr lang="en-US" dirty="0" smtClean="0">
              <a:solidFill>
                <a:srgbClr val="99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Dispersion</a:t>
            </a:r>
          </a:p>
        </p:txBody>
      </p:sp>
      <p:pic>
        <p:nvPicPr>
          <p:cNvPr id="21507" name="Picture 3" descr="Dispersion of a light beam in a prism.">
            <a:hlinkClick r:id="rId2" tooltip="Dispersion of a light beam in a prism.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3900488"/>
            <a:ext cx="2638425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828800" y="4814888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Sun light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4572000" y="3900488"/>
            <a:ext cx="121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Disperse light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304800" y="1981200"/>
            <a:ext cx="815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/>
              <a:t>Dispersion</a:t>
            </a:r>
            <a:r>
              <a:rPr lang="en-US" sz="2000"/>
              <a:t> is a phenomenon that causes the separation of a </a:t>
            </a:r>
            <a:r>
              <a:rPr lang="en-US" sz="2000">
                <a:hlinkClick r:id="rId4" tooltip="Wave"/>
              </a:rPr>
              <a:t>wave</a:t>
            </a:r>
            <a:r>
              <a:rPr lang="en-US" sz="2000"/>
              <a:t> into spectral components with different </a:t>
            </a:r>
            <a:r>
              <a:rPr lang="en-US" sz="2000">
                <a:hlinkClick r:id="rId5" tooltip="Wavelengths"/>
              </a:rPr>
              <a:t>wavelengths</a:t>
            </a:r>
            <a:r>
              <a:rPr lang="en-US" sz="2000"/>
              <a:t>, due to a dependence of the wave's speed on its wavelength.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3429000" y="5500688"/>
            <a:ext cx="1143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Prism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smtClean="0"/>
              <a:t>Types of Dispersion</a:t>
            </a:r>
          </a:p>
        </p:txBody>
      </p:sp>
      <p:sp>
        <p:nvSpPr>
          <p:cNvPr id="17613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Material Dispersion</a:t>
            </a:r>
          </a:p>
          <a:p>
            <a:pPr eaLnBrk="1" hangingPunct="1"/>
            <a:r>
              <a:rPr lang="en-US" smtClean="0"/>
              <a:t>Modal Dispersion</a:t>
            </a:r>
          </a:p>
          <a:p>
            <a:pPr eaLnBrk="1" hangingPunct="1"/>
            <a:r>
              <a:rPr lang="en-US" smtClean="0"/>
              <a:t>Waveguide Dispersion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6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6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76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6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76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6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76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6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6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6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76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6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914400"/>
            <a:ext cx="8229600" cy="712788"/>
          </a:xfrm>
        </p:spPr>
        <p:txBody>
          <a:bodyPr/>
          <a:lstStyle/>
          <a:p>
            <a:pPr eaLnBrk="1" hangingPunct="1"/>
            <a:r>
              <a:rPr lang="en-US" sz="4000" smtClean="0"/>
              <a:t>Types of Dispersion</a:t>
            </a: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2133600" y="4787900"/>
            <a:ext cx="4648200" cy="1219200"/>
            <a:chOff x="1344" y="3321"/>
            <a:chExt cx="2928" cy="768"/>
          </a:xfrm>
        </p:grpSpPr>
        <p:grpSp>
          <p:nvGrpSpPr>
            <p:cNvPr id="23582" name="Group 42"/>
            <p:cNvGrpSpPr>
              <a:grpSpLocks/>
            </p:cNvGrpSpPr>
            <p:nvPr/>
          </p:nvGrpSpPr>
          <p:grpSpPr bwMode="auto">
            <a:xfrm>
              <a:off x="1344" y="3321"/>
              <a:ext cx="2928" cy="768"/>
              <a:chOff x="1344" y="3321"/>
              <a:chExt cx="2928" cy="768"/>
            </a:xfrm>
          </p:grpSpPr>
          <p:sp>
            <p:nvSpPr>
              <p:cNvPr id="23584" name="Rectangle 5"/>
              <p:cNvSpPr>
                <a:spLocks noChangeArrowheads="1"/>
              </p:cNvSpPr>
              <p:nvPr/>
            </p:nvSpPr>
            <p:spPr bwMode="auto">
              <a:xfrm>
                <a:off x="1344" y="3321"/>
                <a:ext cx="2928" cy="76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23585" name="Rectangle 6"/>
              <p:cNvSpPr>
                <a:spLocks noChangeArrowheads="1"/>
              </p:cNvSpPr>
              <p:nvPr/>
            </p:nvSpPr>
            <p:spPr bwMode="auto">
              <a:xfrm>
                <a:off x="1344" y="3513"/>
                <a:ext cx="2928" cy="38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</p:grpSp>
        <p:sp>
          <p:nvSpPr>
            <p:cNvPr id="23583" name="Line 7"/>
            <p:cNvSpPr>
              <a:spLocks noChangeShapeType="1"/>
            </p:cNvSpPr>
            <p:nvPr/>
          </p:nvSpPr>
          <p:spPr bwMode="auto">
            <a:xfrm>
              <a:off x="1344" y="3705"/>
              <a:ext cx="292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9640" name="Line 8"/>
          <p:cNvSpPr>
            <a:spLocks noChangeShapeType="1"/>
          </p:cNvSpPr>
          <p:nvPr/>
        </p:nvSpPr>
        <p:spPr bwMode="auto">
          <a:xfrm flipV="1">
            <a:off x="2133600" y="5230813"/>
            <a:ext cx="46482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9645" name="Line 13"/>
          <p:cNvSpPr>
            <a:spLocks noChangeShapeType="1"/>
          </p:cNvSpPr>
          <p:nvPr/>
        </p:nvSpPr>
        <p:spPr bwMode="auto">
          <a:xfrm flipV="1">
            <a:off x="2133600" y="5535613"/>
            <a:ext cx="46482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1371600" y="4787900"/>
            <a:ext cx="762000" cy="1143000"/>
            <a:chOff x="864" y="3321"/>
            <a:chExt cx="480" cy="720"/>
          </a:xfrm>
        </p:grpSpPr>
        <p:grpSp>
          <p:nvGrpSpPr>
            <p:cNvPr id="23576" name="Group 40"/>
            <p:cNvGrpSpPr>
              <a:grpSpLocks/>
            </p:cNvGrpSpPr>
            <p:nvPr/>
          </p:nvGrpSpPr>
          <p:grpSpPr bwMode="auto">
            <a:xfrm>
              <a:off x="864" y="3321"/>
              <a:ext cx="480" cy="288"/>
              <a:chOff x="864" y="3321"/>
              <a:chExt cx="480" cy="288"/>
            </a:xfrm>
          </p:grpSpPr>
          <p:sp>
            <p:nvSpPr>
              <p:cNvPr id="23580" name="Line 18"/>
              <p:cNvSpPr>
                <a:spLocks noChangeShapeType="1"/>
              </p:cNvSpPr>
              <p:nvPr/>
            </p:nvSpPr>
            <p:spPr bwMode="auto">
              <a:xfrm>
                <a:off x="864" y="3609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1" name="Text Box 20"/>
              <p:cNvSpPr txBox="1">
                <a:spLocks noChangeArrowheads="1"/>
              </p:cNvSpPr>
              <p:nvPr/>
            </p:nvSpPr>
            <p:spPr bwMode="auto">
              <a:xfrm>
                <a:off x="1056" y="3321"/>
                <a:ext cx="2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>
                    <a:solidFill>
                      <a:srgbClr val="0000FF"/>
                    </a:solidFill>
                    <a:latin typeface="Verdana" pitchFamily="34" charset="0"/>
                  </a:rPr>
                  <a:t>f</a:t>
                </a:r>
                <a:r>
                  <a:rPr lang="en-US" baseline="-25000">
                    <a:solidFill>
                      <a:srgbClr val="0000FF"/>
                    </a:solidFill>
                    <a:latin typeface="Verdana" pitchFamily="34" charset="0"/>
                  </a:rPr>
                  <a:t>1</a:t>
                </a:r>
              </a:p>
            </p:txBody>
          </p:sp>
        </p:grpSp>
        <p:grpSp>
          <p:nvGrpSpPr>
            <p:cNvPr id="23577" name="Group 39"/>
            <p:cNvGrpSpPr>
              <a:grpSpLocks/>
            </p:cNvGrpSpPr>
            <p:nvPr/>
          </p:nvGrpSpPr>
          <p:grpSpPr bwMode="auto">
            <a:xfrm>
              <a:off x="864" y="3801"/>
              <a:ext cx="480" cy="240"/>
              <a:chOff x="864" y="3801"/>
              <a:chExt cx="480" cy="240"/>
            </a:xfrm>
          </p:grpSpPr>
          <p:sp>
            <p:nvSpPr>
              <p:cNvPr id="23578" name="Line 19"/>
              <p:cNvSpPr>
                <a:spLocks noChangeShapeType="1"/>
              </p:cNvSpPr>
              <p:nvPr/>
            </p:nvSpPr>
            <p:spPr bwMode="auto">
              <a:xfrm>
                <a:off x="864" y="3801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79" name="Text Box 21"/>
              <p:cNvSpPr txBox="1">
                <a:spLocks noChangeArrowheads="1"/>
              </p:cNvSpPr>
              <p:nvPr/>
            </p:nvSpPr>
            <p:spPr bwMode="auto">
              <a:xfrm>
                <a:off x="1056" y="3810"/>
                <a:ext cx="2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>
                    <a:solidFill>
                      <a:srgbClr val="FF3300"/>
                    </a:solidFill>
                    <a:latin typeface="Verdana" pitchFamily="34" charset="0"/>
                  </a:rPr>
                  <a:t>f</a:t>
                </a:r>
                <a:r>
                  <a:rPr lang="en-US" baseline="-25000">
                    <a:solidFill>
                      <a:srgbClr val="FF3300"/>
                    </a:solidFill>
                    <a:latin typeface="Verdana" pitchFamily="34" charset="0"/>
                  </a:rPr>
                  <a:t>2</a:t>
                </a:r>
              </a:p>
            </p:txBody>
          </p:sp>
        </p:grpSp>
      </p:grpSp>
      <p:sp>
        <p:nvSpPr>
          <p:cNvPr id="23559" name="Text Box 22"/>
          <p:cNvSpPr txBox="1">
            <a:spLocks noChangeArrowheads="1"/>
          </p:cNvSpPr>
          <p:nvPr/>
        </p:nvSpPr>
        <p:spPr bwMode="auto">
          <a:xfrm>
            <a:off x="4724400" y="51689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i="1">
                <a:solidFill>
                  <a:srgbClr val="000000"/>
                </a:solidFill>
                <a:latin typeface="Verdana" pitchFamily="34" charset="0"/>
              </a:rPr>
              <a:t>n</a:t>
            </a:r>
            <a:r>
              <a:rPr lang="en-US" baseline="-25000">
                <a:solidFill>
                  <a:srgbClr val="000000"/>
                </a:solidFill>
                <a:latin typeface="Verdana" pitchFamily="34" charset="0"/>
              </a:rPr>
              <a:t>1</a:t>
            </a:r>
          </a:p>
        </p:txBody>
      </p:sp>
      <p:sp>
        <p:nvSpPr>
          <p:cNvPr id="23560" name="Text Box 23"/>
          <p:cNvSpPr txBox="1">
            <a:spLocks noChangeArrowheads="1"/>
          </p:cNvSpPr>
          <p:nvPr/>
        </p:nvSpPr>
        <p:spPr bwMode="auto">
          <a:xfrm>
            <a:off x="5410200" y="47117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i="1">
                <a:solidFill>
                  <a:srgbClr val="000000"/>
                </a:solidFill>
                <a:latin typeface="Verdana" pitchFamily="34" charset="0"/>
              </a:rPr>
              <a:t>n</a:t>
            </a:r>
            <a:r>
              <a:rPr lang="en-US" baseline="-25000">
                <a:solidFill>
                  <a:srgbClr val="000000"/>
                </a:solidFill>
                <a:latin typeface="Verdana" pitchFamily="34" charset="0"/>
              </a:rPr>
              <a:t>2</a:t>
            </a:r>
          </a:p>
        </p:txBody>
      </p:sp>
      <p:grpSp>
        <p:nvGrpSpPr>
          <p:cNvPr id="7" name="Group 37"/>
          <p:cNvGrpSpPr>
            <a:grpSpLocks/>
          </p:cNvGrpSpPr>
          <p:nvPr/>
        </p:nvGrpSpPr>
        <p:grpSpPr bwMode="auto">
          <a:xfrm>
            <a:off x="152400" y="2057400"/>
            <a:ext cx="8839200" cy="1947863"/>
            <a:chOff x="48" y="1851"/>
            <a:chExt cx="5568" cy="1227"/>
          </a:xfrm>
        </p:grpSpPr>
        <p:sp>
          <p:nvSpPr>
            <p:cNvPr id="23572" name="Rectangle 31"/>
            <p:cNvSpPr>
              <a:spLocks noChangeArrowheads="1"/>
            </p:cNvSpPr>
            <p:nvPr/>
          </p:nvSpPr>
          <p:spPr bwMode="auto">
            <a:xfrm>
              <a:off x="48" y="2822"/>
              <a:ext cx="5568" cy="25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114300" lvl="1" eaLnBrk="0" hangingPunct="0">
                <a:buClr>
                  <a:srgbClr val="FF3300"/>
                </a:buClr>
                <a:buFont typeface="Wingdings" pitchFamily="2" charset="2"/>
                <a:buNone/>
              </a:pPr>
              <a:r>
                <a:rPr lang="en-US" sz="2000">
                  <a:latin typeface="Verdana" pitchFamily="34" charset="0"/>
                </a:rPr>
                <a:t>Changing optical path length due to a changing refractive index n</a:t>
              </a:r>
              <a:r>
                <a:rPr lang="en-US" sz="2000" baseline="-25000">
                  <a:latin typeface="Verdana" pitchFamily="34" charset="0"/>
                </a:rPr>
                <a:t>1</a:t>
              </a:r>
            </a:p>
          </p:txBody>
        </p:sp>
        <p:sp>
          <p:nvSpPr>
            <p:cNvPr id="69664" name="Rectangle 32"/>
            <p:cNvSpPr>
              <a:spLocks noChangeArrowheads="1"/>
            </p:cNvSpPr>
            <p:nvPr/>
          </p:nvSpPr>
          <p:spPr bwMode="auto">
            <a:xfrm>
              <a:off x="1380" y="1851"/>
              <a:ext cx="2412" cy="33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en-US" sz="28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Verdana" pitchFamily="34" charset="0"/>
                </a:rPr>
                <a:t>Material Dispersion</a:t>
              </a:r>
            </a:p>
          </p:txBody>
        </p:sp>
        <p:sp>
          <p:nvSpPr>
            <p:cNvPr id="23574" name="Text Box 35"/>
            <p:cNvSpPr txBox="1">
              <a:spLocks noChangeArrowheads="1"/>
            </p:cNvSpPr>
            <p:nvPr/>
          </p:nvSpPr>
          <p:spPr bwMode="auto">
            <a:xfrm>
              <a:off x="144" y="2544"/>
              <a:ext cx="48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Verdana" pitchFamily="34" charset="0"/>
                </a:rPr>
                <a:t>Velocity of electromagnetic wave in any medium = </a:t>
              </a:r>
              <a:r>
                <a:rPr lang="en-US" sz="2400">
                  <a:latin typeface="Verdana" pitchFamily="34" charset="0"/>
                </a:rPr>
                <a:t>c/</a:t>
              </a:r>
              <a:r>
                <a:rPr lang="en-US" sz="2400" i="1">
                  <a:latin typeface="Verdana" pitchFamily="34" charset="0"/>
                  <a:sym typeface="Symbol" pitchFamily="18" charset="2"/>
                </a:rPr>
                <a:t>n</a:t>
              </a:r>
            </a:p>
          </p:txBody>
        </p:sp>
        <p:sp>
          <p:nvSpPr>
            <p:cNvPr id="23575" name="Text Box 36"/>
            <p:cNvSpPr txBox="1">
              <a:spLocks noChangeArrowheads="1"/>
            </p:cNvSpPr>
            <p:nvPr/>
          </p:nvSpPr>
          <p:spPr bwMode="auto">
            <a:xfrm>
              <a:off x="192" y="2256"/>
              <a:ext cx="54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Verdana" pitchFamily="34" charset="0"/>
                </a:rPr>
                <a:t>For glass material</a:t>
              </a:r>
              <a:r>
                <a:rPr lang="en-US" sz="2000" i="1">
                  <a:latin typeface="Verdana" pitchFamily="34" charset="0"/>
                </a:rPr>
                <a:t> </a:t>
              </a:r>
              <a:r>
                <a:rPr lang="en-US" sz="2000" i="1">
                  <a:solidFill>
                    <a:srgbClr val="FF3300"/>
                  </a:solidFill>
                  <a:latin typeface="Verdana" pitchFamily="34" charset="0"/>
                </a:rPr>
                <a:t>n(</a:t>
              </a:r>
              <a:r>
                <a:rPr lang="en-US" sz="2000" b="1">
                  <a:solidFill>
                    <a:srgbClr val="FF3300"/>
                  </a:solidFill>
                  <a:latin typeface="Verdana" pitchFamily="34" charset="0"/>
                  <a:sym typeface="Symbol" pitchFamily="18" charset="2"/>
                </a:rPr>
                <a:t></a:t>
              </a:r>
              <a:r>
                <a:rPr lang="en-US" sz="2000" i="1">
                  <a:solidFill>
                    <a:srgbClr val="FF3300"/>
                  </a:solidFill>
                  <a:latin typeface="Verdana" pitchFamily="34" charset="0"/>
                  <a:sym typeface="Symbol" pitchFamily="18" charset="2"/>
                </a:rPr>
                <a:t>),</a:t>
              </a:r>
              <a:r>
                <a:rPr lang="en-US" sz="2000" i="1">
                  <a:latin typeface="Verdana" pitchFamily="34" charset="0"/>
                  <a:sym typeface="Symbol" pitchFamily="18" charset="2"/>
                </a:rPr>
                <a:t> </a:t>
              </a:r>
              <a:r>
                <a:rPr lang="en-US" sz="2000">
                  <a:latin typeface="Verdana" pitchFamily="34" charset="0"/>
                  <a:sym typeface="Symbol" pitchFamily="18" charset="2"/>
                </a:rPr>
                <a:t>i.e</a:t>
              </a:r>
              <a:r>
                <a:rPr lang="en-US" sz="2000" i="1">
                  <a:latin typeface="Verdana" pitchFamily="34" charset="0"/>
                  <a:sym typeface="Symbol" pitchFamily="18" charset="2"/>
                </a:rPr>
                <a:t>, </a:t>
              </a:r>
              <a:r>
                <a:rPr lang="en-US" sz="2000" i="1">
                  <a:solidFill>
                    <a:srgbClr val="FF3300"/>
                  </a:solidFill>
                  <a:latin typeface="Verdana" pitchFamily="34" charset="0"/>
                  <a:sym typeface="Symbol" pitchFamily="18" charset="2"/>
                </a:rPr>
                <a:t>n</a:t>
              </a:r>
              <a:r>
                <a:rPr lang="en-US" sz="2000">
                  <a:latin typeface="Verdana" pitchFamily="34" charset="0"/>
                  <a:sym typeface="Symbol" pitchFamily="18" charset="2"/>
                </a:rPr>
                <a:t> changes with </a:t>
              </a:r>
              <a:r>
                <a:rPr lang="en-US" sz="2000" b="1" i="1">
                  <a:solidFill>
                    <a:srgbClr val="FF3300"/>
                  </a:solidFill>
                  <a:latin typeface="Verdana" pitchFamily="34" charset="0"/>
                  <a:sym typeface="Symbol" pitchFamily="18" charset="2"/>
                </a:rPr>
                <a:t></a:t>
              </a:r>
              <a:r>
                <a:rPr lang="en-US" sz="2000" i="1">
                  <a:latin typeface="Verdana" pitchFamily="34" charset="0"/>
                  <a:sym typeface="Symbol" pitchFamily="18" charset="2"/>
                </a:rPr>
                <a:t> or</a:t>
              </a:r>
              <a:r>
                <a:rPr lang="en-US" sz="2000">
                  <a:latin typeface="Verdana" pitchFamily="34" charset="0"/>
                  <a:sym typeface="Symbol" pitchFamily="18" charset="2"/>
                </a:rPr>
                <a:t> frequency</a:t>
              </a:r>
            </a:p>
          </p:txBody>
        </p:sp>
      </p:grpSp>
      <p:grpSp>
        <p:nvGrpSpPr>
          <p:cNvPr id="8" name="Group 48"/>
          <p:cNvGrpSpPr>
            <a:grpSpLocks/>
          </p:cNvGrpSpPr>
          <p:nvPr/>
        </p:nvGrpSpPr>
        <p:grpSpPr bwMode="auto">
          <a:xfrm>
            <a:off x="6934200" y="4940300"/>
            <a:ext cx="1676400" cy="1266825"/>
            <a:chOff x="4368" y="3417"/>
            <a:chExt cx="1056" cy="798"/>
          </a:xfrm>
        </p:grpSpPr>
        <p:sp>
          <p:nvSpPr>
            <p:cNvPr id="23570" name="Freeform 28"/>
            <p:cNvSpPr>
              <a:spLocks/>
            </p:cNvSpPr>
            <p:nvPr/>
          </p:nvSpPr>
          <p:spPr bwMode="auto">
            <a:xfrm>
              <a:off x="4512" y="3417"/>
              <a:ext cx="768" cy="528"/>
            </a:xfrm>
            <a:custGeom>
              <a:avLst/>
              <a:gdLst>
                <a:gd name="T0" fmla="*/ 0 w 384"/>
                <a:gd name="T1" fmla="*/ 528 h 528"/>
                <a:gd name="T2" fmla="*/ 288 w 384"/>
                <a:gd name="T3" fmla="*/ 0 h 528"/>
                <a:gd name="T4" fmla="*/ 768 w 384"/>
                <a:gd name="T5" fmla="*/ 528 h 528"/>
                <a:gd name="T6" fmla="*/ 0 60000 65536"/>
                <a:gd name="T7" fmla="*/ 0 60000 65536"/>
                <a:gd name="T8" fmla="*/ 0 60000 65536"/>
                <a:gd name="T9" fmla="*/ 0 w 384"/>
                <a:gd name="T10" fmla="*/ 0 h 528"/>
                <a:gd name="T11" fmla="*/ 384 w 384"/>
                <a:gd name="T12" fmla="*/ 528 h 5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528">
                  <a:moveTo>
                    <a:pt x="0" y="528"/>
                  </a:moveTo>
                  <a:cubicBezTo>
                    <a:pt x="40" y="264"/>
                    <a:pt x="80" y="0"/>
                    <a:pt x="144" y="0"/>
                  </a:cubicBezTo>
                  <a:cubicBezTo>
                    <a:pt x="208" y="0"/>
                    <a:pt x="344" y="440"/>
                    <a:pt x="384" y="528"/>
                  </a:cubicBezTo>
                </a:path>
              </a:pathLst>
            </a:custGeom>
            <a:solidFill>
              <a:schemeClr val="tx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23571" name="Text Box 45"/>
            <p:cNvSpPr txBox="1">
              <a:spLocks noChangeArrowheads="1"/>
            </p:cNvSpPr>
            <p:nvPr/>
          </p:nvSpPr>
          <p:spPr bwMode="auto">
            <a:xfrm>
              <a:off x="4368" y="3984"/>
              <a:ext cx="10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Output wave</a:t>
              </a:r>
            </a:p>
          </p:txBody>
        </p:sp>
      </p:grpSp>
      <p:grpSp>
        <p:nvGrpSpPr>
          <p:cNvPr id="9" name="Group 47"/>
          <p:cNvGrpSpPr>
            <a:grpSpLocks/>
          </p:cNvGrpSpPr>
          <p:nvPr/>
        </p:nvGrpSpPr>
        <p:grpSpPr bwMode="auto">
          <a:xfrm>
            <a:off x="76200" y="4343400"/>
            <a:ext cx="1676400" cy="1954213"/>
            <a:chOff x="104" y="3129"/>
            <a:chExt cx="1056" cy="1231"/>
          </a:xfrm>
        </p:grpSpPr>
        <p:sp>
          <p:nvSpPr>
            <p:cNvPr id="23564" name="Line 15"/>
            <p:cNvSpPr>
              <a:spLocks noChangeShapeType="1"/>
            </p:cNvSpPr>
            <p:nvPr/>
          </p:nvSpPr>
          <p:spPr bwMode="auto">
            <a:xfrm flipV="1">
              <a:off x="288" y="3369"/>
              <a:ext cx="0" cy="72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5" name="Freeform 17"/>
            <p:cNvSpPr>
              <a:spLocks/>
            </p:cNvSpPr>
            <p:nvPr/>
          </p:nvSpPr>
          <p:spPr bwMode="auto">
            <a:xfrm>
              <a:off x="288" y="3561"/>
              <a:ext cx="384" cy="528"/>
            </a:xfrm>
            <a:custGeom>
              <a:avLst/>
              <a:gdLst>
                <a:gd name="T0" fmla="*/ 0 w 384"/>
                <a:gd name="T1" fmla="*/ 528 h 528"/>
                <a:gd name="T2" fmla="*/ 144 w 384"/>
                <a:gd name="T3" fmla="*/ 0 h 528"/>
                <a:gd name="T4" fmla="*/ 384 w 384"/>
                <a:gd name="T5" fmla="*/ 528 h 528"/>
                <a:gd name="T6" fmla="*/ 0 60000 65536"/>
                <a:gd name="T7" fmla="*/ 0 60000 65536"/>
                <a:gd name="T8" fmla="*/ 0 60000 65536"/>
                <a:gd name="T9" fmla="*/ 0 w 384"/>
                <a:gd name="T10" fmla="*/ 0 h 528"/>
                <a:gd name="T11" fmla="*/ 384 w 384"/>
                <a:gd name="T12" fmla="*/ 528 h 5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528">
                  <a:moveTo>
                    <a:pt x="0" y="528"/>
                  </a:moveTo>
                  <a:cubicBezTo>
                    <a:pt x="40" y="264"/>
                    <a:pt x="80" y="0"/>
                    <a:pt x="144" y="0"/>
                  </a:cubicBezTo>
                  <a:cubicBezTo>
                    <a:pt x="208" y="0"/>
                    <a:pt x="344" y="440"/>
                    <a:pt x="384" y="528"/>
                  </a:cubicBezTo>
                </a:path>
              </a:pathLst>
            </a:custGeom>
            <a:solidFill>
              <a:schemeClr val="tx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23566" name="Text Box 24"/>
            <p:cNvSpPr txBox="1">
              <a:spLocks noChangeArrowheads="1"/>
            </p:cNvSpPr>
            <p:nvPr/>
          </p:nvSpPr>
          <p:spPr bwMode="auto">
            <a:xfrm>
              <a:off x="864" y="3993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solidFill>
                    <a:srgbClr val="000000"/>
                  </a:solidFill>
                  <a:latin typeface="Verdana" pitchFamily="34" charset="0"/>
                </a:rPr>
                <a:t>t</a:t>
              </a:r>
              <a:endParaRPr lang="en-US" baseline="-25000">
                <a:solidFill>
                  <a:srgbClr val="000000"/>
                </a:solidFill>
                <a:latin typeface="Verdana" pitchFamily="34" charset="0"/>
              </a:endParaRPr>
            </a:p>
          </p:txBody>
        </p:sp>
        <p:sp>
          <p:nvSpPr>
            <p:cNvPr id="23567" name="Text Box 25"/>
            <p:cNvSpPr txBox="1">
              <a:spLocks noChangeArrowheads="1"/>
            </p:cNvSpPr>
            <p:nvPr/>
          </p:nvSpPr>
          <p:spPr bwMode="auto">
            <a:xfrm>
              <a:off x="192" y="3129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solidFill>
                    <a:srgbClr val="000000"/>
                  </a:solidFill>
                  <a:latin typeface="Verdana" pitchFamily="34" charset="0"/>
                </a:rPr>
                <a:t>I</a:t>
              </a:r>
              <a:endParaRPr lang="en-US" baseline="-25000">
                <a:solidFill>
                  <a:srgbClr val="000000"/>
                </a:solidFill>
                <a:latin typeface="Verdana" pitchFamily="34" charset="0"/>
              </a:endParaRPr>
            </a:p>
          </p:txBody>
        </p:sp>
        <p:sp>
          <p:nvSpPr>
            <p:cNvPr id="23568" name="Text Box 44"/>
            <p:cNvSpPr txBox="1">
              <a:spLocks noChangeArrowheads="1"/>
            </p:cNvSpPr>
            <p:nvPr/>
          </p:nvSpPr>
          <p:spPr bwMode="auto">
            <a:xfrm>
              <a:off x="104" y="4129"/>
              <a:ext cx="10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Input wave</a:t>
              </a:r>
            </a:p>
          </p:txBody>
        </p:sp>
        <p:sp>
          <p:nvSpPr>
            <p:cNvPr id="23569" name="Line 14"/>
            <p:cNvSpPr>
              <a:spLocks noChangeShapeType="1"/>
            </p:cNvSpPr>
            <p:nvPr/>
          </p:nvSpPr>
          <p:spPr bwMode="auto">
            <a:xfrm>
              <a:off x="288" y="4089"/>
              <a:ext cx="57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9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69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40" grpId="0" animBg="1"/>
      <p:bldP spid="6964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Waveguide Dispersion</a:t>
            </a:r>
          </a:p>
        </p:txBody>
      </p:sp>
      <p:sp>
        <p:nvSpPr>
          <p:cNvPr id="17818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686800" cy="1066800"/>
          </a:xfrm>
        </p:spPr>
        <p:txBody>
          <a:bodyPr/>
          <a:lstStyle/>
          <a:p>
            <a:r>
              <a:rPr lang="en-US" sz="1800" smtClean="0">
                <a:latin typeface="Arial" charset="0"/>
              </a:rPr>
              <a:t>Waveguide dispersion is chromatic dispersion which arises from waveguide effects. The origin of waveguide dispersion can be understood by considering that a guided wave has a frequency-dependent distribution of </a:t>
            </a:r>
            <a:r>
              <a:rPr lang="en-US" sz="1800" i="1" smtClean="0">
                <a:latin typeface="Arial" charset="0"/>
              </a:rPr>
              <a:t>k</a:t>
            </a:r>
            <a:r>
              <a:rPr lang="en-US" sz="1800" smtClean="0">
                <a:latin typeface="Arial" charset="0"/>
              </a:rPr>
              <a:t> vectors</a:t>
            </a:r>
          </a:p>
        </p:txBody>
      </p:sp>
      <p:sp>
        <p:nvSpPr>
          <p:cNvPr id="24580" name="Rectangle 33"/>
          <p:cNvSpPr>
            <a:spLocks noChangeArrowheads="1"/>
          </p:cNvSpPr>
          <p:nvPr/>
        </p:nvSpPr>
        <p:spPr bwMode="auto">
          <a:xfrm>
            <a:off x="76200" y="4400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4581" name="Rectangle 34"/>
          <p:cNvSpPr>
            <a:spLocks noChangeArrowheads="1"/>
          </p:cNvSpPr>
          <p:nvPr/>
        </p:nvSpPr>
        <p:spPr bwMode="auto">
          <a:xfrm>
            <a:off x="76200" y="44148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pic>
        <p:nvPicPr>
          <p:cNvPr id="24582" name="Picture 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962400"/>
            <a:ext cx="525780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3" name="AutoShape 48"/>
          <p:cNvSpPr>
            <a:spLocks noChangeArrowheads="1"/>
          </p:cNvSpPr>
          <p:nvPr/>
        </p:nvSpPr>
        <p:spPr bwMode="auto">
          <a:xfrm>
            <a:off x="5943600" y="4114800"/>
            <a:ext cx="2438400" cy="1295400"/>
          </a:xfrm>
          <a:prstGeom prst="wedgeRectCallout">
            <a:avLst>
              <a:gd name="adj1" fmla="val -93361"/>
              <a:gd name="adj2" fmla="val 10171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24584" name="AutoShape 47"/>
          <p:cNvSpPr>
            <a:spLocks noChangeArrowheads="1"/>
          </p:cNvSpPr>
          <p:nvPr/>
        </p:nvSpPr>
        <p:spPr bwMode="auto">
          <a:xfrm>
            <a:off x="5943600" y="4114800"/>
            <a:ext cx="2438400" cy="1295400"/>
          </a:xfrm>
          <a:prstGeom prst="wedgeRectCallout">
            <a:avLst>
              <a:gd name="adj1" fmla="val -121875"/>
              <a:gd name="adj2" fmla="val -1887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/>
              <a:t>Wave propagating in core and cladding with different group velocities</a:t>
            </a:r>
          </a:p>
        </p:txBody>
      </p:sp>
      <p:sp>
        <p:nvSpPr>
          <p:cNvPr id="24585" name="AutoShape 51"/>
          <p:cNvSpPr>
            <a:spLocks noChangeArrowheads="1"/>
          </p:cNvSpPr>
          <p:nvPr/>
        </p:nvSpPr>
        <p:spPr bwMode="auto">
          <a:xfrm>
            <a:off x="1219200" y="5562600"/>
            <a:ext cx="2590800" cy="914400"/>
          </a:xfrm>
          <a:prstGeom prst="wedgeRectCallout">
            <a:avLst>
              <a:gd name="adj1" fmla="val 25551"/>
              <a:gd name="adj2" fmla="val -96704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/>
              <a:t>Field with longer wavelength leaked from core to cladding</a:t>
            </a:r>
          </a:p>
        </p:txBody>
      </p:sp>
      <p:sp>
        <p:nvSpPr>
          <p:cNvPr id="24586" name="AutoShape 52"/>
          <p:cNvSpPr>
            <a:spLocks noChangeArrowheads="1"/>
          </p:cNvSpPr>
          <p:nvPr/>
        </p:nvSpPr>
        <p:spPr bwMode="auto">
          <a:xfrm>
            <a:off x="1676400" y="3505200"/>
            <a:ext cx="2819400" cy="838200"/>
          </a:xfrm>
          <a:prstGeom prst="wedgeRectCallout">
            <a:avLst>
              <a:gd name="adj1" fmla="val -27194"/>
              <a:gd name="adj2" fmla="val 109282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600"/>
              <a:t>Field with shorter wavelength concentrated in the core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8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8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78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8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8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Definition of Modal Dispersion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indent="0">
              <a:buFont typeface="Wingdings" pitchFamily="2" charset="2"/>
              <a:buNone/>
            </a:pPr>
            <a:r>
              <a:rPr lang="en-US" sz="2400" smtClean="0"/>
              <a:t>Only a certain number of modes can propagate in fiber optic waveguide. Each of these modes carries the modulation signal and, as each one is incident on the boundary at a different angle, they will each have their own individual propagation times. In a digital system, the net effect is to smear out the pulses, and so there is a form of dispersion called modal dispersion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620712"/>
          </a:xfrm>
        </p:spPr>
        <p:txBody>
          <a:bodyPr/>
          <a:lstStyle/>
          <a:p>
            <a:pPr eaLnBrk="1" hangingPunct="1"/>
            <a:r>
              <a:rPr lang="en-US" sz="3600" smtClean="0"/>
              <a:t>Modal Dispersion</a:t>
            </a:r>
          </a:p>
        </p:txBody>
      </p:sp>
      <p:grpSp>
        <p:nvGrpSpPr>
          <p:cNvPr id="2" name="Group 86"/>
          <p:cNvGrpSpPr>
            <a:grpSpLocks/>
          </p:cNvGrpSpPr>
          <p:nvPr/>
        </p:nvGrpSpPr>
        <p:grpSpPr bwMode="auto">
          <a:xfrm>
            <a:off x="152400" y="1123950"/>
            <a:ext cx="1676400" cy="2228850"/>
            <a:chOff x="48" y="432"/>
            <a:chExt cx="1056" cy="1404"/>
          </a:xfrm>
        </p:grpSpPr>
        <p:grpSp>
          <p:nvGrpSpPr>
            <p:cNvPr id="9271" name="Group 34"/>
            <p:cNvGrpSpPr>
              <a:grpSpLocks/>
            </p:cNvGrpSpPr>
            <p:nvPr/>
          </p:nvGrpSpPr>
          <p:grpSpPr bwMode="auto">
            <a:xfrm>
              <a:off x="48" y="432"/>
              <a:ext cx="1056" cy="1404"/>
              <a:chOff x="104" y="3129"/>
              <a:chExt cx="1056" cy="1404"/>
            </a:xfrm>
          </p:grpSpPr>
          <p:sp>
            <p:nvSpPr>
              <p:cNvPr id="9275" name="Line 35"/>
              <p:cNvSpPr>
                <a:spLocks noChangeShapeType="1"/>
              </p:cNvSpPr>
              <p:nvPr/>
            </p:nvSpPr>
            <p:spPr bwMode="auto">
              <a:xfrm flipV="1">
                <a:off x="288" y="3369"/>
                <a:ext cx="0" cy="72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76" name="Freeform 36"/>
              <p:cNvSpPr>
                <a:spLocks/>
              </p:cNvSpPr>
              <p:nvPr/>
            </p:nvSpPr>
            <p:spPr bwMode="auto">
              <a:xfrm>
                <a:off x="288" y="3561"/>
                <a:ext cx="384" cy="528"/>
              </a:xfrm>
              <a:custGeom>
                <a:avLst/>
                <a:gdLst>
                  <a:gd name="T0" fmla="*/ 0 w 384"/>
                  <a:gd name="T1" fmla="*/ 528 h 528"/>
                  <a:gd name="T2" fmla="*/ 144 w 384"/>
                  <a:gd name="T3" fmla="*/ 0 h 528"/>
                  <a:gd name="T4" fmla="*/ 384 w 384"/>
                  <a:gd name="T5" fmla="*/ 528 h 528"/>
                  <a:gd name="T6" fmla="*/ 0 60000 65536"/>
                  <a:gd name="T7" fmla="*/ 0 60000 65536"/>
                  <a:gd name="T8" fmla="*/ 0 60000 65536"/>
                  <a:gd name="T9" fmla="*/ 0 w 384"/>
                  <a:gd name="T10" fmla="*/ 0 h 528"/>
                  <a:gd name="T11" fmla="*/ 384 w 384"/>
                  <a:gd name="T12" fmla="*/ 528 h 52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84" h="528">
                    <a:moveTo>
                      <a:pt x="0" y="528"/>
                    </a:moveTo>
                    <a:cubicBezTo>
                      <a:pt x="40" y="264"/>
                      <a:pt x="80" y="0"/>
                      <a:pt x="144" y="0"/>
                    </a:cubicBezTo>
                    <a:cubicBezTo>
                      <a:pt x="208" y="0"/>
                      <a:pt x="344" y="440"/>
                      <a:pt x="384" y="528"/>
                    </a:cubicBezTo>
                  </a:path>
                </a:pathLst>
              </a:custGeom>
              <a:solidFill>
                <a:schemeClr val="tx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9277" name="Text Box 37"/>
              <p:cNvSpPr txBox="1">
                <a:spLocks noChangeArrowheads="1"/>
              </p:cNvSpPr>
              <p:nvPr/>
            </p:nvSpPr>
            <p:spPr bwMode="auto">
              <a:xfrm>
                <a:off x="864" y="3993"/>
                <a:ext cx="19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>
                    <a:solidFill>
                      <a:srgbClr val="000000"/>
                    </a:solidFill>
                    <a:latin typeface="Verdana" pitchFamily="34" charset="0"/>
                  </a:rPr>
                  <a:t>t</a:t>
                </a:r>
                <a:endParaRPr lang="en-US" baseline="-25000">
                  <a:solidFill>
                    <a:srgbClr val="000000"/>
                  </a:solidFill>
                  <a:latin typeface="Verdana" pitchFamily="34" charset="0"/>
                </a:endParaRPr>
              </a:p>
            </p:txBody>
          </p:sp>
          <p:sp>
            <p:nvSpPr>
              <p:cNvPr id="9278" name="Text Box 38"/>
              <p:cNvSpPr txBox="1">
                <a:spLocks noChangeArrowheads="1"/>
              </p:cNvSpPr>
              <p:nvPr/>
            </p:nvSpPr>
            <p:spPr bwMode="auto">
              <a:xfrm>
                <a:off x="192" y="3129"/>
                <a:ext cx="19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>
                    <a:solidFill>
                      <a:srgbClr val="000000"/>
                    </a:solidFill>
                    <a:latin typeface="Verdana" pitchFamily="34" charset="0"/>
                  </a:rPr>
                  <a:t>I</a:t>
                </a:r>
                <a:endParaRPr lang="en-US" baseline="-25000">
                  <a:solidFill>
                    <a:srgbClr val="000000"/>
                  </a:solidFill>
                  <a:latin typeface="Verdana" pitchFamily="34" charset="0"/>
                </a:endParaRPr>
              </a:p>
            </p:txBody>
          </p:sp>
          <p:sp>
            <p:nvSpPr>
              <p:cNvPr id="9279" name="Text Box 39"/>
              <p:cNvSpPr txBox="1">
                <a:spLocks noChangeArrowheads="1"/>
              </p:cNvSpPr>
              <p:nvPr/>
            </p:nvSpPr>
            <p:spPr bwMode="auto">
              <a:xfrm>
                <a:off x="104" y="4129"/>
                <a:ext cx="1056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>
                    <a:latin typeface="Verdana" pitchFamily="34" charset="0"/>
                  </a:rPr>
                  <a:t>Input light wave</a:t>
                </a:r>
              </a:p>
            </p:txBody>
          </p:sp>
          <p:sp>
            <p:nvSpPr>
              <p:cNvPr id="9280" name="Line 40"/>
              <p:cNvSpPr>
                <a:spLocks noChangeShapeType="1"/>
              </p:cNvSpPr>
              <p:nvPr/>
            </p:nvSpPr>
            <p:spPr bwMode="auto">
              <a:xfrm>
                <a:off x="288" y="4089"/>
                <a:ext cx="57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72" name="Line 41"/>
            <p:cNvSpPr>
              <a:spLocks noChangeShapeType="1"/>
            </p:cNvSpPr>
            <p:nvPr/>
          </p:nvSpPr>
          <p:spPr bwMode="auto">
            <a:xfrm flipV="1">
              <a:off x="672" y="864"/>
              <a:ext cx="240" cy="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73" name="Line 42"/>
            <p:cNvSpPr>
              <a:spLocks noChangeShapeType="1"/>
            </p:cNvSpPr>
            <p:nvPr/>
          </p:nvSpPr>
          <p:spPr bwMode="auto">
            <a:xfrm flipV="1">
              <a:off x="672" y="1104"/>
              <a:ext cx="33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74" name="Line 43"/>
            <p:cNvSpPr>
              <a:spLocks noChangeShapeType="1"/>
            </p:cNvSpPr>
            <p:nvPr/>
          </p:nvSpPr>
          <p:spPr bwMode="auto">
            <a:xfrm>
              <a:off x="672" y="1104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23" name="Rectangle 44"/>
          <p:cNvSpPr>
            <a:spLocks noChangeArrowheads="1"/>
          </p:cNvSpPr>
          <p:nvPr/>
        </p:nvSpPr>
        <p:spPr bwMode="auto">
          <a:xfrm>
            <a:off x="0" y="2209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9224" name="Rectangle 45"/>
          <p:cNvSpPr>
            <a:spLocks noChangeArrowheads="1"/>
          </p:cNvSpPr>
          <p:nvPr/>
        </p:nvSpPr>
        <p:spPr bwMode="auto">
          <a:xfrm>
            <a:off x="0" y="22240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grpSp>
        <p:nvGrpSpPr>
          <p:cNvPr id="4" name="Group 99"/>
          <p:cNvGrpSpPr>
            <a:grpSpLocks/>
          </p:cNvGrpSpPr>
          <p:nvPr/>
        </p:nvGrpSpPr>
        <p:grpSpPr bwMode="auto">
          <a:xfrm>
            <a:off x="2209800" y="1524000"/>
            <a:ext cx="6781800" cy="1498600"/>
            <a:chOff x="1152" y="868"/>
            <a:chExt cx="4272" cy="944"/>
          </a:xfrm>
        </p:grpSpPr>
        <p:grpSp>
          <p:nvGrpSpPr>
            <p:cNvPr id="9260" name="Group 87"/>
            <p:cNvGrpSpPr>
              <a:grpSpLocks/>
            </p:cNvGrpSpPr>
            <p:nvPr/>
          </p:nvGrpSpPr>
          <p:grpSpPr bwMode="auto">
            <a:xfrm>
              <a:off x="1680" y="868"/>
              <a:ext cx="3744" cy="944"/>
              <a:chOff x="1632" y="688"/>
              <a:chExt cx="3744" cy="944"/>
            </a:xfrm>
          </p:grpSpPr>
          <p:grpSp>
            <p:nvGrpSpPr>
              <p:cNvPr id="9262" name="Group 85"/>
              <p:cNvGrpSpPr>
                <a:grpSpLocks/>
              </p:cNvGrpSpPr>
              <p:nvPr/>
            </p:nvGrpSpPr>
            <p:grpSpPr bwMode="auto">
              <a:xfrm>
                <a:off x="1632" y="688"/>
                <a:ext cx="3744" cy="944"/>
                <a:chOff x="1632" y="688"/>
                <a:chExt cx="3744" cy="944"/>
              </a:xfrm>
            </p:grpSpPr>
            <p:sp>
              <p:nvSpPr>
                <p:cNvPr id="9267" name="Rectangle 17"/>
                <p:cNvSpPr>
                  <a:spLocks noChangeArrowheads="1"/>
                </p:cNvSpPr>
                <p:nvPr/>
              </p:nvSpPr>
              <p:spPr bwMode="auto">
                <a:xfrm>
                  <a:off x="1632" y="768"/>
                  <a:ext cx="3744" cy="86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US"/>
                </a:p>
              </p:txBody>
            </p:sp>
            <p:sp>
              <p:nvSpPr>
                <p:cNvPr id="9268" name="Rectangle 18"/>
                <p:cNvSpPr>
                  <a:spLocks noChangeArrowheads="1"/>
                </p:cNvSpPr>
                <p:nvPr/>
              </p:nvSpPr>
              <p:spPr bwMode="auto">
                <a:xfrm>
                  <a:off x="1632" y="912"/>
                  <a:ext cx="3744" cy="576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US"/>
                </a:p>
              </p:txBody>
            </p:sp>
            <p:sp>
              <p:nvSpPr>
                <p:cNvPr id="9269" name="Text Box 67"/>
                <p:cNvSpPr txBox="1">
                  <a:spLocks noChangeArrowheads="1"/>
                </p:cNvSpPr>
                <p:nvPr/>
              </p:nvSpPr>
              <p:spPr bwMode="auto">
                <a:xfrm>
                  <a:off x="4944" y="1200"/>
                  <a:ext cx="336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i="1">
                      <a:solidFill>
                        <a:srgbClr val="000000"/>
                      </a:solidFill>
                      <a:latin typeface="Verdana" pitchFamily="34" charset="0"/>
                    </a:rPr>
                    <a:t>n</a:t>
                  </a:r>
                  <a:r>
                    <a:rPr lang="en-US" baseline="-25000">
                      <a:solidFill>
                        <a:srgbClr val="000000"/>
                      </a:solidFill>
                      <a:latin typeface="Verdana" pitchFamily="34" charset="0"/>
                    </a:rPr>
                    <a:t>1</a:t>
                  </a:r>
                </a:p>
              </p:txBody>
            </p:sp>
            <p:sp>
              <p:nvSpPr>
                <p:cNvPr id="9270" name="Text Box 68"/>
                <p:cNvSpPr txBox="1">
                  <a:spLocks noChangeArrowheads="1"/>
                </p:cNvSpPr>
                <p:nvPr/>
              </p:nvSpPr>
              <p:spPr bwMode="auto">
                <a:xfrm>
                  <a:off x="4752" y="688"/>
                  <a:ext cx="336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i="1">
                      <a:solidFill>
                        <a:srgbClr val="000000"/>
                      </a:solidFill>
                      <a:latin typeface="Verdana" pitchFamily="34" charset="0"/>
                    </a:rPr>
                    <a:t>n</a:t>
                  </a:r>
                  <a:r>
                    <a:rPr lang="en-US" baseline="-25000">
                      <a:solidFill>
                        <a:srgbClr val="000000"/>
                      </a:solidFill>
                      <a:latin typeface="Verdana" pitchFamily="34" charset="0"/>
                    </a:rPr>
                    <a:t>2</a:t>
                  </a:r>
                </a:p>
              </p:txBody>
            </p:sp>
          </p:grpSp>
          <p:sp>
            <p:nvSpPr>
              <p:cNvPr id="9263" name="Line 60"/>
              <p:cNvSpPr>
                <a:spLocks noChangeShapeType="1"/>
              </p:cNvSpPr>
              <p:nvPr/>
            </p:nvSpPr>
            <p:spPr bwMode="auto">
              <a:xfrm flipH="1">
                <a:off x="1632" y="1248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4" name="Line 61"/>
              <p:cNvSpPr>
                <a:spLocks noChangeShapeType="1"/>
              </p:cNvSpPr>
              <p:nvPr/>
            </p:nvSpPr>
            <p:spPr bwMode="auto">
              <a:xfrm>
                <a:off x="2688" y="1248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5" name="Line 62"/>
              <p:cNvSpPr>
                <a:spLocks noChangeShapeType="1"/>
              </p:cNvSpPr>
              <p:nvPr/>
            </p:nvSpPr>
            <p:spPr bwMode="auto">
              <a:xfrm>
                <a:off x="1632" y="1296"/>
                <a:ext cx="105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6" name="Text Box 63"/>
              <p:cNvSpPr txBox="1">
                <a:spLocks noChangeArrowheads="1"/>
              </p:cNvSpPr>
              <p:nvPr/>
            </p:nvSpPr>
            <p:spPr bwMode="auto">
              <a:xfrm>
                <a:off x="2064" y="1296"/>
                <a:ext cx="19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>
                    <a:solidFill>
                      <a:srgbClr val="000000"/>
                    </a:solidFill>
                    <a:latin typeface="Verdana" pitchFamily="34" charset="0"/>
                  </a:rPr>
                  <a:t>L</a:t>
                </a:r>
              </a:p>
            </p:txBody>
          </p:sp>
        </p:grpSp>
        <p:sp>
          <p:nvSpPr>
            <p:cNvPr id="9261" name="Line 50"/>
            <p:cNvSpPr>
              <a:spLocks noChangeShapeType="1"/>
            </p:cNvSpPr>
            <p:nvPr/>
          </p:nvSpPr>
          <p:spPr bwMode="auto">
            <a:xfrm>
              <a:off x="1152" y="1380"/>
              <a:ext cx="427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26" name="Rectangle 71"/>
          <p:cNvSpPr>
            <a:spLocks noChangeArrowheads="1"/>
          </p:cNvSpPr>
          <p:nvPr/>
        </p:nvSpPr>
        <p:spPr bwMode="auto">
          <a:xfrm>
            <a:off x="0" y="2824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9227" name="Rectangle 73"/>
          <p:cNvSpPr>
            <a:spLocks noChangeArrowheads="1"/>
          </p:cNvSpPr>
          <p:nvPr/>
        </p:nvSpPr>
        <p:spPr bwMode="auto">
          <a:xfrm>
            <a:off x="0" y="2824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9228" name="Rectangle 76"/>
          <p:cNvSpPr>
            <a:spLocks noChangeArrowheads="1"/>
          </p:cNvSpPr>
          <p:nvPr/>
        </p:nvSpPr>
        <p:spPr bwMode="auto">
          <a:xfrm>
            <a:off x="152400" y="32813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9229" name="Rectangle 78"/>
          <p:cNvSpPr>
            <a:spLocks noChangeArrowheads="1"/>
          </p:cNvSpPr>
          <p:nvPr/>
        </p:nvSpPr>
        <p:spPr bwMode="auto">
          <a:xfrm>
            <a:off x="152400" y="32813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grpSp>
        <p:nvGrpSpPr>
          <p:cNvPr id="8" name="Group 132"/>
          <p:cNvGrpSpPr>
            <a:grpSpLocks/>
          </p:cNvGrpSpPr>
          <p:nvPr/>
        </p:nvGrpSpPr>
        <p:grpSpPr bwMode="auto">
          <a:xfrm>
            <a:off x="2209800" y="1143000"/>
            <a:ext cx="6248400" cy="1719263"/>
            <a:chOff x="1152" y="624"/>
            <a:chExt cx="3936" cy="1083"/>
          </a:xfrm>
        </p:grpSpPr>
        <p:sp>
          <p:nvSpPr>
            <p:cNvPr id="9238" name="Line 113"/>
            <p:cNvSpPr>
              <a:spLocks noChangeShapeType="1"/>
            </p:cNvSpPr>
            <p:nvPr/>
          </p:nvSpPr>
          <p:spPr bwMode="auto">
            <a:xfrm>
              <a:off x="2736" y="996"/>
              <a:ext cx="0" cy="3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9239" name="Group 131"/>
            <p:cNvGrpSpPr>
              <a:grpSpLocks/>
            </p:cNvGrpSpPr>
            <p:nvPr/>
          </p:nvGrpSpPr>
          <p:grpSpPr bwMode="auto">
            <a:xfrm>
              <a:off x="1152" y="624"/>
              <a:ext cx="3936" cy="1083"/>
              <a:chOff x="1152" y="624"/>
              <a:chExt cx="3936" cy="1083"/>
            </a:xfrm>
          </p:grpSpPr>
          <p:sp>
            <p:nvSpPr>
              <p:cNvPr id="9240" name="Freeform 119"/>
              <p:cNvSpPr>
                <a:spLocks/>
              </p:cNvSpPr>
              <p:nvPr/>
            </p:nvSpPr>
            <p:spPr bwMode="auto">
              <a:xfrm>
                <a:off x="2544" y="1140"/>
                <a:ext cx="192" cy="112"/>
              </a:xfrm>
              <a:custGeom>
                <a:avLst/>
                <a:gdLst>
                  <a:gd name="T0" fmla="*/ 0 w 288"/>
                  <a:gd name="T1" fmla="*/ 0 h 112"/>
                  <a:gd name="T2" fmla="*/ 64 w 288"/>
                  <a:gd name="T3" fmla="*/ 96 h 112"/>
                  <a:gd name="T4" fmla="*/ 192 w 288"/>
                  <a:gd name="T5" fmla="*/ 96 h 112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12"/>
                  <a:gd name="T11" fmla="*/ 288 w 288"/>
                  <a:gd name="T12" fmla="*/ 112 h 1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12">
                    <a:moveTo>
                      <a:pt x="0" y="0"/>
                    </a:moveTo>
                    <a:cubicBezTo>
                      <a:pt x="24" y="40"/>
                      <a:pt x="48" y="80"/>
                      <a:pt x="96" y="96"/>
                    </a:cubicBezTo>
                    <a:cubicBezTo>
                      <a:pt x="144" y="112"/>
                      <a:pt x="216" y="104"/>
                      <a:pt x="288" y="96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pPr eaLnBrk="0" hangingPunct="0"/>
                <a:endParaRPr lang="en-US"/>
              </a:p>
            </p:txBody>
          </p:sp>
          <p:grpSp>
            <p:nvGrpSpPr>
              <p:cNvPr id="9241" name="Group 130"/>
              <p:cNvGrpSpPr>
                <a:grpSpLocks/>
              </p:cNvGrpSpPr>
              <p:nvPr/>
            </p:nvGrpSpPr>
            <p:grpSpPr bwMode="auto">
              <a:xfrm>
                <a:off x="1152" y="624"/>
                <a:ext cx="3936" cy="1083"/>
                <a:chOff x="1152" y="624"/>
                <a:chExt cx="3936" cy="1083"/>
              </a:xfrm>
            </p:grpSpPr>
            <p:sp>
              <p:nvSpPr>
                <p:cNvPr id="9242" name="Freeform 91"/>
                <p:cNvSpPr>
                  <a:spLocks/>
                </p:cNvSpPr>
                <p:nvPr/>
              </p:nvSpPr>
              <p:spPr bwMode="auto">
                <a:xfrm>
                  <a:off x="1344" y="1392"/>
                  <a:ext cx="104" cy="156"/>
                </a:xfrm>
                <a:custGeom>
                  <a:avLst/>
                  <a:gdLst>
                    <a:gd name="T0" fmla="*/ 15 w 56"/>
                    <a:gd name="T1" fmla="*/ 0 h 192"/>
                    <a:gd name="T2" fmla="*/ 15 w 56"/>
                    <a:gd name="T3" fmla="*/ 117 h 192"/>
                    <a:gd name="T4" fmla="*/ 104 w 56"/>
                    <a:gd name="T5" fmla="*/ 156 h 192"/>
                    <a:gd name="T6" fmla="*/ 0 60000 65536"/>
                    <a:gd name="T7" fmla="*/ 0 60000 65536"/>
                    <a:gd name="T8" fmla="*/ 0 60000 65536"/>
                    <a:gd name="T9" fmla="*/ 0 w 56"/>
                    <a:gd name="T10" fmla="*/ 0 h 192"/>
                    <a:gd name="T11" fmla="*/ 56 w 56"/>
                    <a:gd name="T12" fmla="*/ 192 h 19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6" h="192">
                      <a:moveTo>
                        <a:pt x="8" y="0"/>
                      </a:moveTo>
                      <a:cubicBezTo>
                        <a:pt x="4" y="56"/>
                        <a:pt x="0" y="112"/>
                        <a:pt x="8" y="144"/>
                      </a:cubicBezTo>
                      <a:cubicBezTo>
                        <a:pt x="16" y="176"/>
                        <a:pt x="48" y="184"/>
                        <a:pt x="56" y="192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prstDash val="dash"/>
                  <a:round/>
                  <a:headEnd type="triangle" w="med" len="med"/>
                  <a:tailEnd type="triangle" w="med" len="med"/>
                </a:ln>
              </p:spPr>
              <p:txBody>
                <a:bodyPr/>
                <a:lstStyle/>
                <a:p>
                  <a:pPr eaLnBrk="0" hangingPunct="0"/>
                  <a:endParaRPr lang="en-US"/>
                </a:p>
              </p:txBody>
            </p:sp>
            <p:sp>
              <p:nvSpPr>
                <p:cNvPr id="9243" name="Rectangle 126"/>
                <p:cNvSpPr>
                  <a:spLocks noChangeArrowheads="1"/>
                </p:cNvSpPr>
                <p:nvPr/>
              </p:nvSpPr>
              <p:spPr bwMode="auto">
                <a:xfrm>
                  <a:off x="2064" y="624"/>
                  <a:ext cx="569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l-GR" sz="2000">
                      <a:solidFill>
                        <a:srgbClr val="000000"/>
                      </a:solidFill>
                      <a:latin typeface="Verdana" pitchFamily="34" charset="0"/>
                    </a:rPr>
                    <a:t>θ</a:t>
                  </a:r>
                  <a:r>
                    <a:rPr lang="en-US" sz="2000" baseline="-25000">
                      <a:solidFill>
                        <a:srgbClr val="000000"/>
                      </a:solidFill>
                      <a:latin typeface="Verdana" pitchFamily="34" charset="0"/>
                    </a:rPr>
                    <a:t>i</a:t>
                  </a:r>
                  <a:r>
                    <a:rPr lang="el-GR" sz="2000">
                      <a:solidFill>
                        <a:srgbClr val="000000"/>
                      </a:solidFill>
                      <a:latin typeface="Verdana" pitchFamily="34" charset="0"/>
                      <a:sym typeface="Symbol" pitchFamily="18" charset="2"/>
                    </a:rPr>
                    <a:t> </a:t>
                  </a:r>
                  <a:r>
                    <a:rPr lang="en-US" sz="2000">
                      <a:solidFill>
                        <a:srgbClr val="000000"/>
                      </a:solidFill>
                      <a:latin typeface="Verdana" pitchFamily="34" charset="0"/>
                      <a:sym typeface="Symbol" pitchFamily="18" charset="2"/>
                    </a:rPr>
                    <a:t>=</a:t>
                  </a:r>
                  <a:r>
                    <a:rPr lang="el-GR" sz="2000">
                      <a:solidFill>
                        <a:srgbClr val="000000"/>
                      </a:solidFill>
                      <a:latin typeface="Verdana" pitchFamily="34" charset="0"/>
                      <a:sym typeface="Symbol" pitchFamily="18" charset="2"/>
                    </a:rPr>
                    <a:t></a:t>
                  </a:r>
                  <a:r>
                    <a:rPr lang="en-US" sz="2000" baseline="-25000">
                      <a:solidFill>
                        <a:srgbClr val="000000"/>
                      </a:solidFill>
                      <a:latin typeface="Verdana" pitchFamily="34" charset="0"/>
                    </a:rPr>
                    <a:t>c</a:t>
                  </a:r>
                </a:p>
              </p:txBody>
            </p:sp>
            <p:sp>
              <p:nvSpPr>
                <p:cNvPr id="9244" name="Line 127"/>
                <p:cNvSpPr>
                  <a:spLocks noChangeShapeType="1"/>
                </p:cNvSpPr>
                <p:nvPr/>
              </p:nvSpPr>
              <p:spPr bwMode="auto">
                <a:xfrm>
                  <a:off x="2352" y="852"/>
                  <a:ext cx="288" cy="33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45" name="Line 116"/>
                <p:cNvSpPr>
                  <a:spLocks noChangeShapeType="1"/>
                </p:cNvSpPr>
                <p:nvPr/>
              </p:nvSpPr>
              <p:spPr bwMode="auto">
                <a:xfrm flipV="1">
                  <a:off x="1680" y="1092"/>
                  <a:ext cx="1056" cy="288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46" name="Line 117"/>
                <p:cNvSpPr>
                  <a:spLocks noChangeShapeType="1"/>
                </p:cNvSpPr>
                <p:nvPr/>
              </p:nvSpPr>
              <p:spPr bwMode="auto">
                <a:xfrm flipV="1">
                  <a:off x="3888" y="1092"/>
                  <a:ext cx="1200" cy="57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47" name="Line 118"/>
                <p:cNvSpPr>
                  <a:spLocks noChangeShapeType="1"/>
                </p:cNvSpPr>
                <p:nvPr/>
              </p:nvSpPr>
              <p:spPr bwMode="auto">
                <a:xfrm>
                  <a:off x="2736" y="1092"/>
                  <a:ext cx="1152" cy="57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48" name="Text Box 120"/>
                <p:cNvSpPr txBox="1">
                  <a:spLocks noChangeArrowheads="1"/>
                </p:cNvSpPr>
                <p:nvPr/>
              </p:nvSpPr>
              <p:spPr bwMode="auto">
                <a:xfrm>
                  <a:off x="2440" y="1156"/>
                  <a:ext cx="296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l-GR">
                      <a:solidFill>
                        <a:srgbClr val="000000"/>
                      </a:solidFill>
                      <a:latin typeface="Verdana" pitchFamily="34" charset="0"/>
                      <a:sym typeface="Symbol" pitchFamily="18" charset="2"/>
                    </a:rPr>
                    <a:t></a:t>
                  </a:r>
                  <a:r>
                    <a:rPr lang="en-US" baseline="-25000">
                      <a:solidFill>
                        <a:srgbClr val="000000"/>
                      </a:solidFill>
                      <a:latin typeface="Verdana" pitchFamily="34" charset="0"/>
                    </a:rPr>
                    <a:t>c</a:t>
                  </a:r>
                  <a:endParaRPr lang="el-GR" baseline="-25000">
                    <a:solidFill>
                      <a:srgbClr val="000000"/>
                    </a:solidFill>
                    <a:latin typeface="Verdana" pitchFamily="34" charset="0"/>
                  </a:endParaRPr>
                </a:p>
              </p:txBody>
            </p:sp>
            <p:sp>
              <p:nvSpPr>
                <p:cNvPr id="9249" name="Text Box 121"/>
                <p:cNvSpPr txBox="1">
                  <a:spLocks noChangeArrowheads="1"/>
                </p:cNvSpPr>
                <p:nvPr/>
              </p:nvSpPr>
              <p:spPr bwMode="auto">
                <a:xfrm>
                  <a:off x="4320" y="1476"/>
                  <a:ext cx="528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000000"/>
                      </a:solidFill>
                      <a:latin typeface="Verdana" pitchFamily="34" charset="0"/>
                    </a:rPr>
                    <a:t>Ray2</a:t>
                  </a:r>
                </a:p>
              </p:txBody>
            </p:sp>
            <p:sp>
              <p:nvSpPr>
                <p:cNvPr id="9250" name="Rectangle 122"/>
                <p:cNvSpPr>
                  <a:spLocks noChangeArrowheads="1"/>
                </p:cNvSpPr>
                <p:nvPr/>
              </p:nvSpPr>
              <p:spPr bwMode="auto">
                <a:xfrm>
                  <a:off x="2160" y="1191"/>
                  <a:ext cx="196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l-GR">
                      <a:solidFill>
                        <a:srgbClr val="000000"/>
                      </a:solidFill>
                      <a:latin typeface="Arial" charset="0"/>
                    </a:rPr>
                    <a:t>θ</a:t>
                  </a: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9251" name="Line 123"/>
                <p:cNvSpPr>
                  <a:spLocks noChangeShapeType="1"/>
                </p:cNvSpPr>
                <p:nvPr/>
              </p:nvSpPr>
              <p:spPr bwMode="auto">
                <a:xfrm>
                  <a:off x="2112" y="1236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52" name="Line 124"/>
                <p:cNvSpPr>
                  <a:spLocks noChangeShapeType="1"/>
                </p:cNvSpPr>
                <p:nvPr/>
              </p:nvSpPr>
              <p:spPr bwMode="auto">
                <a:xfrm flipV="1">
                  <a:off x="1248" y="1380"/>
                  <a:ext cx="432" cy="288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53" name="Rectangle 125"/>
                <p:cNvSpPr>
                  <a:spLocks noChangeArrowheads="1"/>
                </p:cNvSpPr>
                <p:nvPr/>
              </p:nvSpPr>
              <p:spPr bwMode="auto">
                <a:xfrm>
                  <a:off x="1152" y="1360"/>
                  <a:ext cx="249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l-GR">
                      <a:solidFill>
                        <a:srgbClr val="000000"/>
                      </a:solidFill>
                      <a:latin typeface="Arial" charset="0"/>
                    </a:rPr>
                    <a:t>θ</a:t>
                  </a:r>
                  <a:r>
                    <a:rPr lang="en-US" baseline="-25000">
                      <a:solidFill>
                        <a:srgbClr val="000000"/>
                      </a:solidFill>
                      <a:latin typeface="Arial" charset="0"/>
                    </a:rPr>
                    <a:t>a</a:t>
                  </a:r>
                </a:p>
              </p:txBody>
            </p:sp>
          </p:grpSp>
        </p:grpSp>
      </p:grpSp>
      <p:grpSp>
        <p:nvGrpSpPr>
          <p:cNvPr id="11" name="Group 129"/>
          <p:cNvGrpSpPr>
            <a:grpSpLocks/>
          </p:cNvGrpSpPr>
          <p:nvPr/>
        </p:nvGrpSpPr>
        <p:grpSpPr bwMode="auto">
          <a:xfrm>
            <a:off x="2133600" y="1371600"/>
            <a:ext cx="5029200" cy="990600"/>
            <a:chOff x="1104" y="768"/>
            <a:chExt cx="3168" cy="624"/>
          </a:xfrm>
        </p:grpSpPr>
        <p:sp>
          <p:nvSpPr>
            <p:cNvPr id="9233" name="Text Box 52"/>
            <p:cNvSpPr txBox="1">
              <a:spLocks noChangeArrowheads="1"/>
            </p:cNvSpPr>
            <p:nvPr/>
          </p:nvSpPr>
          <p:spPr bwMode="auto">
            <a:xfrm>
              <a:off x="3264" y="1092"/>
              <a:ext cx="10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solidFill>
                    <a:srgbClr val="000000"/>
                  </a:solidFill>
                  <a:latin typeface="Verdana" pitchFamily="34" charset="0"/>
                </a:rPr>
                <a:t> </a:t>
              </a:r>
              <a:r>
                <a:rPr lang="en-US">
                  <a:solidFill>
                    <a:srgbClr val="0000FF"/>
                  </a:solidFill>
                  <a:latin typeface="Verdana" pitchFamily="34" charset="0"/>
                </a:rPr>
                <a:t>Ray1(axial)</a:t>
              </a:r>
            </a:p>
          </p:txBody>
        </p:sp>
        <p:sp>
          <p:nvSpPr>
            <p:cNvPr id="9234" name="Line 28"/>
            <p:cNvSpPr>
              <a:spLocks noChangeShapeType="1"/>
            </p:cNvSpPr>
            <p:nvPr/>
          </p:nvSpPr>
          <p:spPr bwMode="auto">
            <a:xfrm flipV="1">
              <a:off x="1680" y="1380"/>
              <a:ext cx="2208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5" name="Rectangle 96"/>
            <p:cNvSpPr>
              <a:spLocks noChangeArrowheads="1"/>
            </p:cNvSpPr>
            <p:nvPr/>
          </p:nvSpPr>
          <p:spPr bwMode="auto">
            <a:xfrm>
              <a:off x="1104" y="768"/>
              <a:ext cx="62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l-GR" sz="2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θ</a:t>
              </a:r>
              <a:r>
                <a:rPr lang="en-US" sz="2000" baseline="-25000">
                  <a:solidFill>
                    <a:srgbClr val="0000FF"/>
                  </a:solidFill>
                  <a:latin typeface="Verdana" pitchFamily="34" charset="0"/>
                </a:rPr>
                <a:t>i</a:t>
              </a:r>
              <a:r>
                <a:rPr lang="en-US" sz="2000">
                  <a:solidFill>
                    <a:srgbClr val="0000FF"/>
                  </a:solidFill>
                  <a:latin typeface="Verdana" pitchFamily="34" charset="0"/>
                </a:rPr>
                <a:t>=90</a:t>
              </a:r>
              <a:r>
                <a:rPr lang="en-US" sz="2000" baseline="30000">
                  <a:solidFill>
                    <a:srgbClr val="0000FF"/>
                  </a:solidFill>
                  <a:latin typeface="Verdana" pitchFamily="34" charset="0"/>
                </a:rPr>
                <a:t>0</a:t>
              </a:r>
            </a:p>
          </p:txBody>
        </p:sp>
        <p:sp>
          <p:nvSpPr>
            <p:cNvPr id="9236" name="Line 94"/>
            <p:cNvSpPr>
              <a:spLocks noChangeShapeType="1"/>
            </p:cNvSpPr>
            <p:nvPr/>
          </p:nvSpPr>
          <p:spPr bwMode="auto">
            <a:xfrm>
              <a:off x="1488" y="1008"/>
              <a:ext cx="240" cy="384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7" name="Line 128"/>
            <p:cNvSpPr>
              <a:spLocks noChangeShapeType="1"/>
            </p:cNvSpPr>
            <p:nvPr/>
          </p:nvSpPr>
          <p:spPr bwMode="auto">
            <a:xfrm>
              <a:off x="1248" y="1380"/>
              <a:ext cx="432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1703</TotalTime>
  <Words>344</Words>
  <Application>Microsoft Office PowerPoint</Application>
  <PresentationFormat>On-screen Show (4:3)</PresentationFormat>
  <Paragraphs>86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Symbol</vt:lpstr>
      <vt:lpstr>Tahoma</vt:lpstr>
      <vt:lpstr>Times New Roman</vt:lpstr>
      <vt:lpstr>Verdana</vt:lpstr>
      <vt:lpstr>Wingdings</vt:lpstr>
      <vt:lpstr>Blends</vt:lpstr>
      <vt:lpstr>Lecture on Optical Fiber Communication</vt:lpstr>
      <vt:lpstr>Dispersion   </vt:lpstr>
      <vt:lpstr>Outline of Talk</vt:lpstr>
      <vt:lpstr>Dispersion</vt:lpstr>
      <vt:lpstr>Types of Dispersion</vt:lpstr>
      <vt:lpstr>Types of Dispersion</vt:lpstr>
      <vt:lpstr>Waveguide Dispersion</vt:lpstr>
      <vt:lpstr>Definition of Modal Dispersion</vt:lpstr>
      <vt:lpstr>Modal Dispersion</vt:lpstr>
      <vt:lpstr>Effect of Dispersion on OFC</vt:lpstr>
      <vt:lpstr>Wavelength dependence of Ng and n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Phase Velocity and Group Velocity</dc:title>
  <dc:creator>Md. Rafiqul Islam</dc:creator>
  <cp:lastModifiedBy>Microsoft</cp:lastModifiedBy>
  <cp:revision>151</cp:revision>
  <dcterms:created xsi:type="dcterms:W3CDTF">2005-07-26T16:24:24Z</dcterms:created>
  <dcterms:modified xsi:type="dcterms:W3CDTF">2020-06-04T08:24:10Z</dcterms:modified>
</cp:coreProperties>
</file>