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68" r:id="rId16"/>
    <p:sldId id="26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274" r:id="rId26"/>
    <p:sldId id="275" r:id="rId27"/>
    <p:sldId id="276" r:id="rId28"/>
    <p:sldId id="277" r:id="rId29"/>
    <p:sldId id="278" r:id="rId30"/>
    <p:sldId id="281" r:id="rId31"/>
    <p:sldId id="279" r:id="rId32"/>
    <p:sldId id="280" r:id="rId33"/>
    <p:sldId id="282" r:id="rId34"/>
    <p:sldId id="273" r:id="rId35"/>
    <p:sldId id="284" r:id="rId36"/>
    <p:sldId id="285" r:id="rId37"/>
    <p:sldId id="286" r:id="rId38"/>
    <p:sldId id="283" r:id="rId39"/>
    <p:sldId id="288" r:id="rId40"/>
    <p:sldId id="289" r:id="rId41"/>
    <p:sldId id="287" r:id="rId42"/>
    <p:sldId id="290" r:id="rId43"/>
    <p:sldId id="292" r:id="rId44"/>
    <p:sldId id="291" r:id="rId45"/>
    <p:sldId id="294" r:id="rId46"/>
    <p:sldId id="293" r:id="rId47"/>
    <p:sldId id="295" r:id="rId48"/>
    <p:sldId id="296" r:id="rId49"/>
    <p:sldId id="298" r:id="rId50"/>
    <p:sldId id="297" r:id="rId51"/>
    <p:sldId id="299" r:id="rId52"/>
    <p:sldId id="300" r:id="rId53"/>
    <p:sldId id="302" r:id="rId54"/>
    <p:sldId id="304" r:id="rId55"/>
    <p:sldId id="305" r:id="rId56"/>
    <p:sldId id="303" r:id="rId57"/>
    <p:sldId id="307" r:id="rId58"/>
    <p:sldId id="306" r:id="rId59"/>
    <p:sldId id="308" r:id="rId60"/>
    <p:sldId id="310" r:id="rId61"/>
    <p:sldId id="311" r:id="rId62"/>
    <p:sldId id="309" r:id="rId63"/>
    <p:sldId id="312" r:id="rId64"/>
    <p:sldId id="313" r:id="rId65"/>
    <p:sldId id="315" r:id="rId66"/>
    <p:sldId id="316" r:id="rId67"/>
    <p:sldId id="314" r:id="rId68"/>
    <p:sldId id="317" r:id="rId69"/>
    <p:sldId id="319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7" d="100"/>
          <a:sy n="67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8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8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4184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4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0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0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6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5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7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1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6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7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7902-5EC3-4A33-91D7-FA6AFF01759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BBA15-0DA0-4475-A6FC-261378C9DE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41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27100"/>
            <a:ext cx="5757537" cy="825500"/>
          </a:xfrm>
          <a:ln>
            <a:solidFill>
              <a:srgbClr val="66FF33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VOLATILE OILS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selfino.cz/wp-content/uploads/770314837-christian-dior-poison.jpg?w=5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05446"/>
            <a:ext cx="2667000" cy="2743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096000" y="5334000"/>
            <a:ext cx="2828274" cy="1354217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Arifur Rahman</a:t>
            </a:r>
          </a:p>
          <a:p>
            <a:pPr algn="r"/>
            <a:r>
              <a:rPr lang="en-US" dirty="0" smtClean="0">
                <a:solidFill>
                  <a:srgbClr val="92D050"/>
                </a:solidFill>
              </a:rPr>
              <a:t>Lecturer</a:t>
            </a:r>
          </a:p>
          <a:p>
            <a:pPr algn="r"/>
            <a:r>
              <a:rPr lang="en-US" dirty="0" smtClean="0">
                <a:solidFill>
                  <a:srgbClr val="92D050"/>
                </a:solidFill>
              </a:rPr>
              <a:t>Department of Pharmacy</a:t>
            </a:r>
          </a:p>
          <a:p>
            <a:pPr algn="r"/>
            <a:r>
              <a:rPr lang="en-US" dirty="0" smtClean="0">
                <a:solidFill>
                  <a:srgbClr val="92D050"/>
                </a:solidFill>
              </a:rPr>
              <a:t>BRAC University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2052" name="Picture 4" descr="https://scontent-sit4-1.xx.fbcdn.net/t45.5328-9/c68.0.410.410/12679235_1171749802845043_1094529605_n.jpg?_nc_eui=LmhEQbQG3BusITKi7b5rYtj6Nm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7" y="2209800"/>
            <a:ext cx="2817813" cy="2817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s://scontent-sit4-1.xx.fbcdn.net/t45.5328-0/c0.47.552.552/p552x414/12409024_992471120806512_1502409351_n.jpg?_nc_eui=paXhGBRjWxP77NQnuIEGIkQsUN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743200" cy="260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458200" cy="6781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66FF33"/>
                </a:solidFill>
              </a:rPr>
              <a:t>    ii. Water and Steam distillation</a:t>
            </a:r>
          </a:p>
          <a:p>
            <a:pPr lvl="0" algn="just"/>
            <a:r>
              <a:rPr lang="en-US" sz="2600" dirty="0" smtClean="0"/>
              <a:t>It is </a:t>
            </a:r>
            <a:r>
              <a:rPr lang="en-US" sz="2600" b="1" dirty="0" smtClean="0">
                <a:solidFill>
                  <a:srgbClr val="FFFF00"/>
                </a:solidFill>
              </a:rPr>
              <a:t>employed for substances either dried or fresh that may be </a:t>
            </a:r>
            <a:r>
              <a:rPr lang="en-US" sz="2600" b="1" dirty="0" smtClean="0">
                <a:solidFill>
                  <a:srgbClr val="FF0000"/>
                </a:solidFill>
              </a:rPr>
              <a:t>injured</a:t>
            </a:r>
            <a:r>
              <a:rPr lang="en-US" sz="2600" b="1" dirty="0" smtClean="0">
                <a:solidFill>
                  <a:srgbClr val="FFFF00"/>
                </a:solidFill>
              </a:rPr>
              <a:t> by boiling</a:t>
            </a:r>
            <a:r>
              <a:rPr lang="en-US" sz="2600" dirty="0" smtClean="0"/>
              <a:t>.</a:t>
            </a:r>
          </a:p>
          <a:p>
            <a:pPr lvl="0" algn="just"/>
            <a:r>
              <a:rPr lang="en-US" sz="2600" dirty="0" smtClean="0"/>
              <a:t>In the case of </a:t>
            </a:r>
            <a:r>
              <a:rPr lang="en-US" sz="2600" b="1" dirty="0" smtClean="0">
                <a:solidFill>
                  <a:srgbClr val="00FFFF"/>
                </a:solidFill>
              </a:rPr>
              <a:t>dried material (cinnamon or clove), the drug is ground and then covered with a layer of water, and steam is passed through the macerated mixture</a:t>
            </a:r>
            <a:r>
              <a:rPr lang="en-US" sz="2600" dirty="0" smtClean="0"/>
              <a:t>.</a:t>
            </a:r>
          </a:p>
          <a:p>
            <a:pPr lvl="0" algn="just"/>
            <a:r>
              <a:rPr lang="en-US" sz="2600" dirty="0" smtClean="0"/>
              <a:t>Since the oil might be impaired by direct boiling, the steam is generated elsewhere and is piped into the container holding that drug.</a:t>
            </a:r>
          </a:p>
          <a:p>
            <a:pPr lvl="0" algn="just"/>
            <a:r>
              <a:rPr lang="en-US" sz="2600" dirty="0" smtClean="0"/>
              <a:t>The oily layer of the condensed distillate is separated from the aqueous layer, and the oil may be marketed with or without further processing. </a:t>
            </a:r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486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66FF33"/>
                </a:solidFill>
              </a:rPr>
              <a:t>     iii. Steam distillation</a:t>
            </a:r>
          </a:p>
          <a:p>
            <a:pPr lvl="0" algn="just"/>
            <a:r>
              <a:rPr lang="en-US" sz="2800" dirty="0" smtClean="0"/>
              <a:t>This method is </a:t>
            </a:r>
            <a:r>
              <a:rPr lang="en-US" sz="2800" b="1" dirty="0" smtClean="0">
                <a:solidFill>
                  <a:srgbClr val="FFFF00"/>
                </a:solidFill>
              </a:rPr>
              <a:t>applicable to fresh plant drugs </a:t>
            </a:r>
            <a:r>
              <a:rPr lang="en-US" sz="2800" dirty="0" smtClean="0"/>
              <a:t>(peppermint, spearmint).</a:t>
            </a:r>
          </a:p>
          <a:p>
            <a:pPr lvl="0" algn="just"/>
            <a:r>
              <a:rPr lang="en-US" sz="2800" dirty="0" smtClean="0"/>
              <a:t>The crop is cut and taken directly to the distilling chamber.</a:t>
            </a:r>
          </a:p>
          <a:p>
            <a:pPr lvl="0" algn="just"/>
            <a:r>
              <a:rPr lang="en-US" sz="2800" dirty="0" smtClean="0"/>
              <a:t>Instead of being allowed to macerate, the drug is suspended on a grid. Since the plant material is still green and contains natural moisture, no maceration is necessary.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0386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sz="2800" b="1" dirty="0" smtClean="0">
                <a:solidFill>
                  <a:srgbClr val="00FFFF"/>
                </a:solidFill>
              </a:rPr>
              <a:t>Steam is forced </a:t>
            </a:r>
            <a:r>
              <a:rPr lang="en-US" sz="2800" dirty="0" smtClean="0"/>
              <a:t>through the </a:t>
            </a:r>
            <a:r>
              <a:rPr lang="en-US" sz="2800" b="1" dirty="0" smtClean="0">
                <a:solidFill>
                  <a:srgbClr val="FFFF00"/>
                </a:solidFill>
              </a:rPr>
              <a:t>fresh herb carrying the oil droplets to the condensing chamber.</a:t>
            </a:r>
          </a:p>
          <a:p>
            <a:pPr lvl="0" algn="just"/>
            <a:r>
              <a:rPr lang="en-US" sz="2800" dirty="0" smtClean="0"/>
              <a:t>During steam distillation </a:t>
            </a:r>
            <a:r>
              <a:rPr lang="en-US" sz="2800" b="1" dirty="0" smtClean="0">
                <a:solidFill>
                  <a:srgbClr val="FFFF00"/>
                </a:solidFill>
              </a:rPr>
              <a:t>hydrolysis (volatile component) and decomposition (other constituents) is a major problem</a:t>
            </a:r>
            <a:r>
              <a:rPr lang="en-US" sz="2800" dirty="0" smtClean="0"/>
              <a:t>. Hydrolysis and decomposition should be kept as minimum as possible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66FF33"/>
                </a:solidFill>
              </a:rPr>
              <a:t>2. Hydrolysis: </a:t>
            </a:r>
            <a:r>
              <a:rPr lang="en-US" sz="2800" dirty="0" err="1" smtClean="0"/>
              <a:t>Glycosidic</a:t>
            </a:r>
            <a:r>
              <a:rPr lang="en-US" sz="2800" dirty="0" smtClean="0"/>
              <a:t> volatile oils are obtained by the enzymatic hydrolysis of the glycosides. E.g. Mustard oil.</a:t>
            </a:r>
          </a:p>
          <a:p>
            <a:pPr algn="just">
              <a:buNone/>
            </a:pPr>
            <a:r>
              <a:rPr lang="en-US" sz="2800" dirty="0">
                <a:solidFill>
                  <a:srgbClr val="66FF33"/>
                </a:solidFill>
              </a:rPr>
              <a:t>3. Expression: </a:t>
            </a:r>
            <a:r>
              <a:rPr lang="en-US" sz="2800" dirty="0" smtClean="0"/>
              <a:t>e.g. lemon oil.</a:t>
            </a:r>
          </a:p>
          <a:p>
            <a:pPr algn="just">
              <a:buNone/>
            </a:pPr>
            <a:r>
              <a:rPr lang="en-US" sz="2800" dirty="0">
                <a:solidFill>
                  <a:srgbClr val="66FF33"/>
                </a:solidFill>
              </a:rPr>
              <a:t>4. </a:t>
            </a:r>
            <a:r>
              <a:rPr lang="en-US" sz="2800" dirty="0" err="1">
                <a:solidFill>
                  <a:srgbClr val="66FF33"/>
                </a:solidFill>
              </a:rPr>
              <a:t>Ecuelle</a:t>
            </a:r>
            <a:r>
              <a:rPr lang="en-US" sz="2800" dirty="0">
                <a:solidFill>
                  <a:srgbClr val="66FF33"/>
                </a:solidFill>
              </a:rPr>
              <a:t> method: </a:t>
            </a:r>
            <a:r>
              <a:rPr lang="en-US" sz="2800" dirty="0" smtClean="0"/>
              <a:t>e.g. lemon oil.</a:t>
            </a:r>
          </a:p>
          <a:p>
            <a:pPr algn="just">
              <a:buNone/>
            </a:pPr>
            <a:r>
              <a:rPr lang="en-US" sz="2800" dirty="0">
                <a:solidFill>
                  <a:srgbClr val="66FF33"/>
                </a:solidFill>
              </a:rPr>
              <a:t>5. </a:t>
            </a:r>
            <a:r>
              <a:rPr lang="en-US" sz="2800" dirty="0" err="1">
                <a:solidFill>
                  <a:srgbClr val="66FF33"/>
                </a:solidFill>
              </a:rPr>
              <a:t>Enfleurage</a:t>
            </a:r>
            <a:r>
              <a:rPr lang="en-US" sz="2800" dirty="0">
                <a:solidFill>
                  <a:srgbClr val="66FF33"/>
                </a:solidFill>
              </a:rPr>
              <a:t>: </a:t>
            </a:r>
            <a:r>
              <a:rPr lang="en-US" sz="2800" dirty="0" smtClean="0"/>
              <a:t>e.g. Rose oil.</a:t>
            </a:r>
          </a:p>
          <a:p>
            <a:pPr algn="just">
              <a:buNone/>
            </a:pPr>
            <a:r>
              <a:rPr lang="en-US" sz="2800" dirty="0">
                <a:solidFill>
                  <a:srgbClr val="66FF33"/>
                </a:solidFill>
              </a:rPr>
              <a:t>6. Extraction: </a:t>
            </a:r>
            <a:r>
              <a:rPr lang="en-US" sz="2800" dirty="0" smtClean="0"/>
              <a:t>Using solvents such as petroleum ether or benzene. E.g. Sandalwood.</a:t>
            </a:r>
          </a:p>
          <a:p>
            <a:pPr algn="just">
              <a:buNone/>
            </a:pPr>
            <a:r>
              <a:rPr lang="en-US" sz="2800" b="1" dirty="0">
                <a:solidFill>
                  <a:srgbClr val="66FF33"/>
                </a:solidFill>
              </a:rPr>
              <a:t>7. Destructive distillation:  </a:t>
            </a:r>
            <a:r>
              <a:rPr lang="en-US" sz="2800" dirty="0" smtClean="0"/>
              <a:t>e.g. Eucalyptus oil. 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Difference between three types of distillation method</a:t>
            </a:r>
          </a:p>
          <a:p>
            <a:pPr algn="ctr">
              <a:buNone/>
            </a:pPr>
            <a:endParaRPr 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25190"/>
              </p:ext>
            </p:extLst>
          </p:nvPr>
        </p:nvGraphicFramePr>
        <p:xfrm>
          <a:off x="228601" y="1295400"/>
          <a:ext cx="8763000" cy="26153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26638"/>
                <a:gridCol w="3192613"/>
                <a:gridCol w="2643749"/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 distillation</a:t>
                      </a:r>
                      <a:endParaRPr lang="en-US" sz="1800" b="1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 and steam </a:t>
                      </a:r>
                      <a:r>
                        <a:rPr lang="en-US" sz="1800" b="1" kern="1200" dirty="0" smtClean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distillation</a:t>
                      </a:r>
                      <a:endParaRPr lang="en-US" sz="1800" b="1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Direct steam distillation</a:t>
                      </a:r>
                      <a:endParaRPr lang="en-US" sz="1800" b="1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9463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/>
                        <a:t>Only dried material can be used.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Both dried and fresh material can be used.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Only fresh material can be used.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90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/>
                        <a:t>Maceration is not needed.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/>
                        <a:t>Maceration needed.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Maceration is not needed.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37801"/>
              </p:ext>
            </p:extLst>
          </p:nvPr>
        </p:nvGraphicFramePr>
        <p:xfrm>
          <a:off x="228600" y="3886200"/>
          <a:ext cx="8763000" cy="2922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1000"/>
                <a:gridCol w="3175000"/>
                <a:gridCol w="2667000"/>
              </a:tblGrid>
              <a:tr h="1087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The crude drug is placed in the boiling chamber. 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The macerated drugs is placed in a separate container. </a:t>
                      </a:r>
                      <a:endParaRPr lang="en-US" sz="1800" dirty="0" smtClean="0"/>
                    </a:p>
                    <a:p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Crude drug is hanged from the top of the container. </a:t>
                      </a:r>
                      <a:endParaRPr lang="en-US" sz="1800" dirty="0" smtClean="0"/>
                    </a:p>
                    <a:p>
                      <a:endParaRPr lang="en-US" sz="1800" b="0" dirty="0"/>
                    </a:p>
                  </a:txBody>
                  <a:tcPr/>
                </a:tc>
              </a:tr>
              <a:tr h="836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Temperature should be above 100°c 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Temperature should be 60-70°c. i.e. low. 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Temperature should be medium (80-85°c) </a:t>
                      </a:r>
                      <a:endParaRPr lang="en-US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819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e.g. Turpentine oil </a:t>
                      </a:r>
                      <a:endParaRPr lang="en-US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e.g. Clove oil, Cinnamon oil. </a:t>
                      </a:r>
                      <a:endParaRPr lang="en-US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e.g. peppermint oil, spearmint oil. </a:t>
                      </a:r>
                      <a:endParaRPr lang="en-US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/>
              </a:rPr>
              <a:t>Importance or uses of volatile </a:t>
            </a:r>
            <a:r>
              <a:rPr lang="en-US" sz="2800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oils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000" b="1" dirty="0" smtClean="0">
                <a:solidFill>
                  <a:srgbClr val="66FF33"/>
                </a:solidFill>
              </a:rPr>
              <a:t>Therapeutic /medicinal importance</a:t>
            </a:r>
          </a:p>
          <a:p>
            <a:pPr marL="2286000" lvl="0" indent="-514350" algn="just">
              <a:buFont typeface="+mj-lt"/>
              <a:buAutoNum type="romanLcPeriod"/>
            </a:pPr>
            <a:r>
              <a:rPr lang="en-US" sz="2200" dirty="0" smtClean="0"/>
              <a:t>Carminative (Clove Oil)</a:t>
            </a:r>
          </a:p>
          <a:p>
            <a:pPr marL="2286000" lvl="0" indent="-514350" algn="just">
              <a:buFont typeface="+mj-lt"/>
              <a:buAutoNum type="romanLcPeriod"/>
            </a:pPr>
            <a:r>
              <a:rPr lang="en-US" sz="2200" dirty="0" smtClean="0"/>
              <a:t>Antiseptic (Eucalyptus Oil)</a:t>
            </a:r>
          </a:p>
          <a:p>
            <a:pPr marL="2286000" lvl="0" indent="-514350" algn="just">
              <a:buFont typeface="+mj-lt"/>
              <a:buAutoNum type="romanLcPeriod"/>
            </a:pPr>
            <a:r>
              <a:rPr lang="en-US" sz="2200" dirty="0" smtClean="0"/>
              <a:t>Antispasmodic (Peppermint Oil)</a:t>
            </a:r>
          </a:p>
          <a:p>
            <a:pPr marL="2286000" lvl="0" indent="-514350" algn="just">
              <a:buFont typeface="+mj-lt"/>
              <a:buAutoNum type="romanLcPeriod"/>
            </a:pPr>
            <a:r>
              <a:rPr lang="en-US" sz="2200" dirty="0" smtClean="0"/>
              <a:t>Stimulant (Clove Oil)</a:t>
            </a:r>
          </a:p>
          <a:p>
            <a:pPr marL="2286000" lvl="0" indent="-514350" algn="just">
              <a:buFont typeface="+mj-lt"/>
              <a:buAutoNum type="romanLcPeriod"/>
            </a:pPr>
            <a:r>
              <a:rPr lang="en-US" sz="2200" dirty="0" smtClean="0"/>
              <a:t>Astringent (Nutmeg Oil)</a:t>
            </a:r>
          </a:p>
          <a:p>
            <a:pPr marL="2286000" lvl="0" indent="-514350" algn="just">
              <a:buFont typeface="+mj-lt"/>
              <a:buAutoNum type="romanLcPeriod"/>
            </a:pPr>
            <a:r>
              <a:rPr lang="en-US" sz="2200" dirty="0" smtClean="0"/>
              <a:t>Antibacterial (Pine Oil)</a:t>
            </a:r>
          </a:p>
          <a:p>
            <a:pPr marL="2286000" lvl="0" indent="-514350" algn="just">
              <a:buFont typeface="+mj-lt"/>
              <a:buAutoNum type="romanLcPeriod"/>
            </a:pPr>
            <a:r>
              <a:rPr lang="en-US" sz="2200" dirty="0" smtClean="0"/>
              <a:t>Anti Infective (Camphor Oil)</a:t>
            </a:r>
          </a:p>
          <a:p>
            <a:pPr marL="2286000" lvl="0" indent="-514350" algn="just">
              <a:buFont typeface="+mj-lt"/>
              <a:buAutoNum type="romanLcPeriod"/>
            </a:pPr>
            <a:r>
              <a:rPr lang="en-US" sz="2200" dirty="0" smtClean="0"/>
              <a:t>Anti </a:t>
            </a:r>
            <a:r>
              <a:rPr lang="en-US" sz="2200" dirty="0" err="1" smtClean="0"/>
              <a:t>Fungual</a:t>
            </a:r>
            <a:r>
              <a:rPr lang="en-US" sz="2200" dirty="0" smtClean="0"/>
              <a:t> (</a:t>
            </a:r>
            <a:r>
              <a:rPr lang="en-US" sz="2200" dirty="0" err="1" smtClean="0"/>
              <a:t>Thymol</a:t>
            </a:r>
            <a:r>
              <a:rPr lang="en-US" sz="2200" dirty="0" smtClean="0"/>
              <a:t> oil)</a:t>
            </a:r>
          </a:p>
          <a:p>
            <a:pPr marL="2286000" lvl="0" indent="-514350" algn="just">
              <a:buFont typeface="+mj-lt"/>
              <a:buAutoNum type="romanLcPeriod"/>
            </a:pPr>
            <a:r>
              <a:rPr lang="en-US" sz="2200" dirty="0" smtClean="0"/>
              <a:t>Expectorant (Eucalyptus Oil)</a:t>
            </a:r>
          </a:p>
          <a:p>
            <a:pPr marL="2286000" lvl="0" indent="-514350" algn="just">
              <a:buFont typeface="+mj-lt"/>
              <a:buAutoNum type="romanLcPeriod"/>
            </a:pPr>
            <a:r>
              <a:rPr lang="en-US" sz="2200" dirty="0" err="1" smtClean="0"/>
              <a:t>Antirheumatic</a:t>
            </a:r>
            <a:r>
              <a:rPr lang="en-US" sz="2200" dirty="0" smtClean="0"/>
              <a:t> (Wintergreen Oil)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66FF33"/>
                </a:solidFill>
              </a:rPr>
              <a:t>Pharmaceutical importance:</a:t>
            </a:r>
          </a:p>
          <a:p>
            <a:pPr marL="1485900" lvl="0" indent="-514350">
              <a:buFont typeface="+mj-lt"/>
              <a:buAutoNum type="romanLcPeriod"/>
            </a:pPr>
            <a:r>
              <a:rPr lang="en-US" sz="2200" dirty="0" smtClean="0"/>
              <a:t>Pharmaceutical aid (</a:t>
            </a:r>
            <a:r>
              <a:rPr lang="en-US" sz="2200" dirty="0" err="1" smtClean="0"/>
              <a:t>flavour</a:t>
            </a:r>
            <a:r>
              <a:rPr lang="en-US" sz="2200" dirty="0" smtClean="0"/>
              <a:t>)</a:t>
            </a:r>
          </a:p>
          <a:p>
            <a:pPr marL="1485900" lvl="0" indent="-514350">
              <a:buFont typeface="+mj-lt"/>
              <a:buAutoNum type="romanLcPeriod"/>
            </a:pPr>
            <a:r>
              <a:rPr lang="en-US" sz="2200" dirty="0" smtClean="0"/>
              <a:t>Perfume and Cosmetic Preparation</a:t>
            </a:r>
          </a:p>
          <a:p>
            <a:pPr marL="1485900" lvl="0" indent="-514350">
              <a:buFont typeface="+mj-lt"/>
              <a:buAutoNum type="romanLcPeriod"/>
            </a:pPr>
            <a:r>
              <a:rPr lang="en-US" sz="2200" dirty="0" smtClean="0"/>
              <a:t>Masking bad odor in Pharmaceutical Preparation</a:t>
            </a:r>
          </a:p>
          <a:p>
            <a:pPr marL="1485900" lvl="0" indent="-514350">
              <a:buFont typeface="+mj-lt"/>
              <a:buAutoNum type="romanLcPeriod"/>
            </a:pPr>
            <a:r>
              <a:rPr lang="en-US" sz="2200" dirty="0" smtClean="0"/>
              <a:t>Sometimes it is used main constituents of drug preparation</a:t>
            </a:r>
          </a:p>
          <a:p>
            <a:pPr marL="1485900" lvl="0" indent="-514350">
              <a:buFont typeface="+mj-lt"/>
              <a:buAutoNum type="romanLcPeriod"/>
            </a:pPr>
            <a:r>
              <a:rPr lang="en-US" sz="2200" dirty="0" smtClean="0"/>
              <a:t>Preservatives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66FF33"/>
                </a:solidFill>
              </a:rPr>
              <a:t>Importance for plants:</a:t>
            </a:r>
          </a:p>
          <a:p>
            <a:pPr marL="971550" lvl="0"/>
            <a:r>
              <a:rPr lang="en-US" sz="2200" dirty="0" smtClean="0"/>
              <a:t>Volatile Oils acts as repellent of insects</a:t>
            </a:r>
          </a:p>
          <a:p>
            <a:pPr marL="971550" lvl="0"/>
            <a:r>
              <a:rPr lang="en-US" sz="2200" dirty="0" smtClean="0"/>
              <a:t>Thus preventing from destruction of the flowers and leaves</a:t>
            </a:r>
          </a:p>
          <a:p>
            <a:pPr marL="971550" lvl="0"/>
            <a:r>
              <a:rPr lang="en-US" sz="2200" dirty="0" smtClean="0"/>
              <a:t>Act as an insect attractant. Thus aiding in cross fertilization of the flowers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9339" y="273879"/>
            <a:ext cx="7765321" cy="1326321"/>
          </a:xfrm>
        </p:spPr>
        <p:txBody>
          <a:bodyPr/>
          <a:lstStyle/>
          <a:p>
            <a:pPr eaLnBrk="1" hangingPunct="1">
              <a:defRPr/>
            </a:pPr>
            <a:r>
              <a:rPr lang="en-ZA" sz="4000" dirty="0" smtClean="0"/>
              <a:t>DEFINITION OF VOLATILE OILS</a:t>
            </a:r>
            <a:endParaRPr lang="en-GB" sz="4000" dirty="0" smtClean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lnSpcReduction="10000"/>
          </a:bodyPr>
          <a:lstStyle/>
          <a:p>
            <a:pPr marL="660400" indent="-660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ZA" sz="2400" dirty="0" smtClean="0"/>
              <a:t>Volatile oils are products which are generally complex in composition, consisting of the volatile principles contained in plants, and are more or less modified during the preparation process.</a:t>
            </a:r>
          </a:p>
          <a:p>
            <a:pPr marL="660400" indent="-660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ZA" sz="2400" dirty="0" smtClean="0"/>
          </a:p>
          <a:p>
            <a:pPr marL="660400" indent="-660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ZA" sz="2400" dirty="0" smtClean="0"/>
              <a:t>Only 2 procedures may be used to prepare official oils</a:t>
            </a:r>
          </a:p>
          <a:p>
            <a:pPr marL="1771650" indent="-660400" eaLnBrk="1" hangingPunct="1">
              <a:lnSpc>
                <a:spcPct val="80000"/>
              </a:lnSpc>
              <a:buFont typeface="Wingdings" panose="05000000000000000000" pitchFamily="2" charset="2"/>
              <a:buAutoNum type="romanLcPeriod"/>
              <a:defRPr/>
            </a:pPr>
            <a:r>
              <a:rPr lang="en-ZA" sz="2400" dirty="0" smtClean="0"/>
              <a:t>Steam distillation</a:t>
            </a:r>
          </a:p>
          <a:p>
            <a:pPr marL="1771650" indent="-660400" eaLnBrk="1" hangingPunct="1">
              <a:lnSpc>
                <a:spcPct val="80000"/>
              </a:lnSpc>
              <a:buFont typeface="Wingdings" panose="05000000000000000000" pitchFamily="2" charset="2"/>
              <a:buAutoNum type="romanLcPeriod"/>
              <a:defRPr/>
            </a:pPr>
            <a:r>
              <a:rPr lang="en-ZA" sz="2400" dirty="0" smtClean="0"/>
              <a:t>Expression</a:t>
            </a:r>
          </a:p>
          <a:p>
            <a:pPr marL="660400" indent="-660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ZA" sz="2400" dirty="0" smtClean="0"/>
          </a:p>
          <a:p>
            <a:pPr marL="660400" indent="-6604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ZA" sz="2400" dirty="0" smtClean="0"/>
              <a:t>4 Main types of volatile oils</a:t>
            </a:r>
          </a:p>
          <a:p>
            <a:pPr marL="2514600" indent="-660400" eaLnBrk="1" hangingPunct="1">
              <a:lnSpc>
                <a:spcPct val="80000"/>
              </a:lnSpc>
              <a:buFont typeface="Wingdings" panose="05000000000000000000" pitchFamily="2" charset="2"/>
              <a:buAutoNum type="romanLcPeriod"/>
              <a:defRPr/>
            </a:pPr>
            <a:r>
              <a:rPr lang="en-ZA" sz="2400" dirty="0" smtClean="0"/>
              <a:t>Concretes</a:t>
            </a:r>
          </a:p>
          <a:p>
            <a:pPr marL="2514600" indent="-660400" eaLnBrk="1" hangingPunct="1">
              <a:lnSpc>
                <a:spcPct val="80000"/>
              </a:lnSpc>
              <a:buFont typeface="Wingdings" panose="05000000000000000000" pitchFamily="2" charset="2"/>
              <a:buAutoNum type="romanLcPeriod"/>
              <a:defRPr/>
            </a:pPr>
            <a:r>
              <a:rPr lang="en-ZA" sz="2400" dirty="0" smtClean="0"/>
              <a:t>Pomades</a:t>
            </a:r>
          </a:p>
          <a:p>
            <a:pPr marL="2514600" indent="-660400" eaLnBrk="1" hangingPunct="1">
              <a:lnSpc>
                <a:spcPct val="80000"/>
              </a:lnSpc>
              <a:buFont typeface="Wingdings" panose="05000000000000000000" pitchFamily="2" charset="2"/>
              <a:buAutoNum type="romanLcPeriod"/>
              <a:defRPr/>
            </a:pPr>
            <a:r>
              <a:rPr lang="en-ZA" sz="2400" dirty="0" err="1" smtClean="0"/>
              <a:t>Resinoids</a:t>
            </a:r>
            <a:endParaRPr lang="en-ZA" sz="2400" dirty="0" smtClean="0"/>
          </a:p>
          <a:p>
            <a:pPr marL="2514600" indent="-660400" eaLnBrk="1" hangingPunct="1">
              <a:lnSpc>
                <a:spcPct val="80000"/>
              </a:lnSpc>
              <a:buFont typeface="Wingdings" panose="05000000000000000000" pitchFamily="2" charset="2"/>
              <a:buAutoNum type="romanLcPeriod"/>
              <a:defRPr/>
            </a:pPr>
            <a:r>
              <a:rPr lang="en-ZA" sz="2400" dirty="0" smtClean="0"/>
              <a:t>Absolutes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5103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655638" y="204789"/>
            <a:ext cx="8218487" cy="919162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 smtClean="0"/>
              <a:t>CONCRETES</a:t>
            </a:r>
            <a:endParaRPr lang="en-GB" dirty="0" smtClean="0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4463" y="914400"/>
            <a:ext cx="4105275" cy="49688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ZA" sz="2400" b="1" dirty="0" smtClean="0"/>
              <a:t>Prepared from raw materials of vegetable origin</a:t>
            </a:r>
            <a:r>
              <a:rPr lang="en-ZA" sz="2400" dirty="0" smtClean="0"/>
              <a:t> (bark, flowers, leafs, roots etc.)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ZA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ZA" sz="2400" b="1" dirty="0" smtClean="0"/>
              <a:t>Extracted by HC type solvents</a:t>
            </a:r>
            <a:r>
              <a:rPr lang="en-ZA" sz="2400" dirty="0" smtClean="0"/>
              <a:t>, rather than distillation or expression – Becomes </a:t>
            </a:r>
            <a:r>
              <a:rPr lang="en-ZA" sz="2400" b="1" dirty="0" smtClean="0"/>
              <a:t>necessary when the essential oil is adversely affected by hot water or steam</a:t>
            </a:r>
            <a:r>
              <a:rPr lang="en-ZA" sz="2400" dirty="0" smtClean="0"/>
              <a:t> (e.g. jasmine).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ZA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ZA" sz="2400" dirty="0" smtClean="0"/>
              <a:t>Produces a more </a:t>
            </a:r>
            <a:r>
              <a:rPr lang="en-ZA" sz="2400" b="1" dirty="0" smtClean="0"/>
              <a:t>true-to-nature fragrance.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557338"/>
            <a:ext cx="374491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</p:txBody>
      </p:sp>
      <p:pic>
        <p:nvPicPr>
          <p:cNvPr id="7173" name="Picture 8" descr="jasmine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64343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3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sz="4000" smtClean="0"/>
              <a:t>CONCRETES</a:t>
            </a:r>
            <a:endParaRPr lang="en-GB" sz="4000" smtClean="0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3563938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ZA" sz="2400" dirty="0" smtClean="0"/>
              <a:t>Concretes contain about </a:t>
            </a:r>
            <a:r>
              <a:rPr lang="en-ZA" sz="2400" b="1" dirty="0" smtClean="0"/>
              <a:t>50 % wax and 50 % essential oil</a:t>
            </a:r>
            <a:r>
              <a:rPr lang="en-ZA" sz="2400" dirty="0" smtClean="0"/>
              <a:t> (jasmine).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ZA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ZA" sz="2400" dirty="0" err="1" smtClean="0"/>
              <a:t>Ylang</a:t>
            </a:r>
            <a:r>
              <a:rPr lang="en-ZA" sz="2400" dirty="0" smtClean="0"/>
              <a:t> </a:t>
            </a:r>
            <a:r>
              <a:rPr lang="en-ZA" sz="2400" dirty="0" err="1" smtClean="0"/>
              <a:t>ylang</a:t>
            </a:r>
            <a:r>
              <a:rPr lang="en-ZA" sz="2400" dirty="0" smtClean="0"/>
              <a:t> (concrete volatile) contains 80 % essential oil and 20 % wax.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ZA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ZA" sz="2400" dirty="0" smtClean="0"/>
              <a:t>Advantages of concretes:  they are </a:t>
            </a:r>
            <a:r>
              <a:rPr lang="en-ZA" sz="2400" b="1" dirty="0" smtClean="0"/>
              <a:t>more stable and concentrated</a:t>
            </a:r>
            <a:r>
              <a:rPr lang="en-ZA" sz="2400" dirty="0" smtClean="0"/>
              <a:t> than pure essential oils.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sz="2400" dirty="0" smtClean="0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pic>
        <p:nvPicPr>
          <p:cNvPr id="8197" name="Picture 8" descr="y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84313"/>
            <a:ext cx="35290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ylang_yla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84313"/>
            <a:ext cx="28575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6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Volatile oils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81599"/>
          </a:xfrm>
        </p:spPr>
        <p:txBody>
          <a:bodyPr>
            <a:noAutofit/>
          </a:bodyPr>
          <a:lstStyle/>
          <a:p>
            <a:pPr algn="just"/>
            <a:r>
              <a:rPr lang="en-US" sz="2500" dirty="0"/>
              <a:t>Volatile oils are </a:t>
            </a:r>
            <a:r>
              <a:rPr lang="en-US" sz="2500" b="1" dirty="0" smtClean="0">
                <a:solidFill>
                  <a:srgbClr val="66FF33"/>
                </a:solidFill>
              </a:rPr>
              <a:t>mono- and </a:t>
            </a:r>
            <a:r>
              <a:rPr lang="en-US" sz="2500" b="1" dirty="0" err="1" smtClean="0">
                <a:solidFill>
                  <a:srgbClr val="66FF33"/>
                </a:solidFill>
              </a:rPr>
              <a:t>sesquiterpenes</a:t>
            </a:r>
            <a:r>
              <a:rPr lang="en-US" sz="2500" b="1" dirty="0" smtClean="0">
                <a:solidFill>
                  <a:srgbClr val="66FF33"/>
                </a:solidFill>
              </a:rPr>
              <a:t> </a:t>
            </a:r>
            <a:r>
              <a:rPr lang="en-US" sz="2500" dirty="0" smtClean="0"/>
              <a:t>obtained from (</a:t>
            </a:r>
            <a:r>
              <a:rPr lang="en-US" sz="2500" b="1" dirty="0">
                <a:solidFill>
                  <a:srgbClr val="66FF33"/>
                </a:solidFill>
              </a:rPr>
              <a:t>the odorous principle</a:t>
            </a:r>
            <a:r>
              <a:rPr lang="en-US" sz="2500" dirty="0" smtClean="0"/>
              <a:t>) various </a:t>
            </a:r>
            <a:r>
              <a:rPr lang="en-US" sz="2500" dirty="0"/>
              <a:t>plant parts. </a:t>
            </a:r>
            <a:endParaRPr lang="en-US" sz="2500" dirty="0" smtClean="0"/>
          </a:p>
          <a:p>
            <a:pPr algn="just"/>
            <a:r>
              <a:rPr lang="en-US" sz="2500" dirty="0" smtClean="0"/>
              <a:t>They </a:t>
            </a:r>
            <a:r>
              <a:rPr lang="en-US" sz="2500" dirty="0"/>
              <a:t>may be </a:t>
            </a:r>
            <a:r>
              <a:rPr lang="en-US" sz="2500" b="1" dirty="0">
                <a:solidFill>
                  <a:srgbClr val="66FF33"/>
                </a:solidFill>
              </a:rPr>
              <a:t>formed directly </a:t>
            </a:r>
            <a:r>
              <a:rPr lang="en-US" sz="2500" b="1" dirty="0">
                <a:solidFill>
                  <a:srgbClr val="FFC000"/>
                </a:solidFill>
              </a:rPr>
              <a:t>by protoplasm </a:t>
            </a:r>
            <a:r>
              <a:rPr lang="en-US" sz="2500" dirty="0"/>
              <a:t>or </a:t>
            </a:r>
            <a:r>
              <a:rPr lang="en-US" sz="2500" b="1" dirty="0">
                <a:solidFill>
                  <a:srgbClr val="FFC000"/>
                </a:solidFill>
              </a:rPr>
              <a:t>by decomposition of the </a:t>
            </a:r>
            <a:r>
              <a:rPr lang="en-US" sz="2500" b="1" dirty="0" err="1">
                <a:solidFill>
                  <a:srgbClr val="FFC000"/>
                </a:solidFill>
              </a:rPr>
              <a:t>resinogenous</a:t>
            </a:r>
            <a:r>
              <a:rPr lang="en-US" sz="2500" b="1" dirty="0">
                <a:solidFill>
                  <a:srgbClr val="FFC000"/>
                </a:solidFill>
              </a:rPr>
              <a:t> layer of the cell wall</a:t>
            </a:r>
            <a:r>
              <a:rPr lang="en-US" sz="2500" dirty="0"/>
              <a:t> or </a:t>
            </a:r>
            <a:r>
              <a:rPr lang="en-US" sz="2500" b="1" dirty="0">
                <a:solidFill>
                  <a:srgbClr val="FFC000"/>
                </a:solidFill>
              </a:rPr>
              <a:t>by hydrolysis of certain glycosides</a:t>
            </a:r>
            <a:r>
              <a:rPr lang="en-US" sz="2500" dirty="0"/>
              <a:t>. </a:t>
            </a:r>
            <a:endParaRPr lang="en-US" sz="2500" dirty="0" smtClean="0"/>
          </a:p>
          <a:p>
            <a:pPr algn="just"/>
            <a:r>
              <a:rPr lang="en-US" sz="2500" dirty="0" smtClean="0"/>
              <a:t>Most </a:t>
            </a:r>
            <a:r>
              <a:rPr lang="en-US" sz="2500" dirty="0"/>
              <a:t>of the volatile oils are </a:t>
            </a:r>
            <a:r>
              <a:rPr lang="en-US" sz="2500" b="1" dirty="0">
                <a:solidFill>
                  <a:srgbClr val="66FF33"/>
                </a:solidFill>
              </a:rPr>
              <a:t>evaporate when they are exposed to the air </a:t>
            </a:r>
            <a:r>
              <a:rPr lang="en-US" sz="2500" dirty="0"/>
              <a:t>at </a:t>
            </a:r>
            <a:r>
              <a:rPr lang="en-US" sz="2500" dirty="0">
                <a:solidFill>
                  <a:srgbClr val="00FFFF"/>
                </a:solidFill>
              </a:rPr>
              <a:t>ordinary temperature </a:t>
            </a:r>
            <a:r>
              <a:rPr lang="en-US" sz="2500" dirty="0"/>
              <a:t>(36-38°). </a:t>
            </a:r>
          </a:p>
          <a:p>
            <a:pPr algn="just"/>
            <a:r>
              <a:rPr lang="en-US" sz="2500" b="1" dirty="0">
                <a:solidFill>
                  <a:srgbClr val="FFFF00"/>
                </a:solidFill>
              </a:rPr>
              <a:t>Volatile oils </a:t>
            </a:r>
            <a:r>
              <a:rPr lang="en-US" sz="2500" dirty="0"/>
              <a:t>are sometimes called </a:t>
            </a:r>
            <a:r>
              <a:rPr lang="en-US" sz="2500" b="1" dirty="0">
                <a:solidFill>
                  <a:srgbClr val="FFFF00"/>
                </a:solidFill>
              </a:rPr>
              <a:t>essential oils </a:t>
            </a:r>
            <a:r>
              <a:rPr lang="en-US" sz="2500" dirty="0"/>
              <a:t>because they represent the </a:t>
            </a:r>
            <a:r>
              <a:rPr lang="en-US" sz="2500" b="1" dirty="0">
                <a:solidFill>
                  <a:srgbClr val="66FF33"/>
                </a:solidFill>
              </a:rPr>
              <a:t>‘essence’ </a:t>
            </a:r>
            <a:r>
              <a:rPr lang="en-US" sz="2500" dirty="0"/>
              <a:t>or the active constituents of the plants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9339" y="228600"/>
            <a:ext cx="7765321" cy="1326321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 smtClean="0"/>
              <a:t>POMADES</a:t>
            </a:r>
            <a:endParaRPr lang="en-GB" dirty="0" smtClean="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6699" y="1219200"/>
            <a:ext cx="3829503" cy="3702881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ZA" sz="2400" dirty="0" smtClean="0"/>
              <a:t>True pomades are (volatile oil) products of a process known as </a:t>
            </a:r>
            <a:r>
              <a:rPr lang="en-ZA" sz="2400" dirty="0" err="1" smtClean="0"/>
              <a:t>enfleurage</a:t>
            </a:r>
            <a:r>
              <a:rPr lang="en-ZA" sz="2400" dirty="0" smtClean="0"/>
              <a:t> (hot or cold).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ZA" sz="2400" dirty="0" err="1" smtClean="0"/>
              <a:t>Enfleurage</a:t>
            </a:r>
            <a:r>
              <a:rPr lang="en-ZA" sz="2400" dirty="0" smtClean="0"/>
              <a:t> is used for obtaining aromatic materials from flowers containing volatile oils to produce perfume long after they were cut.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sz="2400" dirty="0" smtClean="0"/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pic>
        <p:nvPicPr>
          <p:cNvPr id="9221" name="Picture 8" descr="142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43053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3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sz="4000" smtClean="0"/>
              <a:t>ENFLEURAGE:  METHOD</a:t>
            </a:r>
            <a:endParaRPr lang="en-GB" sz="4000" smtClean="0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859338" cy="5949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ZA" sz="2400" dirty="0" smtClean="0"/>
              <a:t>A glass plate is covered with a thin coating of especially prepared and odourless fat (called a chassis).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ZA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ZA" sz="2400" dirty="0" smtClean="0"/>
              <a:t>The freshly cut flowers are individually laid on to the fat which in time becomes saturated with their essential oils.  The flowers are renewed with fresh material.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ZA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ZA" sz="2400" dirty="0" smtClean="0"/>
              <a:t>Eventually the fragrance-saturated fat, known as pomade, may be treated with alcohol to extract the oil from the fat.</a:t>
            </a:r>
            <a:endParaRPr lang="en-GB" sz="2400" dirty="0" smtClean="0"/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600200"/>
            <a:ext cx="37544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pic>
        <p:nvPicPr>
          <p:cNvPr id="10245" name="Picture 8" descr="enfleur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2513"/>
            <a:ext cx="4356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4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47" y="609602"/>
            <a:ext cx="7765321" cy="657224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 smtClean="0"/>
              <a:t>RESINOIDS</a:t>
            </a:r>
            <a:endParaRPr lang="en-GB" dirty="0" smtClean="0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ZA" sz="2400" dirty="0" smtClean="0"/>
              <a:t>Prepared from natural resinous material (dried material) by extraction with a non-aqueous solvent, e.g.  Petroleum ether or hexane.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ZA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ZA" sz="2400" dirty="0" smtClean="0"/>
              <a:t>E.g.  Balsams – Peru balsam or benzoin;  resins (</a:t>
            </a:r>
            <a:r>
              <a:rPr lang="en-ZA" sz="2400" b="1" dirty="0" smtClean="0">
                <a:solidFill>
                  <a:schemeClr val="folHlink"/>
                </a:solidFill>
              </a:rPr>
              <a:t>amber</a:t>
            </a:r>
            <a:r>
              <a:rPr lang="en-ZA" sz="2400" dirty="0" smtClean="0"/>
              <a:t> or mastic);  Oleoresin (copaiba balsam and </a:t>
            </a:r>
            <a:r>
              <a:rPr lang="en-ZA" sz="2400" b="1" dirty="0" smtClean="0">
                <a:solidFill>
                  <a:schemeClr val="folHlink"/>
                </a:solidFill>
              </a:rPr>
              <a:t>turpentine</a:t>
            </a:r>
            <a:r>
              <a:rPr lang="en-ZA" sz="2400" dirty="0" smtClean="0"/>
              <a:t>); </a:t>
            </a:r>
            <a:r>
              <a:rPr lang="en-ZA" sz="2400" dirty="0" err="1" smtClean="0"/>
              <a:t>Oleogum</a:t>
            </a:r>
            <a:r>
              <a:rPr lang="en-ZA" sz="2400" dirty="0" smtClean="0"/>
              <a:t> resins (frankincense and </a:t>
            </a:r>
            <a:r>
              <a:rPr lang="en-ZA" sz="2400" b="1" dirty="0" smtClean="0">
                <a:solidFill>
                  <a:schemeClr val="folHlink"/>
                </a:solidFill>
              </a:rPr>
              <a:t>myrrh</a:t>
            </a:r>
            <a:r>
              <a:rPr lang="en-ZA" sz="2400" dirty="0" smtClean="0"/>
              <a:t>)</a:t>
            </a:r>
            <a:endParaRPr lang="en-GB" sz="2400" dirty="0" smtClean="0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pic>
        <p:nvPicPr>
          <p:cNvPr id="11269" name="Picture 7" descr="Frankincense%20tears%20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52" y="1268413"/>
            <a:ext cx="224858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frankincense_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68413"/>
            <a:ext cx="25146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eggandam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52" y="3860800"/>
            <a:ext cx="4513948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3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>
          <a:xfrm>
            <a:off x="642166" y="273879"/>
            <a:ext cx="7765321" cy="1326321"/>
          </a:xfrm>
        </p:spPr>
        <p:txBody>
          <a:bodyPr/>
          <a:lstStyle/>
          <a:p>
            <a:pPr eaLnBrk="1" hangingPunct="1">
              <a:defRPr/>
            </a:pPr>
            <a:r>
              <a:rPr lang="en-ZA" dirty="0" smtClean="0"/>
              <a:t>RESINOIDS</a:t>
            </a:r>
            <a:endParaRPr lang="en-GB" dirty="0" smtClean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ZA" smtClean="0"/>
              <a:t>Can be viscous liquids, semi-solid or solid.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ZA" smtClean="0"/>
              <a:t>Usually homogeneous mass of non-crystalline character.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ZA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ZA" smtClean="0"/>
              <a:t>Uses:  in perfumery as fixatives to prolong the effect of a fragrance.</a:t>
            </a:r>
            <a:endParaRPr lang="en-GB" smtClean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293" name="Picture 10" descr="50263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84313"/>
            <a:ext cx="4716462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4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19163"/>
          </a:xfrm>
        </p:spPr>
        <p:txBody>
          <a:bodyPr/>
          <a:lstStyle/>
          <a:p>
            <a:pPr eaLnBrk="1" hangingPunct="1">
              <a:defRPr/>
            </a:pPr>
            <a:r>
              <a:rPr lang="en-ZA" smtClean="0"/>
              <a:t>ABSOLUTES</a:t>
            </a:r>
            <a:endParaRPr lang="en-GB" smtClean="0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60483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ZA" sz="2400" smtClean="0"/>
              <a:t>Obtained from a concrete, pomade, or a resinoid by alcoholic extraction.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ZA" sz="2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ZA" sz="2400" smtClean="0"/>
              <a:t>The extraction process may be repeated.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ZA" sz="2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ZA" sz="2400" smtClean="0"/>
              <a:t>The ethanol solution is cooled &amp; filtered to eliminate waxes.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ZA" sz="2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ZA" sz="2400" smtClean="0"/>
              <a:t>The ethanol is then removed by distillation.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ZA" sz="2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ZA" sz="2400" smtClean="0"/>
              <a:t>They are usually highly concentrated viscous liquids.</a:t>
            </a:r>
            <a:endParaRPr lang="en-GB" sz="2400" smtClean="0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  <p:pic>
        <p:nvPicPr>
          <p:cNvPr id="13317" name="Picture 8" descr="CoonLavEssential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84313"/>
            <a:ext cx="43926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9" y="304800"/>
            <a:ext cx="7765321" cy="685799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solidFill>
                  <a:srgbClr val="FFFF00"/>
                </a:solidFill>
                <a:effectLst/>
              </a:rPr>
              <a:t>TERPENES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 smtClean="0"/>
              <a:t>Terpenes</a:t>
            </a:r>
            <a:r>
              <a:rPr lang="en-US" sz="3600" dirty="0" smtClean="0"/>
              <a:t>, are natural products whose structures may be divided into isoprene units. </a:t>
            </a:r>
          </a:p>
          <a:p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b="1" dirty="0" smtClean="0"/>
              <a:t>				isoprene</a:t>
            </a:r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4" name="Picture 3" descr="Isoprene-Stru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200400"/>
            <a:ext cx="2770693" cy="175371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4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Classification of </a:t>
            </a:r>
            <a:r>
              <a:rPr lang="en-US" b="1" dirty="0" err="1" smtClean="0"/>
              <a:t>terpenes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900" dirty="0" err="1" smtClean="0"/>
              <a:t>Terpenes</a:t>
            </a:r>
            <a:r>
              <a:rPr lang="en-US" sz="3900" dirty="0" smtClean="0"/>
              <a:t> are classified by the number of 5-C atoms they contain.</a:t>
            </a:r>
          </a:p>
          <a:p>
            <a:pPr lvl="0" algn="just"/>
            <a:r>
              <a:rPr lang="en-US" sz="3900" dirty="0" smtClean="0"/>
              <a:t> </a:t>
            </a:r>
            <a:r>
              <a:rPr lang="en-US" sz="3900" b="1" dirty="0" smtClean="0"/>
              <a:t>Hemiterpenes</a:t>
            </a:r>
            <a:r>
              <a:rPr lang="en-US" sz="3900" dirty="0" smtClean="0"/>
              <a:t> consist of a single isoprene unit. Isoprene itself is considered the only hemiterpene. </a:t>
            </a:r>
          </a:p>
          <a:p>
            <a:pPr algn="just"/>
            <a:r>
              <a:rPr lang="en-US" sz="3900" dirty="0" smtClean="0"/>
              <a:t>10-Carbon </a:t>
            </a:r>
            <a:r>
              <a:rPr lang="en-US" sz="3900" dirty="0" err="1" smtClean="0"/>
              <a:t>terpenes</a:t>
            </a:r>
            <a:r>
              <a:rPr lang="en-US" sz="3900" dirty="0" smtClean="0"/>
              <a:t> (contain 2 C-5 units) – </a:t>
            </a:r>
            <a:r>
              <a:rPr lang="en-US" sz="3900" dirty="0" err="1" smtClean="0"/>
              <a:t>monoterpenes</a:t>
            </a:r>
            <a:endParaRPr lang="en-US" sz="3900" dirty="0" smtClean="0"/>
          </a:p>
          <a:p>
            <a:pPr algn="just"/>
            <a:r>
              <a:rPr lang="en-US" sz="3900" dirty="0" smtClean="0"/>
              <a:t>15- Carbon </a:t>
            </a:r>
            <a:r>
              <a:rPr lang="en-US" sz="3900" dirty="0" err="1" smtClean="0"/>
              <a:t>terpenes</a:t>
            </a:r>
            <a:r>
              <a:rPr lang="en-US" sz="3900" dirty="0" smtClean="0"/>
              <a:t> (3 C-5 units) are called </a:t>
            </a:r>
            <a:r>
              <a:rPr lang="en-US" sz="3900" dirty="0" err="1" smtClean="0"/>
              <a:t>sesquiterpenes</a:t>
            </a:r>
            <a:r>
              <a:rPr lang="en-US" sz="3900" dirty="0" smtClean="0"/>
              <a:t>.</a:t>
            </a:r>
          </a:p>
          <a:p>
            <a:pPr algn="just"/>
            <a:r>
              <a:rPr lang="en-US" sz="3900" dirty="0" smtClean="0"/>
              <a:t>20-carbon </a:t>
            </a:r>
            <a:r>
              <a:rPr lang="en-US" sz="3900" dirty="0" err="1" smtClean="0"/>
              <a:t>terpenes</a:t>
            </a:r>
            <a:r>
              <a:rPr lang="en-US" sz="3900" dirty="0" smtClean="0"/>
              <a:t> (4 C-5 units) are </a:t>
            </a:r>
            <a:r>
              <a:rPr lang="en-US" sz="3900" dirty="0" err="1" smtClean="0"/>
              <a:t>diterpenes</a:t>
            </a:r>
            <a:r>
              <a:rPr lang="en-US" sz="3900" dirty="0" smtClean="0"/>
              <a:t>. </a:t>
            </a:r>
          </a:p>
          <a:p>
            <a:pPr algn="just"/>
            <a:r>
              <a:rPr lang="en-US" sz="3900" dirty="0" smtClean="0"/>
              <a:t>Larger </a:t>
            </a:r>
            <a:r>
              <a:rPr lang="en-US" sz="3900" dirty="0" err="1" smtClean="0"/>
              <a:t>terpenes</a:t>
            </a:r>
            <a:r>
              <a:rPr lang="en-US" sz="3900" dirty="0" smtClean="0"/>
              <a:t> (30 carbons) are called </a:t>
            </a:r>
            <a:r>
              <a:rPr lang="en-US" sz="3900" dirty="0" err="1" smtClean="0"/>
              <a:t>triterpenes</a:t>
            </a:r>
            <a:r>
              <a:rPr lang="en-US" sz="3900" dirty="0" smtClean="0"/>
              <a:t> (</a:t>
            </a:r>
            <a:r>
              <a:rPr lang="en-US" sz="3900" dirty="0" err="1" smtClean="0"/>
              <a:t>triterpenoids</a:t>
            </a:r>
            <a:r>
              <a:rPr lang="en-US" sz="3900" dirty="0" smtClean="0"/>
              <a:t>), </a:t>
            </a:r>
          </a:p>
          <a:p>
            <a:pPr algn="just"/>
            <a:r>
              <a:rPr lang="en-US" sz="3900" dirty="0" smtClean="0"/>
              <a:t>40 Carbons - called </a:t>
            </a:r>
            <a:r>
              <a:rPr lang="en-US" sz="3900" dirty="0" err="1" smtClean="0"/>
              <a:t>tetraterpenes</a:t>
            </a:r>
            <a:r>
              <a:rPr lang="en-US" sz="3900" dirty="0" smtClean="0"/>
              <a:t> and </a:t>
            </a:r>
            <a:r>
              <a:rPr lang="en-US" sz="3900" dirty="0" err="1" smtClean="0"/>
              <a:t>polyterpenoids</a:t>
            </a:r>
            <a:r>
              <a:rPr lang="en-US" sz="3900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TERPENOIDS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When </a:t>
            </a:r>
            <a:r>
              <a:rPr lang="en-US" dirty="0" err="1" smtClean="0"/>
              <a:t>terpenes</a:t>
            </a:r>
            <a:r>
              <a:rPr lang="en-US" dirty="0" smtClean="0"/>
              <a:t> are modified chemically, such as by oxidation or rearrangement of the carbon skeleton, the resulting compounds are generally referred to as </a:t>
            </a:r>
            <a:r>
              <a:rPr lang="en-US" dirty="0" err="1" smtClean="0"/>
              <a:t>terpenoids</a:t>
            </a:r>
            <a:r>
              <a:rPr lang="en-US" dirty="0" smtClean="0"/>
              <a:t>. 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Terpenoids</a:t>
            </a:r>
            <a:r>
              <a:rPr lang="en-US" dirty="0" smtClean="0"/>
              <a:t> contain only the most volatile </a:t>
            </a:r>
            <a:r>
              <a:rPr lang="en-US" dirty="0" err="1" smtClean="0"/>
              <a:t>terpenes</a:t>
            </a:r>
            <a:r>
              <a:rPr lang="en-US" dirty="0" smtClean="0"/>
              <a:t> (i.e. molecular weight is not too high)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mono and </a:t>
            </a:r>
            <a:r>
              <a:rPr lang="en-US" dirty="0" err="1" smtClean="0"/>
              <a:t>sesquiterpenes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502479"/>
            <a:ext cx="7765321" cy="1326321"/>
          </a:xfrm>
        </p:spPr>
        <p:txBody>
          <a:bodyPr/>
          <a:lstStyle/>
          <a:p>
            <a:r>
              <a:rPr lang="en-US" b="1" dirty="0" smtClean="0"/>
              <a:t>Major classes of Volatile oils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7" y="1981200"/>
            <a:ext cx="8229600" cy="4602163"/>
          </a:xfrm>
        </p:spPr>
        <p:txBody>
          <a:bodyPr>
            <a:noAutofit/>
          </a:bodyPr>
          <a:lstStyle/>
          <a:p>
            <a:r>
              <a:rPr lang="en-US" dirty="0" smtClean="0"/>
              <a:t>Hydrocarbon Volatile Oils </a:t>
            </a:r>
          </a:p>
          <a:p>
            <a:r>
              <a:rPr lang="en-US" dirty="0" smtClean="0"/>
              <a:t>Alcohol Volatile Oils </a:t>
            </a:r>
          </a:p>
          <a:p>
            <a:r>
              <a:rPr lang="en-US" dirty="0" err="1" smtClean="0"/>
              <a:t>Aldehyde</a:t>
            </a:r>
            <a:r>
              <a:rPr lang="en-US" dirty="0" smtClean="0"/>
              <a:t> Volatile Oils </a:t>
            </a:r>
          </a:p>
          <a:p>
            <a:r>
              <a:rPr lang="en-US" dirty="0" err="1" smtClean="0"/>
              <a:t>Ketone</a:t>
            </a:r>
            <a:r>
              <a:rPr lang="en-US" dirty="0" smtClean="0"/>
              <a:t> Volatile Oils </a:t>
            </a:r>
          </a:p>
          <a:p>
            <a:r>
              <a:rPr lang="en-US" dirty="0" smtClean="0"/>
              <a:t>Phenol Volatile Oils </a:t>
            </a:r>
          </a:p>
          <a:p>
            <a:r>
              <a:rPr lang="en-US" dirty="0" err="1" smtClean="0"/>
              <a:t>Phenolic</a:t>
            </a:r>
            <a:r>
              <a:rPr lang="en-US" dirty="0" smtClean="0"/>
              <a:t> Ether Volatile Oils </a:t>
            </a:r>
          </a:p>
          <a:p>
            <a:r>
              <a:rPr lang="en-US" dirty="0" smtClean="0"/>
              <a:t>Oxide Volatile Oils </a:t>
            </a:r>
          </a:p>
          <a:p>
            <a:r>
              <a:rPr lang="en-US" dirty="0" smtClean="0"/>
              <a:t>Ester Volatile Oils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1. Hydrocarbon Volatile Oils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800" b="1" dirty="0" smtClean="0"/>
              <a:t>	Turpentine oil </a:t>
            </a:r>
          </a:p>
          <a:p>
            <a:r>
              <a:rPr lang="en-US" sz="3800" b="1" dirty="0" smtClean="0"/>
              <a:t>Botanical source: </a:t>
            </a:r>
          </a:p>
          <a:p>
            <a:pPr>
              <a:buNone/>
            </a:pPr>
            <a:r>
              <a:rPr lang="en-US" sz="3800" i="1" dirty="0" err="1" smtClean="0"/>
              <a:t>Pinus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palustris</a:t>
            </a:r>
            <a:r>
              <a:rPr lang="en-US" sz="3800" i="1" dirty="0" smtClean="0"/>
              <a:t> </a:t>
            </a:r>
          </a:p>
          <a:p>
            <a:r>
              <a:rPr lang="en-US" sz="3800" b="1" dirty="0" smtClean="0"/>
              <a:t>Family: </a:t>
            </a:r>
            <a:r>
              <a:rPr lang="en-US" sz="3800" dirty="0" err="1" smtClean="0"/>
              <a:t>Pinaceae</a:t>
            </a:r>
            <a:r>
              <a:rPr lang="en-US" sz="3800" dirty="0" smtClean="0"/>
              <a:t> </a:t>
            </a:r>
          </a:p>
          <a:p>
            <a:r>
              <a:rPr lang="en-US" sz="3800" b="1" dirty="0" smtClean="0"/>
              <a:t>Constituents:</a:t>
            </a:r>
            <a:r>
              <a:rPr lang="en-US" sz="3800" dirty="0" smtClean="0"/>
              <a:t> </a:t>
            </a:r>
          </a:p>
          <a:p>
            <a:pPr>
              <a:buNone/>
            </a:pPr>
            <a:r>
              <a:rPr lang="en-US" sz="3800" dirty="0" smtClean="0"/>
              <a:t>		65 % </a:t>
            </a:r>
            <a:r>
              <a:rPr lang="el-GR" sz="3800" dirty="0" smtClean="0"/>
              <a:t>α</a:t>
            </a:r>
            <a:r>
              <a:rPr lang="en-US" sz="3800" dirty="0" smtClean="0"/>
              <a:t> </a:t>
            </a:r>
            <a:r>
              <a:rPr lang="en-US" sz="3800" dirty="0" err="1" smtClean="0"/>
              <a:t>pinene</a:t>
            </a:r>
            <a:r>
              <a:rPr lang="en-US" sz="3800" dirty="0" smtClean="0"/>
              <a:t> </a:t>
            </a:r>
          </a:p>
          <a:p>
            <a:pPr>
              <a:buNone/>
            </a:pPr>
            <a:r>
              <a:rPr lang="en-US" sz="3800" dirty="0" smtClean="0"/>
              <a:t>		30 % </a:t>
            </a:r>
            <a:r>
              <a:rPr lang="el-GR" sz="3800" dirty="0" smtClean="0"/>
              <a:t>β</a:t>
            </a:r>
            <a:r>
              <a:rPr lang="en-US" sz="3800" dirty="0" smtClean="0"/>
              <a:t> </a:t>
            </a:r>
            <a:r>
              <a:rPr lang="en-US" sz="3800" dirty="0" err="1" smtClean="0"/>
              <a:t>pinene</a:t>
            </a:r>
            <a:r>
              <a:rPr lang="en-US" sz="3800" dirty="0" smtClean="0"/>
              <a:t> </a:t>
            </a:r>
          </a:p>
          <a:p>
            <a:pPr>
              <a:buNone/>
            </a:pPr>
            <a:r>
              <a:rPr lang="en-US" sz="3800" dirty="0" smtClean="0"/>
              <a:t>		 3% other </a:t>
            </a:r>
            <a:r>
              <a:rPr lang="en-US" sz="3800" dirty="0" err="1" smtClean="0"/>
              <a:t>terpines</a:t>
            </a:r>
            <a:r>
              <a:rPr lang="en-US" sz="3800" dirty="0" smtClean="0"/>
              <a:t> </a:t>
            </a:r>
          </a:p>
          <a:p>
            <a:r>
              <a:rPr lang="en-US" sz="3800" b="1" dirty="0" smtClean="0"/>
              <a:t>Rectified turpentine oil </a:t>
            </a:r>
            <a:r>
              <a:rPr lang="en-US" sz="3800" dirty="0" smtClean="0"/>
              <a:t>: It is the </a:t>
            </a:r>
            <a:r>
              <a:rPr lang="en-US" sz="3800" dirty="0" err="1" smtClean="0"/>
              <a:t>turpentile</a:t>
            </a:r>
            <a:r>
              <a:rPr lang="en-US" sz="3800" dirty="0" smtClean="0"/>
              <a:t> oil rectified by distillation from aqueous solution of sodium hydroxide. </a:t>
            </a:r>
          </a:p>
          <a:p>
            <a:endParaRPr lang="en-US" dirty="0"/>
          </a:p>
        </p:txBody>
      </p:sp>
      <p:pic>
        <p:nvPicPr>
          <p:cNvPr id="4" name="Picture 3" descr="Aromatherapy.JPG"/>
          <p:cNvPicPr>
            <a:picLocks noChangeAspect="1"/>
          </p:cNvPicPr>
          <p:nvPr/>
        </p:nvPicPr>
        <p:blipFill>
          <a:blip r:embed="rId2"/>
          <a:srcRect l="24168" t="11429" r="36020" b="11428"/>
          <a:stretch>
            <a:fillRect/>
          </a:stretch>
        </p:blipFill>
        <p:spPr>
          <a:xfrm>
            <a:off x="5410200" y="1828800"/>
            <a:ext cx="2438400" cy="3135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</a:rPr>
              <a:t>Volatile oils </a:t>
            </a:r>
            <a:r>
              <a:rPr lang="en-US" sz="2400" dirty="0" smtClean="0"/>
              <a:t>are also called </a:t>
            </a:r>
            <a:r>
              <a:rPr lang="en-US" sz="2400" b="1" dirty="0" smtClean="0">
                <a:solidFill>
                  <a:srgbClr val="FFFF00"/>
                </a:solidFill>
              </a:rPr>
              <a:t>ethereal oil </a:t>
            </a:r>
            <a:r>
              <a:rPr lang="en-US" sz="2400" dirty="0" smtClean="0"/>
              <a:t>due to its </a:t>
            </a:r>
            <a:r>
              <a:rPr lang="en-US" sz="2400" b="1" dirty="0" smtClean="0">
                <a:solidFill>
                  <a:srgbClr val="66FF33"/>
                </a:solidFill>
              </a:rPr>
              <a:t>ether like behavior</a:t>
            </a:r>
            <a:r>
              <a:rPr lang="en-US" sz="2400" dirty="0" smtClean="0"/>
              <a:t>, which is they are volatile and evaporates even in room temperature.</a:t>
            </a:r>
          </a:p>
          <a:p>
            <a:pPr algn="just">
              <a:buNone/>
            </a:pPr>
            <a:r>
              <a:rPr lang="en-US" sz="2400" dirty="0" smtClean="0"/>
              <a:t>	                     Example: peppermint oil, Clove oil.</a:t>
            </a:r>
          </a:p>
          <a:p>
            <a:pPr algn="just">
              <a:buNone/>
            </a:pPr>
            <a:r>
              <a:rPr lang="en-US" sz="2400" b="1" cap="all" dirty="0" smtClean="0">
                <a:solidFill>
                  <a:srgbClr val="00FFFF"/>
                </a:solidFill>
              </a:rPr>
              <a:t>Fixed </a:t>
            </a:r>
            <a:r>
              <a:rPr lang="en-US" sz="2400" b="1" cap="all" dirty="0" err="1" smtClean="0">
                <a:solidFill>
                  <a:srgbClr val="00FFFF"/>
                </a:solidFill>
              </a:rPr>
              <a:t>oilS</a:t>
            </a:r>
            <a:r>
              <a:rPr lang="en-US" sz="2400" b="1" cap="all" dirty="0" smtClean="0">
                <a:solidFill>
                  <a:srgbClr val="00FFFF"/>
                </a:solidFill>
              </a:rPr>
              <a:t>:</a:t>
            </a:r>
            <a:endParaRPr lang="en-US" sz="2400" dirty="0" smtClean="0">
              <a:solidFill>
                <a:srgbClr val="00FFFF"/>
              </a:solidFill>
            </a:endParaRPr>
          </a:p>
          <a:p>
            <a:pPr algn="just"/>
            <a:r>
              <a:rPr lang="en-US" sz="2400" dirty="0" smtClean="0"/>
              <a:t>Fixed oils are </a:t>
            </a:r>
            <a:r>
              <a:rPr lang="en-US" sz="2400" b="1" dirty="0" smtClean="0">
                <a:solidFill>
                  <a:srgbClr val="FFFF00"/>
                </a:solidFill>
              </a:rPr>
              <a:t>esters of long chain fatty acids and </a:t>
            </a:r>
            <a:r>
              <a:rPr lang="en-US" sz="2400" b="1" dirty="0" err="1" smtClean="0">
                <a:solidFill>
                  <a:srgbClr val="FFFF00"/>
                </a:solidFill>
              </a:rPr>
              <a:t>glycerols</a:t>
            </a:r>
            <a:r>
              <a:rPr lang="en-US" sz="2400" dirty="0" smtClean="0"/>
              <a:t> or closely related derivatives. Fixed oils are </a:t>
            </a:r>
            <a:r>
              <a:rPr lang="en-US" sz="2400" b="1" dirty="0" smtClean="0">
                <a:solidFill>
                  <a:srgbClr val="66FF33"/>
                </a:solidFill>
              </a:rPr>
              <a:t>obtained from either plants or animals</a:t>
            </a:r>
            <a:r>
              <a:rPr lang="en-US" sz="2400" dirty="0" smtClean="0"/>
              <a:t>. Most fixed oils are </a:t>
            </a:r>
            <a:r>
              <a:rPr lang="en-US" sz="2400" b="1" dirty="0">
                <a:solidFill>
                  <a:srgbClr val="66FF33"/>
                </a:solidFill>
              </a:rPr>
              <a:t>liquid at room temp </a:t>
            </a:r>
            <a:r>
              <a:rPr lang="en-US" sz="2400" dirty="0" smtClean="0"/>
              <a:t>but there are some exceptions. </a:t>
            </a:r>
            <a:r>
              <a:rPr lang="en-US" sz="2400" b="1" dirty="0" smtClean="0">
                <a:solidFill>
                  <a:srgbClr val="00FFFF"/>
                </a:solidFill>
              </a:rPr>
              <a:t>Cocoa butter is solid vegetable oil</a:t>
            </a:r>
            <a:r>
              <a:rPr lang="en-US" sz="2400" dirty="0" smtClean="0"/>
              <a:t>. </a:t>
            </a:r>
          </a:p>
          <a:p>
            <a:pPr algn="just">
              <a:buNone/>
            </a:pPr>
            <a:r>
              <a:rPr lang="en-US" sz="2400" dirty="0" smtClean="0"/>
              <a:t>	    Example: Caster oil, Peanut oil, Olive oil, Coconut oil.</a:t>
            </a:r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reviewcf.turbosquid.com/Preview/2014/05/24__21_06_10/pine%20trees%2001.jpg396d007c-df38-473a-bccb-56562bb49cfbLar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3743325" cy="3743325"/>
          </a:xfrm>
          <a:prstGeom prst="rect">
            <a:avLst/>
          </a:prstGeom>
          <a:noFill/>
        </p:spPr>
      </p:pic>
      <p:pic>
        <p:nvPicPr>
          <p:cNvPr id="29700" name="Picture 4" descr="https://encrypted-tbn2.gstatic.com/images?q=tbn:ANd9GcQ8gx7BmQXclAkUI5FzU0YQG0PGiSPDg7MA_b-mUrT8Se_PjM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670300" cy="27527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533400"/>
            <a:ext cx="7765321" cy="132632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6000" dirty="0" smtClean="0"/>
              <a:t>α</a:t>
            </a:r>
            <a:r>
              <a:rPr lang="en-US" sz="6000" dirty="0" smtClean="0"/>
              <a:t> </a:t>
            </a:r>
            <a:r>
              <a:rPr lang="en-US" sz="6000" dirty="0" err="1" smtClean="0"/>
              <a:t>pinene</a:t>
            </a:r>
            <a:r>
              <a:rPr lang="en-US" sz="6000" dirty="0" smtClean="0"/>
              <a:t> and </a:t>
            </a:r>
            <a:r>
              <a:rPr lang="el-GR" sz="6000" dirty="0" smtClean="0"/>
              <a:t>β</a:t>
            </a:r>
            <a:r>
              <a:rPr lang="en-US" sz="6000" dirty="0" smtClean="0"/>
              <a:t> </a:t>
            </a:r>
            <a:r>
              <a:rPr lang="en-US" sz="6000" dirty="0" err="1" smtClean="0"/>
              <a:t>pinene</a:t>
            </a:r>
            <a:endParaRPr lang="en-US" sz="6000" dirty="0"/>
          </a:p>
        </p:txBody>
      </p:sp>
      <p:pic>
        <p:nvPicPr>
          <p:cNvPr id="4" name="Content Placeholder 3" descr="(1R)-(+)-alpha-pinene-2D-skelet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514600"/>
            <a:ext cx="2743200" cy="3294235"/>
          </a:xfrm>
          <a:solidFill>
            <a:schemeClr val="tx1"/>
          </a:solidFill>
        </p:spPr>
      </p:pic>
      <p:pic>
        <p:nvPicPr>
          <p:cNvPr id="5" name="Picture 4" descr="499px-(1R)-(+)-beta-pinene-2D-skele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38400"/>
            <a:ext cx="2743200" cy="329293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5715000"/>
            <a:ext cx="75438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α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pinene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		   </a:t>
            </a: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pinene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04800"/>
            <a:ext cx="52578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/>
              <a:t>Use: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1800" dirty="0" smtClean="0"/>
              <a:t>Local irritant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1800" dirty="0" smtClean="0"/>
              <a:t>Mild antiseptic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1800" dirty="0" smtClean="0"/>
              <a:t>rubefacient </a:t>
            </a:r>
          </a:p>
          <a:p>
            <a:pPr>
              <a:buNone/>
            </a:pPr>
            <a:r>
              <a:rPr lang="en-US" sz="1800" b="1" dirty="0" smtClean="0"/>
              <a:t>Industrial use: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1800" dirty="0" smtClean="0"/>
              <a:t>Insecticides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1800" dirty="0" smtClean="0"/>
              <a:t>Solvent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1800" dirty="0" smtClean="0"/>
              <a:t>In the production of synthetic camphor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1800" dirty="0" smtClean="0"/>
              <a:t>Furniture polish </a:t>
            </a:r>
          </a:p>
          <a:p>
            <a:pPr>
              <a:buNone/>
            </a:pPr>
            <a:r>
              <a:rPr lang="en-US" sz="1800" b="1" dirty="0" smtClean="0"/>
              <a:t>Pharmacological use: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1800" dirty="0" smtClean="0"/>
              <a:t>Carminative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1800" dirty="0" smtClean="0"/>
              <a:t>Tonic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1800" dirty="0" smtClean="0"/>
              <a:t>Diuretic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1800" dirty="0" smtClean="0"/>
              <a:t>Expectorant </a:t>
            </a:r>
          </a:p>
          <a:p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/>
              <a:t>2. Alcohol Volatile Oils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7244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/>
              <a:t>Peppermint oil : </a:t>
            </a:r>
          </a:p>
          <a:p>
            <a:pPr>
              <a:buNone/>
            </a:pPr>
            <a:r>
              <a:rPr lang="en-US" b="1" dirty="0" smtClean="0"/>
              <a:t>Botanical source: </a:t>
            </a:r>
          </a:p>
          <a:p>
            <a:pPr algn="just">
              <a:buNone/>
            </a:pPr>
            <a:r>
              <a:rPr lang="en-US" dirty="0" smtClean="0"/>
              <a:t>It is obtained from dried leaf and flowering top of </a:t>
            </a:r>
            <a:r>
              <a:rPr lang="en-US" i="1" dirty="0" err="1" smtClean="0"/>
              <a:t>Mentha</a:t>
            </a:r>
            <a:r>
              <a:rPr lang="en-US" i="1" dirty="0" smtClean="0"/>
              <a:t> </a:t>
            </a:r>
            <a:r>
              <a:rPr lang="en-US" i="1" dirty="0" err="1" smtClean="0"/>
              <a:t>piperita</a:t>
            </a:r>
            <a:endParaRPr lang="en-US" i="1" dirty="0" smtClean="0"/>
          </a:p>
          <a:p>
            <a:pPr>
              <a:buNone/>
            </a:pPr>
            <a:r>
              <a:rPr lang="en-US" b="1" dirty="0" smtClean="0"/>
              <a:t>Family:</a:t>
            </a:r>
            <a:r>
              <a:rPr lang="en-US" dirty="0" smtClean="0"/>
              <a:t> </a:t>
            </a:r>
            <a:r>
              <a:rPr lang="en-US" dirty="0" err="1" smtClean="0"/>
              <a:t>Labiatae</a:t>
            </a:r>
            <a:endParaRPr lang="en-US" dirty="0" smtClean="0"/>
          </a:p>
        </p:txBody>
      </p:sp>
      <p:pic>
        <p:nvPicPr>
          <p:cNvPr id="17410" name="Picture 2" descr="http://us.123rf.com/400wm/400/400/claudiodivizia/claudiodivizia1106/claudiodivizia110600175/9728736-leaves-of-peppermint-plant-aka-mentha-piperita.jpg"/>
          <p:cNvPicPr>
            <a:picLocks noChangeAspect="1" noChangeArrowheads="1"/>
          </p:cNvPicPr>
          <p:nvPr/>
        </p:nvPicPr>
        <p:blipFill>
          <a:blip r:embed="rId2"/>
          <a:srcRect l="21687" r="9308"/>
          <a:stretch>
            <a:fillRect/>
          </a:stretch>
        </p:blipFill>
        <p:spPr bwMode="auto">
          <a:xfrm>
            <a:off x="5029200" y="1295400"/>
            <a:ext cx="3774323" cy="411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Geographical source: </a:t>
            </a:r>
            <a:r>
              <a:rPr lang="en-US" dirty="0" smtClean="0"/>
              <a:t>It is indigenous to Europe, Northern United States and Canada.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Constituents: </a:t>
            </a:r>
          </a:p>
          <a:p>
            <a:pPr>
              <a:buNone/>
            </a:pPr>
            <a:r>
              <a:rPr lang="en-US" dirty="0" smtClean="0"/>
              <a:t>1) 50-78 % of free menthol </a:t>
            </a:r>
          </a:p>
          <a:p>
            <a:pPr>
              <a:buNone/>
            </a:pPr>
            <a:r>
              <a:rPr lang="en-US" dirty="0" smtClean="0"/>
              <a:t>2) 5-20 % acetate </a:t>
            </a:r>
          </a:p>
          <a:p>
            <a:pPr>
              <a:buNone/>
            </a:pPr>
            <a:r>
              <a:rPr lang="en-US" dirty="0" smtClean="0"/>
              <a:t>3) Mentone </a:t>
            </a:r>
          </a:p>
          <a:p>
            <a:pPr>
              <a:buNone/>
            </a:pPr>
            <a:r>
              <a:rPr lang="en-US" dirty="0" smtClean="0"/>
              <a:t>4) Cineole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nthol_structur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52600"/>
            <a:ext cx="5715000" cy="3962400"/>
          </a:xfrm>
        </p:spPr>
      </p:pic>
      <p:pic>
        <p:nvPicPr>
          <p:cNvPr id="5" name="Picture 4" descr="Menthol_reactions.png"/>
          <p:cNvPicPr>
            <a:picLocks noChangeAspect="1"/>
          </p:cNvPicPr>
          <p:nvPr/>
        </p:nvPicPr>
        <p:blipFill>
          <a:blip r:embed="rId3"/>
          <a:srcRect r="70456" b="55052"/>
          <a:stretch>
            <a:fillRect/>
          </a:stretch>
        </p:blipFill>
        <p:spPr>
          <a:xfrm>
            <a:off x="5867399" y="2362200"/>
            <a:ext cx="2965706" cy="2957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Peppermint oil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Use: 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flavour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2. carminative </a:t>
            </a:r>
          </a:p>
          <a:p>
            <a:pPr>
              <a:buNone/>
            </a:pPr>
            <a:r>
              <a:rPr lang="en-US" dirty="0" smtClean="0"/>
              <a:t>3. stimulant </a:t>
            </a:r>
          </a:p>
          <a:p>
            <a:pPr>
              <a:buNone/>
            </a:pPr>
            <a:r>
              <a:rPr lang="en-US" dirty="0" smtClean="0"/>
              <a:t>4. mild antiseptic </a:t>
            </a:r>
          </a:p>
          <a:p>
            <a:pPr>
              <a:buNone/>
            </a:pPr>
            <a:r>
              <a:rPr lang="en-US" b="1" dirty="0" smtClean="0"/>
              <a:t>Commercial use: 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Flavour</a:t>
            </a:r>
            <a:r>
              <a:rPr lang="en-US" dirty="0" smtClean="0"/>
              <a:t> for chewing gum 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Flavouring</a:t>
            </a:r>
            <a:r>
              <a:rPr lang="en-US" dirty="0" smtClean="0"/>
              <a:t> agent in candy, toothpaste, jellies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2578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Cardamon</a:t>
            </a:r>
            <a:r>
              <a:rPr lang="en-US" b="1" dirty="0" smtClean="0"/>
              <a:t> oil/ Cardamom oil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Botanical source: </a:t>
            </a:r>
          </a:p>
          <a:p>
            <a:pPr>
              <a:buNone/>
            </a:pPr>
            <a:r>
              <a:rPr lang="en-US" i="1" dirty="0" err="1" smtClean="0"/>
              <a:t>Elettaria</a:t>
            </a:r>
            <a:r>
              <a:rPr lang="en-US" i="1" dirty="0" smtClean="0"/>
              <a:t> cardamom</a:t>
            </a:r>
          </a:p>
          <a:p>
            <a:pPr>
              <a:buNone/>
            </a:pPr>
            <a:r>
              <a:rPr lang="en-US" b="1" dirty="0" smtClean="0"/>
              <a:t>Family: </a:t>
            </a:r>
            <a:r>
              <a:rPr lang="en-US" dirty="0" err="1" smtClean="0"/>
              <a:t>Zingibereraceae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Geographical source : </a:t>
            </a:r>
          </a:p>
          <a:p>
            <a:pPr>
              <a:buNone/>
            </a:pPr>
            <a:r>
              <a:rPr lang="en-US" dirty="0" smtClean="0"/>
              <a:t>India, </a:t>
            </a:r>
            <a:r>
              <a:rPr lang="en-US" dirty="0" err="1" smtClean="0"/>
              <a:t>Srilanka</a:t>
            </a:r>
            <a:r>
              <a:rPr lang="en-US" dirty="0" smtClean="0"/>
              <a:t>, Guatemala </a:t>
            </a:r>
          </a:p>
        </p:txBody>
      </p:sp>
      <p:pic>
        <p:nvPicPr>
          <p:cNvPr id="14338" name="Picture 2" descr="http://spicetrekkers.com/wp-content/uploads/2012/10/Indian-Green-Cardam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812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Constituent:</a:t>
            </a:r>
          </a:p>
          <a:p>
            <a:pPr>
              <a:buNone/>
            </a:pPr>
            <a:r>
              <a:rPr lang="en-US" dirty="0" smtClean="0"/>
              <a:t>26-40 % cineole </a:t>
            </a:r>
          </a:p>
          <a:p>
            <a:pPr>
              <a:buNone/>
            </a:pPr>
            <a:r>
              <a:rPr lang="en-US" dirty="0" smtClean="0"/>
              <a:t>28-34 %</a:t>
            </a:r>
            <a:r>
              <a:rPr lang="en-US" dirty="0" err="1" smtClean="0"/>
              <a:t>Terpinyl</a:t>
            </a:r>
            <a:r>
              <a:rPr lang="en-US" dirty="0" smtClean="0"/>
              <a:t> acetate </a:t>
            </a:r>
          </a:p>
          <a:p>
            <a:pPr>
              <a:buNone/>
            </a:pPr>
            <a:r>
              <a:rPr lang="en-US" dirty="0" smtClean="0"/>
              <a:t>2-14 % limonene </a:t>
            </a:r>
          </a:p>
          <a:p>
            <a:pPr>
              <a:buNone/>
            </a:pPr>
            <a:r>
              <a:rPr lang="en-US" dirty="0" smtClean="0"/>
              <a:t>3-5 % </a:t>
            </a:r>
            <a:r>
              <a:rPr lang="en-US" dirty="0" err="1" smtClean="0"/>
              <a:t>sabinene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2-8 % </a:t>
            </a:r>
            <a:r>
              <a:rPr lang="en-US" dirty="0" err="1" smtClean="0"/>
              <a:t>linalyl</a:t>
            </a:r>
            <a:r>
              <a:rPr lang="en-US" dirty="0" smtClean="0"/>
              <a:t> acetate </a:t>
            </a:r>
          </a:p>
          <a:p>
            <a:pPr>
              <a:buNone/>
            </a:pPr>
            <a:r>
              <a:rPr lang="en-US" b="1" dirty="0" smtClean="0"/>
              <a:t>Use: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Flavour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Carminative </a:t>
            </a:r>
          </a:p>
          <a:p>
            <a:pPr>
              <a:buNone/>
            </a:pPr>
            <a:r>
              <a:rPr lang="en-US" dirty="0" smtClean="0"/>
              <a:t>stimulant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Cineole, Limonene and </a:t>
            </a:r>
            <a:r>
              <a:rPr lang="en-US" b="1" dirty="0" err="1" smtClean="0"/>
              <a:t>Sabinene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562600"/>
            <a:ext cx="7467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Cineole 		Limonene 		</a:t>
            </a:r>
            <a:r>
              <a:rPr lang="en-US" b="1" dirty="0" err="1" smtClean="0"/>
              <a:t>Sabinene</a:t>
            </a:r>
            <a:r>
              <a:rPr lang="en-US" b="1" dirty="0" smtClean="0"/>
              <a:t> </a:t>
            </a:r>
          </a:p>
        </p:txBody>
      </p:sp>
      <p:pic>
        <p:nvPicPr>
          <p:cNvPr id="4" name="Picture 3" descr="1290350205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0"/>
            <a:ext cx="1857099" cy="2743200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286000"/>
            <a:ext cx="2743200" cy="2743200"/>
          </a:xfrm>
          <a:prstGeom prst="rect">
            <a:avLst/>
          </a:prstGeom>
        </p:spPr>
      </p:pic>
      <p:pic>
        <p:nvPicPr>
          <p:cNvPr id="6" name="Picture 5" descr="Sabinene.png"/>
          <p:cNvPicPr>
            <a:picLocks noChangeAspect="1"/>
          </p:cNvPicPr>
          <p:nvPr/>
        </p:nvPicPr>
        <p:blipFill>
          <a:blip r:embed="rId4"/>
          <a:srcRect l="40002" t="30005" r="40002" b="28005"/>
          <a:stretch>
            <a:fillRect/>
          </a:stretch>
        </p:blipFill>
        <p:spPr>
          <a:xfrm>
            <a:off x="6705600" y="2286000"/>
            <a:ext cx="1306286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Difference Between Fixed 0il and Volatile Oil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764437"/>
              </p:ext>
            </p:extLst>
          </p:nvPr>
        </p:nvGraphicFramePr>
        <p:xfrm>
          <a:off x="533400" y="1158240"/>
          <a:ext cx="8229600" cy="562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66FF33"/>
                          </a:solidFill>
                        </a:rPr>
                        <a:t>            </a:t>
                      </a:r>
                      <a:r>
                        <a:rPr lang="en-US" sz="2600" b="1" dirty="0" smtClean="0">
                          <a:solidFill>
                            <a:srgbClr val="66FF33"/>
                          </a:solidFill>
                        </a:rPr>
                        <a:t>Volatile</a:t>
                      </a:r>
                      <a:r>
                        <a:rPr lang="en-US" sz="2500" b="1" dirty="0" smtClean="0">
                          <a:solidFill>
                            <a:srgbClr val="66FF33"/>
                          </a:solidFill>
                        </a:rPr>
                        <a:t> oil</a:t>
                      </a:r>
                      <a:endParaRPr lang="en-US" sz="2500" b="1" dirty="0">
                        <a:solidFill>
                          <a:srgbClr val="66FF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                </a:t>
                      </a:r>
                      <a:r>
                        <a:rPr lang="en-US" sz="2500" b="1" kern="1200" dirty="0" smtClean="0">
                          <a:solidFill>
                            <a:srgbClr val="66FF33"/>
                          </a:solidFill>
                          <a:latin typeface="+mn-lt"/>
                          <a:ea typeface="+mn-ea"/>
                          <a:cs typeface="+mn-cs"/>
                        </a:rPr>
                        <a:t>Fixed oil</a:t>
                      </a:r>
                      <a:endParaRPr lang="en-US" sz="2500" b="1" kern="1200" dirty="0">
                        <a:solidFill>
                          <a:srgbClr val="66FF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80558">
                <a:tc>
                  <a:txBody>
                    <a:bodyPr/>
                    <a:lstStyle/>
                    <a:p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Volatile oil can easily vaporize at normal temp.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Fixed oil can’t easily vaporize at normal temp.</a:t>
                      </a:r>
                    </a:p>
                    <a:p>
                      <a:endParaRPr lang="en-US" sz="25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characteristics odor. 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Fixed oils are odorless.</a:t>
                      </a:r>
                    </a:p>
                    <a:p>
                      <a:endParaRPr lang="en-US" sz="2500" dirty="0"/>
                    </a:p>
                  </a:txBody>
                  <a:tcPr/>
                </a:tc>
              </a:tr>
              <a:tr h="1205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can be distilled/ extracted from their natural source.</a:t>
                      </a:r>
                    </a:p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can’t be distilled/ extracted from their natural source.</a:t>
                      </a:r>
                    </a:p>
                    <a:p>
                      <a:endParaRPr lang="en-US" sz="2500" dirty="0"/>
                    </a:p>
                  </a:txBody>
                  <a:tcPr/>
                </a:tc>
              </a:tr>
              <a:tr h="1205442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 On exposure to light and air, they oxidize and </a:t>
                      </a:r>
                      <a:r>
                        <a:rPr lang="en-US" sz="2500" dirty="0" err="1" smtClean="0"/>
                        <a:t>resinify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On exposure, become rancid </a:t>
                      </a:r>
                    </a:p>
                    <a:p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68580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/>
              <a:t>Coriander oil : </a:t>
            </a:r>
          </a:p>
          <a:p>
            <a:pPr>
              <a:buNone/>
            </a:pPr>
            <a:r>
              <a:rPr lang="en-US" b="1" dirty="0" smtClean="0"/>
              <a:t>Botanical source: </a:t>
            </a:r>
            <a:r>
              <a:rPr lang="en-US" i="1" dirty="0" err="1" smtClean="0"/>
              <a:t>Coriandrum</a:t>
            </a:r>
            <a:r>
              <a:rPr lang="en-US" i="1" dirty="0" smtClean="0"/>
              <a:t> </a:t>
            </a:r>
            <a:r>
              <a:rPr lang="en-US" i="1" dirty="0" err="1" smtClean="0"/>
              <a:t>sativum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b="1" dirty="0" smtClean="0"/>
              <a:t>Family: </a:t>
            </a:r>
            <a:r>
              <a:rPr lang="en-US" dirty="0" err="1" smtClean="0"/>
              <a:t>Umbelliferae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Geographical source : </a:t>
            </a:r>
          </a:p>
          <a:p>
            <a:pPr>
              <a:buNone/>
            </a:pPr>
            <a:r>
              <a:rPr lang="en-US" dirty="0" smtClean="0"/>
              <a:t>India, Morocco, Eastern</a:t>
            </a:r>
          </a:p>
          <a:p>
            <a:pPr>
              <a:buNone/>
            </a:pPr>
            <a:r>
              <a:rPr lang="en-US" dirty="0" smtClean="0"/>
              <a:t> Europe, Mexico, </a:t>
            </a:r>
          </a:p>
          <a:p>
            <a:pPr>
              <a:buNone/>
            </a:pPr>
            <a:r>
              <a:rPr lang="en-US" dirty="0" smtClean="0"/>
              <a:t>United States, Argentina </a:t>
            </a:r>
          </a:p>
        </p:txBody>
      </p:sp>
      <p:sp>
        <p:nvSpPr>
          <p:cNvPr id="12290" name="AutoShape 2" descr="data:image/jpeg;base64,/9j/4AAQSkZJRgABAQAAAQABAAD/2wCEAAkGBhQSEBUUEBQUFRAWFxYUFRcYFxQYFRYVFRYVFRcUFhQXHCYeGBojGRgUIC8gIycpLCwsFR8xNTAqNSYrLCkBCQoKDgwOGg8PGiwlHyQtLSosLCwqLCw0LCwsLCwsLCwsLywsLCwsLCwsLCwsLCwvKiwsLCwsLCwsLCksLCwpLP/AABEIALcBEwMBIgACEQEDEQH/xAAbAAABBQEBAAAAAAAAAAAAAAAAAQMEBQYHAv/EADoQAAEDAgUBBwIEBQMFAQAAAAEAAhEDIQQFEjFBUQYTImFxgZGhsTJCwdEHFFLh8BUjYjNygpLxQ//EABoBAQADAQEBAAAAAAAAAAAAAAABAwQCBQb/xAAtEQACAgEEAAQEBgMAAAAAAAAAAQIRAwQSITEiMkFRE3GBkSNCYbHR8BSh4f/aAAwDAQACEQMRAD8A7YhKhSBEJUIBEqEIAQhCAEISwgEQlhEIBEJYRCARCVN0sQ1xIa4EixggwehQHtKgrHY7tlVY94aymWsdEybhVZMscauRxOah2bFQc2zZtBmpwLjwBE+voqJvbRzqBcymBVDgNJJgg8gqhzLNKlV2uq1oIAGkSBF93KjLq4KPhfJXPMq8Jc5L2ofUxUPtTfIaOn9I9VsIXMcoqgVqdT8gcCR0WnzPtu2hiO6fSdose8BBGkidUKrS6q4N5H6nGLJx4maeEQmcHjGVWB9Nwcw7EJ5egaghEIQpAQiEIUAIRCEIAhEIQgCEQhCAIQhCkCISoQCJUIQAhCFABCEqARR8bmDKTS55EDjknoApBKqs0w1MFtUtaXNdJsJIgg+pG/sjIk2lwZTM+3tVtWG6WM4BE+5K2GVY91Skx5hwcLkWIPNuR6LAfxKy1s069IDu3iDG2rcH3H2TnYTtW2jRqDEVBpF2NvqLouGjgbe6wxzuGZwm+PQyRyuORxkzpkqozntC2hYDU7m+22/ssXiO1dWtWaXEsoBwcGC0tB5PP2TvaOoDUNSk7UH3gm7D0hc5NanF/D7X9smee09pZZvnbq9MANdThwIg777/AEXnsrLKwEnS6SRwTG5VVlVFxaSSSAOeqm4Vwhxkh2mGkdZH6Ss8cspTU5Fam29zNn/qLC7QHAu6Kgx/Z5uouaBG8RsqzBgscHAjUDadlp8RmjTTd3ZBeB0tK1qcM8fxF0XKSmvEZqmW6i0RbyUfF0wQQTuojWu1F2oSfJe6OK0Tq8Ri03A815radqjLuR4w+S1XGaQsOZAHwVOdgnOEPZJ67/VVr+1gFmhoixJvJ8mhR8TnxeNILr8zHsGjhUNY64v7/wDB4UjZUO0lHDU2UoJc0QQwCB8lSWdrqZAItPUwfhc7Fb/P1TYpU6h8TjMS2CfpC1f5uRR4Olnl0dOHaAHbT9U43OvIfK5tgaGlx01H+mskfCvOzbW98GVHPLXWaJ2dvvuphqs05KKfZ3HNJujZU84Yd/upVPFNOxVdWyJseF0/91/qLqvdhywxJafWQfRa5Zs+LzxtF+6UezTIVNSqVGibOHkf0KlUM1Bs6x/zhXx1EX5lXz/k7WRepPQvLKgOxXtaU7LBEJUIBEJUIBEIQgBMYvH06Qmq9rR5n7DlNZq2qWAYcta4m7j+UdQOSuZZvQJxLrvcJLQTdzi2xPzKoz5XjjaVlOXI4LhGxxnbumP+iwv8z4W/uqR/bLEudMtYOGtaPiTK9ZX2YqubJ0taQCNXIPkFd5RkdKk53fBjnGNJMFoHMTsZWJPU5Gr4Rn/Fn3wX+Brl9NrnN0uIBIkGPcJ8rwx44iPJepXqpG1Gd7W587Dhgpka3GTInwj+6wuZ57WrOBfUIgy0CwBHK6ZmeXU6zYqNB8+R6HhVhoYaiS7TSaYiTFgOBOyw58GScvPSM2XHOT81IyNXEmvhXsqDwzIjYVNwR68hZ3AZaTUDXWaTd3EclbzOu0lHu9NINeXcAQ0eZKzkPN2kAegWLNGKlFOW6uzLkUU1bsdw2W6r6TBJAnho2+l/dTTlUMcGwHW0u5b6KsrV6rYhzpF94BjyVXnvbkMIDDeAS2NndCeirajubSI3I1GUY1rGltRzdQdBvG+269mqA4mfD1/QLnWU1auLeZIFIGXu3PUNBPP2WroXbqBhrbNb+UgKt5H5UuSVItu/1SQPCOTsPf8AZRqXaDvGlvia4XF/DA+/oqDH49zyDXeN4p0m2aI5I5TWHeQ8GeoMzsfRVJtvkiU/YucZmJF+qg/zuq3Cj4x9+gmyYki9vIKJNlTZIxpEgNjr7DdV1HNNJc97SWiSB5eahZjhqpcKlWo2ANIvFukKFUzzQC1g1E2nhdqFvgnay3ZnYxNem2jSeWaoc7SbA23Gw9VcZb2SqU3nvDIvp9OPdN9gDWqVD3tJwo6fCdJAmeDEFb4YV0RuPMfuupRSXBaooo6PZ3oSD5J1uQupkPZUOsXF9lfCha26i5hWqNb4abnSONl0o44qzraXOSZh3lP/AHbVAYdex6FWehh3g+q59l73gmDDt4IJnyI3WjyzNWutWYWO6jVHxwteHXOSqVfU0xyOqZdvwLfyGPLj+yNcCKjRHXhKyk0/hf8AUFe+4PUFadklzGNfJ2vsd17DYwgN6bo8uP3SjEvZ+MW68fKT+WI2H1svfeub+Ie65jxy04/Lr7D/AEP0sU12xTqgOw7XXbY+X6heqbKg2/stMZzXav8AVFibJqEjZi+6FcdAhKhAN1CACSYA3PRZHPsxY1wLGMDwZ1OgPH/IMN4PUpvtHm72YojWdDC1zWn8ExyBuZvfyWXzCp3lQu1AE8X+5JKwajVUnFdmPNnq0i4p5u4uk+LycTHwF6r9ogw6u6Y5sRpuATO6pKDrgamgEwXE2HW6iDG97Ztm6iATuY2PovNWXI+bMqySNth86w7msJpEEjx6XEaXbQBN7/cKL2n7QU8PoFLvH6xIcKroabeEt3m4WbpU3AxBnp/dOUcbVYHB7WBstIc8BxBaZ8LeqtjqW/DJJfrX97O/itqjx/rVWo4t1u1N/E06gRHUHZI52psyXP6TsE3mOIOIeXuADzbUAA6PUIyKmynN9Rv9OpWeVN8P6lT77I2GxQc4iHAgxBHQT9lYYevFvT4KhmpLzeLn09FIYZbt4ht5jkKVT6OS1FMHhc77Z9niMQ00Q5zqhALQ06GTDWy4WBJndbaniDI6KR/MgnTyL+3Ct3qPJ0uyko5eKFJlClxBqO5dP4o8z9laYusGsERsqbHYqrTc6poGkuAc5xI0jUfyjyIv5KTha/egkEeo+ft91mSffqyHIo8flb34uk64pOEl3LS2Tt0Nlpsvywar3jafuqzGY80Xtc4y2dOnyO5+iu8BjmFw8QANxJ5PA9Su/awqGs0wYNiqR2Ce4b6OAbH7rV4ujMEX3+Fns2xEPazYOBHwQoyL1D4Gz2IZHeYyuWM5JLQfQDhJgM9wFEluDoa3D/8AWoJk+Rdf4ATFTDtqPaHy8zs4kxeZ+SVYYfI6VOo6oxoDzJEbAkTMbTM/K6hzHss3ccEyhm2IrVIfU7tgaXuDQAWsG5J46KjzjtwXHwh/dts0NdFup81aZbXDnljr99FNxNoaZ59SoQ/hnTpP1d/UcAZ0log32Jn6qFCNtyHLRSN7ZP1ACWSRLtTjHmRytDlfaOq0Ga3eDhwP3Cz2eZJNV7qZuSTEWtwI8vsqWnhXg+GQeoXbjF8o4ujqtPtbYF7WvPpDh7q7weOZWE0al/6XfuuR5XUqufocbf1Hj4Wjy7A1y8Noy78znCwnoSVXKLfC5LIyZvX13sPjZ7jb5T2Hzro4+ip8BmNdjTqGsNkOadxHTqpGEqYbEDVScGP5HE9COFQpyi/Cy1SNngMTrH4XDzPKklipMkzAg6HHw7DyPSVfL6XTZllxqRsg7RG/lCPwmFJaOqEK2MFHo6SoVCELokReXL0mcS0lpDTDoMHoeCpQOS9psxjE1R0e4Xk/UrM4vNQCJO5V72zynEOqklsEuJMfhPSFR4bs8ZmqfQLwM+N7nfueROL3Ml4amasMbfVYdJPmrI5Z3DjTJuDB6A2kexXipSbrgeBrRI0jkbNgDkpX4uXS4+Izvck7yf3UQgoRa9bI2pItKIDgNV4v5GFS5hiqjqkDbVFwYDevtdT8PjY6QrCqxpvx5rmSsVZhcX2jeajhTpuLRIBjcDmyH497WhzoGo7c3vdafMqbA0n4hZ7EZPVqPpVGtBptJ328JEyD7BSsW/wpEbbJmXuc46jIaQCNrzz1WhwNO3iMt6Rc/X0v5Krc6+0fRWmFf4eFEVtlQSo84uiI1NEDf08vRQMPjA3UZ8WozzEbD0j7qTjMRpJmAOR+qqK72yYH4iCTO/Ex6AfCrnKpcBln/NmqxzD+YEWFwDY7+SqcnpNpUnMB8Wp5gxIGogaokTAC8VsUSIEhvMSJj04TuXZMwSamkkWM9d11GXpIlFbj8NUrPhp1RY7BoJ6eyjMNSl4KrSGnwg8C8yD63laV1GH/AO2LDzAn6prFZXUqOadIIE8t6W+qltSYqy5wGYA0WazLoAPEkWPpcfVVea0mvl5EObMHp5eaMPQqU2BpYT7tJ5tY+nwrXL8u7xsOaQ42INuOD0Ud8Cmyiy3DkgVHAxNj6fv+iunA6TAvB688kKSMLDe7IFpiOIkgj2ULH0nGlAkFwgQYuYi6txJJHSVEHCYaKzNXWTBvYTx5rQZ/hazaQIa7x2O8gR+qymU5c4VW+JzDqAJG4vB5HPEruYZaDfqrtNhjm3N8F2LHvTOH0crfUqgNkgAeg33Wj/0gFgYKZB5MW+V0I5ZTbqLGNDjuQAJWaxOBrBx0anDgRAC6y6NxivVkvC4ozIySkGnS4XkW6hTMnwZB0scdMT6KXQ7L1g4EtMCSB5nlaTIuzvdtcXga3dOir0+mn8RNqkIY5WZRmZRWgSWzBPn1CgZnkZZX7ylZr/F6O/MPff3Wpx/ZJtNuoOJAMm143VPUxZe8FwhuwCz6jDNScp+pzKL/ADF9llBtSXUbEAamEzPmHcLQYHFCNJsRaDuPVVvZjDljXWsYg9d1b18MHX2cNj+h6hephxtQWSCpvte/8GrGnVokIUShiCDpfYj/ACfRS1rhNTVouTsEIQuyREQlSIBqrhWu/E0H1Cp8/wAJSpYeo8MaHRAty4xb5V6s324pvdQboBIDwXAAkmxjbif0VeV1Bs4yeVmCrOgXbJPsp+K7IPqUW1aN3FodoJE3sRIsq6vNt5gH5EmU7gs1fSa8MN3WJm8cx6wF5MHGF71wzz4tXTKoMqADwPv5HcGCPlX2bkUsCx0H+YMQDeRMHw24i/mpOVZo91QOeNTAII2FhA33VZneempidNNjRUb4NZaPAJnSxvO5uV1eOMG1y3xz+5NRimyqxTahphz2lrdyP1vceij4PNtQDGOu0THnJMx57K1zt3eUdLjLhfUd5FvT2WUo1XNc1jSLmJkiJ/RZ4ScOmVN10X5xhFIDQS+T/u7tF7S0XPQlQa3829pAe1rHT4miDB6HgenXdX+BowLX6H+6fo4QNEQAOggb3KlzcnbHZhcdlr8M0PLpkwTyDE79CAotTO7bxHHn1C6Fi8uZUY5jhLXCCCfqOhWRxfZEUZcw6z0e39Ruud0fzAkdnq5qPaNJIN3HoFsX4Og38RZP/ItH3uq3s5iGdydY8TZMNkWMdPKT6Klx2LwveFlanVY7roa6mR1AnbzATh+hPHoaWph6IHhA/wDH9/7qvq5cT+FwcDwdUj33UBuUNqkOwlQGoBuw+OP+bDDj8H1XsVcVQLNbmPZMPGkh4G0mQPXbhcNc8cHLTPOOx1aiLMe0bSSdH3v9FYZLnANKazmh4JvsXDewbvH7Koz/ADN9U9yzTc8XPWzuPbqtd2K7OteJcXEMIEzZxiSJ3sfutMdPOUqLIQbdHmkTVHg1GRYx4bxyQDt0UWvRqaIIa6Lc2GwEcdLroGM7rDUy9wFthIBceglc/wAzqd89x2c6/hkbmbe9/hW5sCxLh8lmWCiNZZh6lWvAadbj055JP1JXV8FhtDA2Zjc9Sbk+5JWT/h/hr1HOu4ACYvfn1stqAtOjwLGnP1ZfghS3CAJdKWEsLcaRIRCVCgHktUOtk1JztRYNX39VOQoaUuGQ0n2N06IaIAgBe4SoUkjNejqHQjY9E1hq5nS6x/z6KVCaq4YOINwRsQqpwd7o9/ujlrm0PJF5DT1+iRWWdDiRCFIEXhwTiQhSDBdpMGBiDAjUJHSYv91jaVcOfDbgG54MdF1Htbhh3Bqx4qYLrbxBkfZcry1g1ucyzC4ltot1jovK1sKkqPOzrbIsc2zDuqcNMehg26e5WawWJglzrk3nlO9o3vLm76NMeWqSY+yr6Z+VhfJnbsfzLNC0fYfZZt+ZkTYEk8xYXtO6tcRTk6nniB6BVOIw3icRta/Ti6uxQSXJ1FGw7MZyKrA+oYc0kAavCNIEu0jne5mFMzrteKLYpgOqnabgD+ox9AsNl2SOcdUeAy0wfKfi31T+Mwha3wXbeTeTH1RxipUmdUia3tjWJ/3HfQR7AbLQ4Ks/EUpbAHJ3cY4jj4XPgy/mtvkOONKiGug82ERN4PU+f7LnJjj2ctE2m00xAPvz0KkPoMe0d4A6NjFwDzPCg4nMWkgC0n5O8fdPYd1r7jlVrsgj1Q0PAgaNxEeE8HVZynnEm13GQTf7T12239k3VwU353EW9w6xUXEVXtNNrj4Q5u/M+Ekn0JUSQNTkXYdmIivrLWnU17QPFqFidXHB2W+y2pQAik6mRzpLd+pjcrGdh877uo6g8HS4a2u41CxbPUgT/wCKtMRltFtqZIHnBj0kX9yvYxNqClBJ+5ux+VOKIPbPECpWjUHMaBEOfZ19TSJ09OCbb8LMV8cGA6PE/wCg91ps9bQp0Z7uo9x2guA4Hic0QBfblZGvSfVBNGiQGjxaQ4hokCXOcTe/9li1Upxlx39SnKnZuP4aufFQ1pDqga5gMQWsc9ri3rBIn1W4lch7OZm6jiaRvYimQZ/CTBbf/JXXgtmiy/Ex17GnBK417CpUiVbC8EJEIBUJEIBUJEIBUJEIBUIQgBCEIAXkr0kQDOIpBzS12xBB9CuU1cmdQBa4eIEt8jEgOaeh/twutOCo+0WW95SJA8QuPbhVZsSyL5FGbHuRyfPzFHi7hzBHoOeR7qjwg1P09BJ9DK2FLsFUxDX6Kg1M1aaTgWlri4wJj8MCJ6+i91f4VVmNLm1Gl0bRaYO5J6krzFp5tWkYvgya4Rjc6cCGsbuCSeuw90xhMMNIkDe4MyekgJ5uVPDiXwXdevoQrfLcmJc01bNm3Vx6eSoeTbwiq/RDLcERhjoDWiC5wAItvYNBuszWY4gS422A4K6LmOWONItoOLX+cXHI2MW6dFWYbsX4Z1gki1jHzOy4jOuyeTBta9pt6wbieqlf6o5u7THkZ/RaPMuyzqY1CD6b/Cq/9IdUe1rWulxiYs0Ru7oIVnxE3yTd8HrvHd1TeYAqgujkNa+PqQpmGxh3Vbm2Nmt4P+ixraVMf8WWn3ufdLgMQDIna/tyumrJa9jTDHamEgSRuPLqFR1cUHnw35+Ngp+GqNabPaHbwTE+krzjKHi1NZ+Lfi/X7Kva26IpssMJUqVqYfSOh+rSen4g4X52afVbOhjAQNW8CR0PIWPyOhUaABt/m60+Gyx52BXraeDgjXiTj0XmBxImymZ5mDqOFe6mSHmGshuo6nGLN6xP91AwOVvBuFocNTIC0yVqkauWjBdkOyrqtQ1K0tFN4kEGXPFy2eo59eq6Ym6bYTgVWDBHDHajnHBQVChKhCuLAQhCAEIQgBCEIAQhCAEIQgBCEIASJUIBCE3UpSCDsbfKdQgGKeHAmBvv5nqvGMrinTc92zQTxeOBPJ2UpYrtN31WuWQe7YJaBseASdpPTgH1VWXI4RtK2V5JbVaKSpgRWqOqNaNJJNp/ERJuST+Im9rcDivcCDDrHoQePL1W2y3L9LA3gffkqB2owbAGva0OdOkukFoI2Dm889Nudl52XTfh7332zFLHxZQNr/1OH1UqnWd1BHnI/wDqq2AB0udpBNyQTAMybe1gpmPxdE0Q2lUrGvMktaANj4bmY2M+XC8+Kvm6+pUlYYuqDuAfkj7Jr+YFOm/SJfpcTazQGmdueFHqh7KPeOkiQxpJJMm8A8mJJPCiuxegeoj6Lm2mmOjGfyJIk+HYX8N/KUlHLD3nhO1rfadlt8s7HVa7Q6mSaY2BLXR8z9Vt8k7CUqbR3jBq9o+AF6uDBKfL6LseFvk5xl3Z7VBfdaDCZC3gLojMgpDZgCfpZSwbNC9GOOMUaliSM7k+SARIWko4QAbKQygAnA1dlqVDbaQXoMXtCgkSEJUIASJUIBEqEIBEJUIBEJUIBEJUIBEJUIAQhCAEISIBUISIBU3UpA7pxCAZGGA2XLsdhqgrFpae8LjYNuTJuABeb7BdWWBzfODVqOLQGtu2QIe5ot4nbx5LDrdritxl1CVKyjdQMxBLhYibA9CRZScPlswOSQDA6nYBO0IjovRr6bji/wALx1FepjJWbPpPDKVOO7ogtB4LvzO8zbfzKqzlHeE6YmCQP6iBIb6njzhR8vxGovAbpDXEQLgCbCSrQbEji67k/iS3NEuW52Xn8P8AA6aT3kEanAAzYgD+n1O/7LWQqfsvj3VaMv8AynSD1AA38x+yuV7uCljW3o9HElsVCJUIVxYCEIQAhIhALKEIQAhCEAIQhACEIQAhIlQBKEiEAsoQhACEIQAhCEAIQhACEIQAshmXZB/jdSIdNw3YyXXFzw3mbrXoVWTFHIqkcTgp9nNcV2fr0nsGhztXLZcJnmB4QARv5rQZR2XJa01xD2v1QCLgRAPkSJ/wrVIVMNJjjKyuOCKdmT7RZC7X3lNo06fEABOqQBYXcTI/9VAyjLDWJA2BAd0gyDB5Ig2W7SAdEnpITnuf2DwRcrI+X4BtGmGU50iTe5uZN1JQhakklSLkqBCEkqSRUIQgBCEIAQhCAEIQgBCEIAQhCAEISIBUJEqAEJJQgFQhCAEiEIBUIQgBCRCAVCEIBEqEIAQhCAEIQgBCEIAQkQgBKkQgFQhCAEIQgBCEIASIQgFSIQgBKkQgFQh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hQSEBUUEBQUFRAWFxYUFRcYFxQYFRYVFRYVFRcUFhQXHCYeGBojGRgUIC8gIycpLCwsFR8xNTAqNSYrLCkBCQoKDgwOGg8PGiwlHyQtLSosLCwqLCw0LCwsLCwsLCwsLywsLCwsLCwsLCwsLCwvKiwsLCwsLCwsLCksLCwpLP/AABEIALcBEwMBIgACEQEDEQH/xAAbAAABBQEBAAAAAAAAAAAAAAAAAQMEBQYHAv/EADoQAAEDAgUBBwIEBQMFAQAAAAEAAhEDIQQFEjFBUQYTImFxgZGhsTJCwdEHFFLh8BUjYjNygpLxQ//EABoBAQADAQEBAAAAAAAAAAAAAAABAwQCBQb/xAAtEQACAgEEAAQEBgMAAAAAAAAAAQIRAwQSITEiMkFRE3GBkSNCYbHR8BSh4f/aAAwDAQACEQMRAD8A7YhKhSBEJUIBEqEIAQhCAEISwgEQlhEIBEJYRCARCVN0sQ1xIa4EixggwehQHtKgrHY7tlVY94aymWsdEybhVZMscauRxOah2bFQc2zZtBmpwLjwBE+voqJvbRzqBcymBVDgNJJgg8gqhzLNKlV2uq1oIAGkSBF93KjLq4KPhfJXPMq8Jc5L2ofUxUPtTfIaOn9I9VsIXMcoqgVqdT8gcCR0WnzPtu2hiO6fSdose8BBGkidUKrS6q4N5H6nGLJx4maeEQmcHjGVWB9Nwcw7EJ5egaghEIQpAQiEIUAIRCEIAhEIQgCEQhCAIQhCkCISoQCJUIQAhCFABCEqARR8bmDKTS55EDjknoApBKqs0w1MFtUtaXNdJsJIgg+pG/sjIk2lwZTM+3tVtWG6WM4BE+5K2GVY91Skx5hwcLkWIPNuR6LAfxKy1s069IDu3iDG2rcH3H2TnYTtW2jRqDEVBpF2NvqLouGjgbe6wxzuGZwm+PQyRyuORxkzpkqozntC2hYDU7m+22/ssXiO1dWtWaXEsoBwcGC0tB5PP2TvaOoDUNSk7UH3gm7D0hc5NanF/D7X9smee09pZZvnbq9MANdThwIg777/AEXnsrLKwEnS6SRwTG5VVlVFxaSSSAOeqm4Vwhxkh2mGkdZH6Ss8cspTU5Fam29zNn/qLC7QHAu6Kgx/Z5uouaBG8RsqzBgscHAjUDadlp8RmjTTd3ZBeB0tK1qcM8fxF0XKSmvEZqmW6i0RbyUfF0wQQTuojWu1F2oSfJe6OK0Tq8Ri03A815radqjLuR4w+S1XGaQsOZAHwVOdgnOEPZJ67/VVr+1gFmhoixJvJ8mhR8TnxeNILr8zHsGjhUNY64v7/wDB4UjZUO0lHDU2UoJc0QQwCB8lSWdrqZAItPUwfhc7Fb/P1TYpU6h8TjMS2CfpC1f5uRR4Olnl0dOHaAHbT9U43OvIfK5tgaGlx01H+mskfCvOzbW98GVHPLXWaJ2dvvuphqs05KKfZ3HNJujZU84Yd/upVPFNOxVdWyJseF0/91/qLqvdhywxJafWQfRa5Zs+LzxtF+6UezTIVNSqVGibOHkf0KlUM1Bs6x/zhXx1EX5lXz/k7WRepPQvLKgOxXtaU7LBEJUIBEJUIBEIQgBMYvH06Qmq9rR5n7DlNZq2qWAYcta4m7j+UdQOSuZZvQJxLrvcJLQTdzi2xPzKoz5XjjaVlOXI4LhGxxnbumP+iwv8z4W/uqR/bLEudMtYOGtaPiTK9ZX2YqubJ0taQCNXIPkFd5RkdKk53fBjnGNJMFoHMTsZWJPU5Gr4Rn/Fn3wX+Brl9NrnN0uIBIkGPcJ8rwx44iPJepXqpG1Gd7W587Dhgpka3GTInwj+6wuZ57WrOBfUIgy0CwBHK6ZmeXU6zYqNB8+R6HhVhoYaiS7TSaYiTFgOBOyw58GScvPSM2XHOT81IyNXEmvhXsqDwzIjYVNwR68hZ3AZaTUDXWaTd3EclbzOu0lHu9NINeXcAQ0eZKzkPN2kAegWLNGKlFOW6uzLkUU1bsdw2W6r6TBJAnho2+l/dTTlUMcGwHW0u5b6KsrV6rYhzpF94BjyVXnvbkMIDDeAS2NndCeirajubSI3I1GUY1rGltRzdQdBvG+269mqA4mfD1/QLnWU1auLeZIFIGXu3PUNBPP2WroXbqBhrbNb+UgKt5H5UuSVItu/1SQPCOTsPf8AZRqXaDvGlvia4XF/DA+/oqDH49zyDXeN4p0m2aI5I5TWHeQ8GeoMzsfRVJtvkiU/YucZmJF+qg/zuq3Cj4x9+gmyYki9vIKJNlTZIxpEgNjr7DdV1HNNJc97SWiSB5eahZjhqpcKlWo2ANIvFukKFUzzQC1g1E2nhdqFvgnay3ZnYxNem2jSeWaoc7SbA23Gw9VcZb2SqU3nvDIvp9OPdN9gDWqVD3tJwo6fCdJAmeDEFb4YV0RuPMfuupRSXBaooo6PZ3oSD5J1uQupkPZUOsXF9lfCha26i5hWqNb4abnSONl0o44qzraXOSZh3lP/AHbVAYdex6FWehh3g+q59l73gmDDt4IJnyI3WjyzNWutWYWO6jVHxwteHXOSqVfU0xyOqZdvwLfyGPLj+yNcCKjRHXhKyk0/hf8AUFe+4PUFadklzGNfJ2vsd17DYwgN6bo8uP3SjEvZ+MW68fKT+WI2H1svfeub+Ie65jxy04/Lr7D/AEP0sU12xTqgOw7XXbY+X6heqbKg2/stMZzXav8AVFibJqEjZi+6FcdAhKhAN1CACSYA3PRZHPsxY1wLGMDwZ1OgPH/IMN4PUpvtHm72YojWdDC1zWn8ExyBuZvfyWXzCp3lQu1AE8X+5JKwajVUnFdmPNnq0i4p5u4uk+LycTHwF6r9ogw6u6Y5sRpuATO6pKDrgamgEwXE2HW6iDG97Ztm6iATuY2PovNWXI+bMqySNth86w7msJpEEjx6XEaXbQBN7/cKL2n7QU8PoFLvH6xIcKroabeEt3m4WbpU3AxBnp/dOUcbVYHB7WBstIc8BxBaZ8LeqtjqW/DJJfrX97O/itqjx/rVWo4t1u1N/E06gRHUHZI52psyXP6TsE3mOIOIeXuADzbUAA6PUIyKmynN9Rv9OpWeVN8P6lT77I2GxQc4iHAgxBHQT9lYYevFvT4KhmpLzeLn09FIYZbt4ht5jkKVT6OS1FMHhc77Z9niMQ00Q5zqhALQ06GTDWy4WBJndbaniDI6KR/MgnTyL+3Ct3qPJ0uyko5eKFJlClxBqO5dP4o8z9laYusGsERsqbHYqrTc6poGkuAc5xI0jUfyjyIv5KTha/egkEeo+ft91mSffqyHIo8flb34uk64pOEl3LS2Tt0Nlpsvywar3jafuqzGY80Xtc4y2dOnyO5+iu8BjmFw8QANxJ5PA9Su/awqGs0wYNiqR2Ce4b6OAbH7rV4ujMEX3+Fns2xEPazYOBHwQoyL1D4Gz2IZHeYyuWM5JLQfQDhJgM9wFEluDoa3D/8AWoJk+Rdf4ATFTDtqPaHy8zs4kxeZ+SVYYfI6VOo6oxoDzJEbAkTMbTM/K6hzHss3ccEyhm2IrVIfU7tgaXuDQAWsG5J46KjzjtwXHwh/dts0NdFup81aZbXDnljr99FNxNoaZ59SoQ/hnTpP1d/UcAZ0log32Jn6qFCNtyHLRSN7ZP1ACWSRLtTjHmRytDlfaOq0Ga3eDhwP3Cz2eZJNV7qZuSTEWtwI8vsqWnhXg+GQeoXbjF8o4ujqtPtbYF7WvPpDh7q7weOZWE0al/6XfuuR5XUqufocbf1Hj4Wjy7A1y8Noy78znCwnoSVXKLfC5LIyZvX13sPjZ7jb5T2Hzro4+ip8BmNdjTqGsNkOadxHTqpGEqYbEDVScGP5HE9COFQpyi/Cy1SNngMTrH4XDzPKklipMkzAg6HHw7DyPSVfL6XTZllxqRsg7RG/lCPwmFJaOqEK2MFHo6SoVCELokReXL0mcS0lpDTDoMHoeCpQOS9psxjE1R0e4Xk/UrM4vNQCJO5V72zynEOqklsEuJMfhPSFR4bs8ZmqfQLwM+N7nfueROL3Ml4amasMbfVYdJPmrI5Z3DjTJuDB6A2kexXipSbrgeBrRI0jkbNgDkpX4uXS4+Izvck7yf3UQgoRa9bI2pItKIDgNV4v5GFS5hiqjqkDbVFwYDevtdT8PjY6QrCqxpvx5rmSsVZhcX2jeajhTpuLRIBjcDmyH497WhzoGo7c3vdafMqbA0n4hZ7EZPVqPpVGtBptJ328JEyD7BSsW/wpEbbJmXuc46jIaQCNrzz1WhwNO3iMt6Rc/X0v5Krc6+0fRWmFf4eFEVtlQSo84uiI1NEDf08vRQMPjA3UZ8WozzEbD0j7qTjMRpJmAOR+qqK72yYH4iCTO/Ex6AfCrnKpcBln/NmqxzD+YEWFwDY7+SqcnpNpUnMB8Wp5gxIGogaokTAC8VsUSIEhvMSJj04TuXZMwSamkkWM9d11GXpIlFbj8NUrPhp1RY7BoJ6eyjMNSl4KrSGnwg8C8yD63laV1GH/AO2LDzAn6prFZXUqOadIIE8t6W+qltSYqy5wGYA0WazLoAPEkWPpcfVVea0mvl5EObMHp5eaMPQqU2BpYT7tJ5tY+nwrXL8u7xsOaQ42INuOD0Ud8Cmyiy3DkgVHAxNj6fv+iunA6TAvB688kKSMLDe7IFpiOIkgj2ULH0nGlAkFwgQYuYi6txJJHSVEHCYaKzNXWTBvYTx5rQZ/hazaQIa7x2O8gR+qymU5c4VW+JzDqAJG4vB5HPEruYZaDfqrtNhjm3N8F2LHvTOH0crfUqgNkgAeg33Wj/0gFgYKZB5MW+V0I5ZTbqLGNDjuQAJWaxOBrBx0anDgRAC6y6NxivVkvC4ozIySkGnS4XkW6hTMnwZB0scdMT6KXQ7L1g4EtMCSB5nlaTIuzvdtcXga3dOir0+mn8RNqkIY5WZRmZRWgSWzBPn1CgZnkZZX7ylZr/F6O/MPff3Wpx/ZJtNuoOJAMm143VPUxZe8FwhuwCz6jDNScp+pzKL/ADF9llBtSXUbEAamEzPmHcLQYHFCNJsRaDuPVVvZjDljXWsYg9d1b18MHX2cNj+h6hephxtQWSCpvte/8GrGnVokIUShiCDpfYj/ACfRS1rhNTVouTsEIQuyREQlSIBqrhWu/E0H1Cp8/wAJSpYeo8MaHRAty4xb5V6s324pvdQboBIDwXAAkmxjbif0VeV1Bs4yeVmCrOgXbJPsp+K7IPqUW1aN3FodoJE3sRIsq6vNt5gH5EmU7gs1fSa8MN3WJm8cx6wF5MHGF71wzz4tXTKoMqADwPv5HcGCPlX2bkUsCx0H+YMQDeRMHw24i/mpOVZo91QOeNTAII2FhA33VZneempidNNjRUb4NZaPAJnSxvO5uV1eOMG1y3xz+5NRimyqxTahphz2lrdyP1vceij4PNtQDGOu0THnJMx57K1zt3eUdLjLhfUd5FvT2WUo1XNc1jSLmJkiJ/RZ4ScOmVN10X5xhFIDQS+T/u7tF7S0XPQlQa3829pAe1rHT4miDB6HgenXdX+BowLX6H+6fo4QNEQAOggb3KlzcnbHZhcdlr8M0PLpkwTyDE79CAotTO7bxHHn1C6Fi8uZUY5jhLXCCCfqOhWRxfZEUZcw6z0e39Ruud0fzAkdnq5qPaNJIN3HoFsX4Og38RZP/ItH3uq3s5iGdydY8TZMNkWMdPKT6Klx2LwveFlanVY7roa6mR1AnbzATh+hPHoaWph6IHhA/wDH9/7qvq5cT+FwcDwdUj33UBuUNqkOwlQGoBuw+OP+bDDj8H1XsVcVQLNbmPZMPGkh4G0mQPXbhcNc8cHLTPOOx1aiLMe0bSSdH3v9FYZLnANKazmh4JvsXDewbvH7Koz/ADN9U9yzTc8XPWzuPbqtd2K7OteJcXEMIEzZxiSJ3sfutMdPOUqLIQbdHmkTVHg1GRYx4bxyQDt0UWvRqaIIa6Lc2GwEcdLroGM7rDUy9wFthIBceglc/wAzqd89x2c6/hkbmbe9/hW5sCxLh8lmWCiNZZh6lWvAadbj055JP1JXV8FhtDA2Zjc9Sbk+5JWT/h/hr1HOu4ACYvfn1stqAtOjwLGnP1ZfghS3CAJdKWEsLcaRIRCVCgHktUOtk1JztRYNX39VOQoaUuGQ0n2N06IaIAgBe4SoUkjNejqHQjY9E1hq5nS6x/z6KVCaq4YOINwRsQqpwd7o9/ujlrm0PJF5DT1+iRWWdDiRCFIEXhwTiQhSDBdpMGBiDAjUJHSYv91jaVcOfDbgG54MdF1Htbhh3Bqx4qYLrbxBkfZcry1g1ucyzC4ltot1jovK1sKkqPOzrbIsc2zDuqcNMehg26e5WawWJglzrk3nlO9o3vLm76NMeWqSY+yr6Z+VhfJnbsfzLNC0fYfZZt+ZkTYEk8xYXtO6tcRTk6nniB6BVOIw3icRta/Ti6uxQSXJ1FGw7MZyKrA+oYc0kAavCNIEu0jne5mFMzrteKLYpgOqnabgD+ox9AsNl2SOcdUeAy0wfKfi31T+Mwha3wXbeTeTH1RxipUmdUia3tjWJ/3HfQR7AbLQ4Ks/EUpbAHJ3cY4jj4XPgy/mtvkOONKiGug82ERN4PU+f7LnJjj2ctE2m00xAPvz0KkPoMe0d4A6NjFwDzPCg4nMWkgC0n5O8fdPYd1r7jlVrsgj1Q0PAgaNxEeE8HVZynnEm13GQTf7T12239k3VwU353EW9w6xUXEVXtNNrj4Q5u/M+Ekn0JUSQNTkXYdmIivrLWnU17QPFqFidXHB2W+y2pQAik6mRzpLd+pjcrGdh877uo6g8HS4a2u41CxbPUgT/wCKtMRltFtqZIHnBj0kX9yvYxNqClBJ+5ux+VOKIPbPECpWjUHMaBEOfZ19TSJ09OCbb8LMV8cGA6PE/wCg91ps9bQp0Z7uo9x2guA4Hic0QBfblZGvSfVBNGiQGjxaQ4hokCXOcTe/9li1Upxlx39SnKnZuP4aufFQ1pDqga5gMQWsc9ri3rBIn1W4lch7OZm6jiaRvYimQZ/CTBbf/JXXgtmiy/Ex17GnBK417CpUiVbC8EJEIBUJEIBUJEIBUJEIBUIQgBCEIAXkr0kQDOIpBzS12xBB9CuU1cmdQBa4eIEt8jEgOaeh/twutOCo+0WW95SJA8QuPbhVZsSyL5FGbHuRyfPzFHi7hzBHoOeR7qjwg1P09BJ9DK2FLsFUxDX6Kg1M1aaTgWlri4wJj8MCJ6+i91f4VVmNLm1Gl0bRaYO5J6krzFp5tWkYvgya4Rjc6cCGsbuCSeuw90xhMMNIkDe4MyekgJ5uVPDiXwXdevoQrfLcmJc01bNm3Vx6eSoeTbwiq/RDLcERhjoDWiC5wAItvYNBuszWY4gS422A4K6LmOWONItoOLX+cXHI2MW6dFWYbsX4Z1gki1jHzOy4jOuyeTBta9pt6wbieqlf6o5u7THkZ/RaPMuyzqY1CD6b/Cq/9IdUe1rWulxiYs0Ru7oIVnxE3yTd8HrvHd1TeYAqgujkNa+PqQpmGxh3Vbm2Nmt4P+ixraVMf8WWn3ufdLgMQDIna/tyumrJa9jTDHamEgSRuPLqFR1cUHnw35+Ngp+GqNabPaHbwTE+krzjKHi1NZ+Lfi/X7Kva26IpssMJUqVqYfSOh+rSen4g4X52afVbOhjAQNW8CR0PIWPyOhUaABt/m60+Gyx52BXraeDgjXiTj0XmBxImymZ5mDqOFe6mSHmGshuo6nGLN6xP91AwOVvBuFocNTIC0yVqkauWjBdkOyrqtQ1K0tFN4kEGXPFy2eo59eq6Ym6bYTgVWDBHDHajnHBQVChKhCuLAQhCAEIQgBCEIAQhCAEIQgBCEIASJUIBCE3UpSCDsbfKdQgGKeHAmBvv5nqvGMrinTc92zQTxeOBPJ2UpYrtN31WuWQe7YJaBseASdpPTgH1VWXI4RtK2V5JbVaKSpgRWqOqNaNJJNp/ERJuST+Im9rcDivcCDDrHoQePL1W2y3L9LA3gffkqB2owbAGva0OdOkukFoI2Dm889Nudl52XTfh7332zFLHxZQNr/1OH1UqnWd1BHnI/wDqq2AB0udpBNyQTAMybe1gpmPxdE0Q2lUrGvMktaANj4bmY2M+XC8+Kvm6+pUlYYuqDuAfkj7Jr+YFOm/SJfpcTazQGmdueFHqh7KPeOkiQxpJJMm8A8mJJPCiuxegeoj6Lm2mmOjGfyJIk+HYX8N/KUlHLD3nhO1rfadlt8s7HVa7Q6mSaY2BLXR8z9Vt8k7CUqbR3jBq9o+AF6uDBKfL6LseFvk5xl3Z7VBfdaDCZC3gLojMgpDZgCfpZSwbNC9GOOMUaliSM7k+SARIWko4QAbKQygAnA1dlqVDbaQXoMXtCgkSEJUIASJUIBEqEIBEJUIBEJUIBEJUIBEJUIAQhCAEISIBUISIBU3UpA7pxCAZGGA2XLsdhqgrFpae8LjYNuTJuABeb7BdWWBzfODVqOLQGtu2QIe5ot4nbx5LDrdritxl1CVKyjdQMxBLhYibA9CRZScPlswOSQDA6nYBO0IjovRr6bji/wALx1FepjJWbPpPDKVOO7ogtB4LvzO8zbfzKqzlHeE6YmCQP6iBIb6njzhR8vxGovAbpDXEQLgCbCSrQbEji67k/iS3NEuW52Xn8P8AA6aT3kEanAAzYgD+n1O/7LWQqfsvj3VaMv8AynSD1AA38x+yuV7uCljW3o9HElsVCJUIVxYCEIQAhIhALKEIQAhCEAIQhACEIQAhIlQBKEiEAsoQhACEIQAhCEAIQhACEIQAshmXZB/jdSIdNw3YyXXFzw3mbrXoVWTFHIqkcTgp9nNcV2fr0nsGhztXLZcJnmB4QARv5rQZR2XJa01xD2v1QCLgRAPkSJ/wrVIVMNJjjKyuOCKdmT7RZC7X3lNo06fEABOqQBYXcTI/9VAyjLDWJA2BAd0gyDB5Ig2W7SAdEnpITnuf2DwRcrI+X4BtGmGU50iTe5uZN1JQhakklSLkqBCEkqSRUIQgBCEIAQhCAEIQgBCEIAQhCAEISIBUJEqAEJJQgFQhCAEiEIBUIQgBCRCAVCEIBEqEIAQhCAEIQgBCEIAQkQgBKkQgFQhCAEIQgBCEIASIQgFSIQgBKkQgFQh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2392956"/>
            <a:ext cx="4419600" cy="2941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Constituent: </a:t>
            </a:r>
          </a:p>
          <a:p>
            <a:pPr>
              <a:buNone/>
            </a:pPr>
            <a:r>
              <a:rPr lang="en-US" dirty="0" smtClean="0"/>
              <a:t>60-70% linalool </a:t>
            </a:r>
          </a:p>
          <a:p>
            <a:pPr>
              <a:buNone/>
            </a:pPr>
            <a:r>
              <a:rPr lang="en-US" dirty="0" smtClean="0"/>
              <a:t>Limonene </a:t>
            </a:r>
          </a:p>
          <a:p>
            <a:pPr>
              <a:buNone/>
            </a:pP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 err="1" smtClean="0"/>
              <a:t>pinene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Geraniol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Cymene </a:t>
            </a:r>
          </a:p>
          <a:p>
            <a:pPr>
              <a:buNone/>
            </a:pPr>
            <a:r>
              <a:rPr lang="en-US" dirty="0" smtClean="0"/>
              <a:t>Camphor </a:t>
            </a:r>
          </a:p>
          <a:p>
            <a:pPr>
              <a:buNone/>
            </a:pPr>
            <a:r>
              <a:rPr lang="en-US" b="1" dirty="0" smtClean="0"/>
              <a:t>Use: </a:t>
            </a:r>
          </a:p>
          <a:p>
            <a:pPr>
              <a:buNone/>
            </a:pPr>
            <a:r>
              <a:rPr lang="en-US" dirty="0" err="1" smtClean="0"/>
              <a:t>Flavour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Carminative </a:t>
            </a:r>
          </a:p>
          <a:p>
            <a:pPr>
              <a:buNone/>
            </a:pPr>
            <a:r>
              <a:rPr lang="en-US" dirty="0" smtClean="0"/>
              <a:t>spice in cooking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(1R)-(+)-alpha-pinene-2D-skelet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8800" y="1676400"/>
            <a:ext cx="1978465" cy="23789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limonen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447800"/>
            <a:ext cx="2895600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5029200"/>
            <a:ext cx="1891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Limonene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5943600" y="4953000"/>
            <a:ext cx="1693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/>
              <a:t>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pinene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51px-Linaloo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66800"/>
            <a:ext cx="2389647" cy="317383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>
            <a:off x="1295400" y="5105400"/>
            <a:ext cx="1617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smtClean="0"/>
              <a:t>Linalool </a:t>
            </a:r>
          </a:p>
        </p:txBody>
      </p:sp>
      <p:pic>
        <p:nvPicPr>
          <p:cNvPr id="6" name="Picture 5" descr="1254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447800"/>
            <a:ext cx="3276600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2600" y="5181600"/>
            <a:ext cx="1656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smtClean="0"/>
              <a:t>Cymene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rani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9" y="1371600"/>
            <a:ext cx="2904671" cy="30499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57400" y="5029200"/>
            <a:ext cx="1727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b="1" dirty="0" err="1" smtClean="0"/>
              <a:t>Geraniol</a:t>
            </a:r>
            <a:r>
              <a:rPr lang="en-US" sz="3200" b="1" dirty="0" smtClean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5105400"/>
            <a:ext cx="1837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Camphor </a:t>
            </a:r>
            <a:endParaRPr lang="en-US" sz="3200" b="1" dirty="0"/>
          </a:p>
        </p:txBody>
      </p:sp>
      <p:pic>
        <p:nvPicPr>
          <p:cNvPr id="16" name="Picture 15" descr="camph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1219200"/>
            <a:ext cx="2855383" cy="3370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3. </a:t>
            </a:r>
            <a:r>
              <a:rPr lang="en-US" b="1" dirty="0" err="1" smtClean="0"/>
              <a:t>Aldehyde</a:t>
            </a:r>
            <a:r>
              <a:rPr lang="en-US" b="1" dirty="0" smtClean="0"/>
              <a:t> Volatile Oils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768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/>
              <a:t>Cinnamon oil:</a:t>
            </a:r>
          </a:p>
          <a:p>
            <a:pPr>
              <a:buNone/>
            </a:pPr>
            <a:r>
              <a:rPr lang="en-US" dirty="0" smtClean="0"/>
              <a:t>It is the dried bark of </a:t>
            </a:r>
            <a:r>
              <a:rPr lang="en-US" i="1" dirty="0" err="1" smtClean="0"/>
              <a:t>Cinnamomum</a:t>
            </a:r>
            <a:r>
              <a:rPr lang="en-US" i="1" dirty="0" smtClean="0"/>
              <a:t> </a:t>
            </a:r>
            <a:r>
              <a:rPr lang="en-US" i="1" dirty="0" err="1" smtClean="0"/>
              <a:t>loureirii</a:t>
            </a:r>
            <a:endParaRPr lang="en-US" i="1" dirty="0" smtClean="0"/>
          </a:p>
          <a:p>
            <a:pPr>
              <a:buNone/>
            </a:pPr>
            <a:r>
              <a:rPr lang="en-US" b="1" dirty="0" smtClean="0"/>
              <a:t>Family: </a:t>
            </a:r>
            <a:r>
              <a:rPr lang="en-US" dirty="0" err="1" smtClean="0"/>
              <a:t>Lauraceae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Geographical source:</a:t>
            </a:r>
          </a:p>
          <a:p>
            <a:pPr>
              <a:buNone/>
            </a:pPr>
            <a:r>
              <a:rPr lang="en-US" dirty="0" err="1" smtClean="0"/>
              <a:t>Srilanka</a:t>
            </a:r>
            <a:r>
              <a:rPr lang="en-US" dirty="0" smtClean="0"/>
              <a:t>, China, Vietnam, West Indies.</a:t>
            </a:r>
          </a:p>
        </p:txBody>
      </p:sp>
      <p:pic>
        <p:nvPicPr>
          <p:cNvPr id="4" name="Picture 3" descr="Cinnamon.jpg"/>
          <p:cNvPicPr>
            <a:picLocks noChangeAspect="1"/>
          </p:cNvPicPr>
          <p:nvPr/>
        </p:nvPicPr>
        <p:blipFill>
          <a:blip r:embed="rId2"/>
          <a:srcRect l="36863" t="16126" b="17022"/>
          <a:stretch>
            <a:fillRect/>
          </a:stretch>
        </p:blipFill>
        <p:spPr>
          <a:xfrm>
            <a:off x="4495800" y="2590800"/>
            <a:ext cx="388620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Constituent: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dirty="0" smtClean="0"/>
              <a:t>60-70% </a:t>
            </a:r>
            <a:r>
              <a:rPr lang="en-US" dirty="0" err="1" smtClean="0"/>
              <a:t>cinnamaldehyde</a:t>
            </a:r>
            <a:endParaRPr lang="en-US" dirty="0" smtClean="0"/>
          </a:p>
          <a:p>
            <a:pPr marL="514350" indent="-514350">
              <a:buClrTx/>
              <a:buFont typeface="+mj-lt"/>
              <a:buAutoNum type="arabicParenR"/>
            </a:pPr>
            <a:r>
              <a:rPr lang="en-US" dirty="0" smtClean="0"/>
              <a:t>5-10% </a:t>
            </a:r>
            <a:r>
              <a:rPr lang="en-US" dirty="0" err="1" smtClean="0"/>
              <a:t>eugenol</a:t>
            </a:r>
            <a:endParaRPr lang="en-US" dirty="0" smtClean="0"/>
          </a:p>
          <a:p>
            <a:pPr marL="514350" indent="-514350">
              <a:buClrTx/>
              <a:buFont typeface="+mj-lt"/>
              <a:buAutoNum type="arabicParenR"/>
            </a:pPr>
            <a:r>
              <a:rPr lang="en-US" dirty="0" err="1" smtClean="0"/>
              <a:t>Benzaldehyde</a:t>
            </a:r>
            <a:endParaRPr lang="en-US" dirty="0" smtClean="0"/>
          </a:p>
          <a:p>
            <a:pPr marL="514350" indent="-514350">
              <a:buClrTx/>
              <a:buFont typeface="+mj-lt"/>
              <a:buAutoNum type="arabicParenR"/>
            </a:pPr>
            <a:r>
              <a:rPr lang="en-US" dirty="0" err="1" smtClean="0"/>
              <a:t>Cuminaldehyde</a:t>
            </a:r>
            <a:endParaRPr lang="en-US" dirty="0" smtClean="0"/>
          </a:p>
          <a:p>
            <a:pPr marL="514350" indent="-514350">
              <a:buClrTx/>
              <a:buFont typeface="+mj-lt"/>
              <a:buAutoNum type="arabicParenR"/>
            </a:pPr>
            <a:r>
              <a:rPr lang="en-US" dirty="0" err="1" smtClean="0"/>
              <a:t>Pinene</a:t>
            </a:r>
            <a:endParaRPr lang="en-US" dirty="0" smtClean="0"/>
          </a:p>
          <a:p>
            <a:pPr marL="514350" indent="-514350">
              <a:buClrTx/>
              <a:buFont typeface="+mj-lt"/>
              <a:buAutoNum type="arabicParenR"/>
            </a:pPr>
            <a:r>
              <a:rPr lang="en-US" dirty="0" smtClean="0"/>
              <a:t>cymene</a:t>
            </a:r>
          </a:p>
          <a:p>
            <a:pPr>
              <a:buNone/>
            </a:pPr>
            <a:r>
              <a:rPr lang="en-US" b="1" dirty="0" smtClean="0"/>
              <a:t>Use: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Antiseptic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Carminative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Stimulant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Flavor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Condiments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innamaldehy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47800"/>
            <a:ext cx="3276600" cy="2438400"/>
          </a:xfrm>
          <a:prstGeom prst="rect">
            <a:avLst/>
          </a:prstGeom>
        </p:spPr>
      </p:pic>
      <p:pic>
        <p:nvPicPr>
          <p:cNvPr id="5" name="Picture 4" descr="Eugenol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11729"/>
            <a:ext cx="2971800" cy="2370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41910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Tx/>
            </a:pPr>
            <a:r>
              <a:rPr lang="en-US" sz="2800" b="1" dirty="0" err="1" smtClean="0">
                <a:latin typeface="Arial Narrow" pitchFamily="34" charset="0"/>
              </a:rPr>
              <a:t>Cinnamaldehyde</a:t>
            </a:r>
            <a:r>
              <a:rPr lang="en-US" sz="2800" b="1" dirty="0" smtClean="0">
                <a:latin typeface="Arial Narrow" pitchFamily="34" charset="0"/>
              </a:rPr>
              <a:t> 	            	</a:t>
            </a:r>
            <a:r>
              <a:rPr lang="en-US" sz="2800" b="1" dirty="0" err="1" smtClean="0">
                <a:latin typeface="Arial Narrow" pitchFamily="34" charset="0"/>
              </a:rPr>
              <a:t>Eugenol</a:t>
            </a:r>
            <a:r>
              <a:rPr lang="en-US" sz="2800" b="1" dirty="0" smtClean="0">
                <a:latin typeface="Arial Narrow" pitchFamily="34" charset="0"/>
              </a:rPr>
              <a:t> 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nzaldehy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219200"/>
            <a:ext cx="2133600" cy="3467100"/>
          </a:xfrm>
          <a:prstGeom prst="rect">
            <a:avLst/>
          </a:prstGeom>
        </p:spPr>
      </p:pic>
      <p:pic>
        <p:nvPicPr>
          <p:cNvPr id="5" name="Picture 4" descr="Cuminaldehy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970359"/>
            <a:ext cx="1447800" cy="355163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/>
          <p:cNvSpPr/>
          <p:nvPr/>
        </p:nvSpPr>
        <p:spPr>
          <a:xfrm>
            <a:off x="5638800" y="5181600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Arial Narrow" pitchFamily="34" charset="0"/>
              </a:rPr>
              <a:t>Cuminaldehyde</a:t>
            </a:r>
            <a:endParaRPr lang="en-US" sz="3200" b="1" dirty="0" smtClean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876800"/>
            <a:ext cx="220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Tx/>
            </a:pPr>
            <a:r>
              <a:rPr lang="en-US" sz="2800" b="1" dirty="0" err="1" smtClean="0">
                <a:latin typeface="Arial Narrow" pitchFamily="34" charset="0"/>
              </a:rPr>
              <a:t>Benzaldehyde</a:t>
            </a:r>
            <a:r>
              <a:rPr lang="en-US" sz="2800" b="1" dirty="0" smtClean="0">
                <a:latin typeface="Arial Narrow" pitchFamily="34" charset="0"/>
              </a:rPr>
              <a:t> 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Ketone</a:t>
            </a:r>
            <a:r>
              <a:rPr lang="en-US" dirty="0" smtClean="0"/>
              <a:t> Volatile 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530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Camphor oil: </a:t>
            </a:r>
          </a:p>
          <a:p>
            <a:pPr>
              <a:buNone/>
            </a:pPr>
            <a:r>
              <a:rPr lang="en-US" b="1" dirty="0" smtClean="0"/>
              <a:t>Botanical source: </a:t>
            </a:r>
            <a:r>
              <a:rPr lang="en-US" i="1" dirty="0" err="1" smtClean="0"/>
              <a:t>Cinnamomum</a:t>
            </a:r>
            <a:r>
              <a:rPr lang="en-US" i="1" dirty="0" smtClean="0"/>
              <a:t> </a:t>
            </a:r>
            <a:r>
              <a:rPr lang="en-US" i="1" dirty="0" err="1" smtClean="0"/>
              <a:t>camphore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b="1" dirty="0" smtClean="0"/>
              <a:t>Family: </a:t>
            </a:r>
            <a:r>
              <a:rPr lang="en-US" dirty="0" err="1" smtClean="0"/>
              <a:t>Lauraceae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Geographical source: </a:t>
            </a:r>
            <a:r>
              <a:rPr lang="en-US" dirty="0" smtClean="0"/>
              <a:t>Japan, China, </a:t>
            </a:r>
            <a:r>
              <a:rPr lang="en-US" dirty="0" err="1" smtClean="0"/>
              <a:t>Srilanka</a:t>
            </a:r>
            <a:r>
              <a:rPr lang="en-US" dirty="0" smtClean="0"/>
              <a:t>, Africa, Egypt, Brazil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camphor tree leaves and fruit"/>
          <p:cNvPicPr>
            <a:picLocks noChangeAspect="1" noChangeArrowheads="1"/>
          </p:cNvPicPr>
          <p:nvPr/>
        </p:nvPicPr>
        <p:blipFill>
          <a:blip r:embed="rId2"/>
          <a:srcRect l="7692" t="11312" r="3846" b="9502"/>
          <a:stretch>
            <a:fillRect/>
          </a:stretch>
        </p:blipFill>
        <p:spPr bwMode="auto">
          <a:xfrm>
            <a:off x="5257800" y="2819400"/>
            <a:ext cx="3405051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051306"/>
              </p:ext>
            </p:extLst>
          </p:nvPr>
        </p:nvGraphicFramePr>
        <p:xfrm>
          <a:off x="457200" y="304800"/>
          <a:ext cx="8229600" cy="6362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1563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 don’t contain the glycerol esters and fatty acids.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 contain the glycerol esters and fatty acids.</a:t>
                      </a:r>
                    </a:p>
                    <a:p>
                      <a:endParaRPr lang="en-US" sz="2600" dirty="0"/>
                    </a:p>
                  </a:txBody>
                  <a:tcPr/>
                </a:tc>
              </a:tr>
              <a:tr h="1103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 cannot be </a:t>
                      </a:r>
                      <a:r>
                        <a:rPr lang="en-US" sz="2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saponified</a:t>
                      </a: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with alkali.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 can be </a:t>
                      </a:r>
                      <a:r>
                        <a:rPr lang="en-US" sz="2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saponified</a:t>
                      </a: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with alkali.</a:t>
                      </a:r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 don’t leave permanent grease spot on Paper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 leave permanent grease spot on Paper.</a:t>
                      </a:r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 boiling point.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boiling point.</a:t>
                      </a:r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 molecular weight.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molecular weight.</a:t>
                      </a:r>
                    </a:p>
                  </a:txBody>
                  <a:tcPr/>
                </a:tc>
              </a:tr>
              <a:tr h="10286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 smtClean="0">
                          <a:latin typeface="Calibri"/>
                          <a:ea typeface="Calibri"/>
                          <a:cs typeface="Times New Roman"/>
                        </a:rPr>
                        <a:t>Most of them are optically active</a:t>
                      </a:r>
                      <a:endParaRPr lang="en-US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Optically inactive.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Constituent: </a:t>
            </a:r>
          </a:p>
          <a:p>
            <a:pPr marL="514350" indent="-51435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Safrole</a:t>
            </a:r>
            <a:r>
              <a:rPr lang="en-US" dirty="0" smtClean="0"/>
              <a:t> (Used in making perfume and soap)</a:t>
            </a:r>
          </a:p>
          <a:p>
            <a:pPr marL="514350" indent="-514350">
              <a:buNone/>
            </a:pPr>
            <a:r>
              <a:rPr lang="en-US" dirty="0" smtClean="0"/>
              <a:t>2. Camphor(as a liniment and treatment for colds)</a:t>
            </a:r>
          </a:p>
          <a:p>
            <a:pPr marL="514350" indent="-51435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Eugenol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4. Cineole </a:t>
            </a:r>
          </a:p>
          <a:p>
            <a:pPr marL="514350" indent="-514350">
              <a:buNone/>
            </a:pPr>
            <a:r>
              <a:rPr lang="en-US" dirty="0" smtClean="0"/>
              <a:t>5. d-</a:t>
            </a:r>
            <a:r>
              <a:rPr lang="en-US" dirty="0" err="1" smtClean="0"/>
              <a:t>pinene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6. Eucalypt0l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safr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5239092" cy="2127207"/>
          </a:xfrm>
        </p:spPr>
      </p:pic>
      <p:sp>
        <p:nvSpPr>
          <p:cNvPr id="5" name="Rectangle 4"/>
          <p:cNvSpPr/>
          <p:nvPr/>
        </p:nvSpPr>
        <p:spPr>
          <a:xfrm>
            <a:off x="1219200" y="4495800"/>
            <a:ext cx="1520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Safrole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2903502050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079211"/>
            <a:ext cx="2209800" cy="326418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867400" y="4648200"/>
            <a:ext cx="1792514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Cineole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ugenol-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3314700" cy="2646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4343400"/>
            <a:ext cx="1814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Tx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Eugenol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-14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76400"/>
            <a:ext cx="3200400" cy="2209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ectangle 7"/>
          <p:cNvSpPr/>
          <p:nvPr/>
        </p:nvSpPr>
        <p:spPr>
          <a:xfrm>
            <a:off x="5410200" y="42672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Eucalypt</a:t>
            </a:r>
            <a:r>
              <a:rPr lang="bn-BD" sz="2800" b="1" dirty="0" smtClean="0">
                <a:latin typeface="Arial" pitchFamily="34" charset="0"/>
              </a:rPr>
              <a:t>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Use : </a:t>
            </a:r>
          </a:p>
          <a:p>
            <a:pPr>
              <a:buNone/>
            </a:pPr>
            <a:r>
              <a:rPr lang="en-US" dirty="0" smtClean="0"/>
              <a:t>1. Rubefacient </a:t>
            </a:r>
          </a:p>
          <a:p>
            <a:pPr>
              <a:buNone/>
            </a:pPr>
            <a:r>
              <a:rPr lang="en-US" dirty="0" smtClean="0"/>
              <a:t>2. Counter irritant </a:t>
            </a:r>
          </a:p>
          <a:p>
            <a:pPr>
              <a:buNone/>
            </a:pPr>
            <a:r>
              <a:rPr lang="en-US" dirty="0" smtClean="0"/>
              <a:t>3. Flavor in toothpowder,</a:t>
            </a:r>
          </a:p>
          <a:p>
            <a:pPr>
              <a:buNone/>
            </a:pPr>
            <a:r>
              <a:rPr lang="en-US" dirty="0" smtClean="0"/>
              <a:t> soaps  and cosmetic</a:t>
            </a:r>
          </a:p>
          <a:p>
            <a:pPr>
              <a:buNone/>
            </a:pPr>
            <a:r>
              <a:rPr lang="en-US" dirty="0" smtClean="0"/>
              <a:t> products.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3" descr="camph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990600"/>
            <a:ext cx="2733675" cy="3226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4648200"/>
            <a:ext cx="2006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Camphor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 smtClean="0"/>
              <a:t>Spearmint oil: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029200" cy="541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 smtClean="0">
                <a:latin typeface="Calibri" pitchFamily="34" charset="0"/>
              </a:rPr>
              <a:t>Botanical source: </a:t>
            </a:r>
            <a:r>
              <a:rPr lang="en-US" i="1" dirty="0" err="1" smtClean="0">
                <a:latin typeface="Calibri" pitchFamily="34" charset="0"/>
              </a:rPr>
              <a:t>Mentha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spicata</a:t>
            </a:r>
            <a:r>
              <a:rPr lang="en-US" i="1" dirty="0" smtClean="0">
                <a:latin typeface="Calibri" pitchFamily="34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latin typeface="Calibri" pitchFamily="34" charset="0"/>
              </a:rPr>
              <a:t>Family: </a:t>
            </a:r>
            <a:r>
              <a:rPr lang="en-US" dirty="0" err="1" smtClean="0">
                <a:latin typeface="Calibri" pitchFamily="34" charset="0"/>
              </a:rPr>
              <a:t>Labiatae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latin typeface="Calibri" pitchFamily="34" charset="0"/>
              </a:rPr>
              <a:t>Geographical source: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</a:rPr>
              <a:t>North America, Washington, India, Michigan.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latin typeface="Calibri" pitchFamily="34" charset="0"/>
              </a:rPr>
              <a:t>Constituent: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</a:rPr>
              <a:t>45-60 % </a:t>
            </a:r>
            <a:r>
              <a:rPr lang="en-US" dirty="0" err="1" smtClean="0">
                <a:latin typeface="Calibri" pitchFamily="34" charset="0"/>
              </a:rPr>
              <a:t>Carvone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</a:rPr>
              <a:t>6-zo% alcohols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</a:rPr>
              <a:t>4-20% esters, </a:t>
            </a:r>
            <a:r>
              <a:rPr lang="en-US" dirty="0" err="1" smtClean="0">
                <a:latin typeface="Calibri" pitchFamily="34" charset="0"/>
              </a:rPr>
              <a:t>terpenes</a:t>
            </a:r>
            <a:r>
              <a:rPr lang="en-US" dirty="0" smtClean="0">
                <a:latin typeface="Calibri" pitchFamily="34" charset="0"/>
              </a:rPr>
              <a:t> mainly limonene, cineole </a:t>
            </a:r>
          </a:p>
          <a:p>
            <a:pPr>
              <a:spcBef>
                <a:spcPts val="0"/>
              </a:spcBef>
              <a:buNone/>
            </a:pPr>
            <a:endParaRPr lang="en-US" sz="800" dirty="0" smtClean="0">
              <a:latin typeface="Calibri" pitchFamily="34" charset="0"/>
            </a:endParaRPr>
          </a:p>
        </p:txBody>
      </p:sp>
      <p:pic>
        <p:nvPicPr>
          <p:cNvPr id="7170" name="Picture 2" descr="http://images.tribe.net/tribe/upload/photo/175/7af/1757afef-c7bd-49ec-aa01-7e00ac3165bf"/>
          <p:cNvPicPr>
            <a:picLocks noChangeAspect="1" noChangeArrowheads="1"/>
          </p:cNvPicPr>
          <p:nvPr/>
        </p:nvPicPr>
        <p:blipFill>
          <a:blip r:embed="rId2"/>
          <a:srcRect l="10000" t="7619" r="7143" b="16191"/>
          <a:stretch>
            <a:fillRect/>
          </a:stretch>
        </p:blipFill>
        <p:spPr bwMode="auto">
          <a:xfrm>
            <a:off x="5105400" y="2819400"/>
            <a:ext cx="4038600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5943600"/>
            <a:ext cx="1792514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Cineole</a:t>
            </a:r>
          </a:p>
        </p:txBody>
      </p:sp>
      <p:pic>
        <p:nvPicPr>
          <p:cNvPr id="5" name="Picture 4" descr="1290350205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2362200" cy="3489306"/>
          </a:xfrm>
          <a:prstGeom prst="rect">
            <a:avLst/>
          </a:prstGeom>
        </p:spPr>
      </p:pic>
      <p:pic>
        <p:nvPicPr>
          <p:cNvPr id="6" name="Picture 5" descr="limonen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81200"/>
            <a:ext cx="32004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5400" y="5562600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Limonene</a:t>
            </a:r>
            <a:endParaRPr lang="en-US" sz="3200" b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 smtClean="0">
                <a:latin typeface="Calibri" pitchFamily="34" charset="0"/>
              </a:rPr>
              <a:t>Use: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</a:rPr>
              <a:t>1. Flavoring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</a:rPr>
              <a:t>2. Carminative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</a:rPr>
              <a:t>3. Chewing gum industry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alibri" pitchFamily="34" charset="0"/>
              </a:rPr>
              <a:t>4. Mouthwash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upload.wikimedia.org/wikipedia/commons/7/7e/S-Carvo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90600"/>
            <a:ext cx="2057400" cy="32731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>
            <a:off x="5791200" y="4876800"/>
            <a:ext cx="1591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</a:rPr>
              <a:t>Carvone</a:t>
            </a:r>
            <a:endParaRPr lang="en-US" sz="3200" b="1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b="1" dirty="0" smtClean="0"/>
              <a:t>5. Phenol Volatile Oils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ambria" pitchFamily="18" charset="0"/>
              </a:rPr>
              <a:t>Clove oil: </a:t>
            </a:r>
          </a:p>
          <a:p>
            <a:pPr>
              <a:buNone/>
            </a:pPr>
            <a:r>
              <a:rPr lang="en-US" b="1" dirty="0" smtClean="0">
                <a:latin typeface="Cambria" pitchFamily="18" charset="0"/>
              </a:rPr>
              <a:t>Botanical source:</a:t>
            </a:r>
            <a:r>
              <a:rPr lang="en-US" b="1" i="1" dirty="0" smtClean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Eugenia </a:t>
            </a:r>
            <a:r>
              <a:rPr lang="en-US" i="1" dirty="0" err="1" smtClean="0">
                <a:latin typeface="Cambria" pitchFamily="18" charset="0"/>
              </a:rPr>
              <a:t>caryophyllus</a:t>
            </a:r>
            <a:r>
              <a:rPr lang="en-US" i="1" dirty="0" smtClean="0"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latin typeface="Cambria" pitchFamily="18" charset="0"/>
              </a:rPr>
              <a:t>Family: </a:t>
            </a:r>
            <a:r>
              <a:rPr lang="en-US" dirty="0" err="1" smtClean="0">
                <a:latin typeface="Cambria" pitchFamily="18" charset="0"/>
              </a:rPr>
              <a:t>Myrtaceae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latin typeface="Cambria" pitchFamily="18" charset="0"/>
              </a:rPr>
              <a:t>Geographical source: </a:t>
            </a:r>
          </a:p>
          <a:p>
            <a:pPr>
              <a:buNone/>
            </a:pPr>
            <a:r>
              <a:rPr lang="en-US" dirty="0" smtClean="0">
                <a:latin typeface="Cambria" pitchFamily="18" charset="0"/>
              </a:rPr>
              <a:t>Penang, Ambon, Pemba, Sumatra </a:t>
            </a:r>
          </a:p>
        </p:txBody>
      </p:sp>
      <p:pic>
        <p:nvPicPr>
          <p:cNvPr id="9218" name="Picture 2" descr="http://www.danish-schnapps-recipes.com/images/clo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6000"/>
            <a:ext cx="4348514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Cambria" pitchFamily="18" charset="0"/>
              </a:rPr>
              <a:t>Constituent: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pPr>
              <a:buClrTx/>
            </a:pPr>
            <a:r>
              <a:rPr lang="en-US" dirty="0" smtClean="0">
                <a:latin typeface="Cambria" pitchFamily="18" charset="0"/>
              </a:rPr>
              <a:t>85-90% </a:t>
            </a:r>
            <a:r>
              <a:rPr lang="en-US" dirty="0" err="1" smtClean="0">
                <a:latin typeface="Cambria" pitchFamily="18" charset="0"/>
              </a:rPr>
              <a:t>eugenol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pPr>
              <a:buClrTx/>
            </a:pPr>
            <a:r>
              <a:rPr lang="en-US" dirty="0" smtClean="0">
                <a:latin typeface="Cambria" pitchFamily="18" charset="0"/>
              </a:rPr>
              <a:t>Acetyl </a:t>
            </a:r>
            <a:r>
              <a:rPr lang="en-US" dirty="0" err="1" smtClean="0">
                <a:latin typeface="Cambria" pitchFamily="18" charset="0"/>
              </a:rPr>
              <a:t>eugenol</a:t>
            </a:r>
            <a:r>
              <a:rPr lang="en-US" dirty="0" smtClean="0">
                <a:latin typeface="Cambria" pitchFamily="18" charset="0"/>
              </a:rPr>
              <a:t> 3 % </a:t>
            </a:r>
          </a:p>
          <a:p>
            <a:pPr>
              <a:buClrTx/>
            </a:pPr>
            <a:r>
              <a:rPr lang="en-US" dirty="0" smtClean="0">
                <a:latin typeface="Cambria" pitchFamily="18" charset="0"/>
              </a:rPr>
              <a:t>Tannins </a:t>
            </a:r>
          </a:p>
          <a:p>
            <a:pPr>
              <a:buClrTx/>
            </a:pPr>
            <a:r>
              <a:rPr lang="en-US" dirty="0" err="1" smtClean="0">
                <a:latin typeface="Cambria" pitchFamily="18" charset="0"/>
              </a:rPr>
              <a:t>Oleanolic</a:t>
            </a:r>
            <a:r>
              <a:rPr lang="en-US" dirty="0" smtClean="0">
                <a:latin typeface="Cambria" pitchFamily="18" charset="0"/>
              </a:rPr>
              <a:t> acid </a:t>
            </a:r>
          </a:p>
          <a:p>
            <a:pPr>
              <a:buClrTx/>
            </a:pPr>
            <a:r>
              <a:rPr lang="en-US" dirty="0" err="1" smtClean="0">
                <a:latin typeface="Cambria" pitchFamily="18" charset="0"/>
              </a:rPr>
              <a:t>Carbinol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pPr>
              <a:buClrTx/>
            </a:pPr>
            <a:r>
              <a:rPr lang="en-US" dirty="0" smtClean="0">
                <a:latin typeface="Cambria" pitchFamily="18" charset="0"/>
              </a:rPr>
              <a:t>Vanillin </a:t>
            </a:r>
          </a:p>
          <a:p>
            <a:pPr>
              <a:buClrTx/>
            </a:pPr>
            <a:r>
              <a:rPr lang="en-US" dirty="0" err="1" smtClean="0">
                <a:latin typeface="Cambria" pitchFamily="18" charset="0"/>
              </a:rPr>
              <a:t>Dirnethyl</a:t>
            </a:r>
            <a:r>
              <a:rPr lang="en-US" dirty="0" smtClean="0">
                <a:latin typeface="Cambria" pitchFamily="18" charset="0"/>
              </a:rPr>
              <a:t> furfural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0" descr="http://upload.wikimedia.org/wikipedia/commons/e/ef/Vanill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95400"/>
            <a:ext cx="2693125" cy="341358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>
            <a:off x="6096000" y="50292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Vanillin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ugenol-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29718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4572000"/>
            <a:ext cx="1966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Tx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Eugenol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upload.wikimedia.org/wikipedia/commons/c/ce/Indole-3-carbin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0"/>
            <a:ext cx="3200400" cy="25313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/>
          <p:cNvSpPr/>
          <p:nvPr/>
        </p:nvSpPr>
        <p:spPr>
          <a:xfrm>
            <a:off x="5486400" y="4648200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Carbinol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159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Properties Of Volatile Oils: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dirty="0" smtClean="0">
                <a:solidFill>
                  <a:srgbClr val="66FF33"/>
                </a:solidFill>
              </a:rPr>
              <a:t>Physical properties:</a:t>
            </a:r>
          </a:p>
          <a:p>
            <a:pPr marL="571500" lvl="0" algn="just"/>
            <a:r>
              <a:rPr lang="en-US" sz="3000" dirty="0" smtClean="0"/>
              <a:t>They possesses characteristics odor.</a:t>
            </a:r>
          </a:p>
          <a:p>
            <a:pPr marL="571500" lvl="0" algn="just"/>
            <a:r>
              <a:rPr lang="en-US" sz="3000" dirty="0" smtClean="0"/>
              <a:t>They evaporate when they exposed to the air at ordinary temperature.</a:t>
            </a:r>
          </a:p>
          <a:p>
            <a:pPr marL="571500" lvl="0" algn="just"/>
            <a:r>
              <a:rPr lang="en-US" sz="3000" dirty="0" smtClean="0"/>
              <a:t>Most of them are optically active.</a:t>
            </a:r>
          </a:p>
          <a:p>
            <a:pPr marL="571500" lvl="0" algn="just"/>
            <a:r>
              <a:rPr lang="en-US" sz="3000" dirty="0" smtClean="0"/>
              <a:t>They are slightly </a:t>
            </a:r>
            <a:r>
              <a:rPr lang="en-US" sz="3000" dirty="0" err="1" smtClean="0"/>
              <a:t>soluable</a:t>
            </a:r>
            <a:r>
              <a:rPr lang="en-US" sz="3000" dirty="0" smtClean="0"/>
              <a:t> in water and readily </a:t>
            </a:r>
            <a:r>
              <a:rPr lang="en-US" sz="3000" dirty="0" err="1" smtClean="0"/>
              <a:t>soluable</a:t>
            </a:r>
            <a:r>
              <a:rPr lang="en-US" sz="3000" dirty="0" smtClean="0"/>
              <a:t> in ether, alcohol and most organic solvent.</a:t>
            </a:r>
          </a:p>
          <a:p>
            <a:pPr marL="571500" lvl="0" algn="just"/>
            <a:r>
              <a:rPr lang="en-US" sz="3000" dirty="0" smtClean="0"/>
              <a:t>Usually </a:t>
            </a:r>
            <a:r>
              <a:rPr lang="en-US" sz="3000" dirty="0" err="1" smtClean="0"/>
              <a:t>colourless</a:t>
            </a:r>
            <a:r>
              <a:rPr lang="en-US" sz="3000" dirty="0" smtClean="0"/>
              <a:t>. </a:t>
            </a:r>
          </a:p>
          <a:p>
            <a:pPr marL="571500" algn="just"/>
            <a:r>
              <a:rPr lang="en-US" sz="2800" dirty="0" smtClean="0"/>
              <a:t>Reasonably heat stable </a:t>
            </a:r>
            <a:endParaRPr lang="en-US" sz="3000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b="1" dirty="0" smtClean="0"/>
              <a:t>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Carminative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Flavor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Counter irritant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Antispasmodic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Local analgesic and antiseptic in dentistry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In preparation of vanillin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6. </a:t>
            </a:r>
            <a:r>
              <a:rPr lang="en-US" b="1" dirty="0" err="1" smtClean="0"/>
              <a:t>Phenolic</a:t>
            </a:r>
            <a:r>
              <a:rPr lang="en-US" b="1" dirty="0" smtClean="0"/>
              <a:t> Ether Volatile Oils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9530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ambria" pitchFamily="18" charset="0"/>
              </a:rPr>
              <a:t>Nutmeg : </a:t>
            </a: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endParaRPr lang="en-US" b="1" dirty="0" smtClean="0">
              <a:latin typeface="Cambria" pitchFamily="18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ambria" pitchFamily="18" charset="0"/>
              </a:rPr>
              <a:t>Botanical source: </a:t>
            </a: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dirty="0" smtClean="0">
                <a:latin typeface="Cambria" pitchFamily="18" charset="0"/>
              </a:rPr>
              <a:t>Dried kernels of </a:t>
            </a:r>
            <a:r>
              <a:rPr lang="en-US" i="1" dirty="0" err="1" smtClean="0">
                <a:latin typeface="Cambria" pitchFamily="18" charset="0"/>
              </a:rPr>
              <a:t>Myristica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fragrans</a:t>
            </a:r>
            <a:r>
              <a:rPr lang="en-US" i="1" dirty="0" smtClean="0">
                <a:latin typeface="Cambria" pitchFamily="18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endParaRPr lang="en-US" i="1" dirty="0" smtClean="0">
              <a:latin typeface="Cambria" pitchFamily="18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ambria" pitchFamily="18" charset="0"/>
              </a:rPr>
              <a:t>Family: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Myristicaceae</a:t>
            </a:r>
            <a:endParaRPr lang="en-US" dirty="0" smtClean="0">
              <a:latin typeface="Cambria" pitchFamily="18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dirty="0" smtClean="0">
                <a:latin typeface="Cambria" pitchFamily="18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ambria" pitchFamily="18" charset="0"/>
              </a:rPr>
              <a:t>Geographical source: </a:t>
            </a: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dirty="0" smtClean="0">
                <a:latin typeface="Cambria" pitchFamily="18" charset="0"/>
              </a:rPr>
              <a:t>it is native to Indonesia It is cultivated in Malay, Sumatra, Java, </a:t>
            </a:r>
            <a:r>
              <a:rPr lang="en-US" dirty="0" err="1" smtClean="0">
                <a:latin typeface="Cambria" pitchFamily="18" charset="0"/>
              </a:rPr>
              <a:t>Srilanka</a:t>
            </a:r>
            <a:r>
              <a:rPr lang="en-US" dirty="0" smtClean="0">
                <a:latin typeface="Cambria" pitchFamily="18" charset="0"/>
              </a:rPr>
              <a:t>, West Indies </a:t>
            </a:r>
          </a:p>
        </p:txBody>
      </p:sp>
      <p:pic>
        <p:nvPicPr>
          <p:cNvPr id="7170" name="Picture 2" descr="http://bridgesei.com/wp-content/uploads/2011/09/Nutm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781300"/>
            <a:ext cx="3848100" cy="3848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ambria" pitchFamily="18" charset="0"/>
              </a:rPr>
              <a:t>Constituent: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dirty="0" err="1" smtClean="0">
                <a:latin typeface="Cambria" pitchFamily="18" charset="0"/>
              </a:rPr>
              <a:t>Safrole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dirty="0" err="1" smtClean="0">
                <a:latin typeface="Cambria" pitchFamily="18" charset="0"/>
              </a:rPr>
              <a:t>Myristicin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dirty="0" err="1" smtClean="0">
                <a:latin typeface="Cambria" pitchFamily="18" charset="0"/>
              </a:rPr>
              <a:t>Methoxyeugenol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dirty="0" smtClean="0">
                <a:latin typeface="Cambria" pitchFamily="18" charset="0"/>
              </a:rPr>
              <a:t>Camphene </a:t>
            </a: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dirty="0" smtClean="0">
                <a:latin typeface="Cambria" pitchFamily="18" charset="0"/>
              </a:rPr>
              <a:t>Alpha and beta </a:t>
            </a:r>
            <a:r>
              <a:rPr lang="en-US" dirty="0" err="1" smtClean="0">
                <a:latin typeface="Cambria" pitchFamily="18" charset="0"/>
              </a:rPr>
              <a:t>pinene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en-US" dirty="0" err="1" smtClean="0">
                <a:latin typeface="Cambria" pitchFamily="18" charset="0"/>
              </a:rPr>
              <a:t>Palmitic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</a:rPr>
              <a:t>oleitic</a:t>
            </a:r>
            <a:r>
              <a:rPr lang="en-US" dirty="0" smtClean="0">
                <a:latin typeface="Cambria" pitchFamily="18" charset="0"/>
              </a:rPr>
              <a:t> and </a:t>
            </a:r>
            <a:r>
              <a:rPr lang="en-US" dirty="0" err="1" smtClean="0">
                <a:latin typeface="Cambria" pitchFamily="18" charset="0"/>
              </a:rPr>
              <a:t>lauric</a:t>
            </a:r>
            <a:r>
              <a:rPr lang="en-US" dirty="0" smtClean="0">
                <a:latin typeface="Cambria" pitchFamily="18" charset="0"/>
              </a:rPr>
              <a:t> acids. </a:t>
            </a:r>
          </a:p>
          <a:p>
            <a:endParaRPr lang="en-US" dirty="0"/>
          </a:p>
        </p:txBody>
      </p:sp>
      <p:pic>
        <p:nvPicPr>
          <p:cNvPr id="4" name="Content Placeholder 13" descr="saf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276600"/>
            <a:ext cx="3200400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5486400"/>
            <a:ext cx="1520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cs typeface="Arial" pitchFamily="34" charset="0"/>
              </a:rPr>
              <a:t>Safrole</a:t>
            </a:r>
            <a:endParaRPr lang="en-US" sz="2800" b="1" dirty="0" smtClean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Content Placeholder 3" descr="(1R)-(+)-alpha-pinene-2D-skele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200400"/>
            <a:ext cx="1905000" cy="228766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/>
          <p:cNvSpPr/>
          <p:nvPr/>
        </p:nvSpPr>
        <p:spPr>
          <a:xfrm>
            <a:off x="5334000" y="548640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latin typeface="Cambria" pitchFamily="18" charset="0"/>
              </a:rPr>
              <a:t>α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</a:rPr>
              <a:t>pinene</a:t>
            </a:r>
            <a:endParaRPr lang="en-US" sz="2800" b="1" dirty="0" smtClean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monen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28194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4953000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Limonene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4876800"/>
            <a:ext cx="2957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Tx/>
            </a:pPr>
            <a:r>
              <a:rPr lang="en-US" sz="2800" b="1" dirty="0" err="1" smtClean="0">
                <a:latin typeface="Cambria" pitchFamily="18" charset="0"/>
              </a:rPr>
              <a:t>Methoxye</a:t>
            </a:r>
            <a:r>
              <a:rPr lang="en-US" sz="2800" b="1" dirty="0" err="1" smtClean="0">
                <a:latin typeface="Cambria" pitchFamily="18" charset="0"/>
                <a:cs typeface="Arial" pitchFamily="34" charset="0"/>
              </a:rPr>
              <a:t>ugenol</a:t>
            </a:r>
            <a:endParaRPr lang="en-US" sz="2800" b="1" dirty="0" smtClean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30384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99px-(1R)-(+)-beta-pinene-2D-skelet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2513679" cy="301742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>
            <a:off x="1447800" y="5105400"/>
            <a:ext cx="1699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l-GR" sz="2800" b="1" dirty="0" smtClean="0">
                <a:latin typeface="Cambria" pitchFamily="18" charset="0"/>
              </a:rPr>
              <a:t>β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</a:rPr>
              <a:t>pinene</a:t>
            </a:r>
            <a:endParaRPr lang="en-US" sz="2800" b="1" dirty="0" smtClean="0">
              <a:latin typeface="Cambria" pitchFamily="18" charset="0"/>
            </a:endParaRPr>
          </a:p>
        </p:txBody>
      </p:sp>
      <p:pic>
        <p:nvPicPr>
          <p:cNvPr id="6" name="Picture 3" descr="http://upload.wikimedia.org/wikipedia/commons/thumb/c/cb/Myristicin.svg/267px-Myristic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28800"/>
            <a:ext cx="3505200" cy="2209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/>
          <p:cNvSpPr/>
          <p:nvPr/>
        </p:nvSpPr>
        <p:spPr>
          <a:xfrm>
            <a:off x="5334000" y="5105400"/>
            <a:ext cx="2804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Tx/>
            </a:pPr>
            <a:r>
              <a:rPr lang="en-US" sz="2800" b="1" dirty="0" smtClean="0">
                <a:latin typeface="Cambria" pitchFamily="18" charset="0"/>
              </a:rPr>
              <a:t>Myristicin</a:t>
            </a:r>
            <a:endParaRPr lang="en-US" sz="2800" b="1" dirty="0" smtClean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3712"/>
          </a:xfrm>
        </p:spPr>
        <p:txBody>
          <a:bodyPr>
            <a:normAutofit/>
          </a:bodyPr>
          <a:lstStyle/>
          <a:p>
            <a:r>
              <a:rPr lang="en-US" b="1" dirty="0" smtClean="0"/>
              <a:t>Use: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dirty="0" smtClean="0"/>
              <a:t>• Carminative </a:t>
            </a:r>
          </a:p>
          <a:p>
            <a:pPr marL="514350" indent="-514350" algn="just">
              <a:buNone/>
            </a:pPr>
            <a:r>
              <a:rPr lang="en-US" dirty="0" smtClean="0"/>
              <a:t>• Astringent </a:t>
            </a:r>
          </a:p>
          <a:p>
            <a:pPr marL="514350" indent="-514350" algn="just">
              <a:buNone/>
            </a:pPr>
            <a:r>
              <a:rPr lang="en-US" dirty="0" smtClean="0"/>
              <a:t>• Nausea </a:t>
            </a:r>
          </a:p>
          <a:p>
            <a:pPr marL="514350" indent="-514350" algn="just">
              <a:buNone/>
            </a:pPr>
            <a:r>
              <a:rPr lang="en-US" dirty="0" smtClean="0"/>
              <a:t>• Useful for controlling </a:t>
            </a:r>
            <a:r>
              <a:rPr lang="en-US" dirty="0" err="1" smtClean="0"/>
              <a:t>dirrhoea</a:t>
            </a:r>
            <a:r>
              <a:rPr lang="en-US" dirty="0" smtClean="0"/>
              <a:t> </a:t>
            </a:r>
          </a:p>
          <a:p>
            <a:pPr marL="514350" indent="-514350" algn="just">
              <a:buNone/>
            </a:pPr>
            <a:r>
              <a:rPr lang="en-US" dirty="0" smtClean="0"/>
              <a:t>• Vomiting </a:t>
            </a:r>
          </a:p>
          <a:p>
            <a:pPr marL="514350" indent="-514350" algn="just">
              <a:buNone/>
            </a:pPr>
            <a:r>
              <a:rPr lang="en-US" dirty="0" smtClean="0"/>
              <a:t>• Antibacterial activity </a:t>
            </a:r>
          </a:p>
          <a:p>
            <a:pPr marL="514350" indent="-514350" algn="just">
              <a:buNone/>
            </a:pPr>
            <a:r>
              <a:rPr lang="en-US" dirty="0" smtClean="0"/>
              <a:t>• Flavoring agent </a:t>
            </a:r>
          </a:p>
          <a:p>
            <a:pPr marL="514350" indent="-514350" algn="just">
              <a:buNone/>
            </a:pPr>
            <a:r>
              <a:rPr lang="en-US" dirty="0" smtClean="0"/>
              <a:t>• The Fat (nutmeg butter ) is used in soap industries </a:t>
            </a:r>
          </a:p>
          <a:p>
            <a:pPr marL="514350" indent="-514350" algn="just">
              <a:buNone/>
            </a:pPr>
            <a:r>
              <a:rPr lang="en-US" dirty="0" smtClean="0"/>
              <a:t>• The fat is used in the treatment of rheumatism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7. Oxide Volatile Oils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181600" cy="4922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/>
              <a:t>Eucalyptus oil : </a:t>
            </a:r>
          </a:p>
          <a:p>
            <a:pPr algn="just">
              <a:buNone/>
            </a:pPr>
            <a:r>
              <a:rPr lang="en-US" b="1" dirty="0" smtClean="0"/>
              <a:t>Botanical source: </a:t>
            </a:r>
          </a:p>
          <a:p>
            <a:pPr algn="just">
              <a:buNone/>
            </a:pPr>
            <a:r>
              <a:rPr lang="en-US" dirty="0" smtClean="0"/>
              <a:t>Dried leaf of </a:t>
            </a:r>
            <a:r>
              <a:rPr lang="en-US" i="1" dirty="0" smtClean="0"/>
              <a:t>Eucalyptus </a:t>
            </a:r>
            <a:r>
              <a:rPr lang="en-US" i="1" dirty="0" err="1" smtClean="0"/>
              <a:t>globulus</a:t>
            </a:r>
            <a:r>
              <a:rPr lang="en-US" i="1" dirty="0" smtClean="0"/>
              <a:t> </a:t>
            </a:r>
          </a:p>
          <a:p>
            <a:pPr algn="just">
              <a:buNone/>
            </a:pPr>
            <a:r>
              <a:rPr lang="en-US" b="1" dirty="0" smtClean="0"/>
              <a:t>Family:</a:t>
            </a:r>
            <a:r>
              <a:rPr lang="en-US" dirty="0" smtClean="0"/>
              <a:t> </a:t>
            </a:r>
            <a:r>
              <a:rPr lang="en-US" dirty="0" err="1" smtClean="0"/>
              <a:t>Myrtaceae</a:t>
            </a:r>
            <a:r>
              <a:rPr lang="en-US" dirty="0" smtClean="0"/>
              <a:t> </a:t>
            </a:r>
          </a:p>
          <a:p>
            <a:pPr algn="just">
              <a:buNone/>
            </a:pPr>
            <a:r>
              <a:rPr lang="en-US" b="1" dirty="0" smtClean="0"/>
              <a:t>Geographical source : </a:t>
            </a:r>
          </a:p>
          <a:p>
            <a:pPr algn="just">
              <a:buNone/>
            </a:pPr>
            <a:r>
              <a:rPr lang="en-US" dirty="0" err="1" smtClean="0"/>
              <a:t>E.globulus</a:t>
            </a:r>
            <a:r>
              <a:rPr lang="en-US" dirty="0" smtClean="0"/>
              <a:t> is native to Australia and Tasmania. </a:t>
            </a:r>
          </a:p>
          <a:p>
            <a:pPr algn="just">
              <a:buNone/>
            </a:pPr>
            <a:r>
              <a:rPr lang="en-US" dirty="0" smtClean="0"/>
              <a:t>Now it is cultivated in South France, Spain, Portugal, Brazil and India. </a:t>
            </a:r>
          </a:p>
        </p:txBody>
      </p:sp>
      <p:pic>
        <p:nvPicPr>
          <p:cNvPr id="4100" name="Picture 4" descr="http://1.bp.blogspot.com/-vDCoJtGRcRw/TqibDv0-SDI/AAAAAAAAD0U/OCKw-kmbmiI/s1600/eucalyptus-oil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Constituents </a:t>
            </a:r>
          </a:p>
          <a:p>
            <a:pPr>
              <a:buNone/>
            </a:pPr>
            <a:r>
              <a:rPr lang="en-US" dirty="0" smtClean="0"/>
              <a:t>Cineole 76-85 % </a:t>
            </a:r>
          </a:p>
          <a:p>
            <a:pPr>
              <a:buNone/>
            </a:pPr>
            <a:r>
              <a:rPr lang="en-US" dirty="0" smtClean="0"/>
              <a:t>Camphor </a:t>
            </a:r>
          </a:p>
          <a:p>
            <a:pPr>
              <a:buNone/>
            </a:pPr>
            <a:r>
              <a:rPr lang="en-US" dirty="0" err="1" smtClean="0"/>
              <a:t>Cuminaldehyde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Pinene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P-</a:t>
            </a:r>
            <a:r>
              <a:rPr lang="en-US" dirty="0" err="1" smtClean="0"/>
              <a:t>coumaric</a:t>
            </a:r>
            <a:r>
              <a:rPr lang="en-US" dirty="0" smtClean="0"/>
              <a:t> acid </a:t>
            </a:r>
          </a:p>
          <a:p>
            <a:pPr>
              <a:buNone/>
            </a:pPr>
            <a:r>
              <a:rPr lang="en-US" dirty="0" err="1" smtClean="0"/>
              <a:t>dihydroflavonol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2" descr="http://www.agrool.gr/files/p-coumaric%20ac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05000"/>
            <a:ext cx="5181600" cy="25138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90350205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2057400" cy="333690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5181600"/>
            <a:ext cx="1792514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Cineole</a:t>
            </a:r>
          </a:p>
        </p:txBody>
      </p:sp>
      <p:pic>
        <p:nvPicPr>
          <p:cNvPr id="6" name="Picture 5" descr="Cuminaldehy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524000"/>
            <a:ext cx="1600200" cy="2971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/>
          <p:cNvSpPr/>
          <p:nvPr/>
        </p:nvSpPr>
        <p:spPr>
          <a:xfrm>
            <a:off x="6477000" y="4948535"/>
            <a:ext cx="2514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Arial Narrow" pitchFamily="34" charset="0"/>
              </a:rPr>
              <a:t>Cuminaldehyde</a:t>
            </a:r>
            <a:endParaRPr lang="en-US" sz="2800" b="1" dirty="0" smtClean="0">
              <a:latin typeface="Arial Narrow" pitchFamily="34" charset="0"/>
            </a:endParaRPr>
          </a:p>
        </p:txBody>
      </p:sp>
      <p:pic>
        <p:nvPicPr>
          <p:cNvPr id="8" name="Picture 7" descr="campho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143000"/>
            <a:ext cx="2209800" cy="26082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2400" y="5257800"/>
            <a:ext cx="2006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Camphor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43712"/>
          </a:xfrm>
        </p:spPr>
        <p:txBody>
          <a:bodyPr>
            <a:normAutofit/>
          </a:bodyPr>
          <a:lstStyle/>
          <a:p>
            <a:r>
              <a:rPr lang="en-US" dirty="0" smtClean="0"/>
              <a:t>Use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Antiseptic </a:t>
            </a:r>
          </a:p>
          <a:p>
            <a:pPr>
              <a:buNone/>
            </a:pPr>
            <a:r>
              <a:rPr lang="en-US" dirty="0" smtClean="0"/>
              <a:t>• Expectorant </a:t>
            </a:r>
          </a:p>
          <a:p>
            <a:pPr>
              <a:buNone/>
            </a:pPr>
            <a:r>
              <a:rPr lang="en-US" dirty="0" smtClean="0"/>
              <a:t>• Diuretic </a:t>
            </a:r>
          </a:p>
          <a:p>
            <a:pPr>
              <a:buNone/>
            </a:pPr>
            <a:r>
              <a:rPr lang="en-US" dirty="0" smtClean="0"/>
              <a:t>• Flavoring agent </a:t>
            </a:r>
          </a:p>
          <a:p>
            <a:pPr>
              <a:buNone/>
            </a:pPr>
            <a:r>
              <a:rPr lang="en-US" dirty="0" smtClean="0"/>
              <a:t>• It increases the flow of saliva and helps in appetite and digestion </a:t>
            </a:r>
          </a:p>
          <a:p>
            <a:pPr>
              <a:buNone/>
            </a:pPr>
            <a:r>
              <a:rPr lang="en-US" dirty="0" smtClean="0"/>
              <a:t>• It increases the heart rate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66FF33"/>
                </a:solidFill>
              </a:rPr>
              <a:t>Chemical properties:</a:t>
            </a:r>
          </a:p>
          <a:p>
            <a:pPr lvl="0" algn="just"/>
            <a:r>
              <a:rPr lang="en-US" sz="2800" dirty="0" smtClean="0"/>
              <a:t>They may be hydrocarbons, alcohol, </a:t>
            </a:r>
            <a:r>
              <a:rPr lang="en-US" sz="2800" dirty="0" err="1" smtClean="0"/>
              <a:t>aldehyde</a:t>
            </a:r>
            <a:r>
              <a:rPr lang="en-US" sz="2800" dirty="0" smtClean="0"/>
              <a:t>, </a:t>
            </a:r>
            <a:r>
              <a:rPr lang="en-US" sz="2800" dirty="0" err="1" smtClean="0"/>
              <a:t>ketone</a:t>
            </a:r>
            <a:r>
              <a:rPr lang="en-US" sz="2800" dirty="0" smtClean="0"/>
              <a:t>, phenol, </a:t>
            </a:r>
            <a:r>
              <a:rPr lang="en-US" sz="2800" dirty="0" err="1" smtClean="0"/>
              <a:t>phenolic</a:t>
            </a:r>
            <a:r>
              <a:rPr lang="en-US" sz="2800" dirty="0" smtClean="0"/>
              <a:t> ether, oxides and esters.</a:t>
            </a:r>
          </a:p>
          <a:p>
            <a:pPr lvl="0"/>
            <a:r>
              <a:rPr lang="en-US" sz="2800" dirty="0" smtClean="0"/>
              <a:t>They can’t be </a:t>
            </a:r>
            <a:r>
              <a:rPr lang="en-US" sz="2800" dirty="0" err="1" smtClean="0"/>
              <a:t>saponified</a:t>
            </a:r>
            <a:r>
              <a:rPr lang="en-US" sz="2800" dirty="0" smtClean="0"/>
              <a:t> with </a:t>
            </a:r>
            <a:r>
              <a:rPr lang="en-US" sz="2800" dirty="0" err="1" smtClean="0"/>
              <a:t>alkalies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dirty="0" smtClean="0"/>
              <a:t>The volatile oils largely consists </a:t>
            </a:r>
            <a:r>
              <a:rPr lang="en-US" sz="2800" dirty="0" err="1" smtClean="0"/>
              <a:t>terpenes</a:t>
            </a:r>
            <a:r>
              <a:rPr lang="en-US" sz="2800" dirty="0" smtClean="0"/>
              <a:t> and phenyl </a:t>
            </a:r>
            <a:r>
              <a:rPr lang="en-US" sz="2800" dirty="0" err="1" smtClean="0"/>
              <a:t>propanoids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14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Methods </a:t>
            </a:r>
            <a:r>
              <a:rPr lang="en-US" dirty="0">
                <a:solidFill>
                  <a:srgbClr val="FFFF00"/>
                </a:solidFill>
              </a:rPr>
              <a:t>of obtaining volatile oils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810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There are some methods for obtaining volatile oils from crude drugs. These are</a:t>
            </a:r>
          </a:p>
          <a:p>
            <a:pPr marL="0" lvl="0" indent="0" algn="just">
              <a:buNone/>
            </a:pPr>
            <a:r>
              <a:rPr lang="en-US" sz="2400" b="1" dirty="0" smtClean="0">
                <a:solidFill>
                  <a:srgbClr val="66FF33"/>
                </a:solidFill>
              </a:rPr>
              <a:t>1.Distillation: </a:t>
            </a:r>
            <a:r>
              <a:rPr lang="en-US" sz="2400" dirty="0" smtClean="0"/>
              <a:t>Volatile oils are usually obtained by this method. Distillation is further divided into three methods:</a:t>
            </a:r>
          </a:p>
          <a:p>
            <a:pPr marL="2743200" lvl="0" indent="-514350" algn="just">
              <a:buFont typeface="+mj-lt"/>
              <a:buAutoNum type="romanLcPeriod"/>
            </a:pPr>
            <a:r>
              <a:rPr lang="en-US" sz="2400" dirty="0" smtClean="0"/>
              <a:t>Water distillation</a:t>
            </a:r>
          </a:p>
          <a:p>
            <a:pPr marL="2743200" lvl="0" indent="-514350" algn="just">
              <a:buFont typeface="+mj-lt"/>
              <a:buAutoNum type="romanLcPeriod"/>
            </a:pPr>
            <a:r>
              <a:rPr lang="en-US" sz="2400" dirty="0" smtClean="0"/>
              <a:t>Water and steam distillation</a:t>
            </a:r>
          </a:p>
          <a:p>
            <a:pPr marL="2743200" lvl="0" indent="-514350" algn="just">
              <a:buFont typeface="+mj-lt"/>
              <a:buAutoNum type="romanLcPeriod"/>
            </a:pPr>
            <a:r>
              <a:rPr lang="en-US" sz="2400" dirty="0" smtClean="0"/>
              <a:t>Direct steam distillation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66FF33"/>
                </a:solidFill>
              </a:rPr>
              <a:t>  </a:t>
            </a:r>
            <a:r>
              <a:rPr lang="en-US" sz="2800" b="1" dirty="0" err="1" smtClean="0">
                <a:solidFill>
                  <a:srgbClr val="66FF33"/>
                </a:solidFill>
              </a:rPr>
              <a:t>i</a:t>
            </a:r>
            <a:r>
              <a:rPr lang="en-US" sz="2800" b="1" dirty="0" smtClean="0">
                <a:solidFill>
                  <a:srgbClr val="66FF33"/>
                </a:solidFill>
              </a:rPr>
              <a:t>.</a:t>
            </a:r>
            <a:r>
              <a:rPr lang="en-US" sz="2800" b="1" dirty="0" smtClean="0"/>
              <a:t>  </a:t>
            </a:r>
            <a:r>
              <a:rPr lang="en-US" sz="2800" b="1" dirty="0" smtClean="0">
                <a:solidFill>
                  <a:srgbClr val="66FF33"/>
                </a:solidFill>
              </a:rPr>
              <a:t>Water distillation</a:t>
            </a:r>
          </a:p>
          <a:p>
            <a:pPr lvl="0" algn="just"/>
            <a:r>
              <a:rPr lang="en-US" sz="2800" dirty="0" smtClean="0"/>
              <a:t>It is </a:t>
            </a:r>
            <a:r>
              <a:rPr lang="en-US" sz="2800" b="1" dirty="0" smtClean="0">
                <a:solidFill>
                  <a:srgbClr val="FFFF00"/>
                </a:solidFill>
              </a:rPr>
              <a:t>applied to plant material that is dried and not subject to injury by boiling</a:t>
            </a:r>
            <a:r>
              <a:rPr lang="en-US" sz="2800" dirty="0" smtClean="0"/>
              <a:t>.</a:t>
            </a:r>
          </a:p>
          <a:p>
            <a:pPr lvl="0" algn="just"/>
            <a:r>
              <a:rPr lang="en-US" sz="2800" dirty="0" smtClean="0"/>
              <a:t>Turpentine oil is obtained by this method.</a:t>
            </a:r>
          </a:p>
          <a:p>
            <a:pPr lvl="0" algn="just"/>
            <a:r>
              <a:rPr lang="en-US" sz="2800" dirty="0" smtClean="0"/>
              <a:t>The crude turpentine oleoresin is introduced into the distilling chamber and subjected to heat until all the volatile matter both oil and water is condensed in the condensing chamber.</a:t>
            </a:r>
          </a:p>
          <a:p>
            <a:pPr lvl="0" algn="just"/>
            <a:r>
              <a:rPr lang="en-US" sz="2800" dirty="0" smtClean="0"/>
              <a:t>Turpentine oil, consisting almost entirely of </a:t>
            </a:r>
            <a:r>
              <a:rPr lang="en-US" sz="2800" dirty="0" err="1" smtClean="0"/>
              <a:t>terpenes</a:t>
            </a:r>
            <a:r>
              <a:rPr lang="en-US" sz="2800" dirty="0" smtClean="0"/>
              <a:t>, is not affected by this amount of heat. 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609</TotalTime>
  <Words>2256</Words>
  <Application>Microsoft Office PowerPoint</Application>
  <PresentationFormat>On-screen Show (4:3)</PresentationFormat>
  <Paragraphs>432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Arial</vt:lpstr>
      <vt:lpstr>Arial Narrow</vt:lpstr>
      <vt:lpstr>Bookman Old Style</vt:lpstr>
      <vt:lpstr>Calibri</vt:lpstr>
      <vt:lpstr>Cambria</vt:lpstr>
      <vt:lpstr>Rockwell</vt:lpstr>
      <vt:lpstr>Times New Roman</vt:lpstr>
      <vt:lpstr>Vrinda</vt:lpstr>
      <vt:lpstr>Wingdings</vt:lpstr>
      <vt:lpstr>Wingdings 2</vt:lpstr>
      <vt:lpstr>Damask</vt:lpstr>
      <vt:lpstr>VOLATILE OILS</vt:lpstr>
      <vt:lpstr>Volatile oils</vt:lpstr>
      <vt:lpstr>PowerPoint Presentation</vt:lpstr>
      <vt:lpstr>Difference Between Fixed 0il and Volatile Oil </vt:lpstr>
      <vt:lpstr>PowerPoint Presentation</vt:lpstr>
      <vt:lpstr>Properties Of Volatile Oils: </vt:lpstr>
      <vt:lpstr>PowerPoint Presentation</vt:lpstr>
      <vt:lpstr> Methods of obtaining volatile oils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or uses of volatile oils</vt:lpstr>
      <vt:lpstr>PowerPoint Presentation</vt:lpstr>
      <vt:lpstr>DEFINITION OF VOLATILE OILS</vt:lpstr>
      <vt:lpstr>CONCRETES</vt:lpstr>
      <vt:lpstr>CONCRETES</vt:lpstr>
      <vt:lpstr>POMADES</vt:lpstr>
      <vt:lpstr>ENFLEURAGE:  METHOD</vt:lpstr>
      <vt:lpstr>RESINOIDS</vt:lpstr>
      <vt:lpstr>RESINOIDS</vt:lpstr>
      <vt:lpstr>ABSOLUTES</vt:lpstr>
      <vt:lpstr>TERPENES </vt:lpstr>
      <vt:lpstr>Classification of terpenes</vt:lpstr>
      <vt:lpstr>TERPENOIDS</vt:lpstr>
      <vt:lpstr>Major classes of Volatile oils </vt:lpstr>
      <vt:lpstr>1. Hydrocarbon Volatile Oils </vt:lpstr>
      <vt:lpstr>PowerPoint Presentation</vt:lpstr>
      <vt:lpstr>α pinene and β pinene</vt:lpstr>
      <vt:lpstr>PowerPoint Presentation</vt:lpstr>
      <vt:lpstr>2. Alcohol Volatile Oils</vt:lpstr>
      <vt:lpstr>PowerPoint Presentation</vt:lpstr>
      <vt:lpstr>PowerPoint Presentation</vt:lpstr>
      <vt:lpstr>Peppermint oil </vt:lpstr>
      <vt:lpstr>PowerPoint Presentation</vt:lpstr>
      <vt:lpstr>PowerPoint Presentation</vt:lpstr>
      <vt:lpstr>Cineole, Limonene and Sabinene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Aldehyde Volatile Oils</vt:lpstr>
      <vt:lpstr>PowerPoint Presentation</vt:lpstr>
      <vt:lpstr>PowerPoint Presentation</vt:lpstr>
      <vt:lpstr>PowerPoint Presentation</vt:lpstr>
      <vt:lpstr>4. Ketone Volatile Oils</vt:lpstr>
      <vt:lpstr>PowerPoint Presentation</vt:lpstr>
      <vt:lpstr>PowerPoint Presentation</vt:lpstr>
      <vt:lpstr>PowerPoint Presentation</vt:lpstr>
      <vt:lpstr>PowerPoint Presentation</vt:lpstr>
      <vt:lpstr>Spearmint oil: </vt:lpstr>
      <vt:lpstr>PowerPoint Presentation</vt:lpstr>
      <vt:lpstr>PowerPoint Presentation</vt:lpstr>
      <vt:lpstr>5. Phenol Volatile Oils</vt:lpstr>
      <vt:lpstr>PowerPoint Presentation</vt:lpstr>
      <vt:lpstr>PowerPoint Presentation</vt:lpstr>
      <vt:lpstr>Use</vt:lpstr>
      <vt:lpstr>6. Phenolic Ether Volatile Oils</vt:lpstr>
      <vt:lpstr>PowerPoint Presentation</vt:lpstr>
      <vt:lpstr>PowerPoint Presentation</vt:lpstr>
      <vt:lpstr>PowerPoint Presentation</vt:lpstr>
      <vt:lpstr>Use:</vt:lpstr>
      <vt:lpstr>7. Oxide Volatile Oils </vt:lpstr>
      <vt:lpstr>PowerPoint Presentation</vt:lpstr>
      <vt:lpstr>PowerPoint Presentation</vt:lpstr>
      <vt:lpstr>Use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VOLATILE OILS</dc:title>
  <dc:creator>User</dc:creator>
  <cp:lastModifiedBy>Arifur Rahman</cp:lastModifiedBy>
  <cp:revision>127</cp:revision>
  <dcterms:created xsi:type="dcterms:W3CDTF">2014-07-02T12:46:45Z</dcterms:created>
  <dcterms:modified xsi:type="dcterms:W3CDTF">2016-08-10T04:48:01Z</dcterms:modified>
</cp:coreProperties>
</file>