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308" r:id="rId2"/>
    <p:sldId id="309" r:id="rId3"/>
    <p:sldId id="310" r:id="rId4"/>
    <p:sldId id="257" r:id="rId5"/>
    <p:sldId id="311" r:id="rId6"/>
    <p:sldId id="258" r:id="rId7"/>
    <p:sldId id="259" r:id="rId8"/>
    <p:sldId id="312" r:id="rId9"/>
    <p:sldId id="313" r:id="rId10"/>
    <p:sldId id="314" r:id="rId11"/>
    <p:sldId id="315" r:id="rId12"/>
    <p:sldId id="316" r:id="rId13"/>
    <p:sldId id="317" r:id="rId14"/>
    <p:sldId id="318" r:id="rId15"/>
    <p:sldId id="319" r:id="rId16"/>
    <p:sldId id="320" r:id="rId17"/>
    <p:sldId id="321" r:id="rId18"/>
    <p:sldId id="322"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ontserrat Black" panose="00000A00000000000000" pitchFamily="2" charset="0"/>
      <p:bold r:id="rId44"/>
      <p:boldItalic r:id="rId45"/>
    </p:embeddedFont>
    <p:embeddedFont>
      <p:font typeface="Montserrat ExtraBold" panose="020B0604020202020204" pitchFamily="2" charset="0"/>
      <p:bold r:id="rId46"/>
      <p:boldItalic r:id="rId47"/>
    </p:embeddedFont>
    <p:embeddedFont>
      <p:font typeface="Montserrat Medium" panose="020B0604020202020204" pitchFamily="2" charset="0"/>
      <p:regular r:id="rId48"/>
      <p:italic r:id="rId49"/>
    </p:embeddedFont>
    <p:embeddedFont>
      <p:font typeface="Montserrat SemiBold" panose="020B0604020202020204"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Roboto" panose="02000000000000000000" pitchFamily="2" charset="0"/>
      <p:regular r:id="rId54"/>
      <p:bold r:id="rId55"/>
      <p:italic r:id="rId56"/>
      <p:boldItalic r:id="rId57"/>
    </p:embeddedFont>
    <p:embeddedFont>
      <p:font typeface="Roboto Black" panose="020B0604020202020204" pitchFamily="2" charset="0"/>
      <p:bold r:id="rId58"/>
      <p:boldItalic r:id="rId59"/>
    </p:embeddedFont>
    <p:embeddedFont>
      <p:font typeface="Roboto Medium" panose="020B0604020202020204"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CUSTOM_6_2_2">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722625" y="448056"/>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164" name="Google Shape;164;p27"/>
          <p:cNvSpPr txBox="1">
            <a:spLocks noGrp="1"/>
          </p:cNvSpPr>
          <p:nvPr>
            <p:ph type="subTitle" idx="1"/>
          </p:nvPr>
        </p:nvSpPr>
        <p:spPr>
          <a:xfrm>
            <a:off x="50241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5" name="Google Shape;165;p27"/>
          <p:cNvSpPr txBox="1">
            <a:spLocks noGrp="1"/>
          </p:cNvSpPr>
          <p:nvPr>
            <p:ph type="subTitle" idx="2"/>
          </p:nvPr>
        </p:nvSpPr>
        <p:spPr>
          <a:xfrm>
            <a:off x="7132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6" name="Google Shape;166;p27"/>
          <p:cNvSpPr txBox="1">
            <a:spLocks noGrp="1"/>
          </p:cNvSpPr>
          <p:nvPr>
            <p:ph type="subTitle" idx="3"/>
          </p:nvPr>
        </p:nvSpPr>
        <p:spPr>
          <a:xfrm>
            <a:off x="722625" y="1435725"/>
            <a:ext cx="1607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7" name="Google Shape;167;p27"/>
          <p:cNvSpPr txBox="1">
            <a:spLocks noGrp="1"/>
          </p:cNvSpPr>
          <p:nvPr>
            <p:ph type="subTitle" idx="4"/>
          </p:nvPr>
        </p:nvSpPr>
        <p:spPr>
          <a:xfrm>
            <a:off x="5021300" y="1437510"/>
            <a:ext cx="16074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8" name="Google Shape;168;p27"/>
          <p:cNvSpPr/>
          <p:nvPr/>
        </p:nvSpPr>
        <p:spPr>
          <a:xfrm rot="10800000">
            <a:off x="4044350" y="-1700"/>
            <a:ext cx="5112900" cy="5149800"/>
          </a:xfrm>
          <a:prstGeom prst="homePlate">
            <a:avLst>
              <a:gd name="adj" fmla="val 16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44009" y="1881750"/>
            <a:ext cx="6464595" cy="1380000"/>
          </a:xfrm>
        </p:spPr>
        <p:txBody>
          <a:bodyPr/>
          <a:lstStyle/>
          <a:p>
            <a:pPr algn="ctr"/>
            <a:r>
              <a:rPr lang="en-US" sz="4400" dirty="0">
                <a:solidFill>
                  <a:schemeClr val="tx1"/>
                </a:solidFill>
              </a:rPr>
              <a:t>Development and role of selling in marketing</a:t>
            </a:r>
          </a:p>
        </p:txBody>
      </p:sp>
      <p:sp>
        <p:nvSpPr>
          <p:cNvPr id="6" name="TextBox 5">
            <a:extLst>
              <a:ext uri="{FF2B5EF4-FFF2-40B4-BE49-F238E27FC236}">
                <a16:creationId xmlns:a16="http://schemas.microsoft.com/office/drawing/2014/main" id="{722D8978-0361-4DBD-AA48-3D4DB781DE4F}"/>
              </a:ext>
            </a:extLst>
          </p:cNvPr>
          <p:cNvSpPr txBox="1"/>
          <p:nvPr/>
        </p:nvSpPr>
        <p:spPr>
          <a:xfrm>
            <a:off x="2764466" y="1420085"/>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1</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A5C69-309E-4355-A5B9-89C3CD02006A}"/>
              </a:ext>
            </a:extLst>
          </p:cNvPr>
          <p:cNvSpPr txBox="1"/>
          <p:nvPr/>
        </p:nvSpPr>
        <p:spPr>
          <a:xfrm>
            <a:off x="414669" y="350874"/>
            <a:ext cx="2732568" cy="400110"/>
          </a:xfrm>
          <a:prstGeom prst="rect">
            <a:avLst/>
          </a:prstGeom>
          <a:solidFill>
            <a:schemeClr val="bg1">
              <a:lumMod val="75000"/>
            </a:schemeClr>
          </a:solidFill>
        </p:spPr>
        <p:txBody>
          <a:bodyPr wrap="square" rtlCol="0">
            <a:spAutoFit/>
          </a:bodyPr>
          <a:lstStyle/>
          <a:p>
            <a:pPr algn="ctr"/>
            <a:r>
              <a:rPr lang="en-US" sz="2000" b="1" dirty="0">
                <a:latin typeface="Roboto" panose="02000000000000000000" pitchFamily="2" charset="0"/>
                <a:ea typeface="Roboto" panose="02000000000000000000" pitchFamily="2" charset="0"/>
              </a:rPr>
              <a:t>Market segmentation</a:t>
            </a:r>
          </a:p>
        </p:txBody>
      </p:sp>
      <p:sp>
        <p:nvSpPr>
          <p:cNvPr id="3" name="TextBox 2">
            <a:extLst>
              <a:ext uri="{FF2B5EF4-FFF2-40B4-BE49-F238E27FC236}">
                <a16:creationId xmlns:a16="http://schemas.microsoft.com/office/drawing/2014/main" id="{18AE16F0-18BF-416F-9D61-2DC92F6E4B67}"/>
              </a:ext>
            </a:extLst>
          </p:cNvPr>
          <p:cNvSpPr txBox="1"/>
          <p:nvPr/>
        </p:nvSpPr>
        <p:spPr>
          <a:xfrm>
            <a:off x="414670" y="764126"/>
            <a:ext cx="8601737" cy="1349087"/>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Market segmentation is a marketing strategy in which select groups of consumers are identified so that certain products or product lines can be presented to them in a way that appeals to their interests</a:t>
            </a:r>
          </a:p>
          <a:p>
            <a:pPr marL="285750" indent="-285750">
              <a:lnSpc>
                <a:spcPct val="150000"/>
              </a:lnSpc>
              <a:buFont typeface="Wingdings" panose="05000000000000000000" pitchFamily="2" charset="2"/>
              <a:buChar char="q"/>
            </a:pPr>
            <a:r>
              <a:rPr lang="en-US" i="0" dirty="0">
                <a:solidFill>
                  <a:schemeClr val="tx1"/>
                </a:solidFill>
                <a:effectLst/>
                <a:latin typeface="Roboto" panose="02000000000000000000" pitchFamily="2" charset="0"/>
                <a:ea typeface="Roboto" panose="02000000000000000000" pitchFamily="2" charset="0"/>
              </a:rPr>
              <a:t>Common examples of market segmentation include geographic, demographic, psychographic, and behavioral</a:t>
            </a:r>
            <a:endParaRPr lang="en-US" dirty="0">
              <a:solidFill>
                <a:schemeClr val="tx1"/>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792FEF3C-C83A-4469-A6E2-5F89F74F8884}"/>
              </a:ext>
            </a:extLst>
          </p:cNvPr>
          <p:cNvSpPr txBox="1"/>
          <p:nvPr/>
        </p:nvSpPr>
        <p:spPr>
          <a:xfrm>
            <a:off x="414670" y="2284616"/>
            <a:ext cx="2636874" cy="400110"/>
          </a:xfrm>
          <a:prstGeom prst="rect">
            <a:avLst/>
          </a:prstGeom>
          <a:solidFill>
            <a:schemeClr val="bg1">
              <a:lumMod val="75000"/>
            </a:schemeClr>
          </a:solidFill>
        </p:spPr>
        <p:txBody>
          <a:bodyPr wrap="square" rtlCol="0">
            <a:spAutoFit/>
          </a:bodyPr>
          <a:lstStyle/>
          <a:p>
            <a:pPr algn="ctr"/>
            <a:r>
              <a:rPr lang="en-US" sz="2000" b="1" dirty="0">
                <a:latin typeface="Roboto" panose="02000000000000000000" pitchFamily="2" charset="0"/>
                <a:ea typeface="Roboto" panose="02000000000000000000" pitchFamily="2" charset="0"/>
              </a:rPr>
              <a:t>Market skimming</a:t>
            </a:r>
          </a:p>
        </p:txBody>
      </p:sp>
      <p:sp>
        <p:nvSpPr>
          <p:cNvPr id="5" name="TextBox 4">
            <a:extLst>
              <a:ext uri="{FF2B5EF4-FFF2-40B4-BE49-F238E27FC236}">
                <a16:creationId xmlns:a16="http://schemas.microsoft.com/office/drawing/2014/main" id="{61D680D2-A748-4421-87B3-11C1F7FDCAB1}"/>
              </a:ext>
            </a:extLst>
          </p:cNvPr>
          <p:cNvSpPr txBox="1"/>
          <p:nvPr/>
        </p:nvSpPr>
        <p:spPr>
          <a:xfrm>
            <a:off x="414669" y="2834873"/>
            <a:ext cx="8601737" cy="1996509"/>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en-US" dirty="0">
                <a:solidFill>
                  <a:schemeClr val="tx1"/>
                </a:solidFill>
                <a:latin typeface="Roboto" panose="02000000000000000000" pitchFamily="2" charset="0"/>
                <a:ea typeface="Roboto" panose="02000000000000000000" pitchFamily="2" charset="0"/>
              </a:rPr>
              <a:t>A </a:t>
            </a:r>
            <a:r>
              <a:rPr lang="en-US" b="0" i="0" dirty="0">
                <a:solidFill>
                  <a:schemeClr val="tx1"/>
                </a:solidFill>
                <a:effectLst/>
                <a:latin typeface="Roboto" panose="02000000000000000000" pitchFamily="2" charset="0"/>
                <a:ea typeface="Roboto" panose="02000000000000000000" pitchFamily="2" charset="0"/>
              </a:rPr>
              <a:t>pricing approach in which the producer sets a high introductory price to attract buyers with a strong desire for the product and the resources to buy it, and then gradually reduces the price to attract the next and subsequent layers of the market</a:t>
            </a:r>
          </a:p>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Electronic products – take the Apple iPhone, for example – often utilize a price skimming strategy during the initial launch period. Then, after competitors launch rival products, i.e., the Samsung Galaxy, the price of the product drops so that the product retains a competitive advantage</a:t>
            </a:r>
            <a:endParaRPr lang="en-US"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84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CE876-8670-4FD9-83D2-73CF0170D6C8}"/>
              </a:ext>
            </a:extLst>
          </p:cNvPr>
          <p:cNvSpPr txBox="1"/>
          <p:nvPr/>
        </p:nvSpPr>
        <p:spPr>
          <a:xfrm>
            <a:off x="414669" y="350874"/>
            <a:ext cx="2732568" cy="400110"/>
          </a:xfrm>
          <a:prstGeom prst="rect">
            <a:avLst/>
          </a:prstGeom>
          <a:solidFill>
            <a:schemeClr val="accent2">
              <a:lumMod val="60000"/>
              <a:lumOff val="40000"/>
            </a:schemeClr>
          </a:solidFill>
        </p:spPr>
        <p:txBody>
          <a:bodyPr wrap="square" rtlCol="0">
            <a:spAutoFit/>
          </a:bodyPr>
          <a:lstStyle/>
          <a:p>
            <a:pPr algn="ctr"/>
            <a:r>
              <a:rPr lang="en-US" sz="2000" b="1" dirty="0">
                <a:latin typeface="Roboto" panose="02000000000000000000" pitchFamily="2" charset="0"/>
                <a:ea typeface="Roboto" panose="02000000000000000000" pitchFamily="2" charset="0"/>
              </a:rPr>
              <a:t>Market Concept</a:t>
            </a:r>
          </a:p>
        </p:txBody>
      </p:sp>
      <p:sp>
        <p:nvSpPr>
          <p:cNvPr id="3" name="TextBox 2">
            <a:extLst>
              <a:ext uri="{FF2B5EF4-FFF2-40B4-BE49-F238E27FC236}">
                <a16:creationId xmlns:a16="http://schemas.microsoft.com/office/drawing/2014/main" id="{CA862055-5320-465A-A5A4-C7F70161A186}"/>
              </a:ext>
            </a:extLst>
          </p:cNvPr>
          <p:cNvSpPr txBox="1"/>
          <p:nvPr/>
        </p:nvSpPr>
        <p:spPr>
          <a:xfrm>
            <a:off x="414669" y="754574"/>
            <a:ext cx="8623005" cy="1600438"/>
          </a:xfrm>
          <a:prstGeom prst="rect">
            <a:avLst/>
          </a:prstGeom>
          <a:noFill/>
        </p:spPr>
        <p:txBody>
          <a:bodyPr wrap="square" rtlCol="0">
            <a:spAutoFit/>
          </a:bodyPr>
          <a:lstStyle/>
          <a:p>
            <a:pPr>
              <a:lnSpc>
                <a:spcPct val="150000"/>
              </a:lnSpc>
            </a:pPr>
            <a:r>
              <a:rPr lang="en-US" i="0" dirty="0">
                <a:solidFill>
                  <a:schemeClr val="tx1"/>
                </a:solidFill>
                <a:effectLst/>
                <a:latin typeface="Roboto" panose="02000000000000000000" pitchFamily="2" charset="0"/>
                <a:ea typeface="Roboto" panose="02000000000000000000" pitchFamily="2" charset="0"/>
              </a:rPr>
              <a:t>The marketing concept is the strategy that firms implement to satisfy customers’ needs, increase sales, maximize profit, and beat the competition.</a:t>
            </a:r>
          </a:p>
          <a:p>
            <a:pPr>
              <a:lnSpc>
                <a:spcPct val="150000"/>
              </a:lnSpc>
            </a:pPr>
            <a:r>
              <a:rPr lang="en-US" dirty="0">
                <a:solidFill>
                  <a:schemeClr val="tx1"/>
                </a:solidFill>
                <a:latin typeface="Roboto" panose="02000000000000000000" pitchFamily="2" charset="0"/>
                <a:ea typeface="Roboto" panose="02000000000000000000" pitchFamily="2" charset="0"/>
              </a:rPr>
              <a:t>B</a:t>
            </a:r>
            <a:r>
              <a:rPr lang="en-US" i="0" dirty="0">
                <a:solidFill>
                  <a:schemeClr val="tx1"/>
                </a:solidFill>
                <a:effectLst/>
                <a:latin typeface="Roboto" panose="02000000000000000000" pitchFamily="2" charset="0"/>
                <a:ea typeface="Roboto" panose="02000000000000000000" pitchFamily="2" charset="0"/>
              </a:rPr>
              <a:t>usinesses that give to charities, change production methods to meet environmental standards, or improve nutrition in products.</a:t>
            </a:r>
          </a:p>
          <a:p>
            <a:endParaRPr lang="en-US" dirty="0"/>
          </a:p>
        </p:txBody>
      </p:sp>
      <p:sp>
        <p:nvSpPr>
          <p:cNvPr id="4" name="TextBox 3">
            <a:extLst>
              <a:ext uri="{FF2B5EF4-FFF2-40B4-BE49-F238E27FC236}">
                <a16:creationId xmlns:a16="http://schemas.microsoft.com/office/drawing/2014/main" id="{B4D95500-0A95-449B-8E65-1EB6372EF8CD}"/>
              </a:ext>
            </a:extLst>
          </p:cNvPr>
          <p:cNvSpPr txBox="1"/>
          <p:nvPr/>
        </p:nvSpPr>
        <p:spPr>
          <a:xfrm>
            <a:off x="414669" y="2929508"/>
            <a:ext cx="8410353" cy="1025089"/>
          </a:xfrm>
          <a:prstGeom prst="rect">
            <a:avLst/>
          </a:prstGeom>
          <a:noFill/>
        </p:spPr>
        <p:txBody>
          <a:bodyPr wrap="square" rtlCol="0">
            <a:spAutoFit/>
          </a:bodyPr>
          <a:lstStyle/>
          <a:p>
            <a:pPr>
              <a:lnSpc>
                <a:spcPct val="150000"/>
              </a:lnSpc>
            </a:pPr>
            <a:r>
              <a:rPr lang="en-US" b="0" i="0" dirty="0">
                <a:solidFill>
                  <a:schemeClr val="tx1"/>
                </a:solidFill>
                <a:effectLst/>
                <a:latin typeface="Roboto" panose="02000000000000000000" pitchFamily="2" charset="0"/>
                <a:ea typeface="Roboto" panose="02000000000000000000" pitchFamily="2" charset="0"/>
              </a:rPr>
              <a:t>Marketing Mix is a set of marketing tool or tactics, used to promote a product or services in the market and sell it. It is about positioning a product and deciding it to sell in the right place, at the right price and right time. The product will then be sold, according to marketing and promotional strategy</a:t>
            </a:r>
            <a:endParaRPr lang="en-US" dirty="0">
              <a:solidFill>
                <a:schemeClr val="tx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6063002E-47A4-4DB4-A59B-E9F22E839E88}"/>
              </a:ext>
            </a:extLst>
          </p:cNvPr>
          <p:cNvSpPr txBox="1"/>
          <p:nvPr/>
        </p:nvSpPr>
        <p:spPr>
          <a:xfrm>
            <a:off x="414668" y="2355012"/>
            <a:ext cx="2732568" cy="400110"/>
          </a:xfrm>
          <a:prstGeom prst="rect">
            <a:avLst/>
          </a:prstGeom>
          <a:solidFill>
            <a:schemeClr val="accent2">
              <a:lumMod val="60000"/>
              <a:lumOff val="40000"/>
            </a:schemeClr>
          </a:solidFill>
        </p:spPr>
        <p:txBody>
          <a:bodyPr wrap="square" rtlCol="0">
            <a:spAutoFit/>
          </a:bodyPr>
          <a:lstStyle/>
          <a:p>
            <a:pPr algn="ctr"/>
            <a:r>
              <a:rPr lang="en-US" sz="2000" b="1" dirty="0">
                <a:latin typeface="Roboto" panose="02000000000000000000" pitchFamily="2" charset="0"/>
                <a:ea typeface="Roboto" panose="02000000000000000000" pitchFamily="2" charset="0"/>
              </a:rPr>
              <a:t>Marketing mix</a:t>
            </a:r>
          </a:p>
        </p:txBody>
      </p:sp>
    </p:spTree>
    <p:extLst>
      <p:ext uri="{BB962C8B-B14F-4D97-AF65-F5344CB8AC3E}">
        <p14:creationId xmlns:p14="http://schemas.microsoft.com/office/powerpoint/2010/main" val="134916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349;p71">
            <a:extLst>
              <a:ext uri="{FF2B5EF4-FFF2-40B4-BE49-F238E27FC236}">
                <a16:creationId xmlns:a16="http://schemas.microsoft.com/office/drawing/2014/main" id="{A559CE77-31E2-473D-967B-0C9BBA28A486}"/>
              </a:ext>
            </a:extLst>
          </p:cNvPr>
          <p:cNvGrpSpPr/>
          <p:nvPr/>
        </p:nvGrpSpPr>
        <p:grpSpPr>
          <a:xfrm>
            <a:off x="1189258" y="1755898"/>
            <a:ext cx="6765483" cy="2163328"/>
            <a:chOff x="634175" y="2986274"/>
            <a:chExt cx="4521526" cy="1458345"/>
          </a:xfrm>
          <a:solidFill>
            <a:srgbClr val="00B0F0"/>
          </a:solidFill>
        </p:grpSpPr>
        <p:cxnSp>
          <p:nvCxnSpPr>
            <p:cNvPr id="3" name="Google Shape;9350;p71">
              <a:extLst>
                <a:ext uri="{FF2B5EF4-FFF2-40B4-BE49-F238E27FC236}">
                  <a16:creationId xmlns:a16="http://schemas.microsoft.com/office/drawing/2014/main" id="{2B5FE503-C05F-4202-AE38-A472AAD3D9CC}"/>
                </a:ext>
              </a:extLst>
            </p:cNvPr>
            <p:cNvCxnSpPr>
              <a:stCxn id="9" idx="4"/>
              <a:endCxn id="11" idx="0"/>
            </p:cNvCxnSpPr>
            <p:nvPr/>
          </p:nvCxnSpPr>
          <p:spPr>
            <a:xfrm>
              <a:off x="929975" y="3577875"/>
              <a:ext cx="591300" cy="275100"/>
            </a:xfrm>
            <a:prstGeom prst="straightConnector1">
              <a:avLst/>
            </a:prstGeom>
            <a:grpFill/>
            <a:ln w="19050" cap="flat" cmpd="sng">
              <a:solidFill>
                <a:srgbClr val="435D74"/>
              </a:solidFill>
              <a:prstDash val="solid"/>
              <a:round/>
              <a:headEnd type="none" w="med" len="med"/>
              <a:tailEnd type="none" w="med" len="med"/>
            </a:ln>
          </p:spPr>
        </p:cxnSp>
        <p:cxnSp>
          <p:nvCxnSpPr>
            <p:cNvPr id="4" name="Google Shape;9353;p71">
              <a:extLst>
                <a:ext uri="{FF2B5EF4-FFF2-40B4-BE49-F238E27FC236}">
                  <a16:creationId xmlns:a16="http://schemas.microsoft.com/office/drawing/2014/main" id="{42B41E4E-E724-48E1-B96C-39667CD86F19}"/>
                </a:ext>
              </a:extLst>
            </p:cNvPr>
            <p:cNvCxnSpPr>
              <a:stCxn id="11" idx="0"/>
              <a:endCxn id="8" idx="4"/>
            </p:cNvCxnSpPr>
            <p:nvPr/>
          </p:nvCxnSpPr>
          <p:spPr>
            <a:xfrm rot="10800000" flipH="1">
              <a:off x="1521366" y="3577919"/>
              <a:ext cx="686700" cy="275100"/>
            </a:xfrm>
            <a:prstGeom prst="straightConnector1">
              <a:avLst/>
            </a:prstGeom>
            <a:grpFill/>
            <a:ln w="19050" cap="flat" cmpd="sng">
              <a:solidFill>
                <a:srgbClr val="435D74"/>
              </a:solidFill>
              <a:prstDash val="solid"/>
              <a:round/>
              <a:headEnd type="none" w="med" len="med"/>
              <a:tailEnd type="none" w="med" len="med"/>
            </a:ln>
          </p:spPr>
        </p:cxnSp>
        <p:cxnSp>
          <p:nvCxnSpPr>
            <p:cNvPr id="5" name="Google Shape;9355;p71">
              <a:extLst>
                <a:ext uri="{FF2B5EF4-FFF2-40B4-BE49-F238E27FC236}">
                  <a16:creationId xmlns:a16="http://schemas.microsoft.com/office/drawing/2014/main" id="{EFA0B533-0134-420D-8755-670A9E9258FD}"/>
                </a:ext>
              </a:extLst>
            </p:cNvPr>
            <p:cNvCxnSpPr>
              <a:cxnSpLocks/>
            </p:cNvCxnSpPr>
            <p:nvPr/>
          </p:nvCxnSpPr>
          <p:spPr>
            <a:xfrm>
              <a:off x="3545366" y="3577875"/>
              <a:ext cx="686700" cy="275144"/>
            </a:xfrm>
            <a:prstGeom prst="straightConnector1">
              <a:avLst/>
            </a:prstGeom>
            <a:grpFill/>
            <a:ln w="19050" cap="flat" cmpd="sng">
              <a:solidFill>
                <a:srgbClr val="435D74"/>
              </a:solidFill>
              <a:prstDash val="solid"/>
              <a:round/>
              <a:headEnd type="none" w="med" len="med"/>
              <a:tailEnd type="none" w="med" len="med"/>
            </a:ln>
          </p:spPr>
        </p:cxnSp>
        <p:cxnSp>
          <p:nvCxnSpPr>
            <p:cNvPr id="6" name="Google Shape;9357;p71">
              <a:extLst>
                <a:ext uri="{FF2B5EF4-FFF2-40B4-BE49-F238E27FC236}">
                  <a16:creationId xmlns:a16="http://schemas.microsoft.com/office/drawing/2014/main" id="{19F6C165-E51C-4ACC-9885-8F000659BA78}"/>
                </a:ext>
              </a:extLst>
            </p:cNvPr>
            <p:cNvCxnSpPr>
              <a:stCxn id="10" idx="0"/>
              <a:endCxn id="7" idx="4"/>
            </p:cNvCxnSpPr>
            <p:nvPr/>
          </p:nvCxnSpPr>
          <p:spPr>
            <a:xfrm flipV="1">
              <a:off x="2894852" y="3577875"/>
              <a:ext cx="591472" cy="275144"/>
            </a:xfrm>
            <a:prstGeom prst="straightConnector1">
              <a:avLst/>
            </a:prstGeom>
            <a:grpFill/>
            <a:ln w="19050" cap="flat" cmpd="sng">
              <a:solidFill>
                <a:srgbClr val="435D74"/>
              </a:solidFill>
              <a:prstDash val="solid"/>
              <a:round/>
              <a:headEnd type="none" w="med" len="med"/>
              <a:tailEnd type="none" w="med" len="med"/>
            </a:ln>
          </p:spPr>
        </p:cxnSp>
        <p:sp>
          <p:nvSpPr>
            <p:cNvPr id="7" name="Google Shape;9358;p71">
              <a:extLst>
                <a:ext uri="{FF2B5EF4-FFF2-40B4-BE49-F238E27FC236}">
                  <a16:creationId xmlns:a16="http://schemas.microsoft.com/office/drawing/2014/main" id="{8A918D53-2486-49B6-831C-242421BC2ABA}"/>
                </a:ext>
              </a:extLst>
            </p:cNvPr>
            <p:cNvSpPr/>
            <p:nvPr/>
          </p:nvSpPr>
          <p:spPr>
            <a:xfrm>
              <a:off x="3190524" y="2986275"/>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8" name="Google Shape;9354;p71">
              <a:extLst>
                <a:ext uri="{FF2B5EF4-FFF2-40B4-BE49-F238E27FC236}">
                  <a16:creationId xmlns:a16="http://schemas.microsoft.com/office/drawing/2014/main" id="{8B6D95C5-37DD-4794-BC9D-9785549BD238}"/>
                </a:ext>
              </a:extLst>
            </p:cNvPr>
            <p:cNvSpPr/>
            <p:nvPr/>
          </p:nvSpPr>
          <p:spPr>
            <a:xfrm>
              <a:off x="1912352" y="2986275"/>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 name="Google Shape;9351;p71">
              <a:extLst>
                <a:ext uri="{FF2B5EF4-FFF2-40B4-BE49-F238E27FC236}">
                  <a16:creationId xmlns:a16="http://schemas.microsoft.com/office/drawing/2014/main" id="{0BD57778-55A1-4545-8067-28BCA65793E2}"/>
                </a:ext>
              </a:extLst>
            </p:cNvPr>
            <p:cNvSpPr/>
            <p:nvPr/>
          </p:nvSpPr>
          <p:spPr>
            <a:xfrm>
              <a:off x="634175" y="2986275"/>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10" name="Google Shape;9356;p71">
              <a:extLst>
                <a:ext uri="{FF2B5EF4-FFF2-40B4-BE49-F238E27FC236}">
                  <a16:creationId xmlns:a16="http://schemas.microsoft.com/office/drawing/2014/main" id="{BEB92EF7-344A-4C4D-BF68-F35E4B856CD0}"/>
                </a:ext>
              </a:extLst>
            </p:cNvPr>
            <p:cNvSpPr/>
            <p:nvPr/>
          </p:nvSpPr>
          <p:spPr>
            <a:xfrm>
              <a:off x="2599052" y="3853019"/>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11" name="Google Shape;9352;p71">
              <a:extLst>
                <a:ext uri="{FF2B5EF4-FFF2-40B4-BE49-F238E27FC236}">
                  <a16:creationId xmlns:a16="http://schemas.microsoft.com/office/drawing/2014/main" id="{4AF99551-8DD8-4531-A26A-C5D231BC2DCF}"/>
                </a:ext>
              </a:extLst>
            </p:cNvPr>
            <p:cNvSpPr/>
            <p:nvPr/>
          </p:nvSpPr>
          <p:spPr>
            <a:xfrm>
              <a:off x="1225566" y="3853019"/>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0" name="Google Shape;9356;p71">
              <a:extLst>
                <a:ext uri="{FF2B5EF4-FFF2-40B4-BE49-F238E27FC236}">
                  <a16:creationId xmlns:a16="http://schemas.microsoft.com/office/drawing/2014/main" id="{9DA4B9E3-D7A0-4ACA-B489-F6A45ADE87D7}"/>
                </a:ext>
              </a:extLst>
            </p:cNvPr>
            <p:cNvSpPr/>
            <p:nvPr/>
          </p:nvSpPr>
          <p:spPr>
            <a:xfrm>
              <a:off x="3927870" y="3853019"/>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21" name="Google Shape;9355;p71">
              <a:extLst>
                <a:ext uri="{FF2B5EF4-FFF2-40B4-BE49-F238E27FC236}">
                  <a16:creationId xmlns:a16="http://schemas.microsoft.com/office/drawing/2014/main" id="{CA335614-0F66-47D0-8B4B-22B53AA6BB8F}"/>
                </a:ext>
              </a:extLst>
            </p:cNvPr>
            <p:cNvCxnSpPr>
              <a:cxnSpLocks/>
            </p:cNvCxnSpPr>
            <p:nvPr/>
          </p:nvCxnSpPr>
          <p:spPr>
            <a:xfrm>
              <a:off x="2233325" y="3577875"/>
              <a:ext cx="686700" cy="275144"/>
            </a:xfrm>
            <a:prstGeom prst="straightConnector1">
              <a:avLst/>
            </a:prstGeom>
            <a:grpFill/>
            <a:ln w="19050" cap="flat" cmpd="sng">
              <a:solidFill>
                <a:srgbClr val="435D74"/>
              </a:solidFill>
              <a:prstDash val="solid"/>
              <a:round/>
              <a:headEnd type="none" w="med" len="med"/>
              <a:tailEnd type="none" w="med" len="med"/>
            </a:ln>
          </p:spPr>
        </p:cxnSp>
        <p:sp>
          <p:nvSpPr>
            <p:cNvPr id="23" name="Google Shape;9358;p71">
              <a:extLst>
                <a:ext uri="{FF2B5EF4-FFF2-40B4-BE49-F238E27FC236}">
                  <a16:creationId xmlns:a16="http://schemas.microsoft.com/office/drawing/2014/main" id="{32CCCE6C-5EB7-4D94-ACCB-82F0C87703CB}"/>
                </a:ext>
              </a:extLst>
            </p:cNvPr>
            <p:cNvSpPr/>
            <p:nvPr/>
          </p:nvSpPr>
          <p:spPr>
            <a:xfrm>
              <a:off x="4564101" y="2986274"/>
              <a:ext cx="591600" cy="591600"/>
            </a:xfrm>
            <a:prstGeom prst="ellipse">
              <a:avLst/>
            </a:prstGeom>
            <a:grp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cxnSp>
          <p:nvCxnSpPr>
            <p:cNvPr id="24" name="Google Shape;9357;p71">
              <a:extLst>
                <a:ext uri="{FF2B5EF4-FFF2-40B4-BE49-F238E27FC236}">
                  <a16:creationId xmlns:a16="http://schemas.microsoft.com/office/drawing/2014/main" id="{A465F225-3DC4-4787-9165-7CC2EA368868}"/>
                </a:ext>
              </a:extLst>
            </p:cNvPr>
            <p:cNvCxnSpPr/>
            <p:nvPr/>
          </p:nvCxnSpPr>
          <p:spPr>
            <a:xfrm flipV="1">
              <a:off x="4211523" y="3577875"/>
              <a:ext cx="591472" cy="275144"/>
            </a:xfrm>
            <a:prstGeom prst="straightConnector1">
              <a:avLst/>
            </a:prstGeom>
            <a:grpFill/>
            <a:ln w="19050" cap="flat" cmpd="sng">
              <a:solidFill>
                <a:srgbClr val="435D74"/>
              </a:solidFill>
              <a:prstDash val="solid"/>
              <a:round/>
              <a:headEnd type="none" w="med" len="med"/>
              <a:tailEnd type="none" w="med" len="med"/>
            </a:ln>
          </p:spPr>
        </p:cxnSp>
      </p:grpSp>
      <p:sp>
        <p:nvSpPr>
          <p:cNvPr id="26" name="TextBox 25">
            <a:extLst>
              <a:ext uri="{FF2B5EF4-FFF2-40B4-BE49-F238E27FC236}">
                <a16:creationId xmlns:a16="http://schemas.microsoft.com/office/drawing/2014/main" id="{FDA2A3F6-2BAE-413F-9B2F-3EC3C0E9ED42}"/>
              </a:ext>
            </a:extLst>
          </p:cNvPr>
          <p:cNvSpPr txBox="1"/>
          <p:nvPr/>
        </p:nvSpPr>
        <p:spPr>
          <a:xfrm>
            <a:off x="2728943" y="429296"/>
            <a:ext cx="3254910"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7 P’S OF MARKETING MIX</a:t>
            </a:r>
          </a:p>
        </p:txBody>
      </p:sp>
      <p:sp>
        <p:nvSpPr>
          <p:cNvPr id="27" name="TextBox 26">
            <a:extLst>
              <a:ext uri="{FF2B5EF4-FFF2-40B4-BE49-F238E27FC236}">
                <a16:creationId xmlns:a16="http://schemas.microsoft.com/office/drawing/2014/main" id="{D29EF1A2-9DAA-4E43-B87C-3A9115E40814}"/>
              </a:ext>
            </a:extLst>
          </p:cNvPr>
          <p:cNvSpPr txBox="1"/>
          <p:nvPr/>
        </p:nvSpPr>
        <p:spPr>
          <a:xfrm>
            <a:off x="1124681" y="1339702"/>
            <a:ext cx="1001049"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Product</a:t>
            </a:r>
          </a:p>
        </p:txBody>
      </p:sp>
      <p:sp>
        <p:nvSpPr>
          <p:cNvPr id="28" name="TextBox 27">
            <a:extLst>
              <a:ext uri="{FF2B5EF4-FFF2-40B4-BE49-F238E27FC236}">
                <a16:creationId xmlns:a16="http://schemas.microsoft.com/office/drawing/2014/main" id="{3CA3341A-8005-4435-97BA-4BFCDD911E55}"/>
              </a:ext>
            </a:extLst>
          </p:cNvPr>
          <p:cNvSpPr txBox="1"/>
          <p:nvPr/>
        </p:nvSpPr>
        <p:spPr>
          <a:xfrm>
            <a:off x="3028932" y="1339702"/>
            <a:ext cx="1001049"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Price</a:t>
            </a:r>
          </a:p>
        </p:txBody>
      </p:sp>
      <p:sp>
        <p:nvSpPr>
          <p:cNvPr id="29" name="TextBox 28">
            <a:extLst>
              <a:ext uri="{FF2B5EF4-FFF2-40B4-BE49-F238E27FC236}">
                <a16:creationId xmlns:a16="http://schemas.microsoft.com/office/drawing/2014/main" id="{64BC4522-A7C7-4938-AC42-009B4D4E2B9B}"/>
              </a:ext>
            </a:extLst>
          </p:cNvPr>
          <p:cNvSpPr txBox="1"/>
          <p:nvPr/>
        </p:nvSpPr>
        <p:spPr>
          <a:xfrm>
            <a:off x="4956355" y="1339702"/>
            <a:ext cx="1027498"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Promotion</a:t>
            </a:r>
          </a:p>
        </p:txBody>
      </p:sp>
      <p:sp>
        <p:nvSpPr>
          <p:cNvPr id="30" name="TextBox 29">
            <a:extLst>
              <a:ext uri="{FF2B5EF4-FFF2-40B4-BE49-F238E27FC236}">
                <a16:creationId xmlns:a16="http://schemas.microsoft.com/office/drawing/2014/main" id="{129B0CD9-CF49-4811-9EE0-1A94CD05435F}"/>
              </a:ext>
            </a:extLst>
          </p:cNvPr>
          <p:cNvSpPr txBox="1"/>
          <p:nvPr/>
        </p:nvSpPr>
        <p:spPr>
          <a:xfrm>
            <a:off x="7002759" y="1339702"/>
            <a:ext cx="1001049"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Place</a:t>
            </a:r>
          </a:p>
        </p:txBody>
      </p:sp>
      <p:sp>
        <p:nvSpPr>
          <p:cNvPr id="31" name="TextBox 30">
            <a:extLst>
              <a:ext uri="{FF2B5EF4-FFF2-40B4-BE49-F238E27FC236}">
                <a16:creationId xmlns:a16="http://schemas.microsoft.com/office/drawing/2014/main" id="{F35545B4-BA18-42EA-95D9-0C43B10B6ACF}"/>
              </a:ext>
            </a:extLst>
          </p:cNvPr>
          <p:cNvSpPr txBox="1"/>
          <p:nvPr/>
        </p:nvSpPr>
        <p:spPr>
          <a:xfrm>
            <a:off x="4129270" y="4006317"/>
            <a:ext cx="1001049"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Process</a:t>
            </a:r>
          </a:p>
        </p:txBody>
      </p:sp>
      <p:sp>
        <p:nvSpPr>
          <p:cNvPr id="32" name="TextBox 31">
            <a:extLst>
              <a:ext uri="{FF2B5EF4-FFF2-40B4-BE49-F238E27FC236}">
                <a16:creationId xmlns:a16="http://schemas.microsoft.com/office/drawing/2014/main" id="{A4DF70C1-A067-4E83-951A-0B36B41C7406}"/>
              </a:ext>
            </a:extLst>
          </p:cNvPr>
          <p:cNvSpPr txBox="1"/>
          <p:nvPr/>
        </p:nvSpPr>
        <p:spPr>
          <a:xfrm>
            <a:off x="1958298" y="4006317"/>
            <a:ext cx="1001049" cy="307777"/>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People</a:t>
            </a:r>
          </a:p>
        </p:txBody>
      </p:sp>
      <p:sp>
        <p:nvSpPr>
          <p:cNvPr id="33" name="TextBox 32">
            <a:extLst>
              <a:ext uri="{FF2B5EF4-FFF2-40B4-BE49-F238E27FC236}">
                <a16:creationId xmlns:a16="http://schemas.microsoft.com/office/drawing/2014/main" id="{F1AD0BC4-A0BE-44BD-A1D7-D72A99DAEC32}"/>
              </a:ext>
            </a:extLst>
          </p:cNvPr>
          <p:cNvSpPr txBox="1"/>
          <p:nvPr/>
        </p:nvSpPr>
        <p:spPr>
          <a:xfrm>
            <a:off x="6117558" y="4006317"/>
            <a:ext cx="1068144" cy="523220"/>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Physical Evidence</a:t>
            </a:r>
          </a:p>
        </p:txBody>
      </p:sp>
      <p:grpSp>
        <p:nvGrpSpPr>
          <p:cNvPr id="34" name="Google Shape;12328;p78">
            <a:extLst>
              <a:ext uri="{FF2B5EF4-FFF2-40B4-BE49-F238E27FC236}">
                <a16:creationId xmlns:a16="http://schemas.microsoft.com/office/drawing/2014/main" id="{FB0F901B-D984-4FA9-BD88-9202057E9A83}"/>
              </a:ext>
            </a:extLst>
          </p:cNvPr>
          <p:cNvGrpSpPr/>
          <p:nvPr/>
        </p:nvGrpSpPr>
        <p:grpSpPr>
          <a:xfrm>
            <a:off x="2354849" y="3301045"/>
            <a:ext cx="323524" cy="358774"/>
            <a:chOff x="-57162350" y="3982000"/>
            <a:chExt cx="287500" cy="318825"/>
          </a:xfrm>
          <a:solidFill>
            <a:schemeClr val="tx1"/>
          </a:solidFill>
        </p:grpSpPr>
        <p:sp>
          <p:nvSpPr>
            <p:cNvPr id="35" name="Google Shape;12329;p78">
              <a:extLst>
                <a:ext uri="{FF2B5EF4-FFF2-40B4-BE49-F238E27FC236}">
                  <a16:creationId xmlns:a16="http://schemas.microsoft.com/office/drawing/2014/main" id="{BC9BF704-8DCB-4DA2-903F-763C7DA81D43}"/>
                </a:ext>
              </a:extLst>
            </p:cNvPr>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330;p78">
              <a:extLst>
                <a:ext uri="{FF2B5EF4-FFF2-40B4-BE49-F238E27FC236}">
                  <a16:creationId xmlns:a16="http://schemas.microsoft.com/office/drawing/2014/main" id="{216ACEB6-F6C5-4AB5-99DC-A98A5C66DD12}"/>
                </a:ext>
              </a:extLst>
            </p:cNvPr>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331;p78">
              <a:extLst>
                <a:ext uri="{FF2B5EF4-FFF2-40B4-BE49-F238E27FC236}">
                  <a16:creationId xmlns:a16="http://schemas.microsoft.com/office/drawing/2014/main" id="{D8F7003D-BED5-4D30-AA50-30A8CD6274AE}"/>
                </a:ext>
              </a:extLst>
            </p:cNvPr>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332;p78">
              <a:extLst>
                <a:ext uri="{FF2B5EF4-FFF2-40B4-BE49-F238E27FC236}">
                  <a16:creationId xmlns:a16="http://schemas.microsoft.com/office/drawing/2014/main" id="{504F018E-F43B-45D6-86E5-2491E0BB275D}"/>
                </a:ext>
              </a:extLst>
            </p:cNvPr>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333;p78">
              <a:extLst>
                <a:ext uri="{FF2B5EF4-FFF2-40B4-BE49-F238E27FC236}">
                  <a16:creationId xmlns:a16="http://schemas.microsoft.com/office/drawing/2014/main" id="{A626332E-CF1B-4D8B-B5CF-8F99AB20AF5D}"/>
                </a:ext>
              </a:extLst>
            </p:cNvPr>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334;p78">
              <a:extLst>
                <a:ext uri="{FF2B5EF4-FFF2-40B4-BE49-F238E27FC236}">
                  <a16:creationId xmlns:a16="http://schemas.microsoft.com/office/drawing/2014/main" id="{BA6A6B99-EA3B-4919-98F2-73DBF918DF8C}"/>
                </a:ext>
              </a:extLst>
            </p:cNvPr>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335;p78">
              <a:extLst>
                <a:ext uri="{FF2B5EF4-FFF2-40B4-BE49-F238E27FC236}">
                  <a16:creationId xmlns:a16="http://schemas.microsoft.com/office/drawing/2014/main" id="{FA9CFDA2-A98C-404C-A72C-2EA43DBD3F2B}"/>
                </a:ext>
              </a:extLst>
            </p:cNvPr>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336;p78">
              <a:extLst>
                <a:ext uri="{FF2B5EF4-FFF2-40B4-BE49-F238E27FC236}">
                  <a16:creationId xmlns:a16="http://schemas.microsoft.com/office/drawing/2014/main" id="{58D77303-B7AC-41EC-8AE1-5DD39DF7D9CE}"/>
                </a:ext>
              </a:extLst>
            </p:cNvPr>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1571;p77">
            <a:extLst>
              <a:ext uri="{FF2B5EF4-FFF2-40B4-BE49-F238E27FC236}">
                <a16:creationId xmlns:a16="http://schemas.microsoft.com/office/drawing/2014/main" id="{0581F77B-B8A3-41B7-A4F7-7AFC16049EF6}"/>
              </a:ext>
            </a:extLst>
          </p:cNvPr>
          <p:cNvGrpSpPr/>
          <p:nvPr/>
        </p:nvGrpSpPr>
        <p:grpSpPr>
          <a:xfrm>
            <a:off x="3361187" y="2023419"/>
            <a:ext cx="366364" cy="366248"/>
            <a:chOff x="-60255350" y="3733825"/>
            <a:chExt cx="316650" cy="316550"/>
          </a:xfrm>
          <a:solidFill>
            <a:schemeClr val="tx1"/>
          </a:solidFill>
        </p:grpSpPr>
        <p:sp>
          <p:nvSpPr>
            <p:cNvPr id="44" name="Google Shape;11572;p77">
              <a:extLst>
                <a:ext uri="{FF2B5EF4-FFF2-40B4-BE49-F238E27FC236}">
                  <a16:creationId xmlns:a16="http://schemas.microsoft.com/office/drawing/2014/main" id="{B2BDD694-4E8F-4294-A81C-1D7516F4264F}"/>
                </a:ext>
              </a:extLst>
            </p:cNvPr>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73;p77">
              <a:extLst>
                <a:ext uri="{FF2B5EF4-FFF2-40B4-BE49-F238E27FC236}">
                  <a16:creationId xmlns:a16="http://schemas.microsoft.com/office/drawing/2014/main" id="{C430BE74-6FE4-4314-8689-EA2CD30A35D2}"/>
                </a:ext>
              </a:extLst>
            </p:cNvPr>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574;p77">
              <a:extLst>
                <a:ext uri="{FF2B5EF4-FFF2-40B4-BE49-F238E27FC236}">
                  <a16:creationId xmlns:a16="http://schemas.microsoft.com/office/drawing/2014/main" id="{B9F5DC87-1C7E-46A7-8441-72FCB71906A4}"/>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575;p77">
              <a:extLst>
                <a:ext uri="{FF2B5EF4-FFF2-40B4-BE49-F238E27FC236}">
                  <a16:creationId xmlns:a16="http://schemas.microsoft.com/office/drawing/2014/main" id="{78522BD8-90CD-4096-B55D-39EB31D41A15}"/>
                </a:ext>
              </a:extLst>
            </p:cNvPr>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576;p77">
              <a:extLst>
                <a:ext uri="{FF2B5EF4-FFF2-40B4-BE49-F238E27FC236}">
                  <a16:creationId xmlns:a16="http://schemas.microsoft.com/office/drawing/2014/main" id="{48090472-AC29-4883-AE5B-D15DA058A571}"/>
                </a:ext>
              </a:extLst>
            </p:cNvPr>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577;p77">
              <a:extLst>
                <a:ext uri="{FF2B5EF4-FFF2-40B4-BE49-F238E27FC236}">
                  <a16:creationId xmlns:a16="http://schemas.microsoft.com/office/drawing/2014/main" id="{798BADE9-E565-45A4-813A-3FB6CF395AF3}"/>
                </a:ext>
              </a:extLst>
            </p:cNvPr>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578;p77">
              <a:extLst>
                <a:ext uri="{FF2B5EF4-FFF2-40B4-BE49-F238E27FC236}">
                  <a16:creationId xmlns:a16="http://schemas.microsoft.com/office/drawing/2014/main" id="{46CF4DCE-7CA7-451A-8B97-72FE9C87058E}"/>
                </a:ext>
              </a:extLst>
            </p:cNvPr>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3738;p81">
            <a:extLst>
              <a:ext uri="{FF2B5EF4-FFF2-40B4-BE49-F238E27FC236}">
                <a16:creationId xmlns:a16="http://schemas.microsoft.com/office/drawing/2014/main" id="{97184053-FFCD-4775-91FD-28D15C86FEAF}"/>
              </a:ext>
            </a:extLst>
          </p:cNvPr>
          <p:cNvGrpSpPr/>
          <p:nvPr/>
        </p:nvGrpSpPr>
        <p:grpSpPr>
          <a:xfrm>
            <a:off x="5286914" y="2012712"/>
            <a:ext cx="387681" cy="387661"/>
            <a:chOff x="266768" y="1721375"/>
            <a:chExt cx="397907" cy="397887"/>
          </a:xfrm>
          <a:solidFill>
            <a:schemeClr val="tx1"/>
          </a:solidFill>
        </p:grpSpPr>
        <p:sp>
          <p:nvSpPr>
            <p:cNvPr id="52" name="Google Shape;13739;p81">
              <a:extLst>
                <a:ext uri="{FF2B5EF4-FFF2-40B4-BE49-F238E27FC236}">
                  <a16:creationId xmlns:a16="http://schemas.microsoft.com/office/drawing/2014/main" id="{56B4F6C6-61ED-4441-9BBC-EFA8FE93993C}"/>
                </a:ext>
              </a:extLst>
            </p:cNvPr>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740;p81">
              <a:extLst>
                <a:ext uri="{FF2B5EF4-FFF2-40B4-BE49-F238E27FC236}">
                  <a16:creationId xmlns:a16="http://schemas.microsoft.com/office/drawing/2014/main" id="{3D977B68-FFE0-4A1B-A73D-A23A0A8F9762}"/>
                </a:ext>
              </a:extLst>
            </p:cNvPr>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2639;p79">
            <a:extLst>
              <a:ext uri="{FF2B5EF4-FFF2-40B4-BE49-F238E27FC236}">
                <a16:creationId xmlns:a16="http://schemas.microsoft.com/office/drawing/2014/main" id="{D2362EA2-8D8C-4796-B3E7-8DC30AD8575C}"/>
              </a:ext>
            </a:extLst>
          </p:cNvPr>
          <p:cNvGrpSpPr/>
          <p:nvPr/>
        </p:nvGrpSpPr>
        <p:grpSpPr>
          <a:xfrm>
            <a:off x="1454229" y="2012712"/>
            <a:ext cx="355258" cy="355288"/>
            <a:chOff x="-46410500" y="3201275"/>
            <a:chExt cx="300100" cy="300125"/>
          </a:xfrm>
          <a:solidFill>
            <a:schemeClr val="tx1"/>
          </a:solidFill>
        </p:grpSpPr>
        <p:sp>
          <p:nvSpPr>
            <p:cNvPr id="55" name="Google Shape;12640;p79">
              <a:extLst>
                <a:ext uri="{FF2B5EF4-FFF2-40B4-BE49-F238E27FC236}">
                  <a16:creationId xmlns:a16="http://schemas.microsoft.com/office/drawing/2014/main" id="{E4197C8A-98ED-448D-8A12-920557378436}"/>
                </a:ext>
              </a:extLst>
            </p:cNvPr>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 name="Google Shape;12641;p79">
              <a:extLst>
                <a:ext uri="{FF2B5EF4-FFF2-40B4-BE49-F238E27FC236}">
                  <a16:creationId xmlns:a16="http://schemas.microsoft.com/office/drawing/2014/main" id="{3459FD93-E3E6-4DE7-93E5-7AF7E2E1EEFB}"/>
                </a:ext>
              </a:extLst>
            </p:cNvPr>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7" name="Google Shape;12642;p79">
              <a:extLst>
                <a:ext uri="{FF2B5EF4-FFF2-40B4-BE49-F238E27FC236}">
                  <a16:creationId xmlns:a16="http://schemas.microsoft.com/office/drawing/2014/main" id="{EB261163-AF81-409F-B992-E04776A0C242}"/>
                </a:ext>
              </a:extLst>
            </p:cNvPr>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8" name="Google Shape;12643;p79">
              <a:extLst>
                <a:ext uri="{FF2B5EF4-FFF2-40B4-BE49-F238E27FC236}">
                  <a16:creationId xmlns:a16="http://schemas.microsoft.com/office/drawing/2014/main" id="{0A580E88-5363-481C-903C-1F4BD2613352}"/>
                </a:ext>
              </a:extLst>
            </p:cNvPr>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9" name="Google Shape;12644;p79">
              <a:extLst>
                <a:ext uri="{FF2B5EF4-FFF2-40B4-BE49-F238E27FC236}">
                  <a16:creationId xmlns:a16="http://schemas.microsoft.com/office/drawing/2014/main" id="{2052606E-55A6-4D2F-BFF1-4635DDA84925}"/>
                </a:ext>
              </a:extLst>
            </p:cNvPr>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60" name="Google Shape;11981;p78">
            <a:extLst>
              <a:ext uri="{FF2B5EF4-FFF2-40B4-BE49-F238E27FC236}">
                <a16:creationId xmlns:a16="http://schemas.microsoft.com/office/drawing/2014/main" id="{AFFB6E43-A4DB-4ADD-B49B-B2F206F252F4}"/>
              </a:ext>
            </a:extLst>
          </p:cNvPr>
          <p:cNvGrpSpPr/>
          <p:nvPr/>
        </p:nvGrpSpPr>
        <p:grpSpPr>
          <a:xfrm>
            <a:off x="4432244" y="3283163"/>
            <a:ext cx="354586" cy="352675"/>
            <a:chOff x="-35482200" y="3561225"/>
            <a:chExt cx="292225" cy="290650"/>
          </a:xfrm>
          <a:solidFill>
            <a:schemeClr val="tx1"/>
          </a:solidFill>
        </p:grpSpPr>
        <p:sp>
          <p:nvSpPr>
            <p:cNvPr id="61" name="Google Shape;11982;p78">
              <a:extLst>
                <a:ext uri="{FF2B5EF4-FFF2-40B4-BE49-F238E27FC236}">
                  <a16:creationId xmlns:a16="http://schemas.microsoft.com/office/drawing/2014/main" id="{0075B131-7936-4AF2-AE24-F2C22548115C}"/>
                </a:ext>
              </a:extLst>
            </p:cNvPr>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83;p78">
              <a:extLst>
                <a:ext uri="{FF2B5EF4-FFF2-40B4-BE49-F238E27FC236}">
                  <a16:creationId xmlns:a16="http://schemas.microsoft.com/office/drawing/2014/main" id="{D799B5FA-4565-459C-8B98-50D7C9601BE5}"/>
                </a:ext>
              </a:extLst>
            </p:cNvPr>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84;p78">
              <a:extLst>
                <a:ext uri="{FF2B5EF4-FFF2-40B4-BE49-F238E27FC236}">
                  <a16:creationId xmlns:a16="http://schemas.microsoft.com/office/drawing/2014/main" id="{5B874A0C-5D6F-41DF-9D77-14DB80264B36}"/>
                </a:ext>
              </a:extLst>
            </p:cNvPr>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2904;p79">
            <a:extLst>
              <a:ext uri="{FF2B5EF4-FFF2-40B4-BE49-F238E27FC236}">
                <a16:creationId xmlns:a16="http://schemas.microsoft.com/office/drawing/2014/main" id="{C9A09591-E65F-4DEB-8E26-484488A1795F}"/>
              </a:ext>
            </a:extLst>
          </p:cNvPr>
          <p:cNvGrpSpPr/>
          <p:nvPr/>
        </p:nvGrpSpPr>
        <p:grpSpPr>
          <a:xfrm>
            <a:off x="7334355" y="1997680"/>
            <a:ext cx="355416" cy="355652"/>
            <a:chOff x="-10391650" y="3180600"/>
            <a:chExt cx="352875" cy="353075"/>
          </a:xfrm>
          <a:solidFill>
            <a:schemeClr val="tx1"/>
          </a:solidFill>
        </p:grpSpPr>
        <p:sp>
          <p:nvSpPr>
            <p:cNvPr id="65" name="Google Shape;12905;p79">
              <a:extLst>
                <a:ext uri="{FF2B5EF4-FFF2-40B4-BE49-F238E27FC236}">
                  <a16:creationId xmlns:a16="http://schemas.microsoft.com/office/drawing/2014/main" id="{3E9F1EA9-F6D4-4435-B39A-6FE31E8F8C8E}"/>
                </a:ext>
              </a:extLst>
            </p:cNvPr>
            <p:cNvSpPr/>
            <p:nvPr/>
          </p:nvSpPr>
          <p:spPr>
            <a:xfrm>
              <a:off x="-10390875" y="3263500"/>
              <a:ext cx="352100" cy="42550"/>
            </a:xfrm>
            <a:custGeom>
              <a:avLst/>
              <a:gdLst/>
              <a:ahLst/>
              <a:cxnLst/>
              <a:rect l="l" t="t" r="r" b="b"/>
              <a:pathLst>
                <a:path w="14084" h="1702" extrusionOk="0">
                  <a:moveTo>
                    <a:pt x="820" y="1"/>
                  </a:moveTo>
                  <a:cubicBezTo>
                    <a:pt x="347" y="1"/>
                    <a:pt x="1" y="379"/>
                    <a:pt x="1" y="851"/>
                  </a:cubicBezTo>
                  <a:lnTo>
                    <a:pt x="1" y="1261"/>
                  </a:lnTo>
                  <a:cubicBezTo>
                    <a:pt x="1" y="1513"/>
                    <a:pt x="190" y="1702"/>
                    <a:pt x="410" y="1702"/>
                  </a:cubicBezTo>
                  <a:lnTo>
                    <a:pt x="13674" y="1702"/>
                  </a:lnTo>
                  <a:cubicBezTo>
                    <a:pt x="13894" y="1702"/>
                    <a:pt x="14083" y="1513"/>
                    <a:pt x="14083" y="1261"/>
                  </a:cubicBezTo>
                  <a:lnTo>
                    <a:pt x="14083" y="851"/>
                  </a:lnTo>
                  <a:cubicBezTo>
                    <a:pt x="14083" y="410"/>
                    <a:pt x="13705" y="1"/>
                    <a:pt x="13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906;p79">
              <a:extLst>
                <a:ext uri="{FF2B5EF4-FFF2-40B4-BE49-F238E27FC236}">
                  <a16:creationId xmlns:a16="http://schemas.microsoft.com/office/drawing/2014/main" id="{8F9DBAE8-66E7-4F90-BB77-62865ABD1269}"/>
                </a:ext>
              </a:extLst>
            </p:cNvPr>
            <p:cNvSpPr/>
            <p:nvPr/>
          </p:nvSpPr>
          <p:spPr>
            <a:xfrm>
              <a:off x="-10391650" y="3451750"/>
              <a:ext cx="352875" cy="81925"/>
            </a:xfrm>
            <a:custGeom>
              <a:avLst/>
              <a:gdLst/>
              <a:ahLst/>
              <a:cxnLst/>
              <a:rect l="l" t="t" r="r" b="b"/>
              <a:pathLst>
                <a:path w="14115" h="3277" extrusionOk="0">
                  <a:moveTo>
                    <a:pt x="2079" y="0"/>
                  </a:moveTo>
                  <a:cubicBezTo>
                    <a:pt x="1418" y="0"/>
                    <a:pt x="819" y="536"/>
                    <a:pt x="819" y="1229"/>
                  </a:cubicBezTo>
                  <a:lnTo>
                    <a:pt x="819" y="1607"/>
                  </a:lnTo>
                  <a:cubicBezTo>
                    <a:pt x="347" y="1607"/>
                    <a:pt x="0" y="1954"/>
                    <a:pt x="0" y="2458"/>
                  </a:cubicBezTo>
                  <a:lnTo>
                    <a:pt x="0" y="2867"/>
                  </a:lnTo>
                  <a:cubicBezTo>
                    <a:pt x="0" y="3119"/>
                    <a:pt x="189" y="3277"/>
                    <a:pt x="378" y="3277"/>
                  </a:cubicBezTo>
                  <a:lnTo>
                    <a:pt x="13642" y="3277"/>
                  </a:lnTo>
                  <a:cubicBezTo>
                    <a:pt x="13894" y="3277"/>
                    <a:pt x="14083" y="3088"/>
                    <a:pt x="14083" y="2867"/>
                  </a:cubicBezTo>
                  <a:lnTo>
                    <a:pt x="14083" y="2458"/>
                  </a:lnTo>
                  <a:cubicBezTo>
                    <a:pt x="14114" y="1954"/>
                    <a:pt x="13736" y="1607"/>
                    <a:pt x="13295" y="1607"/>
                  </a:cubicBezTo>
                  <a:lnTo>
                    <a:pt x="13295" y="1229"/>
                  </a:lnTo>
                  <a:cubicBezTo>
                    <a:pt x="13295" y="567"/>
                    <a:pt x="12760" y="0"/>
                    <a:pt x="12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907;p79">
              <a:extLst>
                <a:ext uri="{FF2B5EF4-FFF2-40B4-BE49-F238E27FC236}">
                  <a16:creationId xmlns:a16="http://schemas.microsoft.com/office/drawing/2014/main" id="{1357FAC8-D972-436E-8DF8-4A86E02DD6A4}"/>
                </a:ext>
              </a:extLst>
            </p:cNvPr>
            <p:cNvSpPr/>
            <p:nvPr/>
          </p:nvSpPr>
          <p:spPr>
            <a:xfrm>
              <a:off x="-10327075" y="3180600"/>
              <a:ext cx="223700" cy="62450"/>
            </a:xfrm>
            <a:custGeom>
              <a:avLst/>
              <a:gdLst/>
              <a:ahLst/>
              <a:cxnLst/>
              <a:rect l="l" t="t" r="r" b="b"/>
              <a:pathLst>
                <a:path w="8948" h="2498" extrusionOk="0">
                  <a:moveTo>
                    <a:pt x="4490" y="1"/>
                  </a:moveTo>
                  <a:cubicBezTo>
                    <a:pt x="4419" y="1"/>
                    <a:pt x="4348" y="24"/>
                    <a:pt x="4285" y="72"/>
                  </a:cubicBezTo>
                  <a:lnTo>
                    <a:pt x="0" y="2498"/>
                  </a:lnTo>
                  <a:lnTo>
                    <a:pt x="8948" y="2498"/>
                  </a:lnTo>
                  <a:lnTo>
                    <a:pt x="4695" y="72"/>
                  </a:lnTo>
                  <a:cubicBezTo>
                    <a:pt x="4632" y="24"/>
                    <a:pt x="4561" y="1"/>
                    <a:pt x="4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08;p79">
              <a:extLst>
                <a:ext uri="{FF2B5EF4-FFF2-40B4-BE49-F238E27FC236}">
                  <a16:creationId xmlns:a16="http://schemas.microsoft.com/office/drawing/2014/main" id="{A3AB091E-C967-4CCF-BF5D-A20174104633}"/>
                </a:ext>
              </a:extLst>
            </p:cNvPr>
            <p:cNvSpPr/>
            <p:nvPr/>
          </p:nvSpPr>
          <p:spPr>
            <a:xfrm>
              <a:off x="-10245950" y="3325725"/>
              <a:ext cx="61450" cy="104775"/>
            </a:xfrm>
            <a:custGeom>
              <a:avLst/>
              <a:gdLst/>
              <a:ahLst/>
              <a:cxnLst/>
              <a:rect l="l" t="t" r="r" b="b"/>
              <a:pathLst>
                <a:path w="2458" h="4191" extrusionOk="0">
                  <a:moveTo>
                    <a:pt x="0" y="1"/>
                  </a:moveTo>
                  <a:lnTo>
                    <a:pt x="0" y="4191"/>
                  </a:lnTo>
                  <a:lnTo>
                    <a:pt x="2458" y="4191"/>
                  </a:lnTo>
                  <a:lnTo>
                    <a:pt x="24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909;p79">
              <a:extLst>
                <a:ext uri="{FF2B5EF4-FFF2-40B4-BE49-F238E27FC236}">
                  <a16:creationId xmlns:a16="http://schemas.microsoft.com/office/drawing/2014/main" id="{1C6E3F0E-787F-4C8E-846F-A90028F6980E}"/>
                </a:ext>
              </a:extLst>
            </p:cNvPr>
            <p:cNvSpPr/>
            <p:nvPr/>
          </p:nvSpPr>
          <p:spPr>
            <a:xfrm>
              <a:off x="-10142775" y="3325725"/>
              <a:ext cx="63025" cy="104775"/>
            </a:xfrm>
            <a:custGeom>
              <a:avLst/>
              <a:gdLst/>
              <a:ahLst/>
              <a:cxnLst/>
              <a:rect l="l" t="t" r="r" b="b"/>
              <a:pathLst>
                <a:path w="2521" h="4191" extrusionOk="0">
                  <a:moveTo>
                    <a:pt x="1" y="1"/>
                  </a:moveTo>
                  <a:lnTo>
                    <a:pt x="1" y="4191"/>
                  </a:lnTo>
                  <a:lnTo>
                    <a:pt x="2521" y="4191"/>
                  </a:lnTo>
                  <a:lnTo>
                    <a:pt x="25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910;p79">
              <a:extLst>
                <a:ext uri="{FF2B5EF4-FFF2-40B4-BE49-F238E27FC236}">
                  <a16:creationId xmlns:a16="http://schemas.microsoft.com/office/drawing/2014/main" id="{42881DBC-C359-43B2-A12D-431291098FF6}"/>
                </a:ext>
              </a:extLst>
            </p:cNvPr>
            <p:cNvSpPr/>
            <p:nvPr/>
          </p:nvSpPr>
          <p:spPr>
            <a:xfrm>
              <a:off x="-10350700" y="3325725"/>
              <a:ext cx="62250" cy="104775"/>
            </a:xfrm>
            <a:custGeom>
              <a:avLst/>
              <a:gdLst/>
              <a:ahLst/>
              <a:cxnLst/>
              <a:rect l="l" t="t" r="r" b="b"/>
              <a:pathLst>
                <a:path w="2490" h="4191" extrusionOk="0">
                  <a:moveTo>
                    <a:pt x="0" y="1"/>
                  </a:moveTo>
                  <a:lnTo>
                    <a:pt x="0" y="4191"/>
                  </a:lnTo>
                  <a:lnTo>
                    <a:pt x="2489" y="4191"/>
                  </a:lnTo>
                  <a:lnTo>
                    <a:pt x="24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3131;p79">
            <a:extLst>
              <a:ext uri="{FF2B5EF4-FFF2-40B4-BE49-F238E27FC236}">
                <a16:creationId xmlns:a16="http://schemas.microsoft.com/office/drawing/2014/main" id="{95CE7966-7D23-4BBC-B491-DA51455343C8}"/>
              </a:ext>
            </a:extLst>
          </p:cNvPr>
          <p:cNvGrpSpPr/>
          <p:nvPr/>
        </p:nvGrpSpPr>
        <p:grpSpPr>
          <a:xfrm>
            <a:off x="6402279" y="3301045"/>
            <a:ext cx="315757" cy="354670"/>
            <a:chOff x="-8191825" y="3174500"/>
            <a:chExt cx="313500" cy="352100"/>
          </a:xfrm>
          <a:solidFill>
            <a:schemeClr val="tx1"/>
          </a:solidFill>
        </p:grpSpPr>
        <p:sp>
          <p:nvSpPr>
            <p:cNvPr id="72" name="Google Shape;13132;p79">
              <a:extLst>
                <a:ext uri="{FF2B5EF4-FFF2-40B4-BE49-F238E27FC236}">
                  <a16:creationId xmlns:a16="http://schemas.microsoft.com/office/drawing/2014/main" id="{17A0F678-A0C4-49F7-BBC7-A19EC430CA4F}"/>
                </a:ext>
              </a:extLst>
            </p:cNvPr>
            <p:cNvSpPr/>
            <p:nvPr/>
          </p:nvSpPr>
          <p:spPr>
            <a:xfrm>
              <a:off x="-8191825" y="3486400"/>
              <a:ext cx="310350" cy="40200"/>
            </a:xfrm>
            <a:custGeom>
              <a:avLst/>
              <a:gdLst/>
              <a:ahLst/>
              <a:cxnLst/>
              <a:rect l="l" t="t" r="r" b="b"/>
              <a:pathLst>
                <a:path w="12414" h="1608" extrusionOk="0">
                  <a:moveTo>
                    <a:pt x="0" y="1"/>
                  </a:moveTo>
                  <a:lnTo>
                    <a:pt x="0" y="1229"/>
                  </a:lnTo>
                  <a:lnTo>
                    <a:pt x="63" y="1229"/>
                  </a:lnTo>
                  <a:cubicBezTo>
                    <a:pt x="63" y="1450"/>
                    <a:pt x="252" y="1607"/>
                    <a:pt x="441" y="1607"/>
                  </a:cubicBezTo>
                  <a:lnTo>
                    <a:pt x="12035" y="1607"/>
                  </a:lnTo>
                  <a:cubicBezTo>
                    <a:pt x="12256" y="1607"/>
                    <a:pt x="12413" y="1418"/>
                    <a:pt x="12413" y="1229"/>
                  </a:cubicBezTo>
                  <a:lnTo>
                    <a:pt x="124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133;p79">
              <a:extLst>
                <a:ext uri="{FF2B5EF4-FFF2-40B4-BE49-F238E27FC236}">
                  <a16:creationId xmlns:a16="http://schemas.microsoft.com/office/drawing/2014/main" id="{14D3F0D4-C8B6-4489-992F-3AACCB79446C}"/>
                </a:ext>
              </a:extLst>
            </p:cNvPr>
            <p:cNvSpPr/>
            <p:nvPr/>
          </p:nvSpPr>
          <p:spPr>
            <a:xfrm>
              <a:off x="-8188675" y="3318650"/>
              <a:ext cx="310350" cy="146500"/>
            </a:xfrm>
            <a:custGeom>
              <a:avLst/>
              <a:gdLst/>
              <a:ahLst/>
              <a:cxnLst/>
              <a:rect l="l" t="t" r="r" b="b"/>
              <a:pathLst>
                <a:path w="12414" h="5860" extrusionOk="0">
                  <a:moveTo>
                    <a:pt x="5199" y="0"/>
                  </a:moveTo>
                  <a:lnTo>
                    <a:pt x="4096" y="2237"/>
                  </a:lnTo>
                  <a:cubicBezTo>
                    <a:pt x="4024" y="2404"/>
                    <a:pt x="3863" y="2481"/>
                    <a:pt x="3706" y="2481"/>
                  </a:cubicBezTo>
                  <a:cubicBezTo>
                    <a:pt x="3656" y="2481"/>
                    <a:pt x="3606" y="2473"/>
                    <a:pt x="3560" y="2457"/>
                  </a:cubicBezTo>
                  <a:cubicBezTo>
                    <a:pt x="3371" y="2331"/>
                    <a:pt x="3277" y="2111"/>
                    <a:pt x="3371" y="1890"/>
                  </a:cubicBezTo>
                  <a:lnTo>
                    <a:pt x="4222" y="126"/>
                  </a:lnTo>
                  <a:lnTo>
                    <a:pt x="4222" y="126"/>
                  </a:lnTo>
                  <a:cubicBezTo>
                    <a:pt x="1828" y="630"/>
                    <a:pt x="0" y="2836"/>
                    <a:pt x="0" y="5450"/>
                  </a:cubicBezTo>
                  <a:lnTo>
                    <a:pt x="0" y="5860"/>
                  </a:lnTo>
                  <a:lnTo>
                    <a:pt x="12413" y="5860"/>
                  </a:lnTo>
                  <a:lnTo>
                    <a:pt x="12413" y="5450"/>
                  </a:lnTo>
                  <a:cubicBezTo>
                    <a:pt x="12319" y="2836"/>
                    <a:pt x="10523" y="630"/>
                    <a:pt x="8129" y="126"/>
                  </a:cubicBezTo>
                  <a:lnTo>
                    <a:pt x="8129" y="126"/>
                  </a:lnTo>
                  <a:lnTo>
                    <a:pt x="8979" y="1890"/>
                  </a:lnTo>
                  <a:cubicBezTo>
                    <a:pt x="9105" y="2111"/>
                    <a:pt x="8979" y="2331"/>
                    <a:pt x="8790" y="2457"/>
                  </a:cubicBezTo>
                  <a:cubicBezTo>
                    <a:pt x="8741" y="2482"/>
                    <a:pt x="8685" y="2494"/>
                    <a:pt x="8628" y="2494"/>
                  </a:cubicBezTo>
                  <a:cubicBezTo>
                    <a:pt x="8468" y="2494"/>
                    <a:pt x="8301" y="2400"/>
                    <a:pt x="8255" y="2237"/>
                  </a:cubicBezTo>
                  <a:lnTo>
                    <a:pt x="7152" y="0"/>
                  </a:lnTo>
                  <a:lnTo>
                    <a:pt x="6585" y="0"/>
                  </a:lnTo>
                  <a:lnTo>
                    <a:pt x="6585" y="2899"/>
                  </a:lnTo>
                  <a:cubicBezTo>
                    <a:pt x="6585" y="3119"/>
                    <a:pt x="6396" y="3308"/>
                    <a:pt x="6207" y="3308"/>
                  </a:cubicBezTo>
                  <a:cubicBezTo>
                    <a:pt x="5955" y="3308"/>
                    <a:pt x="5797" y="3119"/>
                    <a:pt x="5797" y="2899"/>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34;p79">
              <a:extLst>
                <a:ext uri="{FF2B5EF4-FFF2-40B4-BE49-F238E27FC236}">
                  <a16:creationId xmlns:a16="http://schemas.microsoft.com/office/drawing/2014/main" id="{786DC7E0-BD61-4F11-B398-80C9CA7BCC9A}"/>
                </a:ext>
              </a:extLst>
            </p:cNvPr>
            <p:cNvSpPr/>
            <p:nvPr/>
          </p:nvSpPr>
          <p:spPr>
            <a:xfrm>
              <a:off x="-8169775" y="3174500"/>
              <a:ext cx="267825" cy="129975"/>
            </a:xfrm>
            <a:custGeom>
              <a:avLst/>
              <a:gdLst/>
              <a:ahLst/>
              <a:cxnLst/>
              <a:rect l="l" t="t" r="r" b="b"/>
              <a:pathLst>
                <a:path w="10713" h="5199" extrusionOk="0">
                  <a:moveTo>
                    <a:pt x="1639" y="1"/>
                  </a:moveTo>
                  <a:cubicBezTo>
                    <a:pt x="757" y="1"/>
                    <a:pt x="1" y="725"/>
                    <a:pt x="1" y="1639"/>
                  </a:cubicBezTo>
                  <a:lnTo>
                    <a:pt x="1" y="2080"/>
                  </a:lnTo>
                  <a:cubicBezTo>
                    <a:pt x="1" y="2301"/>
                    <a:pt x="190" y="2521"/>
                    <a:pt x="379" y="2521"/>
                  </a:cubicBezTo>
                  <a:lnTo>
                    <a:pt x="2521" y="2521"/>
                  </a:lnTo>
                  <a:lnTo>
                    <a:pt x="3057" y="5199"/>
                  </a:lnTo>
                  <a:cubicBezTo>
                    <a:pt x="3529" y="5073"/>
                    <a:pt x="4002" y="4978"/>
                    <a:pt x="4537" y="4978"/>
                  </a:cubicBezTo>
                  <a:lnTo>
                    <a:pt x="6176" y="4978"/>
                  </a:lnTo>
                  <a:cubicBezTo>
                    <a:pt x="6680" y="4978"/>
                    <a:pt x="7152" y="5073"/>
                    <a:pt x="7625" y="5199"/>
                  </a:cubicBezTo>
                  <a:lnTo>
                    <a:pt x="8192" y="2521"/>
                  </a:lnTo>
                  <a:lnTo>
                    <a:pt x="10303" y="2521"/>
                  </a:lnTo>
                  <a:cubicBezTo>
                    <a:pt x="10555" y="2521"/>
                    <a:pt x="10712" y="2301"/>
                    <a:pt x="10712" y="2080"/>
                  </a:cubicBezTo>
                  <a:lnTo>
                    <a:pt x="10712" y="1639"/>
                  </a:lnTo>
                  <a:cubicBezTo>
                    <a:pt x="10712" y="725"/>
                    <a:pt x="9956" y="1"/>
                    <a:pt x="9042" y="1"/>
                  </a:cubicBezTo>
                  <a:cubicBezTo>
                    <a:pt x="8160" y="1"/>
                    <a:pt x="7404" y="725"/>
                    <a:pt x="7404" y="1639"/>
                  </a:cubicBezTo>
                  <a:lnTo>
                    <a:pt x="7310" y="1639"/>
                  </a:lnTo>
                  <a:cubicBezTo>
                    <a:pt x="6617" y="1639"/>
                    <a:pt x="5892" y="1891"/>
                    <a:pt x="5325" y="2364"/>
                  </a:cubicBezTo>
                  <a:cubicBezTo>
                    <a:pt x="4852" y="1891"/>
                    <a:pt x="4128" y="1639"/>
                    <a:pt x="3372" y="1639"/>
                  </a:cubicBezTo>
                  <a:lnTo>
                    <a:pt x="3309" y="1639"/>
                  </a:lnTo>
                  <a:cubicBezTo>
                    <a:pt x="3309" y="725"/>
                    <a:pt x="2552" y="1"/>
                    <a:pt x="1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583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0CCA66-1288-4AB1-90F7-0F46ACA0C90E}"/>
              </a:ext>
            </a:extLst>
          </p:cNvPr>
          <p:cNvSpPr txBox="1"/>
          <p:nvPr/>
        </p:nvSpPr>
        <p:spPr>
          <a:xfrm>
            <a:off x="601287" y="1203196"/>
            <a:ext cx="2528165" cy="400110"/>
          </a:xfrm>
          <a:prstGeom prst="rect">
            <a:avLst/>
          </a:prstGeom>
          <a:solidFill>
            <a:srgbClr val="00B0F0"/>
          </a:solidFill>
        </p:spPr>
        <p:txBody>
          <a:bodyPr wrap="square" rtlCol="0">
            <a:spAutoFit/>
          </a:bodyPr>
          <a:lstStyle/>
          <a:p>
            <a:pPr algn="ctr"/>
            <a:r>
              <a:rPr lang="en-US" sz="2000" b="1" dirty="0">
                <a:latin typeface="Roboto" panose="02000000000000000000" pitchFamily="2" charset="0"/>
                <a:ea typeface="Roboto" panose="02000000000000000000" pitchFamily="2" charset="0"/>
              </a:rPr>
              <a:t>product life-cycle</a:t>
            </a:r>
          </a:p>
        </p:txBody>
      </p:sp>
      <p:sp>
        <p:nvSpPr>
          <p:cNvPr id="3" name="TextBox 2">
            <a:extLst>
              <a:ext uri="{FF2B5EF4-FFF2-40B4-BE49-F238E27FC236}">
                <a16:creationId xmlns:a16="http://schemas.microsoft.com/office/drawing/2014/main" id="{80454E8C-B8BF-43D9-9FD8-5E8FE6C766E3}"/>
              </a:ext>
            </a:extLst>
          </p:cNvPr>
          <p:cNvSpPr txBox="1"/>
          <p:nvPr/>
        </p:nvSpPr>
        <p:spPr>
          <a:xfrm>
            <a:off x="1" y="1706148"/>
            <a:ext cx="4082902" cy="1348254"/>
          </a:xfrm>
          <a:prstGeom prst="rect">
            <a:avLst/>
          </a:prstGeom>
          <a:noFill/>
        </p:spPr>
        <p:txBody>
          <a:bodyPr wrap="square" rtlCol="0">
            <a:spAutoFit/>
          </a:bodyPr>
          <a:lstStyle/>
          <a:p>
            <a:pPr algn="ctr">
              <a:lnSpc>
                <a:spcPct val="150000"/>
              </a:lnSpc>
            </a:pPr>
            <a:r>
              <a:rPr lang="en-US" b="0" i="0" dirty="0">
                <a:solidFill>
                  <a:schemeClr val="tx1"/>
                </a:solidFill>
                <a:effectLst/>
                <a:latin typeface="roboto" panose="02000000000000000000" pitchFamily="2" charset="0"/>
              </a:rPr>
              <a:t>The product life cycle is the course of the life of a product. It begins when the product is in development and ends after the product has been removed from the market</a:t>
            </a:r>
            <a:endParaRPr lang="en-US" dirty="0">
              <a:solidFill>
                <a:schemeClr val="tx1"/>
              </a:solidFill>
            </a:endParaRPr>
          </a:p>
        </p:txBody>
      </p:sp>
      <p:pic>
        <p:nvPicPr>
          <p:cNvPr id="1026" name="Picture 2" descr="The four stages of the product life cycle are introduction, growth, maturity, and decline. ">
            <a:extLst>
              <a:ext uri="{FF2B5EF4-FFF2-40B4-BE49-F238E27FC236}">
                <a16:creationId xmlns:a16="http://schemas.microsoft.com/office/drawing/2014/main" id="{70CB4A90-BBEF-484B-9195-B004622C1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9" t="17641" r="2915" b="11396"/>
          <a:stretch/>
        </p:blipFill>
        <p:spPr bwMode="auto">
          <a:xfrm>
            <a:off x="4082902" y="1100353"/>
            <a:ext cx="5061098" cy="30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1E0CA-9406-44BF-AC11-18F60A040E6F}"/>
              </a:ext>
            </a:extLst>
          </p:cNvPr>
          <p:cNvSpPr txBox="1"/>
          <p:nvPr/>
        </p:nvSpPr>
        <p:spPr>
          <a:xfrm>
            <a:off x="425302" y="510362"/>
            <a:ext cx="2583713" cy="400110"/>
          </a:xfrm>
          <a:prstGeom prst="rect">
            <a:avLst/>
          </a:prstGeom>
          <a:solidFill>
            <a:schemeClr val="accent3">
              <a:lumMod val="40000"/>
              <a:lumOff val="60000"/>
            </a:schemeClr>
          </a:solidFill>
        </p:spPr>
        <p:txBody>
          <a:bodyPr wrap="square" rtlCol="0">
            <a:spAutoFit/>
          </a:bodyPr>
          <a:lstStyle/>
          <a:p>
            <a:r>
              <a:rPr lang="en-US" sz="2000" dirty="0">
                <a:latin typeface="Roboto" panose="02000000000000000000" pitchFamily="2" charset="0"/>
                <a:ea typeface="Roboto" panose="02000000000000000000" pitchFamily="2" charset="0"/>
              </a:rPr>
              <a:t>Sales management</a:t>
            </a:r>
          </a:p>
        </p:txBody>
      </p:sp>
      <p:sp>
        <p:nvSpPr>
          <p:cNvPr id="3" name="TextBox 2">
            <a:extLst>
              <a:ext uri="{FF2B5EF4-FFF2-40B4-BE49-F238E27FC236}">
                <a16:creationId xmlns:a16="http://schemas.microsoft.com/office/drawing/2014/main" id="{6C0FF398-CE1B-44D8-A37B-E78C3A285F0A}"/>
              </a:ext>
            </a:extLst>
          </p:cNvPr>
          <p:cNvSpPr txBox="1"/>
          <p:nvPr/>
        </p:nvSpPr>
        <p:spPr>
          <a:xfrm>
            <a:off x="409353" y="949074"/>
            <a:ext cx="8325293" cy="701923"/>
          </a:xfrm>
          <a:prstGeom prst="rect">
            <a:avLst/>
          </a:prstGeom>
          <a:noFill/>
        </p:spPr>
        <p:txBody>
          <a:bodyPr wrap="square" rtlCol="0">
            <a:spAutoFit/>
          </a:bodyPr>
          <a:lstStyle/>
          <a:p>
            <a:pPr>
              <a:lnSpc>
                <a:spcPct val="150000"/>
              </a:lnSpc>
            </a:pPr>
            <a:r>
              <a:rPr lang="en-US" i="0" dirty="0">
                <a:solidFill>
                  <a:schemeClr val="tx1"/>
                </a:solidFill>
                <a:effectLst/>
                <a:latin typeface="Roboto" panose="02000000000000000000" pitchFamily="2" charset="0"/>
                <a:ea typeface="Roboto" panose="02000000000000000000" pitchFamily="2" charset="0"/>
              </a:rPr>
              <a:t>Sales management encompasses hiring, training and motivating the sales team, forecasting sales and setting sales goals, and developing effective strategies for managing leads and increasing sales</a:t>
            </a:r>
            <a:endParaRPr lang="en-US" dirty="0">
              <a:solidFill>
                <a:schemeClr val="tx1"/>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BECE069B-F324-4F68-B517-9DF0F60E9C28}"/>
              </a:ext>
            </a:extLst>
          </p:cNvPr>
          <p:cNvSpPr txBox="1"/>
          <p:nvPr/>
        </p:nvSpPr>
        <p:spPr>
          <a:xfrm>
            <a:off x="425302" y="1987312"/>
            <a:ext cx="2583713" cy="400110"/>
          </a:xfrm>
          <a:prstGeom prst="rect">
            <a:avLst/>
          </a:prstGeom>
          <a:solidFill>
            <a:schemeClr val="accent3">
              <a:lumMod val="40000"/>
              <a:lumOff val="60000"/>
            </a:schemeClr>
          </a:solidFill>
        </p:spPr>
        <p:txBody>
          <a:bodyPr wrap="square" rtlCol="0">
            <a:spAutoFit/>
          </a:bodyPr>
          <a:lstStyle/>
          <a:p>
            <a:pPr algn="ctr"/>
            <a:r>
              <a:rPr lang="en-US" sz="2000" dirty="0"/>
              <a:t>Selling</a:t>
            </a:r>
            <a:endParaRPr lang="en-US" sz="20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1FB3846-941E-4FC3-A4F9-6D2C04D8F5E6}"/>
              </a:ext>
            </a:extLst>
          </p:cNvPr>
          <p:cNvSpPr txBox="1"/>
          <p:nvPr/>
        </p:nvSpPr>
        <p:spPr>
          <a:xfrm>
            <a:off x="409353" y="2571750"/>
            <a:ext cx="8325293" cy="702756"/>
          </a:xfrm>
          <a:prstGeom prst="rect">
            <a:avLst/>
          </a:prstGeom>
          <a:noFill/>
        </p:spPr>
        <p:txBody>
          <a:bodyPr wrap="square" rtlCol="0">
            <a:spAutoFit/>
          </a:bodyPr>
          <a:lstStyle/>
          <a:p>
            <a:pPr>
              <a:lnSpc>
                <a:spcPct val="150000"/>
              </a:lnSpc>
            </a:pPr>
            <a:r>
              <a:rPr lang="en-US" b="0" i="0" dirty="0">
                <a:solidFill>
                  <a:schemeClr val="tx1"/>
                </a:solidFill>
                <a:effectLst/>
                <a:latin typeface="Roboto" panose="02000000000000000000" pitchFamily="2" charset="0"/>
                <a:ea typeface="Roboto" panose="02000000000000000000" pitchFamily="2" charset="0"/>
              </a:rPr>
              <a:t>At its essence, selling is handing over something of value in exchange for money or another item of value.</a:t>
            </a:r>
            <a:endParaRPr lang="en-US" dirty="0">
              <a:solidFill>
                <a:schemeClr val="tx1"/>
              </a:solidFill>
              <a:latin typeface="Roboto" panose="02000000000000000000" pitchFamily="2" charset="0"/>
              <a:ea typeface="Roboto" panose="02000000000000000000" pitchFamily="2" charset="0"/>
            </a:endParaRPr>
          </a:p>
        </p:txBody>
      </p:sp>
      <p:pic>
        <p:nvPicPr>
          <p:cNvPr id="1026" name="Picture 2" descr="Selling Online: Art, Science or Just Hard Work? What's Your Experience?">
            <a:extLst>
              <a:ext uri="{FF2B5EF4-FFF2-40B4-BE49-F238E27FC236}">
                <a16:creationId xmlns:a16="http://schemas.microsoft.com/office/drawing/2014/main" id="{676FA4BA-F1EB-462C-A610-091822EF6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3037418"/>
            <a:ext cx="3159751" cy="189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9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FDC5E6-A948-4FBE-8F7D-4DE027AC483F}"/>
              </a:ext>
            </a:extLst>
          </p:cNvPr>
          <p:cNvSpPr txBox="1"/>
          <p:nvPr/>
        </p:nvSpPr>
        <p:spPr>
          <a:xfrm>
            <a:off x="3274827" y="441533"/>
            <a:ext cx="2232837" cy="400110"/>
          </a:xfrm>
          <a:prstGeom prst="rect">
            <a:avLst/>
          </a:prstGeom>
          <a:solidFill>
            <a:schemeClr val="accent3">
              <a:lumMod val="60000"/>
              <a:lumOff val="40000"/>
            </a:schemeClr>
          </a:solidFill>
        </p:spPr>
        <p:txBody>
          <a:bodyPr wrap="square">
            <a:spAutoFit/>
          </a:bodyPr>
          <a:lstStyle/>
          <a:p>
            <a:pPr algn="ctr"/>
            <a:r>
              <a:rPr lang="en-US" sz="2000" b="1" dirty="0">
                <a:latin typeface="roboto" panose="02000000000000000000" pitchFamily="2" charset="0"/>
                <a:ea typeface="roboto" panose="02000000000000000000" pitchFamily="2" charset="0"/>
              </a:rPr>
              <a:t>Target accounts</a:t>
            </a:r>
          </a:p>
        </p:txBody>
      </p:sp>
      <p:sp>
        <p:nvSpPr>
          <p:cNvPr id="5" name="TextBox 4">
            <a:extLst>
              <a:ext uri="{FF2B5EF4-FFF2-40B4-BE49-F238E27FC236}">
                <a16:creationId xmlns:a16="http://schemas.microsoft.com/office/drawing/2014/main" id="{46A24A1C-A2AF-4874-81A1-D6633B0F5359}"/>
              </a:ext>
            </a:extLst>
          </p:cNvPr>
          <p:cNvSpPr txBox="1"/>
          <p:nvPr/>
        </p:nvSpPr>
        <p:spPr>
          <a:xfrm>
            <a:off x="850605" y="1188152"/>
            <a:ext cx="7868093" cy="1277273"/>
          </a:xfrm>
          <a:prstGeom prst="rect">
            <a:avLst/>
          </a:prstGeom>
          <a:noFill/>
        </p:spPr>
        <p:txBody>
          <a:bodyPr wrap="square" rtlCol="0">
            <a:spAutoFit/>
          </a:bodyPr>
          <a:lstStyle/>
          <a:p>
            <a:pPr algn="l">
              <a:lnSpc>
                <a:spcPct val="150000"/>
              </a:lnSpc>
            </a:pPr>
            <a:r>
              <a:rPr lang="en-US" i="0" dirty="0">
                <a:solidFill>
                  <a:schemeClr val="tx1"/>
                </a:solidFill>
                <a:effectLst/>
                <a:latin typeface="roboto" panose="02000000000000000000" pitchFamily="2" charset="0"/>
                <a:ea typeface="roboto" panose="02000000000000000000" pitchFamily="2" charset="0"/>
              </a:rPr>
              <a:t>Simply put, target accounts are companies that you want to turn into customers.</a:t>
            </a:r>
          </a:p>
          <a:p>
            <a:pPr algn="l">
              <a:lnSpc>
                <a:spcPct val="150000"/>
              </a:lnSpc>
            </a:pPr>
            <a:r>
              <a:rPr lang="en-US" i="0" dirty="0">
                <a:solidFill>
                  <a:schemeClr val="tx1"/>
                </a:solidFill>
                <a:effectLst/>
                <a:latin typeface="roboto" panose="02000000000000000000" pitchFamily="2" charset="0"/>
                <a:ea typeface="roboto" panose="02000000000000000000" pitchFamily="2" charset="0"/>
              </a:rPr>
              <a:t>When you’re doing </a:t>
            </a:r>
            <a:r>
              <a:rPr lang="en-US" i="0" u="none" strike="noStrike" dirty="0">
                <a:solidFill>
                  <a:schemeClr val="tx1"/>
                </a:solidFill>
                <a:effectLst/>
                <a:latin typeface="roboto" panose="02000000000000000000" pitchFamily="2" charset="0"/>
                <a:ea typeface="roboto" panose="02000000000000000000" pitchFamily="2" charset="0"/>
              </a:rPr>
              <a:t>account-based marketing</a:t>
            </a:r>
            <a:r>
              <a:rPr lang="en-US" i="0" dirty="0">
                <a:solidFill>
                  <a:schemeClr val="tx1"/>
                </a:solidFill>
                <a:effectLst/>
                <a:latin typeface="roboto" panose="02000000000000000000" pitchFamily="2" charset="0"/>
                <a:ea typeface="roboto" panose="02000000000000000000" pitchFamily="2" charset="0"/>
              </a:rPr>
              <a:t> (ABM), you focus the bulk of your energy and resources on best-fit accounts that have the highest revenue potential for your business.</a:t>
            </a:r>
          </a:p>
          <a:p>
            <a:endParaRPr lang="en-US" dirty="0"/>
          </a:p>
        </p:txBody>
      </p:sp>
      <p:sp>
        <p:nvSpPr>
          <p:cNvPr id="6" name="TextBox 5">
            <a:extLst>
              <a:ext uri="{FF2B5EF4-FFF2-40B4-BE49-F238E27FC236}">
                <a16:creationId xmlns:a16="http://schemas.microsoft.com/office/drawing/2014/main" id="{DD07813A-7994-48D1-A95C-5801A1712475}"/>
              </a:ext>
            </a:extLst>
          </p:cNvPr>
          <p:cNvSpPr txBox="1"/>
          <p:nvPr/>
        </p:nvSpPr>
        <p:spPr>
          <a:xfrm>
            <a:off x="850605" y="2465425"/>
            <a:ext cx="7570381" cy="1025922"/>
          </a:xfrm>
          <a:prstGeom prst="rect">
            <a:avLst/>
          </a:prstGeom>
          <a:noFill/>
        </p:spPr>
        <p:txBody>
          <a:bodyPr wrap="square" rtlCol="0">
            <a:spAutoFit/>
          </a:bodyPr>
          <a:lstStyle/>
          <a:p>
            <a:pPr>
              <a:lnSpc>
                <a:spcPct val="150000"/>
              </a:lnSpc>
            </a:pPr>
            <a:r>
              <a:rPr lang="en-US" b="0" i="0" dirty="0">
                <a:solidFill>
                  <a:srgbClr val="000000"/>
                </a:solidFill>
                <a:effectLst/>
                <a:latin typeface="roboto" panose="02000000000000000000" pitchFamily="2" charset="0"/>
                <a:ea typeface="roboto" panose="02000000000000000000" pitchFamily="2" charset="0"/>
              </a:rPr>
              <a:t>Recently, account-based teams have been experimenting with “pizza-</a:t>
            </a:r>
            <a:r>
              <a:rPr lang="en-US" b="0" i="0" dirty="0" err="1">
                <a:solidFill>
                  <a:srgbClr val="000000"/>
                </a:solidFill>
                <a:effectLst/>
                <a:latin typeface="roboto" panose="02000000000000000000" pitchFamily="2" charset="0"/>
                <a:ea typeface="roboto" panose="02000000000000000000" pitchFamily="2" charset="0"/>
              </a:rPr>
              <a:t>nars</a:t>
            </a:r>
            <a:r>
              <a:rPr lang="en-US" b="0" i="0" dirty="0">
                <a:solidFill>
                  <a:srgbClr val="000000"/>
                </a:solidFill>
                <a:effectLst/>
                <a:latin typeface="roboto" panose="02000000000000000000" pitchFamily="2" charset="0"/>
                <a:ea typeface="roboto" panose="02000000000000000000" pitchFamily="2" charset="0"/>
              </a:rPr>
              <a:t>” which as the name implies, is a webinar accompanied by pizza. The idea is straightforward –– pizza is delivered to target accounts for them to enjoy while they watch your webinar.</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6502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F6A5C3-627A-40A5-BE02-19F3FDFD004B}"/>
              </a:ext>
            </a:extLst>
          </p:cNvPr>
          <p:cNvSpPr txBox="1"/>
          <p:nvPr/>
        </p:nvSpPr>
        <p:spPr>
          <a:xfrm>
            <a:off x="3274827" y="151719"/>
            <a:ext cx="2317898" cy="400110"/>
          </a:xfrm>
          <a:prstGeom prst="rect">
            <a:avLst/>
          </a:prstGeom>
          <a:solidFill>
            <a:schemeClr val="accent2">
              <a:lumMod val="20000"/>
              <a:lumOff val="80000"/>
            </a:schemeClr>
          </a:solidFill>
        </p:spPr>
        <p:txBody>
          <a:bodyPr wrap="square" rtlCol="0">
            <a:spAutoFit/>
          </a:bodyPr>
          <a:lstStyle/>
          <a:p>
            <a:pPr algn="ctr"/>
            <a:r>
              <a:rPr lang="en-US" sz="2000" b="1" i="0" dirty="0">
                <a:solidFill>
                  <a:srgbClr val="000000"/>
                </a:solidFill>
                <a:effectLst/>
                <a:latin typeface="roboto" panose="02000000000000000000" pitchFamily="2" charset="0"/>
                <a:ea typeface="roboto" panose="02000000000000000000" pitchFamily="2" charset="0"/>
              </a:rPr>
              <a:t>Targeting</a:t>
            </a:r>
            <a:endParaRPr lang="en-US" sz="20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3EDCA029-9024-4F96-AE33-951D87DD46B8}"/>
              </a:ext>
            </a:extLst>
          </p:cNvPr>
          <p:cNvSpPr txBox="1"/>
          <p:nvPr/>
        </p:nvSpPr>
        <p:spPr>
          <a:xfrm>
            <a:off x="379408" y="642117"/>
            <a:ext cx="8650995" cy="1025922"/>
          </a:xfrm>
          <a:prstGeom prst="rect">
            <a:avLst/>
          </a:prstGeom>
          <a:noFill/>
        </p:spPr>
        <p:txBody>
          <a:bodyPr wrap="square" rtlCol="0">
            <a:spAutoFit/>
          </a:bodyPr>
          <a:lstStyle/>
          <a:p>
            <a:pPr>
              <a:lnSpc>
                <a:spcPct val="150000"/>
              </a:lnSpc>
            </a:pPr>
            <a:r>
              <a:rPr lang="en-US" b="0" i="0" dirty="0">
                <a:solidFill>
                  <a:schemeClr val="tx1"/>
                </a:solidFill>
                <a:effectLst/>
                <a:latin typeface="roboto" panose="02000000000000000000" pitchFamily="2" charset="0"/>
                <a:ea typeface="roboto" panose="02000000000000000000" pitchFamily="2" charset="0"/>
              </a:rPr>
              <a:t>Targeting in marketing involves breaking the target audience into segments and then designing marketing activities that will reach the segments most likely to be responsive to your efforts. Target marketing can greatly increase the success you have in reaching potential customers.</a:t>
            </a:r>
            <a:endParaRPr lang="en-US" dirty="0">
              <a:solidFill>
                <a:schemeClr val="tx1"/>
              </a:solidFill>
              <a:latin typeface="roboto" panose="02000000000000000000" pitchFamily="2" charset="0"/>
              <a:ea typeface="roboto" panose="02000000000000000000" pitchFamily="2" charset="0"/>
            </a:endParaRPr>
          </a:p>
        </p:txBody>
      </p:sp>
      <p:pic>
        <p:nvPicPr>
          <p:cNvPr id="1026" name="Picture 2" descr="3 Steps to Create and Operationalize a Target Account List | LeadMD">
            <a:extLst>
              <a:ext uri="{FF2B5EF4-FFF2-40B4-BE49-F238E27FC236}">
                <a16:creationId xmlns:a16="http://schemas.microsoft.com/office/drawing/2014/main" id="{880BDF25-61EC-4B6B-A8C6-22D85D0B1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3" y="1758327"/>
            <a:ext cx="8234914" cy="321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8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72F61D2-C00D-4E76-AA6E-2398F5C9AC1C}"/>
              </a:ext>
            </a:extLst>
          </p:cNvPr>
          <p:cNvSpPr txBox="1"/>
          <p:nvPr/>
        </p:nvSpPr>
        <p:spPr>
          <a:xfrm>
            <a:off x="2429539" y="318977"/>
            <a:ext cx="4284921" cy="400110"/>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rPr>
              <a:t>Characteristics of modern selling </a:t>
            </a:r>
          </a:p>
        </p:txBody>
      </p:sp>
      <p:sp>
        <p:nvSpPr>
          <p:cNvPr id="20" name="Oval 19">
            <a:extLst>
              <a:ext uri="{FF2B5EF4-FFF2-40B4-BE49-F238E27FC236}">
                <a16:creationId xmlns:a16="http://schemas.microsoft.com/office/drawing/2014/main" id="{FDB5921D-5B87-4353-B2D7-4C9CD4CA8F73}"/>
              </a:ext>
            </a:extLst>
          </p:cNvPr>
          <p:cNvSpPr/>
          <p:nvPr/>
        </p:nvSpPr>
        <p:spPr>
          <a:xfrm>
            <a:off x="4088218" y="2115654"/>
            <a:ext cx="1382232" cy="10845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roboto" panose="02000000000000000000" pitchFamily="2" charset="0"/>
                <a:ea typeface="roboto" panose="02000000000000000000" pitchFamily="2" charset="0"/>
              </a:rPr>
              <a:t>Customer</a:t>
            </a:r>
          </a:p>
        </p:txBody>
      </p:sp>
      <p:sp>
        <p:nvSpPr>
          <p:cNvPr id="22" name="TextBox 21">
            <a:extLst>
              <a:ext uri="{FF2B5EF4-FFF2-40B4-BE49-F238E27FC236}">
                <a16:creationId xmlns:a16="http://schemas.microsoft.com/office/drawing/2014/main" id="{00BC562F-3066-4848-AB1F-A8E8878E6A6F}"/>
              </a:ext>
            </a:extLst>
          </p:cNvPr>
          <p:cNvSpPr txBox="1"/>
          <p:nvPr/>
        </p:nvSpPr>
        <p:spPr>
          <a:xfrm>
            <a:off x="1499191" y="2056010"/>
            <a:ext cx="1796902" cy="489098"/>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65152EAE-3762-4FF5-99A4-354B378E4B50}"/>
              </a:ext>
            </a:extLst>
          </p:cNvPr>
          <p:cNvSpPr txBox="1"/>
          <p:nvPr/>
        </p:nvSpPr>
        <p:spPr>
          <a:xfrm>
            <a:off x="1499191" y="1357614"/>
            <a:ext cx="1796902" cy="489098"/>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F51183EB-31B9-418C-838C-09E4B3A1F826}"/>
              </a:ext>
            </a:extLst>
          </p:cNvPr>
          <p:cNvSpPr txBox="1"/>
          <p:nvPr/>
        </p:nvSpPr>
        <p:spPr>
          <a:xfrm>
            <a:off x="1626782" y="2870791"/>
            <a:ext cx="1796902" cy="489098"/>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CAE57827-3743-44B4-9A98-425381D33138}"/>
              </a:ext>
            </a:extLst>
          </p:cNvPr>
          <p:cNvSpPr txBox="1"/>
          <p:nvPr/>
        </p:nvSpPr>
        <p:spPr>
          <a:xfrm>
            <a:off x="1499191" y="1113065"/>
            <a:ext cx="1796902" cy="489098"/>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59599F97-8020-4694-8B27-7F9560F019AA}"/>
              </a:ext>
            </a:extLst>
          </p:cNvPr>
          <p:cNvSpPr txBox="1"/>
          <p:nvPr/>
        </p:nvSpPr>
        <p:spPr>
          <a:xfrm>
            <a:off x="1499191" y="1312304"/>
            <a:ext cx="1796902" cy="489098"/>
          </a:xfrm>
          <a:prstGeom prst="rect">
            <a:avLst/>
          </a:prstGeom>
          <a:noFill/>
        </p:spPr>
        <p:txBody>
          <a:bodyPr wrap="square" rtlCol="0">
            <a:spAutoFit/>
          </a:bodyPr>
          <a:lstStyle/>
          <a:p>
            <a:endParaRPr lang="en-US" dirty="0"/>
          </a:p>
        </p:txBody>
      </p:sp>
      <p:sp>
        <p:nvSpPr>
          <p:cNvPr id="27" name="TextBox 26">
            <a:extLst>
              <a:ext uri="{FF2B5EF4-FFF2-40B4-BE49-F238E27FC236}">
                <a16:creationId xmlns:a16="http://schemas.microsoft.com/office/drawing/2014/main" id="{6E6BB70B-BCF7-4602-8335-AB086584A184}"/>
              </a:ext>
            </a:extLst>
          </p:cNvPr>
          <p:cNvSpPr txBox="1"/>
          <p:nvPr/>
        </p:nvSpPr>
        <p:spPr>
          <a:xfrm>
            <a:off x="1499191" y="2016590"/>
            <a:ext cx="1796902" cy="489098"/>
          </a:xfrm>
          <a:prstGeom prst="rect">
            <a:avLst/>
          </a:prstGeom>
          <a:noFill/>
        </p:spPr>
        <p:txBody>
          <a:bodyPr wrap="square" rtlCol="0">
            <a:spAutoFit/>
          </a:bodyPr>
          <a:lstStyle/>
          <a:p>
            <a:endParaRPr lang="en-US" dirty="0"/>
          </a:p>
        </p:txBody>
      </p:sp>
      <p:sp>
        <p:nvSpPr>
          <p:cNvPr id="28" name="TextBox 27">
            <a:extLst>
              <a:ext uri="{FF2B5EF4-FFF2-40B4-BE49-F238E27FC236}">
                <a16:creationId xmlns:a16="http://schemas.microsoft.com/office/drawing/2014/main" id="{0076E360-69BA-4EBF-9105-6FE765579F75}"/>
              </a:ext>
            </a:extLst>
          </p:cNvPr>
          <p:cNvSpPr txBox="1"/>
          <p:nvPr/>
        </p:nvSpPr>
        <p:spPr>
          <a:xfrm>
            <a:off x="1499191" y="1971280"/>
            <a:ext cx="1796902" cy="489098"/>
          </a:xfrm>
          <a:prstGeom prst="rect">
            <a:avLst/>
          </a:prstGeom>
          <a:noFill/>
        </p:spPr>
        <p:txBody>
          <a:bodyPr wrap="square" rtlCol="0">
            <a:spAutoFit/>
          </a:bodyPr>
          <a:lstStyle/>
          <a:p>
            <a:endParaRPr lang="en-US" dirty="0"/>
          </a:p>
        </p:txBody>
      </p:sp>
      <p:sp>
        <p:nvSpPr>
          <p:cNvPr id="29" name="TextBox 28">
            <a:extLst>
              <a:ext uri="{FF2B5EF4-FFF2-40B4-BE49-F238E27FC236}">
                <a16:creationId xmlns:a16="http://schemas.microsoft.com/office/drawing/2014/main" id="{E004D842-7AF9-4D0E-B14C-43388FD6A0EC}"/>
              </a:ext>
            </a:extLst>
          </p:cNvPr>
          <p:cNvSpPr txBox="1"/>
          <p:nvPr/>
        </p:nvSpPr>
        <p:spPr>
          <a:xfrm>
            <a:off x="1626782" y="1645597"/>
            <a:ext cx="1796902" cy="489098"/>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D22E6314-C432-4944-9135-DEB8F997C40A}"/>
              </a:ext>
            </a:extLst>
          </p:cNvPr>
          <p:cNvSpPr txBox="1"/>
          <p:nvPr/>
        </p:nvSpPr>
        <p:spPr>
          <a:xfrm>
            <a:off x="1626782" y="2910211"/>
            <a:ext cx="1796902" cy="489098"/>
          </a:xfrm>
          <a:prstGeom prst="rect">
            <a:avLst/>
          </a:prstGeom>
          <a:noFill/>
        </p:spPr>
        <p:txBody>
          <a:bodyPr wrap="square" rtlCol="0">
            <a:spAutoFit/>
          </a:bodyPr>
          <a:lstStyle/>
          <a:p>
            <a:endParaRPr lang="en-US" dirty="0"/>
          </a:p>
        </p:txBody>
      </p:sp>
      <p:sp>
        <p:nvSpPr>
          <p:cNvPr id="31" name="TextBox 30">
            <a:extLst>
              <a:ext uri="{FF2B5EF4-FFF2-40B4-BE49-F238E27FC236}">
                <a16:creationId xmlns:a16="http://schemas.microsoft.com/office/drawing/2014/main" id="{55EE057B-90D0-49BD-9F04-CAD04631F4E6}"/>
              </a:ext>
            </a:extLst>
          </p:cNvPr>
          <p:cNvSpPr txBox="1"/>
          <p:nvPr/>
        </p:nvSpPr>
        <p:spPr>
          <a:xfrm>
            <a:off x="1626782" y="1305841"/>
            <a:ext cx="1796902" cy="489098"/>
          </a:xfrm>
          <a:prstGeom prst="rect">
            <a:avLst/>
          </a:prstGeom>
          <a:noFill/>
        </p:spPr>
        <p:txBody>
          <a:bodyPr wrap="square" rtlCol="0">
            <a:spAutoFit/>
          </a:bodyPr>
          <a:lstStyle/>
          <a:p>
            <a:endParaRPr lang="en-US" dirty="0"/>
          </a:p>
        </p:txBody>
      </p:sp>
      <p:sp>
        <p:nvSpPr>
          <p:cNvPr id="32" name="TextBox 31">
            <a:extLst>
              <a:ext uri="{FF2B5EF4-FFF2-40B4-BE49-F238E27FC236}">
                <a16:creationId xmlns:a16="http://schemas.microsoft.com/office/drawing/2014/main" id="{093A2688-912B-429B-A838-728E40292391}"/>
              </a:ext>
            </a:extLst>
          </p:cNvPr>
          <p:cNvSpPr txBox="1"/>
          <p:nvPr/>
        </p:nvSpPr>
        <p:spPr>
          <a:xfrm>
            <a:off x="3862277" y="980175"/>
            <a:ext cx="1796902" cy="523220"/>
          </a:xfrm>
          <a:prstGeom prst="rect">
            <a:avLst/>
          </a:prstGeom>
          <a:solidFill>
            <a:schemeClr val="bg1">
              <a:lumMod val="65000"/>
            </a:schemeClr>
          </a:solidFill>
        </p:spPr>
        <p:txBody>
          <a:bodyPr wrap="square" rtlCol="0">
            <a:spAutoFit/>
          </a:bodyPr>
          <a:lstStyle/>
          <a:p>
            <a:pPr algn="ctr"/>
            <a:r>
              <a:rPr lang="en-US" dirty="0">
                <a:latin typeface="roboto" panose="02000000000000000000" pitchFamily="2" charset="0"/>
                <a:ea typeface="roboto" panose="02000000000000000000" pitchFamily="2" charset="0"/>
              </a:rPr>
              <a:t>Customer retention and detention</a:t>
            </a:r>
          </a:p>
        </p:txBody>
      </p:sp>
      <p:sp>
        <p:nvSpPr>
          <p:cNvPr id="33" name="TextBox 32">
            <a:extLst>
              <a:ext uri="{FF2B5EF4-FFF2-40B4-BE49-F238E27FC236}">
                <a16:creationId xmlns:a16="http://schemas.microsoft.com/office/drawing/2014/main" id="{CFD6157A-5350-4A5D-90C0-8FADE5DCB54A}"/>
              </a:ext>
            </a:extLst>
          </p:cNvPr>
          <p:cNvSpPr txBox="1"/>
          <p:nvPr/>
        </p:nvSpPr>
        <p:spPr>
          <a:xfrm>
            <a:off x="6352955" y="1139472"/>
            <a:ext cx="2184988" cy="523220"/>
          </a:xfrm>
          <a:prstGeom prst="rect">
            <a:avLst/>
          </a:prstGeom>
          <a:solidFill>
            <a:schemeClr val="accent2">
              <a:lumMod val="60000"/>
              <a:lumOff val="40000"/>
            </a:schemeClr>
          </a:solidFill>
        </p:spPr>
        <p:txBody>
          <a:bodyPr wrap="square" rtlCol="0">
            <a:spAutoFit/>
          </a:bodyPr>
          <a:lstStyle/>
          <a:p>
            <a:r>
              <a:rPr lang="en-US" dirty="0">
                <a:latin typeface="roboto" panose="02000000000000000000" pitchFamily="2" charset="0"/>
                <a:ea typeface="roboto" panose="02000000000000000000" pitchFamily="2" charset="0"/>
              </a:rPr>
              <a:t>Database and knowledge management</a:t>
            </a:r>
          </a:p>
        </p:txBody>
      </p:sp>
      <p:sp>
        <p:nvSpPr>
          <p:cNvPr id="34" name="TextBox 33">
            <a:extLst>
              <a:ext uri="{FF2B5EF4-FFF2-40B4-BE49-F238E27FC236}">
                <a16:creationId xmlns:a16="http://schemas.microsoft.com/office/drawing/2014/main" id="{9FB05405-4F3B-4B3D-B9CB-27AC9170C942}"/>
              </a:ext>
            </a:extLst>
          </p:cNvPr>
          <p:cNvSpPr txBox="1"/>
          <p:nvPr/>
        </p:nvSpPr>
        <p:spPr>
          <a:xfrm>
            <a:off x="6267895" y="3405044"/>
            <a:ext cx="1796902" cy="523220"/>
          </a:xfrm>
          <a:prstGeom prst="rect">
            <a:avLst/>
          </a:prstGeom>
          <a:solidFill>
            <a:srgbClr val="33CCFF"/>
          </a:solidFill>
        </p:spPr>
        <p:txBody>
          <a:bodyPr wrap="square" rtlCol="0">
            <a:spAutoFit/>
          </a:bodyPr>
          <a:lstStyle/>
          <a:p>
            <a:r>
              <a:rPr lang="en-US" dirty="0">
                <a:latin typeface="roboto" panose="02000000000000000000" pitchFamily="2" charset="0"/>
                <a:ea typeface="roboto" panose="02000000000000000000" pitchFamily="2" charset="0"/>
              </a:rPr>
              <a:t>Marketing the product </a:t>
            </a:r>
          </a:p>
        </p:txBody>
      </p:sp>
      <p:sp>
        <p:nvSpPr>
          <p:cNvPr id="35" name="TextBox 34">
            <a:extLst>
              <a:ext uri="{FF2B5EF4-FFF2-40B4-BE49-F238E27FC236}">
                <a16:creationId xmlns:a16="http://schemas.microsoft.com/office/drawing/2014/main" id="{6A37FF60-915C-4E85-924D-05C3AA38CFDD}"/>
              </a:ext>
            </a:extLst>
          </p:cNvPr>
          <p:cNvSpPr txBox="1"/>
          <p:nvPr/>
        </p:nvSpPr>
        <p:spPr>
          <a:xfrm>
            <a:off x="6459280" y="2134695"/>
            <a:ext cx="2078663" cy="523220"/>
          </a:xfrm>
          <a:prstGeom prst="rect">
            <a:avLst/>
          </a:prstGeom>
          <a:solidFill>
            <a:schemeClr val="tx2">
              <a:lumMod val="20000"/>
              <a:lumOff val="80000"/>
            </a:schemeClr>
          </a:solidFill>
        </p:spPr>
        <p:txBody>
          <a:bodyPr wrap="square" rtlCol="0">
            <a:spAutoFit/>
          </a:bodyPr>
          <a:lstStyle/>
          <a:p>
            <a:r>
              <a:rPr lang="en-US" dirty="0">
                <a:latin typeface="roboto" panose="02000000000000000000" pitchFamily="2" charset="0"/>
                <a:ea typeface="roboto" panose="02000000000000000000" pitchFamily="2" charset="0"/>
              </a:rPr>
              <a:t>Customer relationship management</a:t>
            </a:r>
          </a:p>
        </p:txBody>
      </p:sp>
      <p:sp>
        <p:nvSpPr>
          <p:cNvPr id="36" name="TextBox 35">
            <a:extLst>
              <a:ext uri="{FF2B5EF4-FFF2-40B4-BE49-F238E27FC236}">
                <a16:creationId xmlns:a16="http://schemas.microsoft.com/office/drawing/2014/main" id="{B7534C2B-9A38-4C21-94C9-A8622C2258C1}"/>
              </a:ext>
            </a:extLst>
          </p:cNvPr>
          <p:cNvSpPr txBox="1"/>
          <p:nvPr/>
        </p:nvSpPr>
        <p:spPr>
          <a:xfrm>
            <a:off x="1206796" y="1715804"/>
            <a:ext cx="1796902" cy="523220"/>
          </a:xfrm>
          <a:prstGeom prst="rect">
            <a:avLst/>
          </a:prstGeom>
          <a:solidFill>
            <a:schemeClr val="accent1"/>
          </a:solidFill>
        </p:spPr>
        <p:txBody>
          <a:bodyPr wrap="square" rtlCol="0">
            <a:spAutoFit/>
          </a:bodyPr>
          <a:lstStyle/>
          <a:p>
            <a:r>
              <a:rPr lang="en-US" dirty="0">
                <a:latin typeface="roboto" panose="02000000000000000000" pitchFamily="2" charset="0"/>
                <a:ea typeface="roboto" panose="02000000000000000000" pitchFamily="2" charset="0"/>
              </a:rPr>
              <a:t>Adding value/ satisfying needs</a:t>
            </a:r>
          </a:p>
        </p:txBody>
      </p:sp>
      <p:sp>
        <p:nvSpPr>
          <p:cNvPr id="38" name="TextBox 37">
            <a:extLst>
              <a:ext uri="{FF2B5EF4-FFF2-40B4-BE49-F238E27FC236}">
                <a16:creationId xmlns:a16="http://schemas.microsoft.com/office/drawing/2014/main" id="{1399AEB1-97C6-4882-A794-2386260BF2F8}"/>
              </a:ext>
            </a:extLst>
          </p:cNvPr>
          <p:cNvSpPr txBox="1"/>
          <p:nvPr/>
        </p:nvSpPr>
        <p:spPr>
          <a:xfrm>
            <a:off x="1222744" y="2782135"/>
            <a:ext cx="1796902" cy="523220"/>
          </a:xfrm>
          <a:prstGeom prst="rect">
            <a:avLst/>
          </a:prstGeom>
          <a:solidFill>
            <a:srgbClr val="00B0F0"/>
          </a:solidFill>
        </p:spPr>
        <p:txBody>
          <a:bodyPr wrap="square" rtlCol="0">
            <a:spAutoFit/>
          </a:bodyPr>
          <a:lstStyle/>
          <a:p>
            <a:r>
              <a:rPr lang="en-US" dirty="0">
                <a:latin typeface="roboto" panose="02000000000000000000" pitchFamily="2" charset="0"/>
                <a:ea typeface="roboto" panose="02000000000000000000" pitchFamily="2" charset="0"/>
              </a:rPr>
              <a:t>Problem solving and system selling </a:t>
            </a:r>
          </a:p>
        </p:txBody>
      </p:sp>
      <p:cxnSp>
        <p:nvCxnSpPr>
          <p:cNvPr id="40" name="Straight Arrow Connector 39">
            <a:extLst>
              <a:ext uri="{FF2B5EF4-FFF2-40B4-BE49-F238E27FC236}">
                <a16:creationId xmlns:a16="http://schemas.microsoft.com/office/drawing/2014/main" id="{C7E33F25-8F38-4069-97A2-DAA22CE85E79}"/>
              </a:ext>
            </a:extLst>
          </p:cNvPr>
          <p:cNvCxnSpPr>
            <a:stCxn id="36" idx="3"/>
            <a:endCxn id="20" idx="2"/>
          </p:cNvCxnSpPr>
          <p:nvPr/>
        </p:nvCxnSpPr>
        <p:spPr>
          <a:xfrm>
            <a:off x="3003698" y="1977414"/>
            <a:ext cx="1084520" cy="6805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D5FF488-E4B4-40AB-B846-B60C9A8564FE}"/>
              </a:ext>
            </a:extLst>
          </p:cNvPr>
          <p:cNvCxnSpPr>
            <a:endCxn id="20" idx="2"/>
          </p:cNvCxnSpPr>
          <p:nvPr/>
        </p:nvCxnSpPr>
        <p:spPr>
          <a:xfrm flipV="1">
            <a:off x="3019646" y="2657915"/>
            <a:ext cx="1068572" cy="38143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4935C07-E57A-44FC-AFFA-1DA162744EDA}"/>
              </a:ext>
            </a:extLst>
          </p:cNvPr>
          <p:cNvCxnSpPr>
            <a:cxnSpLocks/>
            <a:stCxn id="32" idx="2"/>
            <a:endCxn id="20" idx="0"/>
          </p:cNvCxnSpPr>
          <p:nvPr/>
        </p:nvCxnSpPr>
        <p:spPr>
          <a:xfrm>
            <a:off x="4760728" y="1503395"/>
            <a:ext cx="18606" cy="612259"/>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7ADC5-A5A3-41F7-A397-F2F51A49A73C}"/>
              </a:ext>
            </a:extLst>
          </p:cNvPr>
          <p:cNvCxnSpPr>
            <a:stCxn id="33" idx="1"/>
          </p:cNvCxnSpPr>
          <p:nvPr/>
        </p:nvCxnSpPr>
        <p:spPr>
          <a:xfrm flipH="1">
            <a:off x="5369442" y="1401082"/>
            <a:ext cx="983513" cy="9165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243E487-4B5B-4DF7-9E2F-36EDC4788E25}"/>
              </a:ext>
            </a:extLst>
          </p:cNvPr>
          <p:cNvCxnSpPr>
            <a:stCxn id="35" idx="1"/>
          </p:cNvCxnSpPr>
          <p:nvPr/>
        </p:nvCxnSpPr>
        <p:spPr>
          <a:xfrm flipH="1">
            <a:off x="5418616" y="2396305"/>
            <a:ext cx="1040664" cy="109383"/>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E79088-3D8E-4860-86B0-496FA89AF301}"/>
              </a:ext>
            </a:extLst>
          </p:cNvPr>
          <p:cNvCxnSpPr>
            <a:stCxn id="34" idx="1"/>
            <a:endCxn id="20" idx="5"/>
          </p:cNvCxnSpPr>
          <p:nvPr/>
        </p:nvCxnSpPr>
        <p:spPr>
          <a:xfrm flipH="1" flipV="1">
            <a:off x="5268027" y="3041351"/>
            <a:ext cx="999868" cy="625303"/>
          </a:xfrm>
          <a:prstGeom prst="straightConnector1">
            <a:avLst/>
          </a:prstGeom>
          <a:ln w="19050">
            <a:solidFill>
              <a:srgbClr val="33CC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62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D3F3F-0186-4024-B5A8-93E7A2146C17}"/>
              </a:ext>
            </a:extLst>
          </p:cNvPr>
          <p:cNvSpPr txBox="1"/>
          <p:nvPr/>
        </p:nvSpPr>
        <p:spPr>
          <a:xfrm>
            <a:off x="1329070" y="297712"/>
            <a:ext cx="6943060" cy="400110"/>
          </a:xfrm>
          <a:prstGeom prst="rect">
            <a:avLst/>
          </a:prstGeom>
          <a:solidFill>
            <a:schemeClr val="bg2">
              <a:lumMod val="90000"/>
            </a:schemeClr>
          </a:solidFill>
        </p:spPr>
        <p:txBody>
          <a:bodyPr wrap="square" rtlCol="0">
            <a:spAutoFit/>
          </a:bodyPr>
          <a:lstStyle/>
          <a:p>
            <a:r>
              <a:rPr lang="en-US" sz="2000" b="1" dirty="0">
                <a:latin typeface="roboto" panose="02000000000000000000" pitchFamily="2" charset="0"/>
                <a:ea typeface="roboto" panose="02000000000000000000" pitchFamily="2" charset="0"/>
              </a:rPr>
              <a:t>SUCCESS FACTORS FOR PROFESSIONAL SALESPEOPLE</a:t>
            </a:r>
          </a:p>
        </p:txBody>
      </p:sp>
      <p:sp>
        <p:nvSpPr>
          <p:cNvPr id="3" name="TextBox 2">
            <a:extLst>
              <a:ext uri="{FF2B5EF4-FFF2-40B4-BE49-F238E27FC236}">
                <a16:creationId xmlns:a16="http://schemas.microsoft.com/office/drawing/2014/main" id="{B5F5DF44-4CD3-4965-800A-8A97924DCA7A}"/>
              </a:ext>
            </a:extLst>
          </p:cNvPr>
          <p:cNvSpPr txBox="1"/>
          <p:nvPr/>
        </p:nvSpPr>
        <p:spPr>
          <a:xfrm>
            <a:off x="946298" y="927710"/>
            <a:ext cx="7464055" cy="3288080"/>
          </a:xfrm>
          <a:prstGeom prst="rect">
            <a:avLst/>
          </a:prstGeom>
          <a:noFill/>
        </p:spPr>
        <p:txBody>
          <a:bodyPr wrap="square" rtlCol="0">
            <a:spAutoFit/>
          </a:bodyPr>
          <a:lstStyle/>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Listening skills</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Follow-up skills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Ability to adapt sales style from situation to situation</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Tenacity – sticking to the task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Organizational skills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Verbal communication skills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Proficiency in interacting with people at all levels within an organization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Demonstrated ability to overcome objections</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Closing skills </a:t>
            </a:r>
          </a:p>
          <a:p>
            <a:pPr marL="342900" indent="-342900">
              <a:lnSpc>
                <a:spcPct val="150000"/>
              </a:lnSpc>
              <a:buAutoNum type="arabicPeriod"/>
            </a:pPr>
            <a:r>
              <a:rPr lang="en-US" dirty="0">
                <a:solidFill>
                  <a:schemeClr val="tx1"/>
                </a:solidFill>
                <a:latin typeface="roboto" panose="02000000000000000000" pitchFamily="2" charset="0"/>
                <a:ea typeface="roboto" panose="02000000000000000000" pitchFamily="2" charset="0"/>
              </a:rPr>
              <a:t>Personal planning and time management skills</a:t>
            </a:r>
          </a:p>
        </p:txBody>
      </p:sp>
    </p:spTree>
    <p:extLst>
      <p:ext uri="{BB962C8B-B14F-4D97-AF65-F5344CB8AC3E}">
        <p14:creationId xmlns:p14="http://schemas.microsoft.com/office/powerpoint/2010/main" val="381234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B09C1-482A-488F-9BAE-DA4CF1F335EE}"/>
              </a:ext>
            </a:extLst>
          </p:cNvPr>
          <p:cNvSpPr txBox="1"/>
          <p:nvPr/>
        </p:nvSpPr>
        <p:spPr>
          <a:xfrm>
            <a:off x="303921" y="275554"/>
            <a:ext cx="2530549" cy="400110"/>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US" sz="2000" b="1" dirty="0">
                <a:latin typeface="roboto" panose="02000000000000000000" pitchFamily="2" charset="0"/>
                <a:ea typeface="roboto" panose="02000000000000000000" pitchFamily="2" charset="0"/>
              </a:rPr>
              <a:t>Types of selling</a:t>
            </a:r>
          </a:p>
        </p:txBody>
      </p:sp>
      <p:sp>
        <p:nvSpPr>
          <p:cNvPr id="3" name="Rectangle: Rounded Corners 2">
            <a:extLst>
              <a:ext uri="{FF2B5EF4-FFF2-40B4-BE49-F238E27FC236}">
                <a16:creationId xmlns:a16="http://schemas.microsoft.com/office/drawing/2014/main" id="{68D8D3E0-B214-4D99-BAD1-D46C9B2C98DD}"/>
              </a:ext>
            </a:extLst>
          </p:cNvPr>
          <p:cNvSpPr/>
          <p:nvPr/>
        </p:nvSpPr>
        <p:spPr>
          <a:xfrm>
            <a:off x="379285" y="2435898"/>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en-US" sz="1200" b="1" dirty="0">
                <a:solidFill>
                  <a:schemeClr val="tx1"/>
                </a:solidFill>
                <a:latin typeface="roboto" panose="02000000000000000000" pitchFamily="2" charset="0"/>
                <a:ea typeface="roboto" panose="02000000000000000000" pitchFamily="2" charset="0"/>
              </a:rPr>
              <a:t>The selling function</a:t>
            </a:r>
          </a:p>
        </p:txBody>
      </p:sp>
      <p:sp>
        <p:nvSpPr>
          <p:cNvPr id="4" name="Rectangle: Rounded Corners 3">
            <a:extLst>
              <a:ext uri="{FF2B5EF4-FFF2-40B4-BE49-F238E27FC236}">
                <a16:creationId xmlns:a16="http://schemas.microsoft.com/office/drawing/2014/main" id="{916F6925-A193-42CE-9E92-5461647F6BCF}"/>
              </a:ext>
            </a:extLst>
          </p:cNvPr>
          <p:cNvSpPr/>
          <p:nvPr/>
        </p:nvSpPr>
        <p:spPr>
          <a:xfrm>
            <a:off x="2249452" y="2742337"/>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Order Creators</a:t>
            </a:r>
          </a:p>
        </p:txBody>
      </p:sp>
      <p:sp>
        <p:nvSpPr>
          <p:cNvPr id="5" name="Rectangle: Rounded Corners 4">
            <a:extLst>
              <a:ext uri="{FF2B5EF4-FFF2-40B4-BE49-F238E27FC236}">
                <a16:creationId xmlns:a16="http://schemas.microsoft.com/office/drawing/2014/main" id="{143AB007-FCC7-410C-915E-F5E53518286B}"/>
              </a:ext>
            </a:extLst>
          </p:cNvPr>
          <p:cNvSpPr/>
          <p:nvPr/>
        </p:nvSpPr>
        <p:spPr>
          <a:xfrm>
            <a:off x="2113668" y="1413052"/>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Order takers</a:t>
            </a:r>
          </a:p>
        </p:txBody>
      </p:sp>
      <p:sp>
        <p:nvSpPr>
          <p:cNvPr id="6" name="Rectangle: Rounded Corners 5">
            <a:extLst>
              <a:ext uri="{FF2B5EF4-FFF2-40B4-BE49-F238E27FC236}">
                <a16:creationId xmlns:a16="http://schemas.microsoft.com/office/drawing/2014/main" id="{1488DB8B-6ABE-4A70-B4A8-6D0E24A3C9AD}"/>
              </a:ext>
            </a:extLst>
          </p:cNvPr>
          <p:cNvSpPr/>
          <p:nvPr/>
        </p:nvSpPr>
        <p:spPr>
          <a:xfrm>
            <a:off x="2153760" y="3979049"/>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Order getters</a:t>
            </a:r>
          </a:p>
        </p:txBody>
      </p:sp>
      <p:sp>
        <p:nvSpPr>
          <p:cNvPr id="7" name="Rectangle: Rounded Corners 6">
            <a:extLst>
              <a:ext uri="{FF2B5EF4-FFF2-40B4-BE49-F238E27FC236}">
                <a16:creationId xmlns:a16="http://schemas.microsoft.com/office/drawing/2014/main" id="{FCB03BEA-3321-431D-BC6E-D1086C522F85}"/>
              </a:ext>
            </a:extLst>
          </p:cNvPr>
          <p:cNvSpPr/>
          <p:nvPr/>
        </p:nvSpPr>
        <p:spPr>
          <a:xfrm>
            <a:off x="4066060" y="1029888"/>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Sales support salespeople</a:t>
            </a:r>
          </a:p>
        </p:txBody>
      </p:sp>
      <p:sp>
        <p:nvSpPr>
          <p:cNvPr id="8" name="Rectangle: Rounded Corners 7">
            <a:extLst>
              <a:ext uri="{FF2B5EF4-FFF2-40B4-BE49-F238E27FC236}">
                <a16:creationId xmlns:a16="http://schemas.microsoft.com/office/drawing/2014/main" id="{84F74677-50E8-455B-BF7A-92CE03D71A3C}"/>
              </a:ext>
            </a:extLst>
          </p:cNvPr>
          <p:cNvSpPr/>
          <p:nvPr/>
        </p:nvSpPr>
        <p:spPr>
          <a:xfrm>
            <a:off x="4066060" y="1931583"/>
            <a:ext cx="1441605" cy="449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roboto" panose="02000000000000000000" pitchFamily="2" charset="0"/>
                <a:ea typeface="roboto" panose="02000000000000000000" pitchFamily="2" charset="0"/>
              </a:rPr>
              <a:t>Front-line salespeople</a:t>
            </a:r>
          </a:p>
        </p:txBody>
      </p:sp>
      <p:sp>
        <p:nvSpPr>
          <p:cNvPr id="9" name="Rectangle: Rounded Corners 8">
            <a:extLst>
              <a:ext uri="{FF2B5EF4-FFF2-40B4-BE49-F238E27FC236}">
                <a16:creationId xmlns:a16="http://schemas.microsoft.com/office/drawing/2014/main" id="{1A65F3DE-779D-4264-BB19-D8EBABF12B02}"/>
              </a:ext>
            </a:extLst>
          </p:cNvPr>
          <p:cNvSpPr/>
          <p:nvPr/>
        </p:nvSpPr>
        <p:spPr>
          <a:xfrm>
            <a:off x="6309528" y="665921"/>
            <a:ext cx="1941332" cy="38837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Technical support salespeople</a:t>
            </a:r>
          </a:p>
        </p:txBody>
      </p:sp>
      <p:sp>
        <p:nvSpPr>
          <p:cNvPr id="10" name="Rectangle: Rounded Corners 9">
            <a:extLst>
              <a:ext uri="{FF2B5EF4-FFF2-40B4-BE49-F238E27FC236}">
                <a16:creationId xmlns:a16="http://schemas.microsoft.com/office/drawing/2014/main" id="{91E74C4A-40B8-46DC-9AE3-2FA100D45061}"/>
              </a:ext>
            </a:extLst>
          </p:cNvPr>
          <p:cNvSpPr/>
          <p:nvPr/>
        </p:nvSpPr>
        <p:spPr>
          <a:xfrm>
            <a:off x="6309530" y="248488"/>
            <a:ext cx="1941330" cy="29967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Merchandisers</a:t>
            </a:r>
          </a:p>
        </p:txBody>
      </p:sp>
      <p:sp>
        <p:nvSpPr>
          <p:cNvPr id="11" name="Rectangle: Rounded Corners 10">
            <a:extLst>
              <a:ext uri="{FF2B5EF4-FFF2-40B4-BE49-F238E27FC236}">
                <a16:creationId xmlns:a16="http://schemas.microsoft.com/office/drawing/2014/main" id="{7CC84CC1-77AE-4777-98D9-BB11E0775C93}"/>
              </a:ext>
            </a:extLst>
          </p:cNvPr>
          <p:cNvSpPr/>
          <p:nvPr/>
        </p:nvSpPr>
        <p:spPr>
          <a:xfrm>
            <a:off x="6317053" y="1227784"/>
            <a:ext cx="1941333" cy="2743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Consumer salespeople</a:t>
            </a:r>
          </a:p>
        </p:txBody>
      </p:sp>
      <p:sp>
        <p:nvSpPr>
          <p:cNvPr id="12" name="Rectangle: Rounded Corners 11">
            <a:extLst>
              <a:ext uri="{FF2B5EF4-FFF2-40B4-BE49-F238E27FC236}">
                <a16:creationId xmlns:a16="http://schemas.microsoft.com/office/drawing/2014/main" id="{78BD9BFF-9F4E-4249-9C6E-0DBBB6DC5FB3}"/>
              </a:ext>
            </a:extLst>
          </p:cNvPr>
          <p:cNvSpPr/>
          <p:nvPr/>
        </p:nvSpPr>
        <p:spPr>
          <a:xfrm>
            <a:off x="6309528" y="1672324"/>
            <a:ext cx="1948858" cy="41260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Organizational salespeople</a:t>
            </a:r>
            <a:endParaRPr lang="en-US" sz="1000" b="1" dirty="0">
              <a:solidFill>
                <a:schemeClr val="tx1"/>
              </a:solidFill>
              <a:latin typeface="roboto" panose="02000000000000000000" pitchFamily="2" charset="0"/>
              <a:ea typeface="roboto" panose="02000000000000000000" pitchFamily="2" charset="0"/>
            </a:endParaRPr>
          </a:p>
        </p:txBody>
      </p:sp>
      <p:sp>
        <p:nvSpPr>
          <p:cNvPr id="13" name="Rectangle: Rounded Corners 12">
            <a:extLst>
              <a:ext uri="{FF2B5EF4-FFF2-40B4-BE49-F238E27FC236}">
                <a16:creationId xmlns:a16="http://schemas.microsoft.com/office/drawing/2014/main" id="{314060BC-740C-46DE-80B1-C5785A4904B4}"/>
              </a:ext>
            </a:extLst>
          </p:cNvPr>
          <p:cNvSpPr/>
          <p:nvPr/>
        </p:nvSpPr>
        <p:spPr>
          <a:xfrm>
            <a:off x="6317054" y="2265758"/>
            <a:ext cx="1948858" cy="41260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New business salespeople</a:t>
            </a:r>
          </a:p>
        </p:txBody>
      </p:sp>
      <p:sp>
        <p:nvSpPr>
          <p:cNvPr id="14" name="Rectangle: Rounded Corners 13">
            <a:extLst>
              <a:ext uri="{FF2B5EF4-FFF2-40B4-BE49-F238E27FC236}">
                <a16:creationId xmlns:a16="http://schemas.microsoft.com/office/drawing/2014/main" id="{8F28E7ED-D957-4F82-B09B-16C25E9D06A9}"/>
              </a:ext>
            </a:extLst>
          </p:cNvPr>
          <p:cNvSpPr/>
          <p:nvPr/>
        </p:nvSpPr>
        <p:spPr>
          <a:xfrm>
            <a:off x="6309528" y="2821189"/>
            <a:ext cx="1956384" cy="38837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Missionary salespeople</a:t>
            </a:r>
          </a:p>
        </p:txBody>
      </p:sp>
      <p:sp>
        <p:nvSpPr>
          <p:cNvPr id="16" name="Rectangle: Rounded Corners 15">
            <a:extLst>
              <a:ext uri="{FF2B5EF4-FFF2-40B4-BE49-F238E27FC236}">
                <a16:creationId xmlns:a16="http://schemas.microsoft.com/office/drawing/2014/main" id="{E1D096BF-8EC7-4E3E-A414-70DE38CFC21A}"/>
              </a:ext>
            </a:extLst>
          </p:cNvPr>
          <p:cNvSpPr/>
          <p:nvPr/>
        </p:nvSpPr>
        <p:spPr>
          <a:xfrm>
            <a:off x="6288261" y="3425849"/>
            <a:ext cx="1962599" cy="336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Outside order takers</a:t>
            </a:r>
          </a:p>
        </p:txBody>
      </p:sp>
      <p:sp>
        <p:nvSpPr>
          <p:cNvPr id="17" name="Rectangle: Rounded Corners 16">
            <a:extLst>
              <a:ext uri="{FF2B5EF4-FFF2-40B4-BE49-F238E27FC236}">
                <a16:creationId xmlns:a16="http://schemas.microsoft.com/office/drawing/2014/main" id="{7BE8B176-B4B1-4DFD-B5B3-B46A1A2B47B0}"/>
              </a:ext>
            </a:extLst>
          </p:cNvPr>
          <p:cNvSpPr/>
          <p:nvPr/>
        </p:nvSpPr>
        <p:spPr>
          <a:xfrm>
            <a:off x="6288260" y="4480632"/>
            <a:ext cx="1962600" cy="336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Inside order takers</a:t>
            </a:r>
          </a:p>
        </p:txBody>
      </p:sp>
      <p:sp>
        <p:nvSpPr>
          <p:cNvPr id="20" name="Rectangle: Rounded Corners 19">
            <a:extLst>
              <a:ext uri="{FF2B5EF4-FFF2-40B4-BE49-F238E27FC236}">
                <a16:creationId xmlns:a16="http://schemas.microsoft.com/office/drawing/2014/main" id="{AF3413D0-8B48-4FC4-B357-6694402082A2}"/>
              </a:ext>
            </a:extLst>
          </p:cNvPr>
          <p:cNvSpPr/>
          <p:nvPr/>
        </p:nvSpPr>
        <p:spPr>
          <a:xfrm>
            <a:off x="6288260" y="3966889"/>
            <a:ext cx="1962600" cy="336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roboto" panose="02000000000000000000" pitchFamily="2" charset="0"/>
                <a:ea typeface="roboto" panose="02000000000000000000" pitchFamily="2" charset="0"/>
              </a:rPr>
              <a:t>Delivery salespeople</a:t>
            </a:r>
          </a:p>
        </p:txBody>
      </p:sp>
      <p:cxnSp>
        <p:nvCxnSpPr>
          <p:cNvPr id="22" name="Straight Arrow Connector 21">
            <a:extLst>
              <a:ext uri="{FF2B5EF4-FFF2-40B4-BE49-F238E27FC236}">
                <a16:creationId xmlns:a16="http://schemas.microsoft.com/office/drawing/2014/main" id="{B1F4D626-494A-4B5A-A452-03B09011DA04}"/>
              </a:ext>
            </a:extLst>
          </p:cNvPr>
          <p:cNvCxnSpPr>
            <a:stCxn id="3" idx="3"/>
            <a:endCxn id="5" idx="2"/>
          </p:cNvCxnSpPr>
          <p:nvPr/>
        </p:nvCxnSpPr>
        <p:spPr>
          <a:xfrm flipV="1">
            <a:off x="1820890" y="1862434"/>
            <a:ext cx="1013581" cy="7981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D930A7D-FC3E-4699-A87A-46D21D48970C}"/>
              </a:ext>
            </a:extLst>
          </p:cNvPr>
          <p:cNvCxnSpPr>
            <a:stCxn id="3" idx="3"/>
            <a:endCxn id="4" idx="1"/>
          </p:cNvCxnSpPr>
          <p:nvPr/>
        </p:nvCxnSpPr>
        <p:spPr>
          <a:xfrm>
            <a:off x="1820890" y="2660589"/>
            <a:ext cx="428562" cy="30643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1620C3E-C437-40F2-8CE4-A579670F798F}"/>
              </a:ext>
            </a:extLst>
          </p:cNvPr>
          <p:cNvCxnSpPr>
            <a:stCxn id="3" idx="3"/>
            <a:endCxn id="6" idx="1"/>
          </p:cNvCxnSpPr>
          <p:nvPr/>
        </p:nvCxnSpPr>
        <p:spPr>
          <a:xfrm>
            <a:off x="1820890" y="2660589"/>
            <a:ext cx="332870" cy="1543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868372-2B10-495C-946B-96D46C0BFA0F}"/>
              </a:ext>
            </a:extLst>
          </p:cNvPr>
          <p:cNvCxnSpPr>
            <a:stCxn id="5" idx="3"/>
            <a:endCxn id="7" idx="1"/>
          </p:cNvCxnSpPr>
          <p:nvPr/>
        </p:nvCxnSpPr>
        <p:spPr>
          <a:xfrm flipV="1">
            <a:off x="3555273" y="1254579"/>
            <a:ext cx="510787" cy="3831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B0EA6C2-3D27-4A9D-B2D3-482B55FE766A}"/>
              </a:ext>
            </a:extLst>
          </p:cNvPr>
          <p:cNvCxnSpPr>
            <a:stCxn id="5" idx="3"/>
            <a:endCxn id="8" idx="1"/>
          </p:cNvCxnSpPr>
          <p:nvPr/>
        </p:nvCxnSpPr>
        <p:spPr>
          <a:xfrm>
            <a:off x="3555273" y="1637743"/>
            <a:ext cx="510787" cy="5185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76AAA5F-7E1F-4646-A409-65F51202FA0D}"/>
              </a:ext>
            </a:extLst>
          </p:cNvPr>
          <p:cNvCxnSpPr>
            <a:stCxn id="7" idx="3"/>
            <a:endCxn id="10" idx="1"/>
          </p:cNvCxnSpPr>
          <p:nvPr/>
        </p:nvCxnSpPr>
        <p:spPr>
          <a:xfrm flipV="1">
            <a:off x="5507665" y="398326"/>
            <a:ext cx="801865" cy="856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566A2F3D-4C4A-491C-8351-291CC534C5B8}"/>
              </a:ext>
            </a:extLst>
          </p:cNvPr>
          <p:cNvCxnSpPr>
            <a:stCxn id="7" idx="3"/>
            <a:endCxn id="9" idx="1"/>
          </p:cNvCxnSpPr>
          <p:nvPr/>
        </p:nvCxnSpPr>
        <p:spPr>
          <a:xfrm flipV="1">
            <a:off x="5507665" y="860107"/>
            <a:ext cx="801863" cy="394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40F69FCF-3FEA-4EA0-AD96-EA79B87E6C59}"/>
              </a:ext>
            </a:extLst>
          </p:cNvPr>
          <p:cNvCxnSpPr>
            <a:stCxn id="8" idx="3"/>
            <a:endCxn id="11" idx="1"/>
          </p:cNvCxnSpPr>
          <p:nvPr/>
        </p:nvCxnSpPr>
        <p:spPr>
          <a:xfrm flipV="1">
            <a:off x="5507665" y="1364975"/>
            <a:ext cx="809388" cy="791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3AEF169-3BD7-484F-A5F5-817C801EB6FC}"/>
              </a:ext>
            </a:extLst>
          </p:cNvPr>
          <p:cNvCxnSpPr>
            <a:stCxn id="8" idx="3"/>
            <a:endCxn id="12" idx="1"/>
          </p:cNvCxnSpPr>
          <p:nvPr/>
        </p:nvCxnSpPr>
        <p:spPr>
          <a:xfrm flipV="1">
            <a:off x="5507665" y="1878627"/>
            <a:ext cx="801863" cy="277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E69766E-2590-4CFD-B0A8-F4CF3DF38BE7}"/>
              </a:ext>
            </a:extLst>
          </p:cNvPr>
          <p:cNvCxnSpPr>
            <a:stCxn id="8" idx="3"/>
            <a:endCxn id="13" idx="1"/>
          </p:cNvCxnSpPr>
          <p:nvPr/>
        </p:nvCxnSpPr>
        <p:spPr>
          <a:xfrm>
            <a:off x="5507665" y="2156274"/>
            <a:ext cx="809389" cy="315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EC272454-8825-486D-871B-441D48DA508B}"/>
              </a:ext>
            </a:extLst>
          </p:cNvPr>
          <p:cNvCxnSpPr>
            <a:stCxn id="4" idx="3"/>
            <a:endCxn id="14" idx="1"/>
          </p:cNvCxnSpPr>
          <p:nvPr/>
        </p:nvCxnSpPr>
        <p:spPr>
          <a:xfrm>
            <a:off x="3691057" y="2967028"/>
            <a:ext cx="2618471" cy="48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CE7F256-7B99-43B2-B51C-4DB5DB9253CD}"/>
              </a:ext>
            </a:extLst>
          </p:cNvPr>
          <p:cNvCxnSpPr>
            <a:stCxn id="6" idx="3"/>
            <a:endCxn id="16" idx="1"/>
          </p:cNvCxnSpPr>
          <p:nvPr/>
        </p:nvCxnSpPr>
        <p:spPr>
          <a:xfrm flipV="1">
            <a:off x="3595365" y="3594338"/>
            <a:ext cx="2692896" cy="60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39401BFE-B631-4EFC-9F9D-03316240BFC7}"/>
              </a:ext>
            </a:extLst>
          </p:cNvPr>
          <p:cNvCxnSpPr>
            <a:stCxn id="6" idx="3"/>
            <a:endCxn id="20" idx="1"/>
          </p:cNvCxnSpPr>
          <p:nvPr/>
        </p:nvCxnSpPr>
        <p:spPr>
          <a:xfrm flipV="1">
            <a:off x="3595365" y="4135378"/>
            <a:ext cx="2692895" cy="68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7E70C91F-EE2C-4AFB-8FB2-88160D41BA51}"/>
              </a:ext>
            </a:extLst>
          </p:cNvPr>
          <p:cNvCxnSpPr>
            <a:stCxn id="6" idx="3"/>
            <a:endCxn id="17" idx="1"/>
          </p:cNvCxnSpPr>
          <p:nvPr/>
        </p:nvCxnSpPr>
        <p:spPr>
          <a:xfrm>
            <a:off x="3595365" y="4203740"/>
            <a:ext cx="2692895" cy="445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255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2530548" y="230181"/>
            <a:ext cx="4082904" cy="523220"/>
          </a:xfrm>
          <a:prstGeom prst="rect">
            <a:avLst/>
          </a:prstGeom>
          <a:solidFill>
            <a:srgbClr val="00B0F0"/>
          </a:solidFill>
        </p:spPr>
        <p:txBody>
          <a:bodyPr wrap="square" rtlCol="0">
            <a:spAutoFit/>
          </a:bodyPr>
          <a:lstStyle/>
          <a:p>
            <a:pPr algn="ctr"/>
            <a:r>
              <a:rPr lang="en-US" sz="2800" b="1" dirty="0">
                <a:latin typeface="Roboto" panose="02000000000000000000" pitchFamily="2" charset="0"/>
                <a:ea typeface="Roboto" panose="02000000000000000000" pitchFamily="2" charset="0"/>
              </a:rPr>
              <a:t>Break-even analysis</a:t>
            </a:r>
          </a:p>
        </p:txBody>
      </p:sp>
      <p:sp>
        <p:nvSpPr>
          <p:cNvPr id="4" name="TextBox 3">
            <a:extLst>
              <a:ext uri="{FF2B5EF4-FFF2-40B4-BE49-F238E27FC236}">
                <a16:creationId xmlns:a16="http://schemas.microsoft.com/office/drawing/2014/main" id="{8531FBB0-3556-48AE-A3A8-AF87E11C4B09}"/>
              </a:ext>
            </a:extLst>
          </p:cNvPr>
          <p:cNvSpPr txBox="1"/>
          <p:nvPr/>
        </p:nvSpPr>
        <p:spPr>
          <a:xfrm>
            <a:off x="584790" y="1069326"/>
            <a:ext cx="8133907" cy="102592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cs typeface="Arial" panose="020B0604020202020204" pitchFamily="34" charset="0"/>
              </a:rPr>
              <a:t>A break-even analysis is a financial calculation that weighs the costs of a new business, service or product against the unit sell price to determine the point at which you will break even. In other words, it reveals the point at which you will have sold enough units to cover all of your costs.</a:t>
            </a:r>
            <a:endParaRPr lang="en-US" dirty="0">
              <a:solidFill>
                <a:schemeClr val="tx1"/>
              </a:solidFill>
              <a:latin typeface="Roboto" panose="02000000000000000000" pitchFamily="2" charset="0"/>
              <a:ea typeface="Roboto"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3B4E5C50-5587-4A6F-B748-B229BAC42160}"/>
              </a:ext>
            </a:extLst>
          </p:cNvPr>
          <p:cNvSpPr txBox="1"/>
          <p:nvPr/>
        </p:nvSpPr>
        <p:spPr>
          <a:xfrm>
            <a:off x="584790" y="2411174"/>
            <a:ext cx="8133907" cy="199740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cs typeface="Arial" panose="020B0604020202020204" pitchFamily="34" charset="0"/>
              </a:rPr>
              <a:t>Variable costs per unit: Rs. 400 Sale price per unit: Rs. 600 Desired profits: Rs. 4,00,000 Total fixed costs: Rs. 10,00,000 First we need to calculate the break-even point per unit, so we will divide the Rs.10,00,000 of fixed costs by the Rs. 200 which is the contribution per unit (Rs. 600 – Rs. 200). Break-Even Point = Rs. 10,00,000/ Rs. 200 = 5000 units Next, this number of units can be shown in rupees by multiplying the 5,000 units with the selling price of Rs. 600 per unit. We get Break-Even Sales at 5000 units x Rs. 600 = Rs. 30,00,000. (Break-even point in rupees)</a:t>
            </a:r>
            <a:endParaRPr lang="en-US" dirty="0">
              <a:solidFill>
                <a:schemeClr val="tx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87194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1EE3E-C7EB-479C-97F5-B36BB5A91B79}"/>
              </a:ext>
            </a:extLst>
          </p:cNvPr>
          <p:cNvSpPr txBox="1"/>
          <p:nvPr/>
        </p:nvSpPr>
        <p:spPr>
          <a:xfrm>
            <a:off x="839972" y="595423"/>
            <a:ext cx="2806995"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rPr>
              <a:t>Business to consumer (B2C) markets</a:t>
            </a:r>
          </a:p>
        </p:txBody>
      </p:sp>
      <p:sp>
        <p:nvSpPr>
          <p:cNvPr id="3" name="TextBox 2">
            <a:extLst>
              <a:ext uri="{FF2B5EF4-FFF2-40B4-BE49-F238E27FC236}">
                <a16:creationId xmlns:a16="http://schemas.microsoft.com/office/drawing/2014/main" id="{018759E0-78B5-463D-9A97-E19A795107A3}"/>
              </a:ext>
            </a:extLst>
          </p:cNvPr>
          <p:cNvSpPr txBox="1"/>
          <p:nvPr/>
        </p:nvSpPr>
        <p:spPr>
          <a:xfrm>
            <a:off x="967563" y="1552353"/>
            <a:ext cx="2339163" cy="523220"/>
          </a:xfrm>
          <a:prstGeom prst="rect">
            <a:avLst/>
          </a:prstGeom>
          <a:solidFill>
            <a:schemeClr val="accent1"/>
          </a:solidFill>
        </p:spPr>
        <p:txBody>
          <a:bodyPr wrap="square" rtlCol="0">
            <a:spAutoFit/>
          </a:bodyPr>
          <a:lstStyle/>
          <a:p>
            <a:r>
              <a:rPr lang="en-US" dirty="0">
                <a:latin typeface="roboto" panose="02000000000000000000" pitchFamily="2" charset="0"/>
                <a:ea typeface="roboto" panose="02000000000000000000" pitchFamily="2" charset="0"/>
              </a:rPr>
              <a:t>Fast moving consumer goods (FMCG)</a:t>
            </a:r>
          </a:p>
        </p:txBody>
      </p:sp>
      <p:sp>
        <p:nvSpPr>
          <p:cNvPr id="4" name="TextBox 3">
            <a:extLst>
              <a:ext uri="{FF2B5EF4-FFF2-40B4-BE49-F238E27FC236}">
                <a16:creationId xmlns:a16="http://schemas.microsoft.com/office/drawing/2014/main" id="{3EF2FF3C-89AA-4FA1-9341-575FC24F8360}"/>
              </a:ext>
            </a:extLst>
          </p:cNvPr>
          <p:cNvSpPr txBox="1"/>
          <p:nvPr/>
        </p:nvSpPr>
        <p:spPr>
          <a:xfrm>
            <a:off x="967563" y="2324617"/>
            <a:ext cx="2339163" cy="523220"/>
          </a:xfrm>
          <a:prstGeom prst="rect">
            <a:avLst/>
          </a:prstGeom>
          <a:solidFill>
            <a:schemeClr val="bg1">
              <a:lumMod val="75000"/>
            </a:schemeClr>
          </a:solidFill>
          <a:ln>
            <a:solidFill>
              <a:schemeClr val="bg1">
                <a:lumMod val="65000"/>
              </a:schemeClr>
            </a:solidFill>
          </a:ln>
        </p:spPr>
        <p:txBody>
          <a:bodyPr wrap="square" rtlCol="0">
            <a:spAutoFit/>
          </a:bodyPr>
          <a:lstStyle/>
          <a:p>
            <a:r>
              <a:rPr lang="en-US" dirty="0">
                <a:latin typeface="roboto" panose="02000000000000000000" pitchFamily="2" charset="0"/>
                <a:ea typeface="roboto" panose="02000000000000000000" pitchFamily="2" charset="0"/>
              </a:rPr>
              <a:t>Semi-durable consumer goods</a:t>
            </a:r>
          </a:p>
        </p:txBody>
      </p:sp>
      <p:sp>
        <p:nvSpPr>
          <p:cNvPr id="5" name="TextBox 4">
            <a:extLst>
              <a:ext uri="{FF2B5EF4-FFF2-40B4-BE49-F238E27FC236}">
                <a16:creationId xmlns:a16="http://schemas.microsoft.com/office/drawing/2014/main" id="{AAAE0B61-12C9-4F98-B255-474C73840AEF}"/>
              </a:ext>
            </a:extLst>
          </p:cNvPr>
          <p:cNvSpPr txBox="1"/>
          <p:nvPr/>
        </p:nvSpPr>
        <p:spPr>
          <a:xfrm>
            <a:off x="967563" y="3096881"/>
            <a:ext cx="2339163" cy="307777"/>
          </a:xfrm>
          <a:prstGeom prst="rect">
            <a:avLst/>
          </a:prstGeom>
          <a:solidFill>
            <a:srgbClr val="00B0F0"/>
          </a:solidFill>
        </p:spPr>
        <p:txBody>
          <a:bodyPr wrap="square" rtlCol="0">
            <a:spAutoFit/>
          </a:bodyPr>
          <a:lstStyle/>
          <a:p>
            <a:r>
              <a:rPr lang="en-US" dirty="0">
                <a:latin typeface="roboto" panose="02000000000000000000" pitchFamily="2" charset="0"/>
                <a:ea typeface="roboto" panose="02000000000000000000" pitchFamily="2" charset="0"/>
              </a:rPr>
              <a:t>Durable consumer goods:</a:t>
            </a:r>
          </a:p>
        </p:txBody>
      </p:sp>
      <p:sp>
        <p:nvSpPr>
          <p:cNvPr id="6" name="TextBox 5">
            <a:extLst>
              <a:ext uri="{FF2B5EF4-FFF2-40B4-BE49-F238E27FC236}">
                <a16:creationId xmlns:a16="http://schemas.microsoft.com/office/drawing/2014/main" id="{25E3EE43-57EF-4FD3-BFCD-6777DC5D9C6E}"/>
              </a:ext>
            </a:extLst>
          </p:cNvPr>
          <p:cNvSpPr txBox="1"/>
          <p:nvPr/>
        </p:nvSpPr>
        <p:spPr>
          <a:xfrm>
            <a:off x="5071730" y="595423"/>
            <a:ext cx="2806995"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rPr>
              <a:t>Business to business (B2B) markets </a:t>
            </a:r>
          </a:p>
        </p:txBody>
      </p:sp>
      <p:sp>
        <p:nvSpPr>
          <p:cNvPr id="7" name="Rectangle: Rounded Corners 6">
            <a:extLst>
              <a:ext uri="{FF2B5EF4-FFF2-40B4-BE49-F238E27FC236}">
                <a16:creationId xmlns:a16="http://schemas.microsoft.com/office/drawing/2014/main" id="{F3320DA9-561C-471D-9ECA-264AF64A631B}"/>
              </a:ext>
            </a:extLst>
          </p:cNvPr>
          <p:cNvSpPr/>
          <p:nvPr/>
        </p:nvSpPr>
        <p:spPr>
          <a:xfrm>
            <a:off x="4933507" y="1476237"/>
            <a:ext cx="3636335"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indent="0" eaLnBrk="1" hangingPunct="1">
              <a:lnSpc>
                <a:spcPct val="150000"/>
              </a:lnSpc>
              <a:buFontTx/>
              <a:buNone/>
            </a:pPr>
            <a:r>
              <a:rPr lang="en-GB" altLang="en-US" dirty="0">
                <a:solidFill>
                  <a:schemeClr val="tx1"/>
                </a:solidFill>
                <a:latin typeface="roboto" panose="02000000000000000000" pitchFamily="2" charset="0"/>
                <a:ea typeface="roboto" panose="02000000000000000000" pitchFamily="2" charset="0"/>
              </a:rPr>
              <a:t>Business to business (B2B) markets are characterised by often large and powerful buyers, purchasing predominantly for the furtherance of organisational objectives and in an organisational context using skilled/professional buyers.</a:t>
            </a:r>
          </a:p>
        </p:txBody>
      </p:sp>
    </p:spTree>
    <p:extLst>
      <p:ext uri="{BB962C8B-B14F-4D97-AF65-F5344CB8AC3E}">
        <p14:creationId xmlns:p14="http://schemas.microsoft.com/office/powerpoint/2010/main" val="150555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E27AFF-F9B1-441A-AC11-3FE97503BFD3}"/>
              </a:ext>
            </a:extLst>
          </p:cNvPr>
          <p:cNvSpPr txBox="1"/>
          <p:nvPr/>
        </p:nvSpPr>
        <p:spPr>
          <a:xfrm>
            <a:off x="1105785" y="475328"/>
            <a:ext cx="3083441" cy="1200329"/>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Selling as a career</a:t>
            </a:r>
          </a:p>
        </p:txBody>
      </p:sp>
      <p:sp>
        <p:nvSpPr>
          <p:cNvPr id="3" name="TextBox 2">
            <a:extLst>
              <a:ext uri="{FF2B5EF4-FFF2-40B4-BE49-F238E27FC236}">
                <a16:creationId xmlns:a16="http://schemas.microsoft.com/office/drawing/2014/main" id="{71BA2F33-48EF-4275-B508-E707580986FC}"/>
              </a:ext>
            </a:extLst>
          </p:cNvPr>
          <p:cNvSpPr txBox="1"/>
          <p:nvPr/>
        </p:nvSpPr>
        <p:spPr>
          <a:xfrm>
            <a:off x="1020726" y="1839432"/>
            <a:ext cx="2923953" cy="646331"/>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Empathy and an interest in people</a:t>
            </a:r>
          </a:p>
        </p:txBody>
      </p:sp>
      <p:sp>
        <p:nvSpPr>
          <p:cNvPr id="4" name="TextBox 3">
            <a:extLst>
              <a:ext uri="{FF2B5EF4-FFF2-40B4-BE49-F238E27FC236}">
                <a16:creationId xmlns:a16="http://schemas.microsoft.com/office/drawing/2014/main" id="{C8517C08-4388-4E8A-8243-ACF817383B2B}"/>
              </a:ext>
            </a:extLst>
          </p:cNvPr>
          <p:cNvSpPr txBox="1"/>
          <p:nvPr/>
        </p:nvSpPr>
        <p:spPr>
          <a:xfrm>
            <a:off x="1020726" y="2554605"/>
            <a:ext cx="2923953" cy="369332"/>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Ability to communicate:</a:t>
            </a:r>
          </a:p>
        </p:txBody>
      </p:sp>
      <p:sp>
        <p:nvSpPr>
          <p:cNvPr id="5" name="TextBox 4">
            <a:extLst>
              <a:ext uri="{FF2B5EF4-FFF2-40B4-BE49-F238E27FC236}">
                <a16:creationId xmlns:a16="http://schemas.microsoft.com/office/drawing/2014/main" id="{D2F91BD4-2DDC-448C-9D7B-1AE6961244D7}"/>
              </a:ext>
            </a:extLst>
          </p:cNvPr>
          <p:cNvSpPr txBox="1"/>
          <p:nvPr/>
        </p:nvSpPr>
        <p:spPr>
          <a:xfrm>
            <a:off x="1020726" y="3087712"/>
            <a:ext cx="2923953" cy="369332"/>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Determination</a:t>
            </a:r>
          </a:p>
        </p:txBody>
      </p:sp>
      <p:sp>
        <p:nvSpPr>
          <p:cNvPr id="6" name="TextBox 5">
            <a:extLst>
              <a:ext uri="{FF2B5EF4-FFF2-40B4-BE49-F238E27FC236}">
                <a16:creationId xmlns:a16="http://schemas.microsoft.com/office/drawing/2014/main" id="{AA83F219-5D39-484F-9E12-1FEB7F422622}"/>
              </a:ext>
            </a:extLst>
          </p:cNvPr>
          <p:cNvSpPr txBox="1"/>
          <p:nvPr/>
        </p:nvSpPr>
        <p:spPr>
          <a:xfrm>
            <a:off x="1020726" y="3544912"/>
            <a:ext cx="2923953" cy="646331"/>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Self-discipline and resilience</a:t>
            </a:r>
          </a:p>
        </p:txBody>
      </p:sp>
      <p:pic>
        <p:nvPicPr>
          <p:cNvPr id="1030" name="Picture 6" descr="Free Man Standing Beside Man Holding Gray Club Stock Photo">
            <a:extLst>
              <a:ext uri="{FF2B5EF4-FFF2-40B4-BE49-F238E27FC236}">
                <a16:creationId xmlns:a16="http://schemas.microsoft.com/office/drawing/2014/main" id="{E5DC1CE4-A143-46C6-9268-98651B501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226" y="963930"/>
            <a:ext cx="4688959" cy="339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3DFE7-BAF9-4EFC-BED9-CF2ECB860D59}"/>
              </a:ext>
            </a:extLst>
          </p:cNvPr>
          <p:cNvSpPr txBox="1"/>
          <p:nvPr/>
        </p:nvSpPr>
        <p:spPr>
          <a:xfrm>
            <a:off x="744278" y="421129"/>
            <a:ext cx="3636335" cy="523220"/>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rPr>
              <a:t>IMAGE OF SELLING </a:t>
            </a:r>
          </a:p>
        </p:txBody>
      </p:sp>
      <p:sp>
        <p:nvSpPr>
          <p:cNvPr id="3" name="TextBox 2">
            <a:extLst>
              <a:ext uri="{FF2B5EF4-FFF2-40B4-BE49-F238E27FC236}">
                <a16:creationId xmlns:a16="http://schemas.microsoft.com/office/drawing/2014/main" id="{A58B58FA-5CF7-4F01-975F-4AB1B7E763DC}"/>
              </a:ext>
            </a:extLst>
          </p:cNvPr>
          <p:cNvSpPr txBox="1"/>
          <p:nvPr/>
        </p:nvSpPr>
        <p:spPr>
          <a:xfrm>
            <a:off x="653900" y="1718760"/>
            <a:ext cx="3136604" cy="30777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Selling is not a worthwhile career</a:t>
            </a:r>
          </a:p>
        </p:txBody>
      </p:sp>
      <p:sp>
        <p:nvSpPr>
          <p:cNvPr id="4" name="TextBox 3">
            <a:extLst>
              <a:ext uri="{FF2B5EF4-FFF2-40B4-BE49-F238E27FC236}">
                <a16:creationId xmlns:a16="http://schemas.microsoft.com/office/drawing/2014/main" id="{912B0D41-2E9B-4D23-9546-3EC5F347DB22}"/>
              </a:ext>
            </a:extLst>
          </p:cNvPr>
          <p:cNvSpPr txBox="1"/>
          <p:nvPr/>
        </p:nvSpPr>
        <p:spPr>
          <a:xfrm>
            <a:off x="653900" y="2202418"/>
            <a:ext cx="3439634" cy="73866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products will sell themselves and thus the selling process adds unnecessarily to costs</a:t>
            </a:r>
          </a:p>
        </p:txBody>
      </p:sp>
      <p:sp>
        <p:nvSpPr>
          <p:cNvPr id="5" name="TextBox 4">
            <a:extLst>
              <a:ext uri="{FF2B5EF4-FFF2-40B4-BE49-F238E27FC236}">
                <a16:creationId xmlns:a16="http://schemas.microsoft.com/office/drawing/2014/main" id="{CF41D59A-949E-4A3F-AAB0-3F2A0F80D800}"/>
              </a:ext>
            </a:extLst>
          </p:cNvPr>
          <p:cNvSpPr txBox="1"/>
          <p:nvPr/>
        </p:nvSpPr>
        <p:spPr>
          <a:xfrm>
            <a:off x="653900" y="3108726"/>
            <a:ext cx="3530010" cy="9541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There is something immoral about selling, and one should be suspicious about those who earn their living from this activity</a:t>
            </a:r>
          </a:p>
        </p:txBody>
      </p:sp>
      <p:sp>
        <p:nvSpPr>
          <p:cNvPr id="6" name="TextBox 5">
            <a:extLst>
              <a:ext uri="{FF2B5EF4-FFF2-40B4-BE49-F238E27FC236}">
                <a16:creationId xmlns:a16="http://schemas.microsoft.com/office/drawing/2014/main" id="{FD231E9B-CB84-445B-B724-9FAE320EFF9E}"/>
              </a:ext>
            </a:extLst>
          </p:cNvPr>
          <p:cNvSpPr txBox="1"/>
          <p:nvPr/>
        </p:nvSpPr>
        <p:spPr>
          <a:xfrm>
            <a:off x="4763389" y="944349"/>
            <a:ext cx="3769243" cy="52322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There are a number of elements in the sales task that act as demotivators</a:t>
            </a:r>
          </a:p>
        </p:txBody>
      </p:sp>
      <p:cxnSp>
        <p:nvCxnSpPr>
          <p:cNvPr id="8" name="Straight Connector 7">
            <a:extLst>
              <a:ext uri="{FF2B5EF4-FFF2-40B4-BE49-F238E27FC236}">
                <a16:creationId xmlns:a16="http://schemas.microsoft.com/office/drawing/2014/main" id="{E4BFE954-F59F-4A89-9610-14A5641542C0}"/>
              </a:ext>
            </a:extLst>
          </p:cNvPr>
          <p:cNvCxnSpPr/>
          <p:nvPr/>
        </p:nvCxnSpPr>
        <p:spPr>
          <a:xfrm>
            <a:off x="4380613" y="1531088"/>
            <a:ext cx="0" cy="23163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5123AB-38E5-497A-8123-B20FFB92BD10}"/>
              </a:ext>
            </a:extLst>
          </p:cNvPr>
          <p:cNvSpPr txBox="1"/>
          <p:nvPr/>
        </p:nvSpPr>
        <p:spPr>
          <a:xfrm>
            <a:off x="4572000" y="1669531"/>
            <a:ext cx="4295551" cy="26417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salespeople are constantly exposed to the possibility of rejection and often have to suffer ‘ego punishment</a:t>
            </a:r>
          </a:p>
          <a:p>
            <a:pPr marL="285750" indent="-285750">
              <a:lnSpc>
                <a:spcPct val="150000"/>
              </a:lnSpc>
              <a:buFont typeface="Arial" panose="020B0604020202020204" pitchFamily="34" charset="0"/>
              <a:buChar char="•"/>
            </a:pPr>
            <a:r>
              <a:rPr lang="en-US" dirty="0"/>
              <a:t>salespeople visit buyers in their offices, so they are effectively working in ‘foreign’ territory and might sometimes feel uneasy</a:t>
            </a:r>
          </a:p>
          <a:p>
            <a:pPr marL="285750" indent="-285750">
              <a:lnSpc>
                <a:spcPct val="150000"/>
              </a:lnSpc>
              <a:buFont typeface="Arial" panose="020B0604020202020204" pitchFamily="34" charset="0"/>
              <a:buChar char="•"/>
            </a:pPr>
            <a:r>
              <a:rPr lang="en-US" dirty="0">
                <a:latin typeface="roboto" panose="02000000000000000000" pitchFamily="2" charset="0"/>
                <a:ea typeface="roboto" panose="02000000000000000000" pitchFamily="2" charset="0"/>
              </a:rPr>
              <a:t>The salesperson tends to work alone, often staying away from home for periods</a:t>
            </a:r>
          </a:p>
        </p:txBody>
      </p:sp>
      <p:sp>
        <p:nvSpPr>
          <p:cNvPr id="10" name="TextBox 9">
            <a:extLst>
              <a:ext uri="{FF2B5EF4-FFF2-40B4-BE49-F238E27FC236}">
                <a16:creationId xmlns:a16="http://schemas.microsoft.com/office/drawing/2014/main" id="{90278982-3D57-4D3E-9C6A-622FD3D3809F}"/>
              </a:ext>
            </a:extLst>
          </p:cNvPr>
          <p:cNvSpPr txBox="1"/>
          <p:nvPr/>
        </p:nvSpPr>
        <p:spPr>
          <a:xfrm>
            <a:off x="805415" y="1232554"/>
            <a:ext cx="3136604"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Misconceptions about selling</a:t>
            </a:r>
          </a:p>
        </p:txBody>
      </p:sp>
    </p:spTree>
    <p:extLst>
      <p:ext uri="{BB962C8B-B14F-4D97-AF65-F5344CB8AC3E}">
        <p14:creationId xmlns:p14="http://schemas.microsoft.com/office/powerpoint/2010/main" val="217873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3618E-8433-47DB-BD4B-C6A88369029C}"/>
              </a:ext>
            </a:extLst>
          </p:cNvPr>
          <p:cNvSpPr txBox="1"/>
          <p:nvPr/>
        </p:nvSpPr>
        <p:spPr>
          <a:xfrm>
            <a:off x="531627" y="1584250"/>
            <a:ext cx="3200400" cy="1384995"/>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rPr>
              <a:t>THE NATURE AND ROLE OF SALES MANAGEMENT</a:t>
            </a:r>
          </a:p>
        </p:txBody>
      </p:sp>
      <p:sp>
        <p:nvSpPr>
          <p:cNvPr id="8" name="TextBox 7">
            <a:extLst>
              <a:ext uri="{FF2B5EF4-FFF2-40B4-BE49-F238E27FC236}">
                <a16:creationId xmlns:a16="http://schemas.microsoft.com/office/drawing/2014/main" id="{DDB6A895-DB55-437C-B982-B0F8F6EE02FA}"/>
              </a:ext>
            </a:extLst>
          </p:cNvPr>
          <p:cNvSpPr txBox="1"/>
          <p:nvPr/>
        </p:nvSpPr>
        <p:spPr>
          <a:xfrm>
            <a:off x="4572000" y="1412458"/>
            <a:ext cx="4465675" cy="23185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Determining salesforce objectives and goals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Forecasting and budgeting</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Salesforce organization, salesforce size, territory design and planning</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Salesforce selection, recruitment and training;</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Motivating the salesforce</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Salesforce evaluation and control.</a:t>
            </a:r>
          </a:p>
        </p:txBody>
      </p:sp>
    </p:spTree>
    <p:extLst>
      <p:ext uri="{BB962C8B-B14F-4D97-AF65-F5344CB8AC3E}">
        <p14:creationId xmlns:p14="http://schemas.microsoft.com/office/powerpoint/2010/main" val="127863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C715D9-11F8-4F59-90CD-99F1222F931E}"/>
              </a:ext>
            </a:extLst>
          </p:cNvPr>
          <p:cNvSpPr txBox="1"/>
          <p:nvPr/>
        </p:nvSpPr>
        <p:spPr>
          <a:xfrm>
            <a:off x="1031358" y="1020726"/>
            <a:ext cx="2211572" cy="435934"/>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E02227B-CD89-4883-BF85-8B0719AA9A31}"/>
              </a:ext>
            </a:extLst>
          </p:cNvPr>
          <p:cNvSpPr txBox="1"/>
          <p:nvPr/>
        </p:nvSpPr>
        <p:spPr>
          <a:xfrm>
            <a:off x="531628" y="420561"/>
            <a:ext cx="4114800" cy="1200329"/>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THE MARKETING CONCEPT</a:t>
            </a:r>
          </a:p>
        </p:txBody>
      </p:sp>
      <p:sp>
        <p:nvSpPr>
          <p:cNvPr id="9" name="Rectangle: Rounded Corners 8">
            <a:extLst>
              <a:ext uri="{FF2B5EF4-FFF2-40B4-BE49-F238E27FC236}">
                <a16:creationId xmlns:a16="http://schemas.microsoft.com/office/drawing/2014/main" id="{DDC32AD1-A8BA-49E5-A414-284546FC98DB}"/>
              </a:ext>
            </a:extLst>
          </p:cNvPr>
          <p:cNvSpPr/>
          <p:nvPr/>
        </p:nvSpPr>
        <p:spPr>
          <a:xfrm>
            <a:off x="542260" y="1935126"/>
            <a:ext cx="3678866" cy="2615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mj-lt"/>
              <a:buAutoNum type="arabicPeriod"/>
            </a:pPr>
            <a:r>
              <a:rPr lang="en-US" sz="2000" dirty="0">
                <a:solidFill>
                  <a:schemeClr val="tx1"/>
                </a:solidFill>
                <a:latin typeface="roboto" panose="02000000000000000000" pitchFamily="2" charset="0"/>
                <a:ea typeface="roboto" panose="02000000000000000000" pitchFamily="2" charset="0"/>
              </a:rPr>
              <a:t>Production orientation.</a:t>
            </a:r>
          </a:p>
          <a:p>
            <a:pPr marL="457200" indent="-457200">
              <a:lnSpc>
                <a:spcPct val="150000"/>
              </a:lnSpc>
              <a:buFont typeface="+mj-lt"/>
              <a:buAutoNum type="arabicPeriod"/>
            </a:pPr>
            <a:r>
              <a:rPr lang="en-US" sz="2000" dirty="0">
                <a:solidFill>
                  <a:schemeClr val="tx1"/>
                </a:solidFill>
                <a:latin typeface="roboto" panose="02000000000000000000" pitchFamily="2" charset="0"/>
                <a:ea typeface="roboto" panose="02000000000000000000" pitchFamily="2" charset="0"/>
              </a:rPr>
              <a:t>Sales orientation.</a:t>
            </a:r>
          </a:p>
          <a:p>
            <a:pPr marL="457200" indent="-457200">
              <a:lnSpc>
                <a:spcPct val="150000"/>
              </a:lnSpc>
              <a:buFont typeface="+mj-lt"/>
              <a:buAutoNum type="arabicPeriod"/>
            </a:pPr>
            <a:r>
              <a:rPr lang="en-US" sz="2000" dirty="0">
                <a:solidFill>
                  <a:schemeClr val="tx1"/>
                </a:solidFill>
                <a:latin typeface="roboto" panose="02000000000000000000" pitchFamily="2" charset="0"/>
                <a:ea typeface="roboto" panose="02000000000000000000" pitchFamily="2" charset="0"/>
              </a:rPr>
              <a:t>Marketing orientation</a:t>
            </a:r>
          </a:p>
        </p:txBody>
      </p:sp>
      <p:pic>
        <p:nvPicPr>
          <p:cNvPr id="11" name="Picture 10">
            <a:extLst>
              <a:ext uri="{FF2B5EF4-FFF2-40B4-BE49-F238E27FC236}">
                <a16:creationId xmlns:a16="http://schemas.microsoft.com/office/drawing/2014/main" id="{59940A1F-D1A4-471E-A0C8-E4A480993766}"/>
              </a:ext>
            </a:extLst>
          </p:cNvPr>
          <p:cNvPicPr>
            <a:picLocks noChangeAspect="1"/>
          </p:cNvPicPr>
          <p:nvPr/>
        </p:nvPicPr>
        <p:blipFill>
          <a:blip r:embed="rId2"/>
          <a:stretch>
            <a:fillRect/>
          </a:stretch>
        </p:blipFill>
        <p:spPr>
          <a:xfrm>
            <a:off x="4455042" y="808406"/>
            <a:ext cx="4455043" cy="3754776"/>
          </a:xfrm>
          <a:prstGeom prst="rect">
            <a:avLst/>
          </a:prstGeom>
        </p:spPr>
      </p:pic>
    </p:spTree>
    <p:extLst>
      <p:ext uri="{BB962C8B-B14F-4D97-AF65-F5344CB8AC3E}">
        <p14:creationId xmlns:p14="http://schemas.microsoft.com/office/powerpoint/2010/main" val="294465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D80EE-7596-4048-9E05-90CCB25A4579}"/>
              </a:ext>
            </a:extLst>
          </p:cNvPr>
          <p:cNvSpPr txBox="1"/>
          <p:nvPr/>
        </p:nvSpPr>
        <p:spPr>
          <a:xfrm>
            <a:off x="404037" y="574158"/>
            <a:ext cx="3051544" cy="707886"/>
          </a:xfrm>
          <a:prstGeom prst="rect">
            <a:avLst/>
          </a:prstGeom>
          <a:solidFill>
            <a:schemeClr val="accent1"/>
          </a:solidFill>
        </p:spPr>
        <p:txBody>
          <a:bodyPr wrap="square" rtlCol="0">
            <a:spAutoFit/>
          </a:bodyPr>
          <a:lstStyle/>
          <a:p>
            <a:pPr algn="ctr"/>
            <a:r>
              <a:rPr lang="en-US" sz="2000" b="1" dirty="0"/>
              <a:t>Market segmentation and targeting</a:t>
            </a:r>
          </a:p>
        </p:txBody>
      </p:sp>
      <p:sp>
        <p:nvSpPr>
          <p:cNvPr id="3" name="TextBox 2">
            <a:extLst>
              <a:ext uri="{FF2B5EF4-FFF2-40B4-BE49-F238E27FC236}">
                <a16:creationId xmlns:a16="http://schemas.microsoft.com/office/drawing/2014/main" id="{EC145596-CBEE-428B-8909-20BC5EC87C90}"/>
              </a:ext>
            </a:extLst>
          </p:cNvPr>
          <p:cNvSpPr txBox="1"/>
          <p:nvPr/>
        </p:nvSpPr>
        <p:spPr>
          <a:xfrm>
            <a:off x="366823" y="1735623"/>
            <a:ext cx="3413051" cy="1672253"/>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Market segmentation is the process of identifying those clusters of customers in a market that share similar needs and wants and will respond in a unique way to a given marketing effort</a:t>
            </a:r>
          </a:p>
        </p:txBody>
      </p:sp>
      <p:sp>
        <p:nvSpPr>
          <p:cNvPr id="4" name="TextBox 3">
            <a:extLst>
              <a:ext uri="{FF2B5EF4-FFF2-40B4-BE49-F238E27FC236}">
                <a16:creationId xmlns:a16="http://schemas.microsoft.com/office/drawing/2014/main" id="{914321BB-51D7-4D6F-8FB0-6D79B6E37D97}"/>
              </a:ext>
            </a:extLst>
          </p:cNvPr>
          <p:cNvSpPr txBox="1"/>
          <p:nvPr/>
        </p:nvSpPr>
        <p:spPr>
          <a:xfrm>
            <a:off x="3997842" y="442961"/>
            <a:ext cx="5146158" cy="4257576"/>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Among some of the more frequently used bases for segmentation are the following: </a:t>
            </a:r>
          </a:p>
          <a:p>
            <a:pPr>
              <a:lnSpc>
                <a:spcPct val="150000"/>
              </a:lnSpc>
            </a:pPr>
            <a:r>
              <a:rPr lang="en-US" b="1" dirty="0">
                <a:latin typeface="roboto" panose="02000000000000000000" pitchFamily="2" charset="0"/>
                <a:ea typeface="roboto" panose="02000000000000000000" pitchFamily="2" charset="0"/>
              </a:rPr>
              <a:t>1</a:t>
            </a:r>
            <a:r>
              <a:rPr lang="en-US"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Consumer products/markets </a:t>
            </a:r>
          </a:p>
          <a:p>
            <a:pPr>
              <a:lnSpc>
                <a:spcPct val="150000"/>
              </a:lnSpc>
            </a:pPr>
            <a:r>
              <a:rPr lang="en-US" dirty="0">
                <a:latin typeface="roboto" panose="02000000000000000000" pitchFamily="2" charset="0"/>
                <a:ea typeface="roboto" panose="02000000000000000000" pitchFamily="2" charset="0"/>
              </a:rPr>
              <a:t>• age • sex • income • social class </a:t>
            </a:r>
          </a:p>
          <a:p>
            <a:pPr>
              <a:lnSpc>
                <a:spcPct val="150000"/>
              </a:lnSpc>
            </a:pPr>
            <a:r>
              <a:rPr lang="en-US" dirty="0">
                <a:latin typeface="roboto" panose="02000000000000000000" pitchFamily="2" charset="0"/>
                <a:ea typeface="roboto" panose="02000000000000000000" pitchFamily="2" charset="0"/>
              </a:rPr>
              <a:t>• geographical location </a:t>
            </a:r>
          </a:p>
          <a:p>
            <a:pPr>
              <a:lnSpc>
                <a:spcPct val="150000"/>
              </a:lnSpc>
            </a:pPr>
            <a:r>
              <a:rPr lang="en-US" dirty="0">
                <a:latin typeface="roboto" panose="02000000000000000000" pitchFamily="2" charset="0"/>
                <a:ea typeface="roboto" panose="02000000000000000000" pitchFamily="2" charset="0"/>
              </a:rPr>
              <a:t>• type of residence (A Classification of Residential Neighborhoods – ACORN) </a:t>
            </a:r>
          </a:p>
          <a:p>
            <a:pPr>
              <a:lnSpc>
                <a:spcPct val="150000"/>
              </a:lnSpc>
            </a:pPr>
            <a:r>
              <a:rPr lang="en-US" dirty="0">
                <a:latin typeface="roboto" panose="02000000000000000000" pitchFamily="2" charset="0"/>
                <a:ea typeface="roboto" panose="02000000000000000000" pitchFamily="2" charset="0"/>
              </a:rPr>
              <a:t>• personality • benefits sought • usage rate, e.g. heavy users versus light users. </a:t>
            </a:r>
          </a:p>
          <a:p>
            <a:pPr>
              <a:lnSpc>
                <a:spcPct val="150000"/>
              </a:lnSpc>
            </a:pPr>
            <a:r>
              <a:rPr lang="en-US" b="1" dirty="0">
                <a:latin typeface="roboto" panose="02000000000000000000" pitchFamily="2" charset="0"/>
                <a:ea typeface="roboto" panose="02000000000000000000" pitchFamily="2" charset="0"/>
              </a:rPr>
              <a:t>2</a:t>
            </a:r>
            <a:r>
              <a:rPr lang="en-US"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Industrial products/markets </a:t>
            </a:r>
          </a:p>
          <a:p>
            <a:pPr>
              <a:lnSpc>
                <a:spcPct val="150000"/>
              </a:lnSpc>
            </a:pPr>
            <a:r>
              <a:rPr lang="en-US" dirty="0">
                <a:latin typeface="roboto" panose="02000000000000000000" pitchFamily="2" charset="0"/>
                <a:ea typeface="roboto" panose="02000000000000000000" pitchFamily="2" charset="0"/>
              </a:rPr>
              <a:t>• end-use market/type of industry/product application </a:t>
            </a:r>
          </a:p>
          <a:p>
            <a:pPr>
              <a:lnSpc>
                <a:spcPct val="150000"/>
              </a:lnSpc>
            </a:pPr>
            <a:r>
              <a:rPr lang="en-US" dirty="0">
                <a:latin typeface="roboto" panose="02000000000000000000" pitchFamily="2" charset="0"/>
                <a:ea typeface="roboto" panose="02000000000000000000" pitchFamily="2" charset="0"/>
              </a:rPr>
              <a:t>• benefits sought </a:t>
            </a:r>
          </a:p>
          <a:p>
            <a:pPr>
              <a:lnSpc>
                <a:spcPct val="150000"/>
              </a:lnSpc>
            </a:pPr>
            <a:r>
              <a:rPr lang="en-US" dirty="0">
                <a:latin typeface="roboto" panose="02000000000000000000" pitchFamily="2" charset="0"/>
                <a:ea typeface="roboto" panose="02000000000000000000" pitchFamily="2" charset="0"/>
              </a:rPr>
              <a:t>• company size • geographical location • usage rate.</a:t>
            </a:r>
          </a:p>
        </p:txBody>
      </p:sp>
      <p:cxnSp>
        <p:nvCxnSpPr>
          <p:cNvPr id="6" name="Straight Connector 5">
            <a:extLst>
              <a:ext uri="{FF2B5EF4-FFF2-40B4-BE49-F238E27FC236}">
                <a16:creationId xmlns:a16="http://schemas.microsoft.com/office/drawing/2014/main" id="{23323A38-3087-4C6F-8010-7AFEA63A3F95}"/>
              </a:ext>
            </a:extLst>
          </p:cNvPr>
          <p:cNvCxnSpPr/>
          <p:nvPr/>
        </p:nvCxnSpPr>
        <p:spPr>
          <a:xfrm>
            <a:off x="3790507" y="1467293"/>
            <a:ext cx="0" cy="241359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67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a:extLst>
              <a:ext uri="{FF2B5EF4-FFF2-40B4-BE49-F238E27FC236}">
                <a16:creationId xmlns:a16="http://schemas.microsoft.com/office/drawing/2014/main" id="{1654A309-244F-43FD-9A89-25A77411C676}"/>
              </a:ext>
            </a:extLst>
          </p:cNvPr>
          <p:cNvSpPr/>
          <p:nvPr/>
        </p:nvSpPr>
        <p:spPr>
          <a:xfrm>
            <a:off x="206092" y="1194833"/>
            <a:ext cx="4290207" cy="2753833"/>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6318A9-138E-4D4F-9A33-775A73C793AF}"/>
              </a:ext>
            </a:extLst>
          </p:cNvPr>
          <p:cNvSpPr txBox="1"/>
          <p:nvPr/>
        </p:nvSpPr>
        <p:spPr>
          <a:xfrm>
            <a:off x="2509284" y="393405"/>
            <a:ext cx="4338083" cy="400110"/>
          </a:xfrm>
          <a:prstGeom prst="rect">
            <a:avLst/>
          </a:prstGeom>
          <a:solidFill>
            <a:schemeClr val="bg2">
              <a:lumMod val="90000"/>
            </a:schemeClr>
          </a:solidFill>
        </p:spPr>
        <p:txBody>
          <a:bodyPr wrap="square" rtlCol="0">
            <a:spAutoFit/>
          </a:bodyPr>
          <a:lstStyle/>
          <a:p>
            <a:pPr algn="ctr"/>
            <a:r>
              <a:rPr lang="en-US" sz="2000" dirty="0">
                <a:latin typeface="roboto" panose="02000000000000000000" pitchFamily="2" charset="0"/>
                <a:ea typeface="roboto" panose="02000000000000000000" pitchFamily="2" charset="0"/>
              </a:rPr>
              <a:t>Application of segmentation</a:t>
            </a:r>
          </a:p>
        </p:txBody>
      </p:sp>
      <p:sp>
        <p:nvSpPr>
          <p:cNvPr id="3" name="TextBox 2">
            <a:extLst>
              <a:ext uri="{FF2B5EF4-FFF2-40B4-BE49-F238E27FC236}">
                <a16:creationId xmlns:a16="http://schemas.microsoft.com/office/drawing/2014/main" id="{22251305-F223-49B7-9531-5CB9907720E9}"/>
              </a:ext>
            </a:extLst>
          </p:cNvPr>
          <p:cNvSpPr txBox="1"/>
          <p:nvPr/>
        </p:nvSpPr>
        <p:spPr>
          <a:xfrm>
            <a:off x="522268" y="1919286"/>
            <a:ext cx="3974031" cy="9592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300" b="1" dirty="0">
                <a:latin typeface="roboto" panose="02000000000000000000" pitchFamily="2" charset="0"/>
                <a:ea typeface="roboto" panose="02000000000000000000" pitchFamily="2" charset="0"/>
              </a:rPr>
              <a:t>Based on demographics</a:t>
            </a:r>
          </a:p>
          <a:p>
            <a:pPr marL="285750" indent="-285750">
              <a:lnSpc>
                <a:spcPct val="150000"/>
              </a:lnSpc>
              <a:buFont typeface="Arial" panose="020B0604020202020204" pitchFamily="34" charset="0"/>
              <a:buChar char="•"/>
            </a:pPr>
            <a:r>
              <a:rPr lang="en-US" sz="1300" b="1" dirty="0">
                <a:latin typeface="roboto" panose="02000000000000000000" pitchFamily="2" charset="0"/>
                <a:ea typeface="roboto" panose="02000000000000000000" pitchFamily="2" charset="0"/>
              </a:rPr>
              <a:t>Based on usage</a:t>
            </a:r>
          </a:p>
          <a:p>
            <a:pPr marL="285750" indent="-285750">
              <a:lnSpc>
                <a:spcPct val="150000"/>
              </a:lnSpc>
              <a:buFont typeface="Arial" panose="020B0604020202020204" pitchFamily="34" charset="0"/>
              <a:buChar char="•"/>
            </a:pPr>
            <a:r>
              <a:rPr lang="en-US" sz="1300" b="1" dirty="0">
                <a:latin typeface="roboto" panose="02000000000000000000" pitchFamily="2" charset="0"/>
                <a:ea typeface="roboto" panose="02000000000000000000" pitchFamily="2" charset="0"/>
              </a:rPr>
              <a:t>Based on the behavior/needs of consumers</a:t>
            </a:r>
          </a:p>
        </p:txBody>
      </p:sp>
      <p:pic>
        <p:nvPicPr>
          <p:cNvPr id="5" name="Picture 4">
            <a:extLst>
              <a:ext uri="{FF2B5EF4-FFF2-40B4-BE49-F238E27FC236}">
                <a16:creationId xmlns:a16="http://schemas.microsoft.com/office/drawing/2014/main" id="{9E872A64-D879-446B-8C11-284A27A04B66}"/>
              </a:ext>
            </a:extLst>
          </p:cNvPr>
          <p:cNvPicPr>
            <a:picLocks noChangeAspect="1"/>
          </p:cNvPicPr>
          <p:nvPr/>
        </p:nvPicPr>
        <p:blipFill>
          <a:blip r:embed="rId2"/>
          <a:stretch>
            <a:fillRect/>
          </a:stretch>
        </p:blipFill>
        <p:spPr>
          <a:xfrm>
            <a:off x="4609245" y="1437923"/>
            <a:ext cx="3980463" cy="2219677"/>
          </a:xfrm>
          <a:prstGeom prst="rect">
            <a:avLst/>
          </a:prstGeom>
        </p:spPr>
      </p:pic>
    </p:spTree>
    <p:extLst>
      <p:ext uri="{BB962C8B-B14F-4D97-AF65-F5344CB8AC3E}">
        <p14:creationId xmlns:p14="http://schemas.microsoft.com/office/powerpoint/2010/main" val="81432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198D97-7CDC-4BF8-9A92-7FB2AB1079C0}"/>
              </a:ext>
            </a:extLst>
          </p:cNvPr>
          <p:cNvSpPr txBox="1"/>
          <p:nvPr/>
        </p:nvSpPr>
        <p:spPr>
          <a:xfrm>
            <a:off x="2626242" y="223284"/>
            <a:ext cx="4072270" cy="400110"/>
          </a:xfrm>
          <a:prstGeom prst="rect">
            <a:avLst/>
          </a:prstGeom>
          <a:solidFill>
            <a:schemeClr val="bg2"/>
          </a:solidFill>
        </p:spPr>
        <p:txBody>
          <a:bodyPr wrap="square" rtlCol="0">
            <a:spAutoFit/>
          </a:bodyPr>
          <a:lstStyle/>
          <a:p>
            <a:pPr algn="ctr"/>
            <a:r>
              <a:rPr lang="en-US" sz="2000" b="1" dirty="0">
                <a:latin typeface="roboto" panose="02000000000000000000" pitchFamily="2" charset="0"/>
                <a:ea typeface="roboto" panose="02000000000000000000" pitchFamily="2" charset="0"/>
              </a:rPr>
              <a:t>Product adoption and diffusion</a:t>
            </a:r>
          </a:p>
        </p:txBody>
      </p:sp>
      <p:pic>
        <p:nvPicPr>
          <p:cNvPr id="2050" name="Picture 2" descr="Market Diffusion Process and its Marketing Implications">
            <a:extLst>
              <a:ext uri="{FF2B5EF4-FFF2-40B4-BE49-F238E27FC236}">
                <a16:creationId xmlns:a16="http://schemas.microsoft.com/office/drawing/2014/main" id="{4AF8E47C-6182-4CBE-987B-BD7492296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884" y="2159222"/>
            <a:ext cx="6251944" cy="281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634F48-C09A-4CB9-9C87-602D2940C0F9}"/>
              </a:ext>
            </a:extLst>
          </p:cNvPr>
          <p:cNvSpPr txBox="1"/>
          <p:nvPr/>
        </p:nvSpPr>
        <p:spPr>
          <a:xfrm>
            <a:off x="398706" y="754912"/>
            <a:ext cx="8527342" cy="1169551"/>
          </a:xfrm>
          <a:prstGeom prst="rect">
            <a:avLst/>
          </a:prstGeom>
          <a:noFill/>
        </p:spPr>
        <p:txBody>
          <a:bodyPr wrap="square" rtlCol="0">
            <a:spAutoFit/>
          </a:bodyPr>
          <a:lstStyle/>
          <a:p>
            <a:pPr>
              <a:lnSpc>
                <a:spcPct val="150000"/>
              </a:lnSpc>
            </a:pPr>
            <a:r>
              <a:rPr lang="en-US" sz="1200" dirty="0">
                <a:latin typeface="roboto" panose="02000000000000000000" pitchFamily="2" charset="0"/>
                <a:ea typeface="roboto" panose="02000000000000000000" pitchFamily="2" charset="0"/>
              </a:rPr>
              <a:t>Consumers are placed into one of five ‘adopter’ categories, each with different behavioral characteristics. These adopter categories contain percentages of first-time buyers (i.e. not repeat buyers) that fall into each category. What will attract first-time buyers to a product or service, and the length of time it will take for the diffusion process to be completed, will depend upon the nature of the product or service</a:t>
            </a:r>
          </a:p>
        </p:txBody>
      </p:sp>
    </p:spTree>
    <p:extLst>
      <p:ext uri="{BB962C8B-B14F-4D97-AF65-F5344CB8AC3E}">
        <p14:creationId xmlns:p14="http://schemas.microsoft.com/office/powerpoint/2010/main" val="2964848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421111C-12CB-4143-86C0-EAD16A53C71A}"/>
              </a:ext>
            </a:extLst>
          </p:cNvPr>
          <p:cNvSpPr/>
          <p:nvPr/>
        </p:nvSpPr>
        <p:spPr>
          <a:xfrm>
            <a:off x="414670" y="1307805"/>
            <a:ext cx="4157330" cy="2402958"/>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CB904B-043E-4069-8B39-9B322A6B2366}"/>
              </a:ext>
            </a:extLst>
          </p:cNvPr>
          <p:cNvSpPr txBox="1"/>
          <p:nvPr/>
        </p:nvSpPr>
        <p:spPr>
          <a:xfrm>
            <a:off x="776177" y="584791"/>
            <a:ext cx="3104707" cy="646331"/>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Pricing</a:t>
            </a:r>
          </a:p>
        </p:txBody>
      </p:sp>
      <p:sp>
        <p:nvSpPr>
          <p:cNvPr id="3" name="TextBox 2">
            <a:extLst>
              <a:ext uri="{FF2B5EF4-FFF2-40B4-BE49-F238E27FC236}">
                <a16:creationId xmlns:a16="http://schemas.microsoft.com/office/drawing/2014/main" id="{00441A9A-167B-41DA-A7A3-1096CD3EB64E}"/>
              </a:ext>
            </a:extLst>
          </p:cNvPr>
          <p:cNvSpPr txBox="1"/>
          <p:nvPr/>
        </p:nvSpPr>
        <p:spPr>
          <a:xfrm>
            <a:off x="1137684" y="1565436"/>
            <a:ext cx="3753293" cy="1887696"/>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Inputs to pricing decisions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Company objectives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Marketing objectives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Demand considerations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Cost considerations</a:t>
            </a:r>
          </a:p>
          <a:p>
            <a:pPr marL="285750" indent="-285750">
              <a:lnSpc>
                <a:spcPct val="150000"/>
              </a:lnSpc>
              <a:buFont typeface="Arial" panose="020B0604020202020204" pitchFamily="34" charset="0"/>
              <a:buChar char="•"/>
            </a:pPr>
            <a:r>
              <a:rPr lang="en-US" b="1" dirty="0">
                <a:latin typeface="roboto" panose="02000000000000000000" pitchFamily="2" charset="0"/>
                <a:ea typeface="roboto" panose="02000000000000000000" pitchFamily="2" charset="0"/>
              </a:rPr>
              <a:t>Competitor considerations</a:t>
            </a:r>
          </a:p>
        </p:txBody>
      </p:sp>
      <p:pic>
        <p:nvPicPr>
          <p:cNvPr id="6" name="Picture 5">
            <a:extLst>
              <a:ext uri="{FF2B5EF4-FFF2-40B4-BE49-F238E27FC236}">
                <a16:creationId xmlns:a16="http://schemas.microsoft.com/office/drawing/2014/main" id="{FFA85160-7E37-4139-AA66-11B94F5D85FE}"/>
              </a:ext>
            </a:extLst>
          </p:cNvPr>
          <p:cNvPicPr>
            <a:picLocks noChangeAspect="1"/>
          </p:cNvPicPr>
          <p:nvPr/>
        </p:nvPicPr>
        <p:blipFill rotWithShape="1">
          <a:blip r:embed="rId2"/>
          <a:srcRect l="3879" b="420"/>
          <a:stretch/>
        </p:blipFill>
        <p:spPr>
          <a:xfrm>
            <a:off x="4890977" y="1011477"/>
            <a:ext cx="4157330" cy="3456570"/>
          </a:xfrm>
          <a:prstGeom prst="rect">
            <a:avLst/>
          </a:prstGeom>
        </p:spPr>
      </p:pic>
    </p:spTree>
    <p:extLst>
      <p:ext uri="{BB962C8B-B14F-4D97-AF65-F5344CB8AC3E}">
        <p14:creationId xmlns:p14="http://schemas.microsoft.com/office/powerpoint/2010/main" val="426671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F5EB3-986D-4638-8D0E-ABB803E7A4CC}"/>
              </a:ext>
            </a:extLst>
          </p:cNvPr>
          <p:cNvSpPr txBox="1"/>
          <p:nvPr/>
        </p:nvSpPr>
        <p:spPr>
          <a:xfrm>
            <a:off x="903767" y="559628"/>
            <a:ext cx="3583172" cy="830997"/>
          </a:xfrm>
          <a:prstGeom prst="rect">
            <a:avLst/>
          </a:prstGeom>
          <a:noFill/>
        </p:spPr>
        <p:txBody>
          <a:bodyPr wrap="square" rtlCol="0">
            <a:spAutoFit/>
          </a:bodyPr>
          <a:lstStyle/>
          <a:p>
            <a:r>
              <a:rPr lang="en-US" sz="2400" b="1" dirty="0">
                <a:latin typeface="roboto" panose="02000000000000000000" pitchFamily="2" charset="0"/>
                <a:ea typeface="roboto" panose="02000000000000000000" pitchFamily="2" charset="0"/>
              </a:rPr>
              <a:t>The marketing mix in B2B markets</a:t>
            </a:r>
          </a:p>
        </p:txBody>
      </p:sp>
      <p:sp>
        <p:nvSpPr>
          <p:cNvPr id="3" name="TextBox 2">
            <a:extLst>
              <a:ext uri="{FF2B5EF4-FFF2-40B4-BE49-F238E27FC236}">
                <a16:creationId xmlns:a16="http://schemas.microsoft.com/office/drawing/2014/main" id="{B2B1843A-4B1E-4D6A-89A0-A932809A5128}"/>
              </a:ext>
            </a:extLst>
          </p:cNvPr>
          <p:cNvSpPr txBox="1"/>
          <p:nvPr/>
        </p:nvSpPr>
        <p:spPr>
          <a:xfrm>
            <a:off x="988829" y="1977656"/>
            <a:ext cx="3742660" cy="1887696"/>
          </a:xfrm>
          <a:prstGeom prst="rect">
            <a:avLst/>
          </a:prstGeom>
          <a:noFill/>
        </p:spPr>
        <p:txBody>
          <a:bodyPr wrap="square" rtlCol="0">
            <a:spAutoFit/>
          </a:bodyPr>
          <a:lstStyle/>
          <a:p>
            <a:pPr marL="342900" indent="-342900">
              <a:lnSpc>
                <a:spcPct val="150000"/>
              </a:lnSpc>
              <a:buFont typeface="+mj-lt"/>
              <a:buAutoNum type="arabicPeriod"/>
            </a:pPr>
            <a:r>
              <a:rPr lang="en-US" sz="2000" b="1" dirty="0">
                <a:latin typeface="roboto" panose="02000000000000000000" pitchFamily="2" charset="0"/>
                <a:ea typeface="roboto" panose="02000000000000000000" pitchFamily="2" charset="0"/>
              </a:rPr>
              <a:t>Product</a:t>
            </a:r>
          </a:p>
          <a:p>
            <a:pPr marL="342900" indent="-342900">
              <a:lnSpc>
                <a:spcPct val="150000"/>
              </a:lnSpc>
              <a:buFont typeface="+mj-lt"/>
              <a:buAutoNum type="arabicPeriod"/>
            </a:pPr>
            <a:r>
              <a:rPr lang="en-US" sz="2000" b="1" dirty="0">
                <a:latin typeface="roboto" panose="02000000000000000000" pitchFamily="2" charset="0"/>
                <a:ea typeface="roboto" panose="02000000000000000000" pitchFamily="2" charset="0"/>
              </a:rPr>
              <a:t>Price’</a:t>
            </a:r>
          </a:p>
          <a:p>
            <a:pPr marL="342900" indent="-342900">
              <a:lnSpc>
                <a:spcPct val="150000"/>
              </a:lnSpc>
              <a:buFont typeface="+mj-lt"/>
              <a:buAutoNum type="arabicPeriod"/>
            </a:pPr>
            <a:r>
              <a:rPr lang="en-US" sz="2000" b="1" dirty="0">
                <a:latin typeface="roboto" panose="02000000000000000000" pitchFamily="2" charset="0"/>
                <a:ea typeface="roboto" panose="02000000000000000000" pitchFamily="2" charset="0"/>
              </a:rPr>
              <a:t>Promotion</a:t>
            </a:r>
          </a:p>
          <a:p>
            <a:pPr marL="342900" indent="-342900">
              <a:lnSpc>
                <a:spcPct val="150000"/>
              </a:lnSpc>
              <a:buFont typeface="+mj-lt"/>
              <a:buAutoNum type="arabicPeriod"/>
            </a:pPr>
            <a:r>
              <a:rPr lang="en-US" sz="2000" b="1" dirty="0">
                <a:latin typeface="roboto" panose="02000000000000000000" pitchFamily="2" charset="0"/>
                <a:ea typeface="roboto" panose="02000000000000000000" pitchFamily="2" charset="0"/>
              </a:rPr>
              <a:t>place</a:t>
            </a:r>
          </a:p>
        </p:txBody>
      </p:sp>
      <p:pic>
        <p:nvPicPr>
          <p:cNvPr id="5" name="Picture 4">
            <a:extLst>
              <a:ext uri="{FF2B5EF4-FFF2-40B4-BE49-F238E27FC236}">
                <a16:creationId xmlns:a16="http://schemas.microsoft.com/office/drawing/2014/main" id="{5B09F287-2EBD-468C-8843-47B60E1B5B51}"/>
              </a:ext>
            </a:extLst>
          </p:cNvPr>
          <p:cNvPicPr>
            <a:picLocks noChangeAspect="1"/>
          </p:cNvPicPr>
          <p:nvPr/>
        </p:nvPicPr>
        <p:blipFill>
          <a:blip r:embed="rId2"/>
          <a:stretch>
            <a:fillRect/>
          </a:stretch>
        </p:blipFill>
        <p:spPr>
          <a:xfrm>
            <a:off x="3892735" y="1414959"/>
            <a:ext cx="4985451" cy="3026792"/>
          </a:xfrm>
          <a:prstGeom prst="rect">
            <a:avLst/>
          </a:prstGeom>
        </p:spPr>
      </p:pic>
    </p:spTree>
    <p:extLst>
      <p:ext uri="{BB962C8B-B14F-4D97-AF65-F5344CB8AC3E}">
        <p14:creationId xmlns:p14="http://schemas.microsoft.com/office/powerpoint/2010/main" val="336135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0A4CF3-5F48-47D1-B82E-E692BC88E2DE}"/>
              </a:ext>
            </a:extLst>
          </p:cNvPr>
          <p:cNvPicPr>
            <a:picLocks noChangeAspect="1"/>
          </p:cNvPicPr>
          <p:nvPr/>
        </p:nvPicPr>
        <p:blipFill>
          <a:blip r:embed="rId2"/>
          <a:stretch>
            <a:fillRect/>
          </a:stretch>
        </p:blipFill>
        <p:spPr>
          <a:xfrm>
            <a:off x="393403" y="210465"/>
            <a:ext cx="8548577" cy="4486468"/>
          </a:xfrm>
          <a:prstGeom prst="rect">
            <a:avLst/>
          </a:prstGeom>
        </p:spPr>
      </p:pic>
    </p:spTree>
    <p:extLst>
      <p:ext uri="{BB962C8B-B14F-4D97-AF65-F5344CB8AC3E}">
        <p14:creationId xmlns:p14="http://schemas.microsoft.com/office/powerpoint/2010/main" val="181636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DA3536-BE31-49A4-8BB5-DE304F6FEEF3}"/>
              </a:ext>
            </a:extLst>
          </p:cNvPr>
          <p:cNvSpPr txBox="1"/>
          <p:nvPr/>
        </p:nvSpPr>
        <p:spPr>
          <a:xfrm>
            <a:off x="1020726" y="393405"/>
            <a:ext cx="4816548" cy="829339"/>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FC90C889-2EDA-4959-ABFF-CCB716538399}"/>
              </a:ext>
            </a:extLst>
          </p:cNvPr>
          <p:cNvSpPr txBox="1"/>
          <p:nvPr/>
        </p:nvSpPr>
        <p:spPr>
          <a:xfrm>
            <a:off x="1568303" y="189411"/>
            <a:ext cx="6007394" cy="400110"/>
          </a:xfrm>
          <a:prstGeom prst="rect">
            <a:avLst/>
          </a:prstGeom>
          <a:solidFill>
            <a:schemeClr val="accent1"/>
          </a:solidFill>
        </p:spPr>
        <p:txBody>
          <a:bodyPr wrap="square" rtlCol="0">
            <a:spAutoFit/>
          </a:bodyPr>
          <a:lstStyle/>
          <a:p>
            <a:r>
              <a:rPr lang="en-US" sz="2000" b="1" dirty="0">
                <a:latin typeface="roboto" panose="02000000000000000000" pitchFamily="2" charset="0"/>
                <a:ea typeface="roboto" panose="02000000000000000000" pitchFamily="2" charset="0"/>
              </a:rPr>
              <a:t>The relationship between sales and marketing</a:t>
            </a:r>
          </a:p>
        </p:txBody>
      </p:sp>
      <p:sp>
        <p:nvSpPr>
          <p:cNvPr id="4" name="TextBox 3">
            <a:extLst>
              <a:ext uri="{FF2B5EF4-FFF2-40B4-BE49-F238E27FC236}">
                <a16:creationId xmlns:a16="http://schemas.microsoft.com/office/drawing/2014/main" id="{BEA76316-88A1-4E3D-9C75-067CA79F111F}"/>
              </a:ext>
            </a:extLst>
          </p:cNvPr>
          <p:cNvSpPr txBox="1"/>
          <p:nvPr/>
        </p:nvSpPr>
        <p:spPr>
          <a:xfrm>
            <a:off x="680484" y="737769"/>
            <a:ext cx="8038214" cy="1025922"/>
          </a:xfrm>
          <a:prstGeom prst="rect">
            <a:avLst/>
          </a:prstGeom>
          <a:noFill/>
        </p:spPr>
        <p:txBody>
          <a:bodyPr wrap="square" rtlCol="0">
            <a:spAutoFit/>
          </a:bodyPr>
          <a:lstStyle/>
          <a:p>
            <a:pPr>
              <a:lnSpc>
                <a:spcPct val="150000"/>
              </a:lnSpc>
            </a:pPr>
            <a:r>
              <a:rPr lang="en-US" b="0" dirty="0">
                <a:solidFill>
                  <a:schemeClr val="tx1"/>
                </a:solidFill>
                <a:effectLst/>
                <a:latin typeface="roboto" panose="02000000000000000000" pitchFamily="2" charset="0"/>
                <a:ea typeface="roboto" panose="02000000000000000000" pitchFamily="2" charset="0"/>
              </a:rPr>
              <a:t>The fact of the matter is, when you look at the basic purposes of sales and marketing teams, it comes down to this: marketing is responsible for developing strategy, while salespeople are responsible for implementing strategy.</a:t>
            </a:r>
            <a:endParaRPr lang="en-US" dirty="0">
              <a:solidFill>
                <a:schemeClr val="tx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FCE56EE5-B749-4973-8F2F-29295383654F}"/>
              </a:ext>
            </a:extLst>
          </p:cNvPr>
          <p:cNvSpPr txBox="1"/>
          <p:nvPr/>
        </p:nvSpPr>
        <p:spPr>
          <a:xfrm>
            <a:off x="680485" y="1987168"/>
            <a:ext cx="4912242" cy="2641749"/>
          </a:xfrm>
          <a:prstGeom prst="rect">
            <a:avLst/>
          </a:prstGeom>
          <a:noFill/>
        </p:spPr>
        <p:txBody>
          <a:bodyPr wrap="square" rtlCol="0">
            <a:spAutoFit/>
          </a:bodyPr>
          <a:lstStyle/>
          <a:p>
            <a:pPr>
              <a:lnSpc>
                <a:spcPct val="150000"/>
              </a:lnSpc>
            </a:pPr>
            <a:r>
              <a:rPr lang="en-US" dirty="0">
                <a:solidFill>
                  <a:schemeClr val="tx1"/>
                </a:solidFill>
                <a:latin typeface="roboto" panose="02000000000000000000" pitchFamily="2" charset="0"/>
                <a:ea typeface="roboto" panose="02000000000000000000" pitchFamily="2" charset="0"/>
              </a:rPr>
              <a:t>Sales efforts influence, and are influenced by, decisions taken on the ingredients of a company’s marketing mix, which in turn affect its overall marketing efforts. It is essential, therefore, that sales and marketing be fully integrated. The adoption of the marketing concept has in many companies been accompanied by changes in organizational structure, together with changes in the view of what constitutes the nature of selling</a:t>
            </a:r>
          </a:p>
        </p:txBody>
      </p:sp>
      <p:pic>
        <p:nvPicPr>
          <p:cNvPr id="3074" name="Picture 2" descr="Four Strategies for a Strong Marketing &amp; Sales Partnership">
            <a:extLst>
              <a:ext uri="{FF2B5EF4-FFF2-40B4-BE49-F238E27FC236}">
                <a16:creationId xmlns:a16="http://schemas.microsoft.com/office/drawing/2014/main" id="{8E9C8AED-712D-40E8-9F04-E940DD5B7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074" y="1775787"/>
            <a:ext cx="3508744" cy="216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5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F4E98-FCE0-4182-9A25-43C5D6B4B1DC}"/>
              </a:ext>
            </a:extLst>
          </p:cNvPr>
          <p:cNvSpPr txBox="1"/>
          <p:nvPr/>
        </p:nvSpPr>
        <p:spPr>
          <a:xfrm>
            <a:off x="2892055" y="563526"/>
            <a:ext cx="2721935" cy="400110"/>
          </a:xfrm>
          <a:prstGeom prst="rect">
            <a:avLst/>
          </a:prstGeom>
          <a:solidFill>
            <a:schemeClr val="accent1"/>
          </a:solidFill>
        </p:spPr>
        <p:txBody>
          <a:bodyPr wrap="square" rtlCol="0">
            <a:spAutoFit/>
          </a:bodyPr>
          <a:lstStyle/>
          <a:p>
            <a:r>
              <a:rPr lang="en-US" sz="2000" b="1" dirty="0">
                <a:latin typeface="roboto" panose="02000000000000000000" pitchFamily="2" charset="0"/>
                <a:ea typeface="roboto" panose="02000000000000000000" pitchFamily="2" charset="0"/>
              </a:rPr>
              <a:t>Target market choice</a:t>
            </a:r>
          </a:p>
        </p:txBody>
      </p:sp>
      <p:sp>
        <p:nvSpPr>
          <p:cNvPr id="3" name="TextBox 2">
            <a:extLst>
              <a:ext uri="{FF2B5EF4-FFF2-40B4-BE49-F238E27FC236}">
                <a16:creationId xmlns:a16="http://schemas.microsoft.com/office/drawing/2014/main" id="{6C4269AC-8BEB-4037-B9FD-BB08D9D794DF}"/>
              </a:ext>
            </a:extLst>
          </p:cNvPr>
          <p:cNvSpPr txBox="1"/>
          <p:nvPr/>
        </p:nvSpPr>
        <p:spPr>
          <a:xfrm>
            <a:off x="595422" y="1329070"/>
            <a:ext cx="8197703" cy="1349087"/>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rPr>
              <a:t>The definition of a target market has clear implications for sales management because of its relationship with target accounts. Once the target market has been defined (e.g. organizations in a particular industry over a certain size), sales management can translate that specification into individual accounts to target. Salesforce resources can then be deployed to maximum effect.</a:t>
            </a:r>
          </a:p>
        </p:txBody>
      </p:sp>
      <p:pic>
        <p:nvPicPr>
          <p:cNvPr id="4098" name="Picture 2" descr="194,238 Target Market Stock Photos and Images - 123RF">
            <a:extLst>
              <a:ext uri="{FF2B5EF4-FFF2-40B4-BE49-F238E27FC236}">
                <a16:creationId xmlns:a16="http://schemas.microsoft.com/office/drawing/2014/main" id="{84E29D46-0808-4699-BD6E-1113EBA56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205" y="2873470"/>
            <a:ext cx="4508204" cy="194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8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81CA171-63DB-45DC-BB73-BB9C8590DC2E}"/>
              </a:ext>
            </a:extLst>
          </p:cNvPr>
          <p:cNvSpPr/>
          <p:nvPr/>
        </p:nvSpPr>
        <p:spPr>
          <a:xfrm>
            <a:off x="414670" y="1201480"/>
            <a:ext cx="3381153" cy="23497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00000000000000000" pitchFamily="2" charset="0"/>
                <a:ea typeface="roboto" panose="02000000000000000000" pitchFamily="2" charset="0"/>
              </a:rPr>
              <a:t>Marketing strategy and management of personal selling </a:t>
            </a:r>
          </a:p>
        </p:txBody>
      </p:sp>
      <p:pic>
        <p:nvPicPr>
          <p:cNvPr id="4" name="Picture 3">
            <a:extLst>
              <a:ext uri="{FF2B5EF4-FFF2-40B4-BE49-F238E27FC236}">
                <a16:creationId xmlns:a16="http://schemas.microsoft.com/office/drawing/2014/main" id="{7611CCEC-C5B0-4F7E-94E2-DCBDB002547A}"/>
              </a:ext>
            </a:extLst>
          </p:cNvPr>
          <p:cNvPicPr>
            <a:picLocks noChangeAspect="1"/>
          </p:cNvPicPr>
          <p:nvPr/>
        </p:nvPicPr>
        <p:blipFill>
          <a:blip r:embed="rId2"/>
          <a:stretch>
            <a:fillRect/>
          </a:stretch>
        </p:blipFill>
        <p:spPr>
          <a:xfrm>
            <a:off x="4157331" y="0"/>
            <a:ext cx="4455042" cy="5143500"/>
          </a:xfrm>
          <a:prstGeom prst="rect">
            <a:avLst/>
          </a:prstGeom>
        </p:spPr>
      </p:pic>
    </p:spTree>
    <p:extLst>
      <p:ext uri="{BB962C8B-B14F-4D97-AF65-F5344CB8AC3E}">
        <p14:creationId xmlns:p14="http://schemas.microsoft.com/office/powerpoint/2010/main" val="3647485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91D83F9F-33A8-4CF0-B670-3D8C1D8218A0}"/>
              </a:ext>
            </a:extLst>
          </p:cNvPr>
          <p:cNvSpPr/>
          <p:nvPr/>
        </p:nvSpPr>
        <p:spPr>
          <a:xfrm>
            <a:off x="0" y="1701209"/>
            <a:ext cx="3646967" cy="144602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roboto" panose="02000000000000000000" pitchFamily="2" charset="0"/>
                <a:ea typeface="roboto" panose="02000000000000000000" pitchFamily="2" charset="0"/>
              </a:rPr>
              <a:t>Marketing strategy and sales management</a:t>
            </a:r>
          </a:p>
        </p:txBody>
      </p:sp>
      <p:pic>
        <p:nvPicPr>
          <p:cNvPr id="4" name="Picture 3">
            <a:extLst>
              <a:ext uri="{FF2B5EF4-FFF2-40B4-BE49-F238E27FC236}">
                <a16:creationId xmlns:a16="http://schemas.microsoft.com/office/drawing/2014/main" id="{45C45676-5877-4240-8BB5-8792BC660966}"/>
              </a:ext>
            </a:extLst>
          </p:cNvPr>
          <p:cNvPicPr>
            <a:picLocks noChangeAspect="1"/>
          </p:cNvPicPr>
          <p:nvPr/>
        </p:nvPicPr>
        <p:blipFill>
          <a:blip r:embed="rId2"/>
          <a:stretch>
            <a:fillRect/>
          </a:stretch>
        </p:blipFill>
        <p:spPr>
          <a:xfrm>
            <a:off x="3732029" y="116958"/>
            <a:ext cx="5146158" cy="4880344"/>
          </a:xfrm>
          <a:prstGeom prst="rect">
            <a:avLst/>
          </a:prstGeom>
        </p:spPr>
      </p:pic>
    </p:spTree>
    <p:extLst>
      <p:ext uri="{BB962C8B-B14F-4D97-AF65-F5344CB8AC3E}">
        <p14:creationId xmlns:p14="http://schemas.microsoft.com/office/powerpoint/2010/main" val="44990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1860698" y="158675"/>
            <a:ext cx="5465135" cy="572700"/>
          </a:xfrm>
          <a:prstGeom prst="rect">
            <a:avLst/>
          </a:prstGeom>
          <a:solidFill>
            <a:schemeClr val="bg2">
              <a:lumMod val="75000"/>
            </a:schemeClr>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Business to business (B2B)</a:t>
            </a:r>
            <a:endParaRPr dirty="0"/>
          </a:p>
        </p:txBody>
      </p:sp>
      <p:sp>
        <p:nvSpPr>
          <p:cNvPr id="3" name="Subtitle 2">
            <a:extLst>
              <a:ext uri="{FF2B5EF4-FFF2-40B4-BE49-F238E27FC236}">
                <a16:creationId xmlns:a16="http://schemas.microsoft.com/office/drawing/2014/main" id="{7C03C351-805B-48A2-9479-1DC3016122CB}"/>
              </a:ext>
            </a:extLst>
          </p:cNvPr>
          <p:cNvSpPr>
            <a:spLocks noGrp="1"/>
          </p:cNvSpPr>
          <p:nvPr>
            <p:ph type="subTitle" idx="1"/>
          </p:nvPr>
        </p:nvSpPr>
        <p:spPr>
          <a:xfrm>
            <a:off x="3525129" y="1085455"/>
            <a:ext cx="5618871" cy="1422030"/>
          </a:xfrm>
        </p:spPr>
        <p:txBody>
          <a:bodyPr/>
          <a:lstStyle/>
          <a:p>
            <a:pPr algn="just">
              <a:lnSpc>
                <a:spcPct val="150000"/>
              </a:lnSpc>
              <a:buFont typeface="Wingdings" panose="05000000000000000000" pitchFamily="2" charset="2"/>
              <a:buChar char="q"/>
            </a:pPr>
            <a:r>
              <a:rPr lang="en-US" sz="1500" b="0" i="0" dirty="0">
                <a:solidFill>
                  <a:srgbClr val="111111"/>
                </a:solidFill>
                <a:effectLst/>
                <a:latin typeface="Roboto" panose="02000000000000000000" pitchFamily="2" charset="0"/>
                <a:ea typeface="Roboto" panose="02000000000000000000" pitchFamily="2" charset="0"/>
              </a:rPr>
              <a:t>Business-to-business (B2B), also called B-to-B</a:t>
            </a:r>
          </a:p>
          <a:p>
            <a:pPr algn="just">
              <a:lnSpc>
                <a:spcPct val="150000"/>
              </a:lnSpc>
              <a:buFont typeface="Wingdings" panose="05000000000000000000" pitchFamily="2" charset="2"/>
              <a:buChar char="q"/>
            </a:pPr>
            <a:r>
              <a:rPr lang="en-US" sz="1500" b="0" i="0" dirty="0">
                <a:solidFill>
                  <a:srgbClr val="111111"/>
                </a:solidFill>
                <a:effectLst/>
                <a:latin typeface="Roboto" panose="02000000000000000000" pitchFamily="2" charset="0"/>
                <a:ea typeface="Roboto" panose="02000000000000000000" pitchFamily="2" charset="0"/>
              </a:rPr>
              <a:t>Business-to-business refers to business that is conducted between companies, rather than between a company and individual consume</a:t>
            </a:r>
          </a:p>
          <a:p>
            <a:pPr>
              <a:buFont typeface="Arial" panose="020B0604020202020204" pitchFamily="34" charset="0"/>
              <a:buChar char="•"/>
            </a:pPr>
            <a:endParaRPr lang="en-US" dirty="0"/>
          </a:p>
          <a:p>
            <a:pPr marL="114300" indent="0">
              <a:buNone/>
            </a:pPr>
            <a:endParaRPr lang="en-US" dirty="0"/>
          </a:p>
        </p:txBody>
      </p:sp>
      <p:sp>
        <p:nvSpPr>
          <p:cNvPr id="2" name="TextBox 1">
            <a:extLst>
              <a:ext uri="{FF2B5EF4-FFF2-40B4-BE49-F238E27FC236}">
                <a16:creationId xmlns:a16="http://schemas.microsoft.com/office/drawing/2014/main" id="{BF294925-DD08-47A7-868D-A2CF97EAC1C6}"/>
              </a:ext>
            </a:extLst>
          </p:cNvPr>
          <p:cNvSpPr txBox="1"/>
          <p:nvPr/>
        </p:nvSpPr>
        <p:spPr>
          <a:xfrm>
            <a:off x="3615070" y="2841707"/>
            <a:ext cx="5438987" cy="1438855"/>
          </a:xfrm>
          <a:prstGeom prst="rect">
            <a:avLst/>
          </a:prstGeom>
          <a:noFill/>
        </p:spPr>
        <p:txBody>
          <a:bodyPr wrap="square" rtlCol="0">
            <a:spAutoFit/>
          </a:bodyPr>
          <a:lstStyle/>
          <a:p>
            <a:pPr marL="285750" indent="-285750" algn="just">
              <a:lnSpc>
                <a:spcPct val="150000"/>
              </a:lnSpc>
              <a:buClr>
                <a:schemeClr val="accent1"/>
              </a:buClr>
              <a:buSzPct val="86000"/>
              <a:buFont typeface="Wingdings" panose="05000000000000000000" pitchFamily="2" charset="2"/>
              <a:buChar char="q"/>
            </a:pPr>
            <a:r>
              <a:rPr lang="en-US" sz="1500" b="0" i="0" dirty="0">
                <a:solidFill>
                  <a:srgbClr val="111111"/>
                </a:solidFill>
                <a:effectLst/>
                <a:latin typeface="Roboto" panose="02000000000000000000" pitchFamily="2" charset="0"/>
                <a:ea typeface="Roboto" panose="02000000000000000000" pitchFamily="2" charset="0"/>
              </a:rPr>
              <a:t>Samsung, for example, is one of Apple's largest suppliers in the production of the iPhone. Apple also holds B2B relationships with firms like Intel, Panasonic and semiconductor producer Micron Technology</a:t>
            </a:r>
            <a:endParaRPr lang="en-US" sz="1500" dirty="0">
              <a:latin typeface="Roboto" panose="02000000000000000000" pitchFamily="2" charset="0"/>
              <a:ea typeface="Roboto" panose="02000000000000000000" pitchFamily="2" charset="0"/>
            </a:endParaRPr>
          </a:p>
        </p:txBody>
      </p:sp>
      <p:pic>
        <p:nvPicPr>
          <p:cNvPr id="1026" name="Picture 2" descr="A Detailed Guide on B2B Business models eCommerce">
            <a:extLst>
              <a:ext uri="{FF2B5EF4-FFF2-40B4-BE49-F238E27FC236}">
                <a16:creationId xmlns:a16="http://schemas.microsoft.com/office/drawing/2014/main" id="{988EEBA7-715E-427A-997E-E14D1FACA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9" y="2966801"/>
            <a:ext cx="3257799" cy="1746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2B (Business-to-business) concept image with business icons and copyspace.  Stock Photo by ©ar130405 83882430">
            <a:extLst>
              <a:ext uri="{FF2B5EF4-FFF2-40B4-BE49-F238E27FC236}">
                <a16:creationId xmlns:a16="http://schemas.microsoft.com/office/drawing/2014/main" id="{BDA30837-4BAC-4042-A443-FA70A14B3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99" y="874575"/>
            <a:ext cx="3186530" cy="1967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8BAE-705C-460F-B119-9D059DA097FD}"/>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C22DD45-1AAE-44B6-88C9-34BB03A420D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BCDE45C-0F83-4B64-B4E5-7D350D183F5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1131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3732078" y="890114"/>
            <a:ext cx="4698872" cy="103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US" sz="4400" dirty="0"/>
              <a:t>Business to consumer (B2C) </a:t>
            </a:r>
            <a:endParaRPr sz="4400" dirty="0"/>
          </a:p>
        </p:txBody>
      </p:sp>
      <p:sp>
        <p:nvSpPr>
          <p:cNvPr id="350" name="Google Shape;350;p33"/>
          <p:cNvSpPr txBox="1">
            <a:spLocks noGrp="1"/>
          </p:cNvSpPr>
          <p:nvPr>
            <p:ph type="subTitle" idx="1"/>
          </p:nvPr>
        </p:nvSpPr>
        <p:spPr>
          <a:xfrm>
            <a:off x="4391247" y="2392326"/>
            <a:ext cx="4039703" cy="1413774"/>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500" dirty="0">
                <a:solidFill>
                  <a:schemeClr val="tx1"/>
                </a:solidFill>
                <a:latin typeface="Roboto" panose="02000000000000000000" pitchFamily="2" charset="0"/>
                <a:ea typeface="Roboto" panose="02000000000000000000" pitchFamily="2" charset="0"/>
              </a:rPr>
              <a:t>T</a:t>
            </a:r>
            <a:r>
              <a:rPr lang="en-US" sz="1500" b="0" i="0" dirty="0">
                <a:solidFill>
                  <a:schemeClr val="tx1"/>
                </a:solidFill>
                <a:effectLst/>
                <a:latin typeface="Roboto" panose="02000000000000000000" pitchFamily="2" charset="0"/>
                <a:ea typeface="Roboto" panose="02000000000000000000" pitchFamily="2" charset="0"/>
              </a:rPr>
              <a:t>he process of selling products and services directly between a business and consumers who are the end-users of its products or services</a:t>
            </a:r>
            <a:endParaRPr sz="1500" dirty="0">
              <a:solidFill>
                <a:schemeClr val="tx1"/>
              </a:solidFill>
              <a:latin typeface="Roboto" panose="02000000000000000000" pitchFamily="2" charset="0"/>
              <a:ea typeface="Roboto" panose="02000000000000000000" pitchFamily="2" charset="0"/>
            </a:endParaRPr>
          </a:p>
        </p:txBody>
      </p:sp>
      <p:pic>
        <p:nvPicPr>
          <p:cNvPr id="2050" name="Picture 2" descr="Business to Consumer (B2C) – Envolve">
            <a:extLst>
              <a:ext uri="{FF2B5EF4-FFF2-40B4-BE49-F238E27FC236}">
                <a16:creationId xmlns:a16="http://schemas.microsoft.com/office/drawing/2014/main" id="{5B054F31-450B-4A66-99F9-9B6E12A6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8" y="148854"/>
            <a:ext cx="3394111" cy="2243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B2C (Business-to-Consumer)? A Quick Guide">
            <a:extLst>
              <a:ext uri="{FF2B5EF4-FFF2-40B4-BE49-F238E27FC236}">
                <a16:creationId xmlns:a16="http://schemas.microsoft.com/office/drawing/2014/main" id="{DDAAD368-B123-419C-9201-FB8A5E896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28" y="2684364"/>
            <a:ext cx="3553650" cy="2243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6007932-79FA-4D9A-B152-84E5FBD31C17}"/>
              </a:ext>
            </a:extLst>
          </p:cNvPr>
          <p:cNvSpPr/>
          <p:nvPr/>
        </p:nvSpPr>
        <p:spPr>
          <a:xfrm>
            <a:off x="0" y="574156"/>
            <a:ext cx="4572000" cy="4040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Google Shape;801;p34"/>
          <p:cNvSpPr txBox="1">
            <a:spLocks noGrp="1"/>
          </p:cNvSpPr>
          <p:nvPr>
            <p:ph type="subTitle" idx="4294967295"/>
          </p:nvPr>
        </p:nvSpPr>
        <p:spPr>
          <a:xfrm>
            <a:off x="159186" y="1011944"/>
            <a:ext cx="4009988" cy="452437"/>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200" b="1" dirty="0"/>
              <a:t>communications mix</a:t>
            </a:r>
            <a:endParaRPr sz="3200" b="1" dirty="0"/>
          </a:p>
        </p:txBody>
      </p:sp>
      <p:sp>
        <p:nvSpPr>
          <p:cNvPr id="802" name="Google Shape;802;p34"/>
          <p:cNvSpPr txBox="1">
            <a:spLocks noGrp="1"/>
          </p:cNvSpPr>
          <p:nvPr>
            <p:ph type="title" idx="4294967295"/>
          </p:nvPr>
        </p:nvSpPr>
        <p:spPr>
          <a:xfrm>
            <a:off x="318977" y="1584251"/>
            <a:ext cx="3615070" cy="202018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800" b="0" i="0" dirty="0">
                <a:solidFill>
                  <a:schemeClr val="tx1"/>
                </a:solidFill>
                <a:effectLst/>
                <a:latin typeface="Roboto" panose="02000000000000000000" pitchFamily="2" charset="0"/>
                <a:ea typeface="Roboto" panose="02000000000000000000" pitchFamily="2" charset="0"/>
              </a:rPr>
              <a:t>The communications mix involves all the tools you use to communicate with your customers or potential customers</a:t>
            </a:r>
            <a:r>
              <a:rPr lang="en-US" sz="1500" b="0" i="0" dirty="0">
                <a:solidFill>
                  <a:schemeClr val="tx1"/>
                </a:solidFill>
                <a:effectLst/>
                <a:latin typeface="Roboto" panose="02000000000000000000" pitchFamily="2" charset="0"/>
                <a:ea typeface="Roboto" panose="02000000000000000000" pitchFamily="2" charset="0"/>
              </a:rPr>
              <a:t>. </a:t>
            </a:r>
            <a:endParaRPr sz="1500" dirty="0">
              <a:solidFill>
                <a:schemeClr val="tx1"/>
              </a:solidFill>
              <a:latin typeface="Roboto" panose="02000000000000000000" pitchFamily="2" charset="0"/>
              <a:ea typeface="Roboto" panose="02000000000000000000" pitchFamily="2" charset="0"/>
            </a:endParaRPr>
          </a:p>
        </p:txBody>
      </p:sp>
      <p:sp>
        <p:nvSpPr>
          <p:cNvPr id="2" name="Oval 1">
            <a:extLst>
              <a:ext uri="{FF2B5EF4-FFF2-40B4-BE49-F238E27FC236}">
                <a16:creationId xmlns:a16="http://schemas.microsoft.com/office/drawing/2014/main" id="{3490E0A9-54A3-4F85-8456-55E12ED0BBE4}"/>
              </a:ext>
            </a:extLst>
          </p:cNvPr>
          <p:cNvSpPr/>
          <p:nvPr/>
        </p:nvSpPr>
        <p:spPr>
          <a:xfrm>
            <a:off x="5146158" y="1858804"/>
            <a:ext cx="1607804" cy="121589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Roboto" panose="02000000000000000000" pitchFamily="2" charset="0"/>
                <a:ea typeface="Roboto" panose="02000000000000000000" pitchFamily="2" charset="0"/>
              </a:rPr>
              <a:t>Advertising</a:t>
            </a:r>
          </a:p>
        </p:txBody>
      </p:sp>
      <p:sp>
        <p:nvSpPr>
          <p:cNvPr id="5" name="Oval 4">
            <a:extLst>
              <a:ext uri="{FF2B5EF4-FFF2-40B4-BE49-F238E27FC236}">
                <a16:creationId xmlns:a16="http://schemas.microsoft.com/office/drawing/2014/main" id="{E4A2CC9B-ADA1-40B9-8C7E-825FED4EC8F0}"/>
              </a:ext>
            </a:extLst>
          </p:cNvPr>
          <p:cNvSpPr/>
          <p:nvPr/>
        </p:nvSpPr>
        <p:spPr>
          <a:xfrm>
            <a:off x="5256460" y="368354"/>
            <a:ext cx="1520456" cy="12158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Roboto" panose="02000000000000000000" pitchFamily="2" charset="0"/>
                <a:ea typeface="Roboto" panose="02000000000000000000" pitchFamily="2" charset="0"/>
              </a:rPr>
              <a:t>Publicity</a:t>
            </a:r>
          </a:p>
        </p:txBody>
      </p:sp>
      <p:sp>
        <p:nvSpPr>
          <p:cNvPr id="6" name="Oval 5">
            <a:extLst>
              <a:ext uri="{FF2B5EF4-FFF2-40B4-BE49-F238E27FC236}">
                <a16:creationId xmlns:a16="http://schemas.microsoft.com/office/drawing/2014/main" id="{15AC6BD8-A31D-4546-B2EF-96BDDFCBADB5}"/>
              </a:ext>
            </a:extLst>
          </p:cNvPr>
          <p:cNvSpPr/>
          <p:nvPr/>
        </p:nvSpPr>
        <p:spPr>
          <a:xfrm>
            <a:off x="7060321" y="1139981"/>
            <a:ext cx="1520456" cy="12158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Roboto" panose="02000000000000000000" pitchFamily="2" charset="0"/>
                <a:ea typeface="Roboto" panose="02000000000000000000" pitchFamily="2" charset="0"/>
              </a:rPr>
              <a:t>sales promotion</a:t>
            </a:r>
          </a:p>
        </p:txBody>
      </p:sp>
      <p:sp>
        <p:nvSpPr>
          <p:cNvPr id="7" name="Oval 6">
            <a:extLst>
              <a:ext uri="{FF2B5EF4-FFF2-40B4-BE49-F238E27FC236}">
                <a16:creationId xmlns:a16="http://schemas.microsoft.com/office/drawing/2014/main" id="{CAA8C5D1-9191-4DD6-9A61-2CECE3746582}"/>
              </a:ext>
            </a:extLst>
          </p:cNvPr>
          <p:cNvSpPr/>
          <p:nvPr/>
        </p:nvSpPr>
        <p:spPr>
          <a:xfrm>
            <a:off x="7145079" y="2780769"/>
            <a:ext cx="1520456" cy="12158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 personal selling</a:t>
            </a:r>
          </a:p>
        </p:txBody>
      </p:sp>
      <p:sp>
        <p:nvSpPr>
          <p:cNvPr id="8" name="Oval 7">
            <a:extLst>
              <a:ext uri="{FF2B5EF4-FFF2-40B4-BE49-F238E27FC236}">
                <a16:creationId xmlns:a16="http://schemas.microsoft.com/office/drawing/2014/main" id="{3F9F0034-684B-4CE7-8C9D-75E88AC3D71C}"/>
              </a:ext>
            </a:extLst>
          </p:cNvPr>
          <p:cNvSpPr/>
          <p:nvPr/>
        </p:nvSpPr>
        <p:spPr>
          <a:xfrm>
            <a:off x="5212786" y="3395569"/>
            <a:ext cx="1607803" cy="121589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Roboto" panose="02000000000000000000" pitchFamily="2" charset="0"/>
                <a:ea typeface="Roboto" panose="02000000000000000000" pitchFamily="2" charset="0"/>
              </a:rPr>
              <a:t> personal selling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88C54-0D03-4D44-B1DD-92C6B5902875}"/>
              </a:ext>
            </a:extLst>
          </p:cNvPr>
          <p:cNvSpPr txBox="1"/>
          <p:nvPr/>
        </p:nvSpPr>
        <p:spPr>
          <a:xfrm>
            <a:off x="191390" y="543426"/>
            <a:ext cx="4986669" cy="646331"/>
          </a:xfrm>
          <a:prstGeom prst="rect">
            <a:avLst/>
          </a:prstGeom>
          <a:noFill/>
        </p:spPr>
        <p:txBody>
          <a:bodyPr wrap="square" rtlCol="0">
            <a:spAutoFit/>
          </a:bodyPr>
          <a:lstStyle/>
          <a:p>
            <a:r>
              <a:rPr lang="en-US" sz="3600" b="1" dirty="0">
                <a:latin typeface="Roboto" panose="02000000000000000000" pitchFamily="2" charset="0"/>
                <a:ea typeface="Roboto" panose="02000000000000000000" pitchFamily="2" charset="0"/>
              </a:rPr>
              <a:t>Exclusive distribution</a:t>
            </a:r>
          </a:p>
        </p:txBody>
      </p:sp>
      <p:sp>
        <p:nvSpPr>
          <p:cNvPr id="3" name="TextBox 2">
            <a:extLst>
              <a:ext uri="{FF2B5EF4-FFF2-40B4-BE49-F238E27FC236}">
                <a16:creationId xmlns:a16="http://schemas.microsoft.com/office/drawing/2014/main" id="{A92E3067-1CBC-435E-BB8D-5FD447982AFD}"/>
              </a:ext>
            </a:extLst>
          </p:cNvPr>
          <p:cNvSpPr txBox="1"/>
          <p:nvPr/>
        </p:nvSpPr>
        <p:spPr>
          <a:xfrm>
            <a:off x="191390" y="1479082"/>
            <a:ext cx="4933512" cy="1672253"/>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i="0" dirty="0">
                <a:solidFill>
                  <a:schemeClr val="tx1"/>
                </a:solidFill>
                <a:effectLst/>
                <a:latin typeface="Roboto" panose="02000000000000000000" pitchFamily="2" charset="0"/>
                <a:ea typeface="Roboto" panose="02000000000000000000" pitchFamily="2" charset="0"/>
              </a:rPr>
              <a:t>Exclusive distribution definition is a kind of distribution a manufacturer or supplier authorizes only one distributor to carry out within a definite region. Such a distributor becomes the sole authorized seller of the manufacturer's specific product</a:t>
            </a:r>
            <a:endParaRPr lang="en-US" dirty="0">
              <a:solidFill>
                <a:schemeClr val="tx1"/>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A3DD90F7-8A5F-40FC-B8BB-9895679E8859}"/>
              </a:ext>
            </a:extLst>
          </p:cNvPr>
          <p:cNvSpPr txBox="1"/>
          <p:nvPr/>
        </p:nvSpPr>
        <p:spPr>
          <a:xfrm>
            <a:off x="244547" y="3292949"/>
            <a:ext cx="4327453" cy="70275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Apple solely authorizing AT&amp;T to be the distributor of the iPhone to end users</a:t>
            </a:r>
            <a:endParaRPr lang="en-US" dirty="0">
              <a:solidFill>
                <a:schemeClr val="tx1"/>
              </a:solidFill>
              <a:latin typeface="Roboto" panose="02000000000000000000" pitchFamily="2" charset="0"/>
              <a:ea typeface="Roboto" panose="02000000000000000000" pitchFamily="2" charset="0"/>
            </a:endParaRPr>
          </a:p>
        </p:txBody>
      </p:sp>
      <p:pic>
        <p:nvPicPr>
          <p:cNvPr id="1030" name="Picture 6" descr="How AT&amp;T is helping Apple with the iPhone">
            <a:extLst>
              <a:ext uri="{FF2B5EF4-FFF2-40B4-BE49-F238E27FC236}">
                <a16:creationId xmlns:a16="http://schemas.microsoft.com/office/drawing/2014/main" id="{C89D835B-3BD4-471F-BAC6-0F11B7FFB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913" y="16188"/>
            <a:ext cx="3572540" cy="2307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0D5B9C-25B9-493C-852D-C2DC9DD4AAD4}"/>
              </a:ext>
            </a:extLst>
          </p:cNvPr>
          <p:cNvSpPr txBox="1"/>
          <p:nvPr/>
        </p:nvSpPr>
        <p:spPr>
          <a:xfrm>
            <a:off x="6352955" y="2417861"/>
            <a:ext cx="1520456" cy="307777"/>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Apple and </a:t>
            </a:r>
            <a:r>
              <a:rPr lang="en-US" dirty="0" err="1">
                <a:latin typeface="Roboto" panose="02000000000000000000" pitchFamily="2" charset="0"/>
                <a:ea typeface="Roboto" panose="02000000000000000000" pitchFamily="2" charset="0"/>
              </a:rPr>
              <a:t>At&amp;T</a:t>
            </a:r>
            <a:endParaRPr lang="en-US" dirty="0">
              <a:latin typeface="Roboto" panose="02000000000000000000" pitchFamily="2" charset="0"/>
              <a:ea typeface="Roboto" panose="02000000000000000000" pitchFamily="2" charset="0"/>
            </a:endParaRPr>
          </a:p>
        </p:txBody>
      </p:sp>
      <p:pic>
        <p:nvPicPr>
          <p:cNvPr id="1032" name="Picture 8" descr="Exclusive Distribution Examples, Strategy &amp; Explanation">
            <a:extLst>
              <a:ext uri="{FF2B5EF4-FFF2-40B4-BE49-F238E27FC236}">
                <a16:creationId xmlns:a16="http://schemas.microsoft.com/office/drawing/2014/main" id="{1441B8E9-B385-4320-91FB-23C0E06B6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971" y="2823482"/>
            <a:ext cx="3874944" cy="184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3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3C5DF-FCEA-40AD-B6E3-0C020AC9ED1A}"/>
              </a:ext>
            </a:extLst>
          </p:cNvPr>
          <p:cNvSpPr txBox="1"/>
          <p:nvPr/>
        </p:nvSpPr>
        <p:spPr>
          <a:xfrm>
            <a:off x="723014" y="382772"/>
            <a:ext cx="2137144" cy="41467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F55C51AB-A8C2-4920-9DBB-C431191CFE72}"/>
              </a:ext>
            </a:extLst>
          </p:cNvPr>
          <p:cNvSpPr txBox="1"/>
          <p:nvPr/>
        </p:nvSpPr>
        <p:spPr>
          <a:xfrm>
            <a:off x="723014" y="1981815"/>
            <a:ext cx="3125972" cy="400110"/>
          </a:xfrm>
          <a:prstGeom prst="rect">
            <a:avLst/>
          </a:prstGeom>
          <a:solidFill>
            <a:srgbClr val="00B0F0"/>
          </a:solidFill>
        </p:spPr>
        <p:txBody>
          <a:bodyPr wrap="square" rtlCol="0">
            <a:spAutoFit/>
          </a:bodyPr>
          <a:lstStyle/>
          <a:p>
            <a:pPr algn="ctr"/>
            <a:r>
              <a:rPr lang="en-US" sz="2000" b="1" dirty="0">
                <a:latin typeface="Roboto" panose="02000000000000000000" pitchFamily="2" charset="0"/>
                <a:ea typeface="Roboto" panose="02000000000000000000" pitchFamily="2" charset="0"/>
              </a:rPr>
              <a:t>Market penetration </a:t>
            </a:r>
          </a:p>
        </p:txBody>
      </p:sp>
      <p:sp>
        <p:nvSpPr>
          <p:cNvPr id="4" name="TextBox 3">
            <a:extLst>
              <a:ext uri="{FF2B5EF4-FFF2-40B4-BE49-F238E27FC236}">
                <a16:creationId xmlns:a16="http://schemas.microsoft.com/office/drawing/2014/main" id="{26622F52-92A6-4817-BAE1-22F372507EA1}"/>
              </a:ext>
            </a:extLst>
          </p:cNvPr>
          <p:cNvSpPr txBox="1"/>
          <p:nvPr/>
        </p:nvSpPr>
        <p:spPr>
          <a:xfrm>
            <a:off x="723014" y="774759"/>
            <a:ext cx="8048846" cy="1025922"/>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Intensive distribution is a form of marketing strategy under which a company tries to sell its product from a small vendor to a big store</a:t>
            </a:r>
          </a:p>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Soft drinks and cigarettes are some of the examples on which intensive distribution is followed.</a:t>
            </a:r>
            <a:endParaRPr lang="en-US" dirty="0">
              <a:solidFill>
                <a:schemeClr val="tx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A4E76909-CA3B-4691-9A69-D249D7E2E8B6}"/>
              </a:ext>
            </a:extLst>
          </p:cNvPr>
          <p:cNvSpPr txBox="1"/>
          <p:nvPr/>
        </p:nvSpPr>
        <p:spPr>
          <a:xfrm>
            <a:off x="648586" y="374648"/>
            <a:ext cx="3200400" cy="400110"/>
          </a:xfrm>
          <a:prstGeom prst="rect">
            <a:avLst/>
          </a:prstGeom>
          <a:solidFill>
            <a:srgbClr val="00B0F0"/>
          </a:solidFill>
        </p:spPr>
        <p:txBody>
          <a:bodyPr wrap="square" rtlCol="0">
            <a:spAutoFit/>
          </a:bodyPr>
          <a:lstStyle/>
          <a:p>
            <a:pPr algn="ctr"/>
            <a:r>
              <a:rPr lang="en-US" sz="2000" b="1" dirty="0">
                <a:latin typeface="Roboto" panose="02000000000000000000" pitchFamily="2" charset="0"/>
                <a:ea typeface="Roboto" panose="02000000000000000000" pitchFamily="2" charset="0"/>
              </a:rPr>
              <a:t>Intensive distribution</a:t>
            </a:r>
          </a:p>
        </p:txBody>
      </p:sp>
      <p:sp>
        <p:nvSpPr>
          <p:cNvPr id="7" name="TextBox 6">
            <a:extLst>
              <a:ext uri="{FF2B5EF4-FFF2-40B4-BE49-F238E27FC236}">
                <a16:creationId xmlns:a16="http://schemas.microsoft.com/office/drawing/2014/main" id="{8AF9E81C-2F8D-411F-B8C3-897B4A13B9C7}"/>
              </a:ext>
            </a:extLst>
          </p:cNvPr>
          <p:cNvSpPr txBox="1"/>
          <p:nvPr/>
        </p:nvSpPr>
        <p:spPr>
          <a:xfrm>
            <a:off x="547577" y="2465862"/>
            <a:ext cx="8048846" cy="702756"/>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en-US" b="0" i="0" dirty="0">
                <a:solidFill>
                  <a:schemeClr val="tx1"/>
                </a:solidFill>
                <a:effectLst/>
                <a:latin typeface="Roboto" panose="02000000000000000000" pitchFamily="2" charset="0"/>
                <a:ea typeface="Roboto" panose="02000000000000000000" pitchFamily="2" charset="0"/>
              </a:rPr>
              <a:t>Market penetration can be understood as a strategy to enter into a new market. It’s also used as a metric to measure the percentage of market share a service or product is able to capture.</a:t>
            </a:r>
            <a:endParaRPr lang="en-US" dirty="0">
              <a:solidFill>
                <a:schemeClr val="tx1"/>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7885C37D-90F1-4F90-BE1F-B50BBBF8DCB0}"/>
              </a:ext>
            </a:extLst>
          </p:cNvPr>
          <p:cNvSpPr txBox="1"/>
          <p:nvPr/>
        </p:nvSpPr>
        <p:spPr>
          <a:xfrm>
            <a:off x="547577" y="3252555"/>
            <a:ext cx="8048846" cy="1349087"/>
          </a:xfrm>
          <a:prstGeom prst="rect">
            <a:avLst/>
          </a:prstGeom>
          <a:solidFill>
            <a:schemeClr val="bg1"/>
          </a:solidFill>
        </p:spPr>
        <p:txBody>
          <a:bodyPr wrap="square" rtlCol="0">
            <a:spAutoFit/>
          </a:bodyPr>
          <a:lstStyle/>
          <a:p>
            <a:pPr marL="285750" indent="-285750" algn="just" fontAlgn="base">
              <a:lnSpc>
                <a:spcPct val="150000"/>
              </a:lnSpc>
              <a:buFont typeface="Wingdings" panose="05000000000000000000" pitchFamily="2" charset="2"/>
              <a:buChar char="q"/>
            </a:pPr>
            <a:r>
              <a:rPr lang="en-US" b="1" i="0" dirty="0">
                <a:solidFill>
                  <a:schemeClr val="tx1"/>
                </a:solidFill>
                <a:effectLst/>
                <a:latin typeface="Roboto" panose="02000000000000000000" pitchFamily="2" charset="0"/>
                <a:ea typeface="Roboto" panose="02000000000000000000" pitchFamily="2" charset="0"/>
              </a:rPr>
              <a:t>Expand into different territories: </a:t>
            </a:r>
            <a:r>
              <a:rPr lang="en-US" i="0" dirty="0">
                <a:solidFill>
                  <a:schemeClr val="tx1"/>
                </a:solidFill>
                <a:effectLst/>
                <a:latin typeface="Roboto" panose="02000000000000000000" pitchFamily="2" charset="0"/>
                <a:ea typeface="Roboto" panose="02000000000000000000" pitchFamily="2" charset="0"/>
              </a:rPr>
              <a:t>It is one of the most common ways for firms to expand. When a market gets saturated, most shops will begin to explore for new locations. Moving to a new region is one of the simplest ways to grow a retail empire, but it requires favorable market conditions.</a:t>
            </a:r>
          </a:p>
        </p:txBody>
      </p:sp>
    </p:spTree>
    <p:extLst>
      <p:ext uri="{BB962C8B-B14F-4D97-AF65-F5344CB8AC3E}">
        <p14:creationId xmlns:p14="http://schemas.microsoft.com/office/powerpoint/2010/main" val="451323428"/>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1844</Words>
  <Application>Microsoft Office PowerPoint</Application>
  <PresentationFormat>On-screen Show (16:9)</PresentationFormat>
  <Paragraphs>162</Paragraphs>
  <Slides>33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Wingdings</vt:lpstr>
      <vt:lpstr>Montserrat Black</vt:lpstr>
      <vt:lpstr>Calibri</vt:lpstr>
      <vt:lpstr>Roboto</vt:lpstr>
      <vt:lpstr>Roboto</vt:lpstr>
      <vt:lpstr>Montserrat</vt:lpstr>
      <vt:lpstr>Roboto Medium</vt:lpstr>
      <vt:lpstr>Montserrat Medium</vt:lpstr>
      <vt:lpstr>Montserrat SemiBold</vt:lpstr>
      <vt:lpstr>Arial</vt:lpstr>
      <vt:lpstr>Montserrat ExtraBold</vt:lpstr>
      <vt:lpstr>Roboto Black</vt:lpstr>
      <vt:lpstr>Digital Marketing Proposal by Slidesgo</vt:lpstr>
      <vt:lpstr>Development and role of selling in marketing</vt:lpstr>
      <vt:lpstr>PowerPoint Presentation</vt:lpstr>
      <vt:lpstr>PowerPoint Presentation</vt:lpstr>
      <vt:lpstr>Business to business (B2B)</vt:lpstr>
      <vt:lpstr>PowerPoint Presentation</vt:lpstr>
      <vt:lpstr>Business to consumer (B2C) </vt:lpstr>
      <vt:lpstr>The communications mix involves all the tools you use to communicate with your customers or potential customers.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15</cp:revision>
  <dcterms:modified xsi:type="dcterms:W3CDTF">2022-08-04T10:24:52Z</dcterms:modified>
</cp:coreProperties>
</file>