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1"/>
  </p:notesMasterIdLst>
  <p:sldIdLst>
    <p:sldId id="256" r:id="rId2"/>
    <p:sldId id="297" r:id="rId3"/>
    <p:sldId id="258" r:id="rId4"/>
    <p:sldId id="303" r:id="rId5"/>
    <p:sldId id="301" r:id="rId6"/>
    <p:sldId id="261" r:id="rId7"/>
    <p:sldId id="264" r:id="rId8"/>
    <p:sldId id="304" r:id="rId9"/>
    <p:sldId id="263" r:id="rId10"/>
    <p:sldId id="305" r:id="rId11"/>
    <p:sldId id="268" r:id="rId12"/>
    <p:sldId id="270" r:id="rId13"/>
    <p:sldId id="273" r:id="rId14"/>
    <p:sldId id="287" r:id="rId15"/>
    <p:sldId id="274" r:id="rId16"/>
    <p:sldId id="275" r:id="rId17"/>
    <p:sldId id="278" r:id="rId18"/>
    <p:sldId id="279" r:id="rId19"/>
    <p:sldId id="280" r:id="rId20"/>
    <p:sldId id="281" r:id="rId21"/>
    <p:sldId id="282" r:id="rId22"/>
    <p:sldId id="306" r:id="rId23"/>
    <p:sldId id="292" r:id="rId24"/>
    <p:sldId id="288" r:id="rId25"/>
    <p:sldId id="293" r:id="rId26"/>
    <p:sldId id="289" r:id="rId27"/>
    <p:sldId id="296" r:id="rId28"/>
    <p:sldId id="308" r:id="rId29"/>
    <p:sldId id="309"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362" autoAdjust="0"/>
    <p:restoredTop sz="94660"/>
  </p:normalViewPr>
  <p:slideViewPr>
    <p:cSldViewPr>
      <p:cViewPr>
        <p:scale>
          <a:sx n="66" d="100"/>
          <a:sy n="66" d="100"/>
        </p:scale>
        <p:origin x="-2106" y="-54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FC53BA-FC85-4AC5-BDFE-6EA5DAA8E20B}" type="datetimeFigureOut">
              <a:rPr lang="en-US" smtClean="0"/>
              <a:pPr/>
              <a:t>7/21/2021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3FE09F-45FA-4F2F-8A13-16535F98AE7A}" type="slidenum">
              <a:rPr lang="en-US" smtClean="0"/>
              <a:pPr/>
              <a:t>‹#›</a:t>
            </a:fld>
            <a:endParaRPr lang="en-US"/>
          </a:p>
        </p:txBody>
      </p:sp>
    </p:spTree>
    <p:extLst>
      <p:ext uri="{BB962C8B-B14F-4D97-AF65-F5344CB8AC3E}">
        <p14:creationId xmlns:p14="http://schemas.microsoft.com/office/powerpoint/2010/main" xmlns="" val="12015866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body" idx="1"/>
          </p:nvPr>
        </p:nvSpPr>
        <p:spPr>
          <a:noFill/>
          <a:ln w="9525"/>
        </p:spPr>
        <p:txBody>
          <a:bodyPr/>
          <a:lstStyle/>
          <a:p>
            <a:pPr>
              <a:buFontTx/>
              <a:buChar char="•"/>
            </a:pPr>
            <a:endParaRPr lang="en-US" smtClean="0"/>
          </a:p>
        </p:txBody>
      </p:sp>
      <p:sp>
        <p:nvSpPr>
          <p:cNvPr id="20483" name="Rectangle 3"/>
          <p:cNvSpPr>
            <a:spLocks noGrp="1" noRot="1" noChangeAspect="1" noChangeArrowheads="1" noTextEdit="1"/>
          </p:cNvSpPr>
          <p:nvPr>
            <p:ph type="sldImg"/>
          </p:nvPr>
        </p:nvSpPr>
        <p:spPr>
          <a:ln cap="flat"/>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Notes Placeholder"/>
          <p:cNvSpPr>
            <a:spLocks noGrp="1"/>
          </p:cNvSpPr>
          <p:nvPr>
            <p:ph type="body" idx="1"/>
          </p:nvPr>
        </p:nvSpPr>
        <p:spPr bwMode="auto">
          <a:xfrm>
            <a:off x="-1582047981" y="-2109396961"/>
            <a:ext cx="0" cy="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noFill/>
          <a:ln w="9525"/>
        </p:spPr>
        <p:txBody>
          <a:bodyPr/>
          <a:lstStyle/>
          <a:p>
            <a:r>
              <a:rPr lang="en-GB" smtClean="0"/>
              <a:t>Sensitivity = the ability of the test to correctly define those who have disease</a:t>
            </a:r>
          </a:p>
          <a:p>
            <a:r>
              <a:rPr lang="en-GB" smtClean="0"/>
              <a:t>Specificity the ability of the test to correctly define those who do not have disease</a:t>
            </a:r>
          </a:p>
          <a:p>
            <a:endParaRPr lang="en-GB" smtClean="0"/>
          </a:p>
          <a:p>
            <a:r>
              <a:rPr lang="en-GB" smtClean="0"/>
              <a:t>When doing these squares always put Th. e positives and those with disease at the top left</a:t>
            </a:r>
          </a:p>
          <a:p>
            <a:endParaRPr lang="en-GB" smtClean="0"/>
          </a:p>
          <a:p>
            <a:r>
              <a:rPr lang="en-GB" smtClean="0"/>
              <a:t>When you do multiple tests, the sensitivity and specificity are multiplied., so that only the positives are retested, and then the results given out.</a:t>
            </a:r>
          </a:p>
        </p:txBody>
      </p:sp>
      <p:sp>
        <p:nvSpPr>
          <p:cNvPr id="18435" name="Rectangle 3"/>
          <p:cNvSpPr>
            <a:spLocks noGrp="1" noRot="1" noChangeAspect="1" noChangeArrowheads="1" noTextEdit="1"/>
          </p:cNvSpPr>
          <p:nvPr>
            <p:ph type="sldImg"/>
          </p:nvPr>
        </p:nvSpPr>
        <p:spPr>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noFill/>
          <a:ln w="9525"/>
        </p:spPr>
        <p:txBody>
          <a:bodyPr/>
          <a:lstStyle/>
          <a:p>
            <a:pPr>
              <a:buFontTx/>
              <a:buChar char="•"/>
            </a:pPr>
            <a:r>
              <a:rPr lang="en-GB" smtClean="0"/>
              <a:t>Valid, that a positive test indicates a problem </a:t>
            </a:r>
          </a:p>
          <a:p>
            <a:pPr>
              <a:buFontTx/>
              <a:buChar char="•"/>
            </a:pPr>
            <a:r>
              <a:rPr lang="en-GB" smtClean="0"/>
              <a:t>This is a problem with rubella screening, do the titres mean a person is immune</a:t>
            </a:r>
          </a:p>
          <a:p>
            <a:pPr>
              <a:buFontTx/>
              <a:buChar char="•"/>
            </a:pPr>
            <a:r>
              <a:rPr lang="en-GB" smtClean="0"/>
              <a:t>Reliable, does the test produce the same value if retested</a:t>
            </a:r>
          </a:p>
          <a:p>
            <a:pPr>
              <a:buFontTx/>
              <a:buChar char="•"/>
            </a:pPr>
            <a:r>
              <a:rPr lang="en-GB" smtClean="0"/>
              <a:t>Yield - how many positives do you get when you screen 100 people?</a:t>
            </a:r>
          </a:p>
          <a:p>
            <a:pPr>
              <a:buFontTx/>
              <a:buChar char="•"/>
            </a:pPr>
            <a:r>
              <a:rPr lang="en-GB" smtClean="0"/>
              <a:t>Is  the cost of the test, and treatment less than the cost of the disease?</a:t>
            </a:r>
          </a:p>
          <a:p>
            <a:pPr>
              <a:buFontTx/>
              <a:buChar char="•"/>
            </a:pPr>
            <a:r>
              <a:rPr lang="en-GB" smtClean="0"/>
              <a:t>Is the test acceptable e.g.. transurethral ultrasound for prostatic ca</a:t>
            </a:r>
          </a:p>
          <a:p>
            <a:pPr>
              <a:buFontTx/>
              <a:buChar char="•"/>
            </a:pPr>
            <a:r>
              <a:rPr lang="en-GB" smtClean="0"/>
              <a:t>Chlamydia screening in males</a:t>
            </a:r>
          </a:p>
          <a:p>
            <a:pPr>
              <a:buFontTx/>
              <a:buChar char="•"/>
            </a:pPr>
            <a:r>
              <a:rPr lang="en-GB" smtClean="0"/>
              <a:t>Are there services for the individual once you have screened them</a:t>
            </a:r>
          </a:p>
          <a:p>
            <a:pPr>
              <a:buFontTx/>
              <a:buChar char="•"/>
            </a:pPr>
            <a:r>
              <a:rPr lang="en-GB" smtClean="0"/>
              <a:t>E.g.. early days of HIV, no there weren’t</a:t>
            </a:r>
          </a:p>
        </p:txBody>
      </p:sp>
      <p:sp>
        <p:nvSpPr>
          <p:cNvPr id="19459" name="Rectangle 3"/>
          <p:cNvSpPr>
            <a:spLocks noGrp="1" noRot="1" noChangeAspect="1" noChangeArrowheads="1" noTextEdit="1"/>
          </p:cNvSpPr>
          <p:nvPr>
            <p:ph type="sldImg"/>
          </p:nvPr>
        </p:nvSpPr>
        <p:spPr>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Notes Placeholder"/>
          <p:cNvSpPr>
            <a:spLocks noGrp="1"/>
          </p:cNvSpPr>
          <p:nvPr>
            <p:ph type="body" idx="1"/>
          </p:nvPr>
        </p:nvSpPr>
        <p:spPr bwMode="auto">
          <a:xfrm>
            <a:off x="-1582047981" y="-2109396961"/>
            <a:ext cx="0" cy="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Notes Placeholder"/>
          <p:cNvSpPr>
            <a:spLocks noGrp="1"/>
          </p:cNvSpPr>
          <p:nvPr>
            <p:ph type="body" idx="1"/>
          </p:nvPr>
        </p:nvSpPr>
        <p:spPr bwMode="auto">
          <a:xfrm>
            <a:off x="-1582047981" y="-2109396961"/>
            <a:ext cx="0" cy="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CB9A4D3-E7D1-47E4-9233-CA720F30E10F}" type="datetimeFigureOut">
              <a:rPr lang="en-US" smtClean="0"/>
              <a:pPr/>
              <a:t>7/21/2021</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0696956-A534-4AA7-BB8E-F303F9B9DD59}"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B9A4D3-E7D1-47E4-9233-CA720F30E10F}" type="datetimeFigureOut">
              <a:rPr lang="en-US" smtClean="0"/>
              <a:pPr/>
              <a:t>7/21/2021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696956-A534-4AA7-BB8E-F303F9B9DD5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F0696956-A534-4AA7-BB8E-F303F9B9DD59}"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B9A4D3-E7D1-47E4-9233-CA720F30E10F}" type="datetimeFigureOut">
              <a:rPr lang="en-US" smtClean="0"/>
              <a:pPr/>
              <a:t>7/21/2021</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CB9A4D3-E7D1-47E4-9233-CA720F30E10F}" type="datetimeFigureOut">
              <a:rPr lang="en-US" smtClean="0"/>
              <a:pPr/>
              <a:t>7/21/2021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F0696956-A534-4AA7-BB8E-F303F9B9DD59}"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8CB9A4D3-E7D1-47E4-9233-CA720F30E10F}" type="datetimeFigureOut">
              <a:rPr lang="en-US" smtClean="0"/>
              <a:pPr/>
              <a:t>7/21/2021</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0696956-A534-4AA7-BB8E-F303F9B9DD59}"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8CB9A4D3-E7D1-47E4-9233-CA720F30E10F}" type="datetimeFigureOut">
              <a:rPr lang="en-US" smtClean="0"/>
              <a:pPr/>
              <a:t>7/21/2021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696956-A534-4AA7-BB8E-F303F9B9DD59}"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CB9A4D3-E7D1-47E4-9233-CA720F30E10F}" type="datetimeFigureOut">
              <a:rPr lang="en-US" smtClean="0"/>
              <a:pPr/>
              <a:t>7/21/2021</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F0696956-A534-4AA7-BB8E-F303F9B9DD59}"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CB9A4D3-E7D1-47E4-9233-CA720F30E10F}" type="datetimeFigureOut">
              <a:rPr lang="en-US" smtClean="0"/>
              <a:pPr/>
              <a:t>7/21/2021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F0696956-A534-4AA7-BB8E-F303F9B9DD5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8CB9A4D3-E7D1-47E4-9233-CA720F30E10F}" type="datetimeFigureOut">
              <a:rPr lang="en-US" smtClean="0"/>
              <a:pPr/>
              <a:t>7/21/2021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F0696956-A534-4AA7-BB8E-F303F9B9DD5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F0696956-A534-4AA7-BB8E-F303F9B9DD59}"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8CB9A4D3-E7D1-47E4-9233-CA720F30E10F}" type="datetimeFigureOut">
              <a:rPr lang="en-US" smtClean="0"/>
              <a:pPr/>
              <a:t>7/21/2021</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F0696956-A534-4AA7-BB8E-F303F9B9DD59}"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8CB9A4D3-E7D1-47E4-9233-CA720F30E10F}" type="datetimeFigureOut">
              <a:rPr lang="en-US" smtClean="0"/>
              <a:pPr/>
              <a:t>7/21/2021</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8CB9A4D3-E7D1-47E4-9233-CA720F30E10F}" type="datetimeFigureOut">
              <a:rPr lang="en-US" smtClean="0"/>
              <a:pPr/>
              <a:t>7/21/2021</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F0696956-A534-4AA7-BB8E-F303F9B9DD59}"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SCREENING</a:t>
            </a:r>
            <a:endParaRPr lang="en-US" dirty="0"/>
          </a:p>
        </p:txBody>
      </p:sp>
      <p:sp>
        <p:nvSpPr>
          <p:cNvPr id="4" name="Rectangle 3"/>
          <p:cNvSpPr/>
          <p:nvPr/>
        </p:nvSpPr>
        <p:spPr>
          <a:xfrm>
            <a:off x="2286000" y="3962400"/>
            <a:ext cx="4572000" cy="1200329"/>
          </a:xfrm>
          <a:prstGeom prst="rect">
            <a:avLst/>
          </a:prstGeom>
        </p:spPr>
        <p:txBody>
          <a:bodyPr>
            <a:spAutoFit/>
          </a:bodyPr>
          <a:lstStyle/>
          <a:p>
            <a:pPr algn="ctr">
              <a:defRPr/>
            </a:pPr>
            <a:r>
              <a:rPr lang="en-US" b="1" dirty="0" smtClean="0">
                <a:solidFill>
                  <a:schemeClr val="tx1">
                    <a:lumMod val="75000"/>
                    <a:lumOff val="25000"/>
                  </a:schemeClr>
                </a:solidFill>
              </a:rPr>
              <a:t>Mr. Faisal Muhammad</a:t>
            </a:r>
            <a:endParaRPr lang="en-US" dirty="0" smtClean="0">
              <a:solidFill>
                <a:schemeClr val="tx1">
                  <a:lumMod val="75000"/>
                  <a:lumOff val="25000"/>
                </a:schemeClr>
              </a:solidFill>
            </a:endParaRPr>
          </a:p>
          <a:p>
            <a:pPr algn="ctr">
              <a:defRPr/>
            </a:pPr>
            <a:r>
              <a:rPr lang="en-US" dirty="0" smtClean="0">
                <a:solidFill>
                  <a:schemeClr val="tx1">
                    <a:lumMod val="75000"/>
                    <a:lumOff val="25000"/>
                  </a:schemeClr>
                </a:solidFill>
              </a:rPr>
              <a:t>Lecturer &amp; IMPH Coordinator,                                                         Department of Public Health, DIU                                        Email: faisal.ph0049.c@diu.edu.bd</a:t>
            </a:r>
            <a:endParaRPr lang="en-US" dirty="0">
              <a:solidFill>
                <a:schemeClr val="tx1">
                  <a:lumMod val="75000"/>
                  <a:lumOff val="2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09600" y="533400"/>
            <a:ext cx="7543800" cy="563563"/>
          </a:xfrm>
        </p:spPr>
        <p:txBody>
          <a:bodyPr>
            <a:normAutofit fontScale="90000"/>
          </a:bodyPr>
          <a:lstStyle/>
          <a:p>
            <a:pPr eaLnBrk="1" hangingPunct="1"/>
            <a:r>
              <a:rPr lang="en-US" sz="3200" b="1" dirty="0" smtClean="0"/>
              <a:t>Type of Error (Random Error)</a:t>
            </a:r>
          </a:p>
        </p:txBody>
      </p:sp>
      <p:pic>
        <p:nvPicPr>
          <p:cNvPr id="26627" name="Picture 3"/>
          <p:cNvPicPr>
            <a:picLocks noChangeAspect="1"/>
          </p:cNvPicPr>
          <p:nvPr/>
        </p:nvPicPr>
        <p:blipFill>
          <a:blip r:embed="rId2">
            <a:extLst>
              <a:ext uri="{28A0092B-C50C-407E-A947-70E740481C1C}">
                <a14:useLocalDpi xmlns:a14="http://schemas.microsoft.com/office/drawing/2010/main" xmlns="" val="0"/>
              </a:ext>
            </a:extLst>
          </a:blip>
          <a:srcRect/>
          <a:stretch>
            <a:fillRect/>
          </a:stretch>
        </p:blipFill>
        <p:spPr bwMode="auto">
          <a:xfrm>
            <a:off x="457200" y="1371600"/>
            <a:ext cx="7772400" cy="4419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2524617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a:xfrm>
            <a:off x="685800" y="476250"/>
            <a:ext cx="7772400" cy="590550"/>
          </a:xfrm>
          <a:noFill/>
        </p:spPr>
        <p:txBody>
          <a:bodyPr>
            <a:normAutofit fontScale="90000"/>
          </a:bodyPr>
          <a:lstStyle/>
          <a:p>
            <a:r>
              <a:rPr lang="en-GB" sz="3600" u="none" dirty="0" smtClean="0"/>
              <a:t>How Good Is the test</a:t>
            </a:r>
          </a:p>
        </p:txBody>
      </p:sp>
      <p:sp>
        <p:nvSpPr>
          <p:cNvPr id="6147" name="Rectangle 1027"/>
          <p:cNvSpPr>
            <a:spLocks noChangeArrowheads="1"/>
          </p:cNvSpPr>
          <p:nvPr/>
        </p:nvSpPr>
        <p:spPr bwMode="auto">
          <a:xfrm>
            <a:off x="4079875" y="1404938"/>
            <a:ext cx="2219325" cy="454025"/>
          </a:xfrm>
          <a:prstGeom prst="rect">
            <a:avLst/>
          </a:prstGeom>
          <a:noFill/>
          <a:ln w="12700">
            <a:noFill/>
            <a:miter lim="800000"/>
            <a:headEnd/>
            <a:tailEnd/>
          </a:ln>
        </p:spPr>
        <p:txBody>
          <a:bodyPr wrap="none" lIns="90488" tIns="44450" rIns="90488" bIns="44450">
            <a:spAutoFit/>
          </a:bodyPr>
          <a:lstStyle/>
          <a:p>
            <a:r>
              <a:rPr lang="en-GB" u="none" dirty="0"/>
              <a:t>Disease present?</a:t>
            </a:r>
          </a:p>
        </p:txBody>
      </p:sp>
      <p:sp>
        <p:nvSpPr>
          <p:cNvPr id="6148" name="Rectangle 1028"/>
          <p:cNvSpPr>
            <a:spLocks noChangeArrowheads="1"/>
          </p:cNvSpPr>
          <p:nvPr/>
        </p:nvSpPr>
        <p:spPr bwMode="auto">
          <a:xfrm>
            <a:off x="3227388" y="2265363"/>
            <a:ext cx="4081462" cy="1925637"/>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6149" name="Rectangle 1029"/>
          <p:cNvSpPr>
            <a:spLocks noChangeArrowheads="1"/>
          </p:cNvSpPr>
          <p:nvPr/>
        </p:nvSpPr>
        <p:spPr bwMode="auto">
          <a:xfrm>
            <a:off x="3395663" y="1789113"/>
            <a:ext cx="655637" cy="454025"/>
          </a:xfrm>
          <a:prstGeom prst="rect">
            <a:avLst/>
          </a:prstGeom>
          <a:noFill/>
          <a:ln w="12700">
            <a:noFill/>
            <a:miter lim="800000"/>
            <a:headEnd/>
            <a:tailEnd/>
          </a:ln>
        </p:spPr>
        <p:txBody>
          <a:bodyPr wrap="none" lIns="90488" tIns="44450" rIns="90488" bIns="44450">
            <a:spAutoFit/>
          </a:bodyPr>
          <a:lstStyle/>
          <a:p>
            <a:r>
              <a:rPr lang="en-GB" u="none" dirty="0"/>
              <a:t>Yes</a:t>
            </a:r>
          </a:p>
        </p:txBody>
      </p:sp>
      <p:sp>
        <p:nvSpPr>
          <p:cNvPr id="6150" name="Rectangle 1030"/>
          <p:cNvSpPr>
            <a:spLocks noChangeArrowheads="1"/>
          </p:cNvSpPr>
          <p:nvPr/>
        </p:nvSpPr>
        <p:spPr bwMode="auto">
          <a:xfrm>
            <a:off x="6003925" y="1773238"/>
            <a:ext cx="673100" cy="454025"/>
          </a:xfrm>
          <a:prstGeom prst="rect">
            <a:avLst/>
          </a:prstGeom>
          <a:noFill/>
          <a:ln w="12700">
            <a:noFill/>
            <a:miter lim="800000"/>
            <a:headEnd/>
            <a:tailEnd/>
          </a:ln>
        </p:spPr>
        <p:txBody>
          <a:bodyPr lIns="90488" tIns="44450" rIns="90488" bIns="44450">
            <a:spAutoFit/>
          </a:bodyPr>
          <a:lstStyle/>
          <a:p>
            <a:r>
              <a:rPr lang="en-GB" u="none"/>
              <a:t>No</a:t>
            </a:r>
          </a:p>
        </p:txBody>
      </p:sp>
      <p:sp>
        <p:nvSpPr>
          <p:cNvPr id="6151" name="Rectangle 1031"/>
          <p:cNvSpPr>
            <a:spLocks noChangeArrowheads="1"/>
          </p:cNvSpPr>
          <p:nvPr/>
        </p:nvSpPr>
        <p:spPr bwMode="auto">
          <a:xfrm>
            <a:off x="2025650" y="2425700"/>
            <a:ext cx="1162050" cy="454025"/>
          </a:xfrm>
          <a:prstGeom prst="rect">
            <a:avLst/>
          </a:prstGeom>
          <a:noFill/>
          <a:ln w="12700">
            <a:noFill/>
            <a:miter lim="800000"/>
            <a:headEnd/>
            <a:tailEnd/>
          </a:ln>
        </p:spPr>
        <p:txBody>
          <a:bodyPr wrap="none" lIns="90488" tIns="44450" rIns="90488" bIns="44450">
            <a:spAutoFit/>
          </a:bodyPr>
          <a:lstStyle/>
          <a:p>
            <a:r>
              <a:rPr lang="en-GB" u="none"/>
              <a:t>Positive</a:t>
            </a:r>
          </a:p>
        </p:txBody>
      </p:sp>
      <p:sp>
        <p:nvSpPr>
          <p:cNvPr id="6152" name="Rectangle 1032"/>
          <p:cNvSpPr>
            <a:spLocks noChangeArrowheads="1"/>
          </p:cNvSpPr>
          <p:nvPr/>
        </p:nvSpPr>
        <p:spPr bwMode="auto">
          <a:xfrm>
            <a:off x="1908175" y="3544888"/>
            <a:ext cx="1279525" cy="454025"/>
          </a:xfrm>
          <a:prstGeom prst="rect">
            <a:avLst/>
          </a:prstGeom>
          <a:noFill/>
          <a:ln w="12700">
            <a:noFill/>
            <a:miter lim="800000"/>
            <a:headEnd/>
            <a:tailEnd/>
          </a:ln>
        </p:spPr>
        <p:txBody>
          <a:bodyPr wrap="none" lIns="90488" tIns="44450" rIns="90488" bIns="44450">
            <a:spAutoFit/>
          </a:bodyPr>
          <a:lstStyle/>
          <a:p>
            <a:r>
              <a:rPr lang="en-GB" u="none"/>
              <a:t>Negative</a:t>
            </a:r>
          </a:p>
        </p:txBody>
      </p:sp>
      <p:sp>
        <p:nvSpPr>
          <p:cNvPr id="6153" name="Rectangle 1033"/>
          <p:cNvSpPr>
            <a:spLocks noChangeArrowheads="1"/>
          </p:cNvSpPr>
          <p:nvPr/>
        </p:nvSpPr>
        <p:spPr bwMode="auto">
          <a:xfrm>
            <a:off x="471488" y="2976563"/>
            <a:ext cx="1457325" cy="454025"/>
          </a:xfrm>
          <a:prstGeom prst="rect">
            <a:avLst/>
          </a:prstGeom>
          <a:noFill/>
          <a:ln w="12700">
            <a:noFill/>
            <a:miter lim="800000"/>
            <a:headEnd/>
            <a:tailEnd/>
          </a:ln>
        </p:spPr>
        <p:txBody>
          <a:bodyPr wrap="none" lIns="90488" tIns="44450" rIns="90488" bIns="44450">
            <a:spAutoFit/>
          </a:bodyPr>
          <a:lstStyle/>
          <a:p>
            <a:r>
              <a:rPr lang="en-GB" u="none"/>
              <a:t>Test result</a:t>
            </a:r>
          </a:p>
        </p:txBody>
      </p:sp>
      <p:sp>
        <p:nvSpPr>
          <p:cNvPr id="6154" name="Line 1034"/>
          <p:cNvSpPr>
            <a:spLocks noChangeShapeType="1"/>
          </p:cNvSpPr>
          <p:nvPr/>
        </p:nvSpPr>
        <p:spPr bwMode="auto">
          <a:xfrm>
            <a:off x="5291138" y="2282825"/>
            <a:ext cx="0" cy="1925638"/>
          </a:xfrm>
          <a:prstGeom prst="line">
            <a:avLst/>
          </a:prstGeom>
          <a:noFill/>
          <a:ln w="12700">
            <a:solidFill>
              <a:schemeClr val="tx1"/>
            </a:solidFill>
            <a:round/>
            <a:headEnd/>
            <a:tailEnd/>
          </a:ln>
        </p:spPr>
        <p:txBody>
          <a:bodyPr wrap="none" anchor="ctr"/>
          <a:lstStyle/>
          <a:p>
            <a:endParaRPr lang="en-US"/>
          </a:p>
        </p:txBody>
      </p:sp>
      <p:sp>
        <p:nvSpPr>
          <p:cNvPr id="6155" name="Line 1035"/>
          <p:cNvSpPr>
            <a:spLocks noChangeShapeType="1"/>
          </p:cNvSpPr>
          <p:nvPr/>
        </p:nvSpPr>
        <p:spPr bwMode="auto">
          <a:xfrm flipV="1">
            <a:off x="3240088" y="3205163"/>
            <a:ext cx="3983037" cy="14287"/>
          </a:xfrm>
          <a:prstGeom prst="line">
            <a:avLst/>
          </a:prstGeom>
          <a:noFill/>
          <a:ln w="12700">
            <a:solidFill>
              <a:schemeClr val="tx1"/>
            </a:solidFill>
            <a:round/>
            <a:headEnd/>
            <a:tailEnd/>
          </a:ln>
        </p:spPr>
        <p:txBody>
          <a:bodyPr wrap="none" anchor="ctr"/>
          <a:lstStyle/>
          <a:p>
            <a:endParaRPr lang="en-US"/>
          </a:p>
        </p:txBody>
      </p:sp>
      <p:sp>
        <p:nvSpPr>
          <p:cNvPr id="6156" name="Rectangle 1036"/>
          <p:cNvSpPr>
            <a:spLocks noChangeArrowheads="1"/>
          </p:cNvSpPr>
          <p:nvPr/>
        </p:nvSpPr>
        <p:spPr bwMode="auto">
          <a:xfrm>
            <a:off x="3395663" y="2605088"/>
            <a:ext cx="1525587" cy="393700"/>
          </a:xfrm>
          <a:prstGeom prst="rect">
            <a:avLst/>
          </a:prstGeom>
          <a:noFill/>
          <a:ln w="12700">
            <a:noFill/>
            <a:miter lim="800000"/>
            <a:headEnd/>
            <a:tailEnd/>
          </a:ln>
        </p:spPr>
        <p:txBody>
          <a:bodyPr wrap="none" lIns="90488" tIns="44450" rIns="90488" bIns="44450">
            <a:spAutoFit/>
          </a:bodyPr>
          <a:lstStyle/>
          <a:p>
            <a:r>
              <a:rPr lang="en-GB" sz="2000" u="none"/>
              <a:t>True positive</a:t>
            </a:r>
          </a:p>
        </p:txBody>
      </p:sp>
      <p:sp>
        <p:nvSpPr>
          <p:cNvPr id="6157" name="Rectangle 1037"/>
          <p:cNvSpPr>
            <a:spLocks noChangeArrowheads="1"/>
          </p:cNvSpPr>
          <p:nvPr/>
        </p:nvSpPr>
        <p:spPr bwMode="auto">
          <a:xfrm>
            <a:off x="3462338" y="3490913"/>
            <a:ext cx="1638300" cy="393700"/>
          </a:xfrm>
          <a:prstGeom prst="rect">
            <a:avLst/>
          </a:prstGeom>
          <a:noFill/>
          <a:ln w="12700">
            <a:noFill/>
            <a:miter lim="800000"/>
            <a:headEnd/>
            <a:tailEnd/>
          </a:ln>
        </p:spPr>
        <p:txBody>
          <a:bodyPr wrap="none" lIns="90488" tIns="44450" rIns="90488" bIns="44450">
            <a:spAutoFit/>
          </a:bodyPr>
          <a:lstStyle/>
          <a:p>
            <a:r>
              <a:rPr lang="en-GB" sz="2000" u="none"/>
              <a:t>False negative</a:t>
            </a:r>
          </a:p>
        </p:txBody>
      </p:sp>
      <p:sp>
        <p:nvSpPr>
          <p:cNvPr id="6158" name="Rectangle 1038"/>
          <p:cNvSpPr>
            <a:spLocks noChangeArrowheads="1"/>
          </p:cNvSpPr>
          <p:nvPr/>
        </p:nvSpPr>
        <p:spPr bwMode="auto">
          <a:xfrm>
            <a:off x="5316538" y="2554288"/>
            <a:ext cx="1581150" cy="393700"/>
          </a:xfrm>
          <a:prstGeom prst="rect">
            <a:avLst/>
          </a:prstGeom>
          <a:noFill/>
          <a:ln w="12700">
            <a:noFill/>
            <a:miter lim="800000"/>
            <a:headEnd/>
            <a:tailEnd/>
          </a:ln>
        </p:spPr>
        <p:txBody>
          <a:bodyPr wrap="none" lIns="90488" tIns="44450" rIns="90488" bIns="44450">
            <a:spAutoFit/>
          </a:bodyPr>
          <a:lstStyle/>
          <a:p>
            <a:r>
              <a:rPr lang="en-GB" sz="2000" u="none"/>
              <a:t>False positive</a:t>
            </a:r>
          </a:p>
        </p:txBody>
      </p:sp>
      <p:sp>
        <p:nvSpPr>
          <p:cNvPr id="6159" name="Rectangle 1039"/>
          <p:cNvSpPr>
            <a:spLocks noChangeArrowheads="1"/>
          </p:cNvSpPr>
          <p:nvPr/>
        </p:nvSpPr>
        <p:spPr bwMode="auto">
          <a:xfrm>
            <a:off x="5316538" y="3490913"/>
            <a:ext cx="1582737" cy="393700"/>
          </a:xfrm>
          <a:prstGeom prst="rect">
            <a:avLst/>
          </a:prstGeom>
          <a:noFill/>
          <a:ln w="12700">
            <a:noFill/>
            <a:miter lim="800000"/>
            <a:headEnd/>
            <a:tailEnd/>
          </a:ln>
        </p:spPr>
        <p:txBody>
          <a:bodyPr wrap="none" lIns="90488" tIns="44450" rIns="90488" bIns="44450">
            <a:spAutoFit/>
          </a:bodyPr>
          <a:lstStyle/>
          <a:p>
            <a:r>
              <a:rPr lang="en-GB" sz="2000" u="none"/>
              <a:t>True negative</a:t>
            </a:r>
          </a:p>
        </p:txBody>
      </p:sp>
      <p:sp>
        <p:nvSpPr>
          <p:cNvPr id="6160" name="Rectangle 1040"/>
          <p:cNvSpPr>
            <a:spLocks noChangeArrowheads="1"/>
          </p:cNvSpPr>
          <p:nvPr/>
        </p:nvSpPr>
        <p:spPr bwMode="auto">
          <a:xfrm>
            <a:off x="788988" y="4530725"/>
            <a:ext cx="5453062" cy="454025"/>
          </a:xfrm>
          <a:prstGeom prst="rect">
            <a:avLst/>
          </a:prstGeom>
          <a:noFill/>
          <a:ln w="12700">
            <a:noFill/>
            <a:miter lim="800000"/>
            <a:headEnd/>
            <a:tailEnd/>
          </a:ln>
        </p:spPr>
        <p:txBody>
          <a:bodyPr wrap="none" lIns="90488" tIns="44450" rIns="90488" bIns="44450">
            <a:spAutoFit/>
          </a:bodyPr>
          <a:lstStyle/>
          <a:p>
            <a:r>
              <a:rPr lang="en-GB" u="none" dirty="0"/>
              <a:t>Sensitivity </a:t>
            </a:r>
            <a:r>
              <a:rPr lang="en-GB" u="none" dirty="0" smtClean="0"/>
              <a:t>= </a:t>
            </a:r>
            <a:r>
              <a:rPr lang="en-GB" u="none" dirty="0"/>
              <a:t>			True positive</a:t>
            </a:r>
          </a:p>
        </p:txBody>
      </p:sp>
      <p:sp>
        <p:nvSpPr>
          <p:cNvPr id="6161" name="Line 1041"/>
          <p:cNvSpPr>
            <a:spLocks noChangeShapeType="1"/>
          </p:cNvSpPr>
          <p:nvPr/>
        </p:nvSpPr>
        <p:spPr bwMode="auto">
          <a:xfrm>
            <a:off x="3124200" y="4899025"/>
            <a:ext cx="4967288" cy="0"/>
          </a:xfrm>
          <a:prstGeom prst="line">
            <a:avLst/>
          </a:prstGeom>
          <a:noFill/>
          <a:ln w="12700">
            <a:solidFill>
              <a:schemeClr val="tx1"/>
            </a:solidFill>
            <a:round/>
            <a:headEnd/>
            <a:tailEnd/>
          </a:ln>
        </p:spPr>
        <p:txBody>
          <a:bodyPr wrap="none" anchor="ctr"/>
          <a:lstStyle/>
          <a:p>
            <a:endParaRPr lang="en-US"/>
          </a:p>
        </p:txBody>
      </p:sp>
      <p:sp>
        <p:nvSpPr>
          <p:cNvPr id="6162" name="Rectangle 1042"/>
          <p:cNvSpPr>
            <a:spLocks noChangeArrowheads="1"/>
          </p:cNvSpPr>
          <p:nvPr/>
        </p:nvSpPr>
        <p:spPr bwMode="auto">
          <a:xfrm>
            <a:off x="3495675" y="4930775"/>
            <a:ext cx="3987800" cy="454025"/>
          </a:xfrm>
          <a:prstGeom prst="rect">
            <a:avLst/>
          </a:prstGeom>
          <a:noFill/>
          <a:ln w="12700">
            <a:noFill/>
            <a:miter lim="800000"/>
            <a:headEnd/>
            <a:tailEnd/>
          </a:ln>
        </p:spPr>
        <p:txBody>
          <a:bodyPr wrap="none" lIns="90488" tIns="44450" rIns="90488" bIns="44450">
            <a:spAutoFit/>
          </a:bodyPr>
          <a:lstStyle/>
          <a:p>
            <a:r>
              <a:rPr lang="en-GB" u="none"/>
              <a:t>True positive + False negatives</a:t>
            </a:r>
          </a:p>
        </p:txBody>
      </p:sp>
      <p:sp>
        <p:nvSpPr>
          <p:cNvPr id="6163" name="Rectangle 1043"/>
          <p:cNvSpPr>
            <a:spLocks noChangeArrowheads="1"/>
          </p:cNvSpPr>
          <p:nvPr/>
        </p:nvSpPr>
        <p:spPr bwMode="auto">
          <a:xfrm>
            <a:off x="736600" y="5822950"/>
            <a:ext cx="184150" cy="92075"/>
          </a:xfrm>
          <a:prstGeom prst="rect">
            <a:avLst/>
          </a:prstGeom>
          <a:noFill/>
          <a:ln w="12700">
            <a:noFill/>
            <a:miter lim="800000"/>
            <a:headEnd/>
            <a:tailEnd/>
          </a:ln>
        </p:spPr>
        <p:txBody>
          <a:bodyPr wrap="none" anchor="ctr"/>
          <a:lstStyle/>
          <a:p>
            <a:endParaRPr lang="en-US"/>
          </a:p>
        </p:txBody>
      </p:sp>
      <p:sp>
        <p:nvSpPr>
          <p:cNvPr id="6164" name="Rectangle 1044"/>
          <p:cNvSpPr>
            <a:spLocks noChangeArrowheads="1"/>
          </p:cNvSpPr>
          <p:nvPr/>
        </p:nvSpPr>
        <p:spPr bwMode="auto">
          <a:xfrm>
            <a:off x="787400" y="5449888"/>
            <a:ext cx="5519738" cy="454025"/>
          </a:xfrm>
          <a:prstGeom prst="rect">
            <a:avLst/>
          </a:prstGeom>
          <a:noFill/>
          <a:ln w="12700">
            <a:noFill/>
            <a:miter lim="800000"/>
            <a:headEnd/>
            <a:tailEnd/>
          </a:ln>
        </p:spPr>
        <p:txBody>
          <a:bodyPr wrap="none" lIns="90488" tIns="44450" rIns="90488" bIns="44450">
            <a:spAutoFit/>
          </a:bodyPr>
          <a:lstStyle/>
          <a:p>
            <a:r>
              <a:rPr lang="en-GB" u="none"/>
              <a:t>Specificity = 			True negative</a:t>
            </a:r>
          </a:p>
        </p:txBody>
      </p:sp>
      <p:sp>
        <p:nvSpPr>
          <p:cNvPr id="6165" name="Line 1045"/>
          <p:cNvSpPr>
            <a:spLocks noChangeShapeType="1"/>
          </p:cNvSpPr>
          <p:nvPr/>
        </p:nvSpPr>
        <p:spPr bwMode="auto">
          <a:xfrm>
            <a:off x="3055938" y="5851525"/>
            <a:ext cx="5184775" cy="0"/>
          </a:xfrm>
          <a:prstGeom prst="line">
            <a:avLst/>
          </a:prstGeom>
          <a:noFill/>
          <a:ln w="12700">
            <a:solidFill>
              <a:schemeClr val="tx1"/>
            </a:solidFill>
            <a:round/>
            <a:headEnd/>
            <a:tailEnd/>
          </a:ln>
        </p:spPr>
        <p:txBody>
          <a:bodyPr wrap="none" anchor="ctr"/>
          <a:lstStyle/>
          <a:p>
            <a:endParaRPr lang="en-US"/>
          </a:p>
        </p:txBody>
      </p:sp>
      <p:sp>
        <p:nvSpPr>
          <p:cNvPr id="6166" name="Rectangle 1046"/>
          <p:cNvSpPr>
            <a:spLocks noChangeArrowheads="1"/>
          </p:cNvSpPr>
          <p:nvPr/>
        </p:nvSpPr>
        <p:spPr bwMode="auto">
          <a:xfrm>
            <a:off x="3579813" y="5832475"/>
            <a:ext cx="3987800" cy="454025"/>
          </a:xfrm>
          <a:prstGeom prst="rect">
            <a:avLst/>
          </a:prstGeom>
          <a:noFill/>
          <a:ln w="12700">
            <a:noFill/>
            <a:miter lim="800000"/>
            <a:headEnd/>
            <a:tailEnd/>
          </a:ln>
        </p:spPr>
        <p:txBody>
          <a:bodyPr wrap="none" lIns="90488" tIns="44450" rIns="90488" bIns="44450">
            <a:spAutoFit/>
          </a:bodyPr>
          <a:lstStyle/>
          <a:p>
            <a:r>
              <a:rPr lang="en-GB" u="none"/>
              <a:t>True negative + False positives</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6"/>
          <p:cNvSpPr>
            <a:spLocks noGrp="1" noChangeArrowheads="1"/>
          </p:cNvSpPr>
          <p:nvPr>
            <p:ph type="title"/>
          </p:nvPr>
        </p:nvSpPr>
        <p:spPr>
          <a:xfrm>
            <a:off x="685800" y="0"/>
            <a:ext cx="7772400" cy="1143000"/>
          </a:xfrm>
          <a:noFill/>
        </p:spPr>
        <p:txBody>
          <a:bodyPr>
            <a:normAutofit fontScale="90000"/>
          </a:bodyPr>
          <a:lstStyle/>
          <a:p>
            <a:r>
              <a:rPr lang="en-GB" sz="3600" u="none" dirty="0" smtClean="0"/>
              <a:t>Characteristics </a:t>
            </a:r>
            <a:br>
              <a:rPr lang="en-GB" sz="3600" u="none" dirty="0" smtClean="0"/>
            </a:br>
            <a:r>
              <a:rPr lang="en-GB" sz="3600" u="none" dirty="0" smtClean="0"/>
              <a:t>of a good screening test</a:t>
            </a:r>
          </a:p>
        </p:txBody>
      </p:sp>
      <p:sp>
        <p:nvSpPr>
          <p:cNvPr id="7171" name="Rectangle 1027"/>
          <p:cNvSpPr>
            <a:spLocks noGrp="1" noChangeArrowheads="1"/>
          </p:cNvSpPr>
          <p:nvPr>
            <p:ph sz="quarter" idx="1"/>
          </p:nvPr>
        </p:nvSpPr>
        <p:spPr>
          <a:xfrm>
            <a:off x="685800" y="1981200"/>
            <a:ext cx="7772400" cy="4400550"/>
          </a:xfrm>
          <a:noFill/>
        </p:spPr>
        <p:txBody>
          <a:bodyPr>
            <a:normAutofit/>
          </a:bodyPr>
          <a:lstStyle/>
          <a:p>
            <a:pPr>
              <a:lnSpc>
                <a:spcPct val="90000"/>
              </a:lnSpc>
              <a:spcAft>
                <a:spcPct val="15000"/>
              </a:spcAft>
            </a:pPr>
            <a:r>
              <a:rPr lang="en-GB" sz="2400" smtClean="0"/>
              <a:t>Valid (e.g., sensitive and specific)</a:t>
            </a:r>
          </a:p>
          <a:p>
            <a:pPr>
              <a:lnSpc>
                <a:spcPct val="90000"/>
              </a:lnSpc>
              <a:spcAft>
                <a:spcPct val="15000"/>
              </a:spcAft>
            </a:pPr>
            <a:r>
              <a:rPr lang="en-GB" sz="2400" smtClean="0"/>
              <a:t>Reliable (gives consistent results; no random errors)</a:t>
            </a:r>
          </a:p>
          <a:p>
            <a:pPr>
              <a:lnSpc>
                <a:spcPct val="90000"/>
              </a:lnSpc>
              <a:spcAft>
                <a:spcPct val="15000"/>
              </a:spcAft>
            </a:pPr>
            <a:r>
              <a:rPr lang="en-GB" sz="2400" smtClean="0"/>
              <a:t>Yield (number of cases identified per thousand screened)</a:t>
            </a:r>
          </a:p>
          <a:p>
            <a:pPr>
              <a:lnSpc>
                <a:spcPct val="90000"/>
              </a:lnSpc>
              <a:spcAft>
                <a:spcPct val="15000"/>
              </a:spcAft>
            </a:pPr>
            <a:r>
              <a:rPr lang="en-GB" sz="2400" smtClean="0"/>
              <a:t>Cost – benefit (compare costs avoided due to early detection of the disease against cost of the screening.   Does the test merely uncover more disease that is expensive to treat without appreciable advantage?)</a:t>
            </a:r>
          </a:p>
          <a:p>
            <a:pPr>
              <a:lnSpc>
                <a:spcPct val="90000"/>
              </a:lnSpc>
              <a:spcAft>
                <a:spcPct val="15000"/>
              </a:spcAft>
            </a:pPr>
            <a:r>
              <a:rPr lang="en-GB" sz="2400" smtClean="0"/>
              <a:t>Acceptable (discomfort, hassle, cost of obtaining test)</a:t>
            </a:r>
          </a:p>
          <a:p>
            <a:pPr>
              <a:lnSpc>
                <a:spcPct val="90000"/>
              </a:lnSpc>
              <a:spcAft>
                <a:spcPct val="15000"/>
              </a:spcAft>
            </a:pPr>
            <a:r>
              <a:rPr lang="en-GB" sz="2400" smtClean="0"/>
              <a:t>Follow-up services (plan needed to deal with positive results)</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Criteria for a suitable screening test are :</a:t>
            </a:r>
            <a:endParaRPr lang="en-US" sz="2800" dirty="0"/>
          </a:p>
        </p:txBody>
      </p:sp>
      <p:sp>
        <p:nvSpPr>
          <p:cNvPr id="3" name="Content Placeholder 2"/>
          <p:cNvSpPr>
            <a:spLocks noGrp="1"/>
          </p:cNvSpPr>
          <p:nvPr>
            <p:ph sz="quarter" idx="1"/>
          </p:nvPr>
        </p:nvSpPr>
        <p:spPr/>
        <p:txBody>
          <a:bodyPr/>
          <a:lstStyle/>
          <a:p>
            <a:r>
              <a:rPr lang="en-US" dirty="0" smtClean="0"/>
              <a:t>It must be relatively simple.</a:t>
            </a:r>
          </a:p>
          <a:p>
            <a:r>
              <a:rPr lang="en-US" dirty="0" smtClean="0"/>
              <a:t>Cheap or inexpensive</a:t>
            </a:r>
          </a:p>
          <a:p>
            <a:r>
              <a:rPr lang="en-US" dirty="0" smtClean="0"/>
              <a:t>It should be easy to apply or administer with minimum discomfort.</a:t>
            </a:r>
          </a:p>
          <a:p>
            <a:r>
              <a:rPr lang="en-US" dirty="0" smtClean="0"/>
              <a:t>Must be acceptable to the public or subjects</a:t>
            </a:r>
          </a:p>
          <a:p>
            <a:r>
              <a:rPr lang="en-US" dirty="0" smtClean="0"/>
              <a:t>Must be safe and in addition must be reliable and valid.</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Considerations in screening</a:t>
            </a:r>
            <a:endParaRPr lang="en-US" dirty="0"/>
          </a:p>
        </p:txBody>
      </p:sp>
      <p:sp>
        <p:nvSpPr>
          <p:cNvPr id="3" name="Content Placeholder 2"/>
          <p:cNvSpPr>
            <a:spLocks noGrp="1"/>
          </p:cNvSpPr>
          <p:nvPr>
            <p:ph sz="quarter" idx="1"/>
          </p:nvPr>
        </p:nvSpPr>
        <p:spPr/>
        <p:txBody>
          <a:bodyPr/>
          <a:lstStyle/>
          <a:p>
            <a:r>
              <a:rPr lang="en-US" dirty="0" smtClean="0"/>
              <a:t>Severity</a:t>
            </a:r>
          </a:p>
          <a:p>
            <a:r>
              <a:rPr lang="en-US" dirty="0" smtClean="0"/>
              <a:t>Prevalence</a:t>
            </a:r>
          </a:p>
          <a:p>
            <a:r>
              <a:rPr lang="en-US" dirty="0" smtClean="0"/>
              <a:t>Understand natural history</a:t>
            </a:r>
          </a:p>
          <a:p>
            <a:r>
              <a:rPr lang="en-US" dirty="0" smtClean="0"/>
              <a:t>Diagnosis and treatment</a:t>
            </a:r>
          </a:p>
          <a:p>
            <a:r>
              <a:rPr lang="en-US" dirty="0" smtClean="0"/>
              <a:t>Cost</a:t>
            </a:r>
          </a:p>
          <a:p>
            <a:r>
              <a:rPr lang="en-US" dirty="0" smtClean="0"/>
              <a:t>Efficacy</a:t>
            </a:r>
          </a:p>
          <a:p>
            <a:r>
              <a:rPr lang="en-US" dirty="0" smtClean="0"/>
              <a:t>Safety</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Sensitivity </a:t>
            </a:r>
            <a:endParaRPr lang="en-US" dirty="0"/>
          </a:p>
        </p:txBody>
      </p:sp>
      <p:sp>
        <p:nvSpPr>
          <p:cNvPr id="3" name="Content Placeholder 2"/>
          <p:cNvSpPr>
            <a:spLocks noGrp="1"/>
          </p:cNvSpPr>
          <p:nvPr>
            <p:ph sz="quarter" idx="1"/>
          </p:nvPr>
        </p:nvSpPr>
        <p:spPr/>
        <p:txBody>
          <a:bodyPr/>
          <a:lstStyle/>
          <a:p>
            <a:pPr algn="just"/>
            <a:r>
              <a:rPr lang="en-US" dirty="0" smtClean="0"/>
              <a:t>The sensitivity of the test is defined as the ability of the test to identify correctly those who have the disease.</a:t>
            </a:r>
          </a:p>
          <a:p>
            <a:pPr algn="just"/>
            <a:r>
              <a:rPr lang="en-US" dirty="0" smtClean="0"/>
              <a:t>Sensitivity is the proportion of truly ill people in the screened population who are identified as ill by the screening test.</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Validity</a:t>
            </a:r>
            <a:endParaRPr lang="en-US" dirty="0"/>
          </a:p>
        </p:txBody>
      </p:sp>
      <p:sp>
        <p:nvSpPr>
          <p:cNvPr id="3" name="Content Placeholder 2"/>
          <p:cNvSpPr>
            <a:spLocks noGrp="1"/>
          </p:cNvSpPr>
          <p:nvPr>
            <p:ph sz="quarter" idx="1"/>
          </p:nvPr>
        </p:nvSpPr>
        <p:spPr/>
        <p:txBody>
          <a:bodyPr>
            <a:normAutofit fontScale="92500" lnSpcReduction="10000"/>
          </a:bodyPr>
          <a:lstStyle/>
          <a:p>
            <a:pPr algn="just"/>
            <a:r>
              <a:rPr lang="en-US" dirty="0" smtClean="0"/>
              <a:t>Validity is the degree to which data measure what they were intended to measure-that is ,  the result of a measurements correspond to the true state of the phenomenon being measured . </a:t>
            </a:r>
          </a:p>
          <a:p>
            <a:pPr algn="just"/>
            <a:r>
              <a:rPr lang="en-US" dirty="0" smtClean="0"/>
              <a:t>Another word for validity is accuracy.</a:t>
            </a:r>
          </a:p>
          <a:p>
            <a:pPr algn="just"/>
            <a:r>
              <a:rPr lang="en-US" dirty="0" smtClean="0"/>
              <a:t>It is measured by sensitivity and specificity</a:t>
            </a:r>
            <a:r>
              <a:rPr lang="en-US" dirty="0" smtClean="0"/>
              <a:t>.</a:t>
            </a:r>
          </a:p>
          <a:p>
            <a:pPr algn="just"/>
            <a:endParaRPr lang="en-US" dirty="0" smtClean="0"/>
          </a:p>
          <a:p>
            <a:pPr algn="just"/>
            <a:r>
              <a:rPr lang="en-US" dirty="0" smtClean="0"/>
              <a:t>Specificity- is defined as the ability of the test to identify correctly those who do not have the disease.</a:t>
            </a:r>
          </a:p>
          <a:p>
            <a:pPr algn="just"/>
            <a:r>
              <a:rPr lang="en-US" dirty="0" smtClean="0"/>
              <a:t>Specificity- is the proportion of truly healthy people who are so identified by the screening test.</a:t>
            </a:r>
          </a:p>
          <a:p>
            <a:pPr algn="just">
              <a:buNone/>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sz="quarter" idx="1"/>
          </p:nvPr>
        </p:nvGraphicFramePr>
        <p:xfrm>
          <a:off x="301625" y="1527175"/>
          <a:ext cx="8504237" cy="5181600"/>
        </p:xfrm>
        <a:graphic>
          <a:graphicData uri="http://schemas.openxmlformats.org/drawingml/2006/table">
            <a:tbl>
              <a:tblPr/>
              <a:tblGrid>
                <a:gridCol w="2974187"/>
                <a:gridCol w="5530050"/>
              </a:tblGrid>
              <a:tr h="2546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Times New Roman" pitchFamily="18" charset="0"/>
                          <a:cs typeface="Times New Roman" pitchFamily="18" charset="0"/>
                        </a:rPr>
                        <a:t>Positive     predictive value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Times New Roman" pitchFamily="18" charset="0"/>
                          <a:cs typeface="Times New Roman" pitchFamily="18" charset="0"/>
                        </a:rPr>
                        <a:t>(+ PV)</a:t>
                      </a:r>
                      <a:endParaRPr kumimoji="0" lang="en-US" sz="3200" b="1"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2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94491" marR="94491" anchor="ct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Times New Roman" pitchFamily="18" charset="0"/>
                          <a:cs typeface="Times New Roman" pitchFamily="18" charset="0"/>
                        </a:rPr>
                        <a:t>The fraction of people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Times New Roman" pitchFamily="18" charset="0"/>
                          <a:cs typeface="Times New Roman" pitchFamily="18" charset="0"/>
                        </a:rPr>
                        <a:t>with positive tests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Times New Roman" pitchFamily="18" charset="0"/>
                          <a:cs typeface="Times New Roman" pitchFamily="18" charset="0"/>
                        </a:rPr>
                        <a:t>who actually have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Times New Roman" pitchFamily="18" charset="0"/>
                          <a:cs typeface="Times New Roman" pitchFamily="18" charset="0"/>
                        </a:rPr>
                        <a:t>the condition.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200" b="1" i="0" u="none" strike="noStrike" cap="none" normalizeH="0" baseline="0" dirty="0" smtClean="0">
                        <a:ln>
                          <a:noFill/>
                        </a:ln>
                        <a:solidFill>
                          <a:schemeClr val="tx1"/>
                        </a:solidFill>
                        <a:effectLst/>
                        <a:latin typeface="Arial" charset="0"/>
                      </a:endParaRPr>
                    </a:p>
                  </a:txBody>
                  <a:tcPr marL="94491" marR="94491" anchor="ctr" horzOverflow="overflow">
                    <a:lnL>
                      <a:noFill/>
                    </a:lnL>
                    <a:lnR cap="flat">
                      <a:noFill/>
                    </a:lnR>
                    <a:lnT cap="flat">
                      <a:noFill/>
                    </a:lnT>
                    <a:lnB>
                      <a:noFill/>
                    </a:lnB>
                    <a:lnTlToBr>
                      <a:noFill/>
                    </a:lnTlToBr>
                    <a:lnBlToTr>
                      <a:noFill/>
                    </a:lnBlToTr>
                    <a:noFill/>
                  </a:tcPr>
                </a:tc>
              </a:tr>
              <a:tr h="26352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chemeClr val="tx1"/>
                          </a:solidFill>
                          <a:effectLst/>
                          <a:latin typeface="Times New Roman" pitchFamily="18" charset="0"/>
                          <a:cs typeface="Times New Roman" pitchFamily="18" charset="0"/>
                        </a:rPr>
                        <a:t>Negative predictive value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chemeClr val="tx1"/>
                          </a:solidFill>
                          <a:effectLst/>
                          <a:latin typeface="Times New Roman" pitchFamily="18" charset="0"/>
                          <a:cs typeface="Times New Roman" pitchFamily="18" charset="0"/>
                        </a:rPr>
                        <a:t>(-PV)</a:t>
                      </a:r>
                    </a:p>
                  </a:txBody>
                  <a:tcPr marL="94491" marR="94491" anchor="ct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Times New Roman" pitchFamily="18" charset="0"/>
                          <a:cs typeface="Times New Roman" pitchFamily="18" charset="0"/>
                        </a:rPr>
                        <a:t>The fraction of people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Times New Roman" pitchFamily="18" charset="0"/>
                          <a:cs typeface="Times New Roman" pitchFamily="18" charset="0"/>
                        </a:rPr>
                        <a:t>with negative tests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Times New Roman" pitchFamily="18" charset="0"/>
                          <a:cs typeface="Times New Roman" pitchFamily="18" charset="0"/>
                        </a:rPr>
                        <a:t>who actually don't have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Times New Roman" pitchFamily="18" charset="0"/>
                          <a:cs typeface="Times New Roman" pitchFamily="18" charset="0"/>
                        </a:rPr>
                        <a:t>the condition.</a:t>
                      </a:r>
                      <a:endParaRPr kumimoji="0" lang="en-US" sz="3200" b="1" i="0" u="none" strike="noStrike" cap="none" normalizeH="0" baseline="0" dirty="0" smtClean="0">
                        <a:ln>
                          <a:noFill/>
                        </a:ln>
                        <a:solidFill>
                          <a:schemeClr val="tx1"/>
                        </a:solidFill>
                        <a:effectLst/>
                        <a:latin typeface="Arial" charset="0"/>
                      </a:endParaRPr>
                    </a:p>
                  </a:txBody>
                  <a:tcPr marL="94491" marR="94491" anchor="ctr" horzOverflow="overflow">
                    <a:lnL>
                      <a:noFill/>
                    </a:lnL>
                    <a:lnR cap="flat">
                      <a:noFill/>
                    </a:lnR>
                    <a:lnT>
                      <a:noFill/>
                    </a:lnT>
                    <a:lnB>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4" name="Content Placeholder 3"/>
          <p:cNvGraphicFramePr>
            <a:graphicFrameLocks noGrp="1"/>
          </p:cNvGraphicFramePr>
          <p:nvPr>
            <p:ph sz="quarter" idx="1"/>
          </p:nvPr>
        </p:nvGraphicFramePr>
        <p:xfrm>
          <a:off x="457200" y="1600200"/>
          <a:ext cx="8382000" cy="5142929"/>
        </p:xfrm>
        <a:graphic>
          <a:graphicData uri="http://schemas.openxmlformats.org/drawingml/2006/table">
            <a:tbl>
              <a:tblPr/>
              <a:tblGrid>
                <a:gridCol w="2743200"/>
                <a:gridCol w="2743200"/>
                <a:gridCol w="2895600"/>
              </a:tblGrid>
              <a:tr h="15081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0" i="0" u="none" strike="noStrike" cap="none" normalizeH="0" baseline="0" dirty="0" smtClean="0">
                          <a:ln>
                            <a:noFill/>
                          </a:ln>
                          <a:solidFill>
                            <a:schemeClr val="tx1"/>
                          </a:solidFill>
                          <a:effectLst/>
                          <a:latin typeface="Arial" charset="0"/>
                        </a:rPr>
                        <a:t>Patient with the disease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0" i="0" u="none" strike="noStrike" cap="none" normalizeH="0" baseline="0" smtClean="0">
                          <a:ln>
                            <a:noFill/>
                          </a:ln>
                          <a:solidFill>
                            <a:schemeClr val="tx1"/>
                          </a:solidFill>
                          <a:effectLst/>
                          <a:latin typeface="Arial" charset="0"/>
                        </a:rPr>
                        <a:t>Patient without the disease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097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0" i="0" u="none" strike="noStrike" cap="none" normalizeH="0" baseline="0" smtClean="0">
                          <a:ln>
                            <a:noFill/>
                          </a:ln>
                          <a:solidFill>
                            <a:schemeClr val="tx1"/>
                          </a:solidFill>
                          <a:effectLst/>
                          <a:latin typeface="Arial" charset="0"/>
                        </a:rPr>
                        <a:t>Test is positive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4800" b="0" i="0" u="none" strike="noStrike" cap="none" normalizeH="0" baseline="0" smtClean="0">
                          <a:ln>
                            <a:noFill/>
                          </a:ln>
                          <a:solidFill>
                            <a:schemeClr val="tx1"/>
                          </a:solidFill>
                          <a:effectLst/>
                          <a:latin typeface="Arial" charset="0"/>
                        </a:rPr>
                        <a:t>A</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smtClean="0">
                          <a:ln>
                            <a:noFill/>
                          </a:ln>
                          <a:solidFill>
                            <a:schemeClr val="tx1"/>
                          </a:solidFill>
                          <a:effectLst/>
                          <a:latin typeface="Arial" charset="0"/>
                        </a:rPr>
                        <a:t>True Positive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4800" b="0" i="0" u="none" strike="noStrike" cap="none" normalizeH="0" baseline="0" dirty="0" smtClean="0">
                          <a:ln>
                            <a:noFill/>
                          </a:ln>
                          <a:solidFill>
                            <a:schemeClr val="tx1"/>
                          </a:solidFill>
                          <a:effectLst/>
                          <a:latin typeface="Arial" charset="0"/>
                        </a:rPr>
                        <a:t>B</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dirty="0" smtClean="0">
                          <a:ln>
                            <a:noFill/>
                          </a:ln>
                          <a:solidFill>
                            <a:schemeClr val="tx1"/>
                          </a:solidFill>
                          <a:effectLst/>
                          <a:latin typeface="Arial" charset="0"/>
                        </a:rPr>
                        <a:t>False Positive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811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0" i="0" u="none" strike="noStrike" cap="none" normalizeH="0" baseline="0" smtClean="0">
                          <a:ln>
                            <a:noFill/>
                          </a:ln>
                          <a:solidFill>
                            <a:schemeClr val="tx1"/>
                          </a:solidFill>
                          <a:effectLst/>
                          <a:latin typeface="Arial" charset="0"/>
                        </a:rPr>
                        <a:t>Test is negative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4800" b="0" i="0" u="none" strike="noStrike" cap="none" normalizeH="0" baseline="0" smtClean="0">
                          <a:ln>
                            <a:noFill/>
                          </a:ln>
                          <a:solidFill>
                            <a:schemeClr val="tx1"/>
                          </a:solidFill>
                          <a:effectLst/>
                          <a:latin typeface="Arial" charset="0"/>
                        </a:rPr>
                        <a:t>C</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smtClean="0">
                          <a:ln>
                            <a:noFill/>
                          </a:ln>
                          <a:solidFill>
                            <a:schemeClr val="tx1"/>
                          </a:solidFill>
                          <a:effectLst/>
                          <a:latin typeface="Arial" charset="0"/>
                        </a:rPr>
                        <a:t>False Negative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4800" b="0" i="0" u="none" strike="noStrike" cap="none" normalizeH="0" baseline="0" dirty="0" smtClean="0">
                          <a:ln>
                            <a:noFill/>
                          </a:ln>
                          <a:solidFill>
                            <a:schemeClr val="tx1"/>
                          </a:solidFill>
                          <a:effectLst/>
                          <a:latin typeface="Arial" charset="0"/>
                        </a:rPr>
                        <a:t>D</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dirty="0" smtClean="0">
                          <a:ln>
                            <a:noFill/>
                          </a:ln>
                          <a:solidFill>
                            <a:schemeClr val="tx1"/>
                          </a:solidFill>
                          <a:effectLst/>
                          <a:latin typeface="Arial" charset="0"/>
                        </a:rPr>
                        <a:t>True Negative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457200"/>
            <a:ext cx="8534400" cy="914400"/>
          </a:xfrm>
        </p:spPr>
        <p:txBody>
          <a:bodyPr>
            <a:noAutofit/>
          </a:bodyPr>
          <a:lstStyle/>
          <a:p>
            <a:r>
              <a:rPr lang="en-US" sz="2400" b="1" dirty="0" smtClean="0"/>
              <a:t>Using the 2X2 table </a:t>
            </a:r>
            <a:br>
              <a:rPr lang="en-US" sz="2400" b="1" dirty="0" smtClean="0"/>
            </a:br>
            <a:r>
              <a:rPr lang="en-US" sz="2400" b="1" dirty="0" smtClean="0"/>
              <a:t>you can calculate</a:t>
            </a:r>
            <a:r>
              <a:rPr lang="en-US" sz="2400" dirty="0" smtClean="0"/>
              <a:t> </a:t>
            </a:r>
            <a:endParaRPr lang="en-US" sz="2400" dirty="0"/>
          </a:p>
        </p:txBody>
      </p:sp>
      <p:sp>
        <p:nvSpPr>
          <p:cNvPr id="3" name="Content Placeholder 2"/>
          <p:cNvSpPr>
            <a:spLocks noGrp="1"/>
          </p:cNvSpPr>
          <p:nvPr>
            <p:ph sz="quarter" idx="1"/>
          </p:nvPr>
        </p:nvSpPr>
        <p:spPr/>
        <p:txBody>
          <a:bodyPr/>
          <a:lstStyle/>
          <a:p>
            <a:pPr algn="ctr">
              <a:lnSpc>
                <a:spcPct val="90000"/>
              </a:lnSpc>
              <a:buFontTx/>
              <a:buNone/>
            </a:pPr>
            <a:r>
              <a:rPr lang="en-US" sz="2800" dirty="0" smtClean="0">
                <a:solidFill>
                  <a:srgbClr val="333333"/>
                </a:solidFill>
                <a:latin typeface="Verdana" pitchFamily="34" charset="0"/>
                <a:cs typeface="Times New Roman" pitchFamily="18" charset="0"/>
              </a:rPr>
              <a:t>Sensitivity = a / (</a:t>
            </a:r>
            <a:r>
              <a:rPr lang="en-US" sz="2800" dirty="0" err="1" smtClean="0">
                <a:solidFill>
                  <a:srgbClr val="333333"/>
                </a:solidFill>
                <a:latin typeface="Verdana" pitchFamily="34" charset="0"/>
                <a:cs typeface="Times New Roman" pitchFamily="18" charset="0"/>
              </a:rPr>
              <a:t>a+c</a:t>
            </a:r>
            <a:r>
              <a:rPr lang="en-US" sz="2800" dirty="0" smtClean="0">
                <a:solidFill>
                  <a:srgbClr val="333333"/>
                </a:solidFill>
                <a:latin typeface="Verdana" pitchFamily="34" charset="0"/>
                <a:cs typeface="Times New Roman" pitchFamily="18" charset="0"/>
              </a:rPr>
              <a:t>)</a:t>
            </a:r>
          </a:p>
          <a:p>
            <a:pPr algn="ctr">
              <a:lnSpc>
                <a:spcPct val="90000"/>
              </a:lnSpc>
              <a:buFontTx/>
              <a:buNone/>
            </a:pPr>
            <a:r>
              <a:rPr lang="en-US" sz="2800" dirty="0" smtClean="0">
                <a:solidFill>
                  <a:srgbClr val="333333"/>
                </a:solidFill>
                <a:latin typeface="Verdana" pitchFamily="34" charset="0"/>
                <a:cs typeface="Times New Roman" pitchFamily="18" charset="0"/>
              </a:rPr>
              <a:t>Specificity = d / (</a:t>
            </a:r>
            <a:r>
              <a:rPr lang="en-US" sz="2800" dirty="0" err="1" smtClean="0">
                <a:solidFill>
                  <a:srgbClr val="333333"/>
                </a:solidFill>
                <a:latin typeface="Verdana" pitchFamily="34" charset="0"/>
                <a:cs typeface="Times New Roman" pitchFamily="18" charset="0"/>
              </a:rPr>
              <a:t>b+d</a:t>
            </a:r>
            <a:r>
              <a:rPr lang="en-US" sz="2800" dirty="0" smtClean="0">
                <a:solidFill>
                  <a:srgbClr val="333333"/>
                </a:solidFill>
                <a:latin typeface="Verdana" pitchFamily="34" charset="0"/>
                <a:cs typeface="Times New Roman" pitchFamily="18" charset="0"/>
              </a:rPr>
              <a:t>)</a:t>
            </a:r>
          </a:p>
          <a:p>
            <a:pPr algn="ctr">
              <a:lnSpc>
                <a:spcPct val="90000"/>
              </a:lnSpc>
            </a:pPr>
            <a:endParaRPr lang="en-US" sz="2800" dirty="0" smtClean="0">
              <a:solidFill>
                <a:srgbClr val="333333"/>
              </a:solidFill>
              <a:latin typeface="Verdana" pitchFamily="34" charset="0"/>
              <a:cs typeface="Times New Roman" pitchFamily="18" charset="0"/>
            </a:endParaRPr>
          </a:p>
          <a:p>
            <a:pPr algn="ctr">
              <a:lnSpc>
                <a:spcPct val="90000"/>
              </a:lnSpc>
              <a:buFontTx/>
              <a:buNone/>
            </a:pPr>
            <a:r>
              <a:rPr lang="en-US" sz="2800" dirty="0" smtClean="0">
                <a:solidFill>
                  <a:srgbClr val="333333"/>
                </a:solidFill>
                <a:latin typeface="Verdana" pitchFamily="34" charset="0"/>
                <a:cs typeface="Times New Roman" pitchFamily="18" charset="0"/>
              </a:rPr>
              <a:t>+ PV = a/(</a:t>
            </a:r>
            <a:r>
              <a:rPr lang="en-US" sz="2800" dirty="0" err="1" smtClean="0">
                <a:solidFill>
                  <a:srgbClr val="333333"/>
                </a:solidFill>
                <a:latin typeface="Verdana" pitchFamily="34" charset="0"/>
                <a:cs typeface="Times New Roman" pitchFamily="18" charset="0"/>
              </a:rPr>
              <a:t>a+b</a:t>
            </a:r>
            <a:r>
              <a:rPr lang="en-US" sz="2800" dirty="0" smtClean="0">
                <a:solidFill>
                  <a:srgbClr val="333333"/>
                </a:solidFill>
                <a:latin typeface="Verdana" pitchFamily="34" charset="0"/>
                <a:cs typeface="Times New Roman" pitchFamily="18" charset="0"/>
              </a:rPr>
              <a:t>)</a:t>
            </a:r>
          </a:p>
          <a:p>
            <a:pPr algn="ctr">
              <a:lnSpc>
                <a:spcPct val="90000"/>
              </a:lnSpc>
              <a:buFontTx/>
              <a:buNone/>
            </a:pPr>
            <a:r>
              <a:rPr lang="en-US" sz="2800" dirty="0" smtClean="0">
                <a:solidFill>
                  <a:srgbClr val="333333"/>
                </a:solidFill>
                <a:latin typeface="Verdana" pitchFamily="34" charset="0"/>
                <a:cs typeface="Times New Roman" pitchFamily="18" charset="0"/>
              </a:rPr>
              <a:t>- PV = d/(</a:t>
            </a:r>
            <a:r>
              <a:rPr lang="en-US" sz="2800" dirty="0" err="1" smtClean="0">
                <a:solidFill>
                  <a:srgbClr val="333333"/>
                </a:solidFill>
                <a:latin typeface="Verdana" pitchFamily="34" charset="0"/>
                <a:cs typeface="Times New Roman" pitchFamily="18" charset="0"/>
              </a:rPr>
              <a:t>c+d</a:t>
            </a:r>
            <a:r>
              <a:rPr lang="en-US" sz="2800" dirty="0" smtClean="0">
                <a:solidFill>
                  <a:srgbClr val="333333"/>
                </a:solidFill>
                <a:latin typeface="Verdana" pitchFamily="34" charset="0"/>
                <a:cs typeface="Times New Roman" pitchFamily="18" charset="0"/>
              </a:rPr>
              <a:t>)</a:t>
            </a:r>
          </a:p>
          <a:p>
            <a:pPr algn="ctr">
              <a:lnSpc>
                <a:spcPct val="90000"/>
              </a:lnSpc>
            </a:pPr>
            <a:endParaRPr lang="en-US" sz="2800" dirty="0" smtClean="0">
              <a:solidFill>
                <a:srgbClr val="333333"/>
              </a:solidFill>
              <a:latin typeface="Verdana" pitchFamily="34" charset="0"/>
              <a:cs typeface="Times New Roman" pitchFamily="18" charset="0"/>
            </a:endParaRPr>
          </a:p>
          <a:p>
            <a:pPr algn="ctr">
              <a:lnSpc>
                <a:spcPct val="90000"/>
              </a:lnSpc>
              <a:buFontTx/>
              <a:buNone/>
            </a:pPr>
            <a:r>
              <a:rPr lang="en-US" b="1" dirty="0" smtClean="0">
                <a:solidFill>
                  <a:srgbClr val="333333"/>
                </a:solidFill>
                <a:latin typeface="Verdana" pitchFamily="34" charset="0"/>
                <a:cs typeface="Times New Roman" pitchFamily="18" charset="0"/>
              </a:rPr>
              <a:t>Knowing the prevalence of the disease in the population is necessary for these calculations</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09600" y="-304800"/>
            <a:ext cx="7886700" cy="1325563"/>
          </a:xfrm>
        </p:spPr>
        <p:txBody>
          <a:bodyPr/>
          <a:lstStyle/>
          <a:p>
            <a:pPr eaLnBrk="1" hangingPunct="1"/>
            <a:r>
              <a:rPr lang="en-US" sz="4000" b="1" dirty="0" smtClean="0">
                <a:solidFill>
                  <a:srgbClr val="C00000"/>
                </a:solidFill>
              </a:rPr>
              <a:t>Class outline</a:t>
            </a:r>
          </a:p>
        </p:txBody>
      </p:sp>
      <p:sp>
        <p:nvSpPr>
          <p:cNvPr id="3075" name="Rectangle 3"/>
          <p:cNvSpPr>
            <a:spLocks noGrp="1" noChangeArrowheads="1"/>
          </p:cNvSpPr>
          <p:nvPr>
            <p:ph idx="1"/>
          </p:nvPr>
        </p:nvSpPr>
        <p:spPr>
          <a:xfrm>
            <a:off x="628650" y="1524000"/>
            <a:ext cx="7886700" cy="3127375"/>
          </a:xfrm>
        </p:spPr>
        <p:txBody>
          <a:bodyPr/>
          <a:lstStyle/>
          <a:p>
            <a:pPr eaLnBrk="1" hangingPunct="1">
              <a:spcBef>
                <a:spcPts val="1200"/>
              </a:spcBef>
            </a:pPr>
            <a:r>
              <a:rPr lang="en-US" sz="2800" dirty="0" smtClean="0"/>
              <a:t> Definition of screening</a:t>
            </a:r>
          </a:p>
          <a:p>
            <a:pPr eaLnBrk="1" hangingPunct="1">
              <a:spcBef>
                <a:spcPts val="1200"/>
              </a:spcBef>
            </a:pPr>
            <a:r>
              <a:rPr lang="en-US" sz="2800" dirty="0" smtClean="0"/>
              <a:t> Types of screening</a:t>
            </a:r>
          </a:p>
          <a:p>
            <a:pPr eaLnBrk="1" hangingPunct="1">
              <a:spcBef>
                <a:spcPts val="1200"/>
              </a:spcBef>
            </a:pPr>
            <a:r>
              <a:rPr lang="en-US" sz="2800" dirty="0" smtClean="0"/>
              <a:t> Criteria for screening</a:t>
            </a:r>
          </a:p>
          <a:p>
            <a:pPr eaLnBrk="1" hangingPunct="1">
              <a:spcBef>
                <a:spcPts val="1200"/>
              </a:spcBef>
            </a:pPr>
            <a:r>
              <a:rPr lang="en-US" sz="2800" dirty="0" smtClean="0"/>
              <a:t> Validity and reliability of screen test</a:t>
            </a:r>
          </a:p>
          <a:p>
            <a:pPr eaLnBrk="1" hangingPunct="1">
              <a:spcBef>
                <a:spcPts val="1200"/>
              </a:spcBef>
            </a:pPr>
            <a:r>
              <a:rPr lang="en-US" sz="2800" dirty="0" smtClean="0"/>
              <a:t> Importance /risk of screen test</a:t>
            </a:r>
          </a:p>
          <a:p>
            <a:pPr eaLnBrk="1" hangingPunct="1">
              <a:spcBef>
                <a:spcPts val="1200"/>
              </a:spcBef>
            </a:pPr>
            <a:endParaRPr lang="en-US" sz="2800" dirty="0" smtClean="0"/>
          </a:p>
          <a:p>
            <a:pPr eaLnBrk="1" hangingPunct="1">
              <a:spcBef>
                <a:spcPts val="1200"/>
              </a:spcBef>
              <a:buFont typeface="Arial" charset="0"/>
              <a:buNone/>
            </a:pPr>
            <a:endParaRPr lang="en-US" sz="2800" dirty="0" smtClean="0"/>
          </a:p>
        </p:txBody>
      </p:sp>
      <p:sp>
        <p:nvSpPr>
          <p:cNvPr id="3076" name="Slide Number Placeholder 2"/>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A40DF02-390F-4411-BE5A-4BA0685E8998}" type="slidenum">
              <a:rPr lang="en-US" smtClean="0">
                <a:solidFill>
                  <a:srgbClr val="898989"/>
                </a:solidFill>
              </a:rPr>
              <a:pPr/>
              <a:t>2</a:t>
            </a:fld>
            <a:endParaRPr lang="en-US" smtClean="0">
              <a:solidFill>
                <a:srgbClr val="898989"/>
              </a:solidFill>
            </a:endParaRPr>
          </a:p>
        </p:txBody>
      </p:sp>
    </p:spTree>
    <p:extLst>
      <p:ext uri="{BB962C8B-B14F-4D97-AF65-F5344CB8AC3E}">
        <p14:creationId xmlns:p14="http://schemas.microsoft.com/office/powerpoint/2010/main" xmlns="" val="30056698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Understanding Predictive Value</a:t>
            </a:r>
            <a:endParaRPr lang="en-US" dirty="0"/>
          </a:p>
        </p:txBody>
      </p:sp>
      <p:sp>
        <p:nvSpPr>
          <p:cNvPr id="3" name="Content Placeholder 2"/>
          <p:cNvSpPr>
            <a:spLocks noGrp="1"/>
          </p:cNvSpPr>
          <p:nvPr>
            <p:ph sz="quarter" idx="1"/>
          </p:nvPr>
        </p:nvSpPr>
        <p:spPr/>
        <p:txBody>
          <a:bodyPr>
            <a:normAutofit/>
          </a:bodyPr>
          <a:lstStyle/>
          <a:p>
            <a:pPr algn="just"/>
            <a:r>
              <a:rPr lang="en-US" dirty="0" smtClean="0"/>
              <a:t>Prevalence is defined as the number of patients per 100,000 population who have the disease at a given time</a:t>
            </a:r>
            <a:r>
              <a:rPr lang="en-US" dirty="0" smtClean="0"/>
              <a:t>.</a:t>
            </a:r>
          </a:p>
          <a:p>
            <a:pPr algn="just">
              <a:buNone/>
            </a:pPr>
            <a:endParaRPr lang="en-US" dirty="0" smtClean="0"/>
          </a:p>
          <a:p>
            <a:pPr algn="just"/>
            <a:r>
              <a:rPr lang="en-US" dirty="0" smtClean="0"/>
              <a:t>A high +PV indicates a strong chance that a person with a positive test has the disease whereas a low +PV is usually found in populations with low prevalence of the condition being examined.  A high -PV means that a negative test in effect rules out the disease.</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irc_mi" descr="http://m.australianprescriber.com/upload/issue_files/2605_diagn_f1.gif"/>
          <p:cNvPicPr>
            <a:picLocks noGrp="1"/>
          </p:cNvPicPr>
          <p:nvPr>
            <p:ph sz="quarter" idx="1"/>
          </p:nvPr>
        </p:nvPicPr>
        <p:blipFill>
          <a:blip r:embed="rId2"/>
          <a:srcRect/>
          <a:stretch>
            <a:fillRect/>
          </a:stretch>
        </p:blipFill>
        <p:spPr bwMode="auto">
          <a:xfrm>
            <a:off x="0" y="0"/>
            <a:ext cx="9144000" cy="68579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object 2"/>
          <p:cNvSpPr txBox="1">
            <a:spLocks noChangeArrowheads="1"/>
          </p:cNvSpPr>
          <p:nvPr/>
        </p:nvSpPr>
        <p:spPr bwMode="auto">
          <a:xfrm>
            <a:off x="155575" y="471489"/>
            <a:ext cx="8801100" cy="12926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spAutoFit/>
          </a:bodyPr>
          <a:lstStyle>
            <a:lvl1pPr marL="127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a:r>
              <a:rPr lang="en-US" sz="2800" dirty="0">
                <a:latin typeface="Times New Roman" pitchFamily="18" charset="0"/>
                <a:cs typeface="Times New Roman" pitchFamily="18" charset="0"/>
              </a:rPr>
              <a:t>Assume a population of 1,000 people 100 have a disease 900 do not have the disease A screening test is used to identify the 100 people with the disease</a:t>
            </a:r>
          </a:p>
        </p:txBody>
      </p:sp>
      <p:sp>
        <p:nvSpPr>
          <p:cNvPr id="30723" name="object 3"/>
          <p:cNvSpPr>
            <a:spLocks noChangeArrowheads="1"/>
          </p:cNvSpPr>
          <p:nvPr/>
        </p:nvSpPr>
        <p:spPr bwMode="auto">
          <a:xfrm>
            <a:off x="228600" y="2209800"/>
            <a:ext cx="8637588" cy="2381250"/>
          </a:xfrm>
          <a:prstGeom prst="rect">
            <a:avLst/>
          </a:prstGeom>
          <a:blipFill dpi="0" rotWithShape="1">
            <a:blip r:embed="rId3"/>
            <a:srcRect/>
            <a:stretch>
              <a:fillRect/>
            </a:stretch>
          </a:blipFill>
          <a:ln>
            <a:noFill/>
          </a:ln>
          <a:extLs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p>
            <a:endParaRPr lang="en-US">
              <a:latin typeface="Calibri" pitchFamily="34" charset="0"/>
            </a:endParaRPr>
          </a:p>
        </p:txBody>
      </p:sp>
      <p:sp>
        <p:nvSpPr>
          <p:cNvPr id="4" name="object 4"/>
          <p:cNvSpPr txBox="1"/>
          <p:nvPr/>
        </p:nvSpPr>
        <p:spPr>
          <a:xfrm>
            <a:off x="460375" y="4967288"/>
            <a:ext cx="4249738" cy="696912"/>
          </a:xfrm>
          <a:prstGeom prst="rect">
            <a:avLst/>
          </a:prstGeom>
        </p:spPr>
        <p:txBody>
          <a:bodyPr lIns="0" tIns="0" rIns="0" bIns="0">
            <a:spAutoFit/>
          </a:bodyPr>
          <a:lstStyle/>
          <a:p>
            <a:pPr marL="12700" fontAlgn="auto">
              <a:spcBef>
                <a:spcPts val="0"/>
              </a:spcBef>
              <a:spcAft>
                <a:spcPts val="0"/>
              </a:spcAft>
              <a:defRPr/>
            </a:pPr>
            <a:r>
              <a:rPr sz="2400" spc="-5" dirty="0">
                <a:latin typeface="Calibri"/>
                <a:cs typeface="Calibri"/>
              </a:rPr>
              <a:t>Sens</a:t>
            </a:r>
            <a:r>
              <a:rPr sz="2400" dirty="0">
                <a:latin typeface="Calibri"/>
                <a:cs typeface="Calibri"/>
              </a:rPr>
              <a:t>iti</a:t>
            </a:r>
            <a:r>
              <a:rPr sz="2400" spc="-10" dirty="0">
                <a:latin typeface="Calibri"/>
                <a:cs typeface="Calibri"/>
              </a:rPr>
              <a:t>v</a:t>
            </a:r>
            <a:r>
              <a:rPr sz="2400" dirty="0">
                <a:latin typeface="Calibri"/>
                <a:cs typeface="Calibri"/>
              </a:rPr>
              <a:t>ity</a:t>
            </a:r>
            <a:r>
              <a:rPr sz="2400" spc="-70" dirty="0">
                <a:latin typeface="Times New Roman"/>
                <a:cs typeface="Times New Roman"/>
              </a:rPr>
              <a:t> </a:t>
            </a:r>
            <a:r>
              <a:rPr sz="2400" dirty="0">
                <a:latin typeface="Calibri"/>
                <a:cs typeface="Calibri"/>
              </a:rPr>
              <a:t>=</a:t>
            </a:r>
            <a:r>
              <a:rPr sz="2400" spc="-60" dirty="0">
                <a:latin typeface="Times New Roman"/>
                <a:cs typeface="Times New Roman"/>
              </a:rPr>
              <a:t> </a:t>
            </a:r>
            <a:r>
              <a:rPr sz="2400" dirty="0">
                <a:latin typeface="Calibri"/>
                <a:cs typeface="Calibri"/>
              </a:rPr>
              <a:t>8</a:t>
            </a:r>
            <a:r>
              <a:rPr sz="2400" spc="-15" dirty="0">
                <a:latin typeface="Calibri"/>
                <a:cs typeface="Calibri"/>
              </a:rPr>
              <a:t>0</a:t>
            </a:r>
            <a:r>
              <a:rPr sz="2400" dirty="0">
                <a:latin typeface="Calibri"/>
                <a:cs typeface="Calibri"/>
              </a:rPr>
              <a:t>/</a:t>
            </a:r>
            <a:r>
              <a:rPr sz="2400" spc="-60" dirty="0">
                <a:latin typeface="Times New Roman"/>
                <a:cs typeface="Times New Roman"/>
              </a:rPr>
              <a:t> </a:t>
            </a:r>
            <a:r>
              <a:rPr sz="2400" spc="-15" dirty="0">
                <a:latin typeface="Calibri"/>
                <a:cs typeface="Calibri"/>
              </a:rPr>
              <a:t>1</a:t>
            </a:r>
            <a:r>
              <a:rPr sz="2400" dirty="0">
                <a:latin typeface="Calibri"/>
                <a:cs typeface="Calibri"/>
              </a:rPr>
              <a:t>00</a:t>
            </a:r>
            <a:r>
              <a:rPr sz="2400" spc="-70" dirty="0">
                <a:latin typeface="Times New Roman"/>
                <a:cs typeface="Times New Roman"/>
              </a:rPr>
              <a:t> </a:t>
            </a:r>
            <a:r>
              <a:rPr sz="2400" dirty="0">
                <a:latin typeface="Calibri"/>
                <a:cs typeface="Calibri"/>
              </a:rPr>
              <a:t>X</a:t>
            </a:r>
            <a:r>
              <a:rPr sz="2400" spc="-60" dirty="0">
                <a:latin typeface="Times New Roman"/>
                <a:cs typeface="Times New Roman"/>
              </a:rPr>
              <a:t> </a:t>
            </a:r>
            <a:r>
              <a:rPr sz="2400" spc="-10" dirty="0">
                <a:latin typeface="Calibri"/>
                <a:cs typeface="Calibri"/>
              </a:rPr>
              <a:t>1</a:t>
            </a:r>
            <a:r>
              <a:rPr sz="2400" dirty="0">
                <a:latin typeface="Calibri"/>
                <a:cs typeface="Calibri"/>
              </a:rPr>
              <a:t>0</a:t>
            </a:r>
            <a:r>
              <a:rPr sz="2400" spc="-15" dirty="0">
                <a:latin typeface="Calibri"/>
                <a:cs typeface="Calibri"/>
              </a:rPr>
              <a:t>0</a:t>
            </a:r>
            <a:r>
              <a:rPr sz="2400" dirty="0">
                <a:latin typeface="Calibri"/>
                <a:cs typeface="Calibri"/>
              </a:rPr>
              <a:t>=</a:t>
            </a:r>
            <a:r>
              <a:rPr sz="2400" spc="-70" dirty="0">
                <a:latin typeface="Times New Roman"/>
                <a:cs typeface="Times New Roman"/>
              </a:rPr>
              <a:t> </a:t>
            </a:r>
            <a:r>
              <a:rPr sz="2400" dirty="0">
                <a:latin typeface="Calibri"/>
                <a:cs typeface="Calibri"/>
              </a:rPr>
              <a:t>8</a:t>
            </a:r>
            <a:r>
              <a:rPr sz="2400" spc="-15" dirty="0">
                <a:latin typeface="Calibri"/>
                <a:cs typeface="Calibri"/>
              </a:rPr>
              <a:t>0</a:t>
            </a:r>
            <a:r>
              <a:rPr sz="2400" dirty="0">
                <a:latin typeface="Calibri"/>
                <a:cs typeface="Calibri"/>
              </a:rPr>
              <a:t>%</a:t>
            </a:r>
            <a:endParaRPr sz="2400">
              <a:latin typeface="Calibri"/>
              <a:cs typeface="Calibri"/>
            </a:endParaRPr>
          </a:p>
          <a:p>
            <a:pPr marL="12700" fontAlgn="auto">
              <a:spcBef>
                <a:spcPts val="0"/>
              </a:spcBef>
              <a:spcAft>
                <a:spcPts val="0"/>
              </a:spcAft>
              <a:defRPr/>
            </a:pPr>
            <a:r>
              <a:rPr sz="2400" spc="-5" dirty="0">
                <a:latin typeface="Calibri"/>
                <a:cs typeface="Calibri"/>
              </a:rPr>
              <a:t>Sp</a:t>
            </a:r>
            <a:r>
              <a:rPr sz="2400" spc="5" dirty="0">
                <a:latin typeface="Calibri"/>
                <a:cs typeface="Calibri"/>
              </a:rPr>
              <a:t>e</a:t>
            </a:r>
            <a:r>
              <a:rPr sz="2400" dirty="0">
                <a:latin typeface="Calibri"/>
                <a:cs typeface="Calibri"/>
              </a:rPr>
              <a:t>ci</a:t>
            </a:r>
            <a:r>
              <a:rPr sz="2400" spc="-5" dirty="0">
                <a:latin typeface="Calibri"/>
                <a:cs typeface="Calibri"/>
              </a:rPr>
              <a:t>f</a:t>
            </a:r>
            <a:r>
              <a:rPr sz="2400" dirty="0">
                <a:latin typeface="Calibri"/>
                <a:cs typeface="Calibri"/>
              </a:rPr>
              <a:t>i</a:t>
            </a:r>
            <a:r>
              <a:rPr sz="2400" spc="-10" dirty="0">
                <a:latin typeface="Calibri"/>
                <a:cs typeface="Calibri"/>
              </a:rPr>
              <a:t>c</a:t>
            </a:r>
            <a:r>
              <a:rPr sz="2400" dirty="0">
                <a:latin typeface="Calibri"/>
                <a:cs typeface="Calibri"/>
              </a:rPr>
              <a:t>i</a:t>
            </a:r>
            <a:r>
              <a:rPr sz="2400" spc="-10" dirty="0">
                <a:latin typeface="Calibri"/>
                <a:cs typeface="Calibri"/>
              </a:rPr>
              <a:t>ty</a:t>
            </a:r>
            <a:r>
              <a:rPr sz="2400" spc="-80" dirty="0">
                <a:latin typeface="Times New Roman"/>
                <a:cs typeface="Times New Roman"/>
              </a:rPr>
              <a:t> </a:t>
            </a:r>
            <a:r>
              <a:rPr sz="2400" dirty="0">
                <a:latin typeface="Calibri"/>
                <a:cs typeface="Calibri"/>
              </a:rPr>
              <a:t>=</a:t>
            </a:r>
            <a:r>
              <a:rPr sz="2400" spc="-70" dirty="0">
                <a:latin typeface="Times New Roman"/>
                <a:cs typeface="Times New Roman"/>
              </a:rPr>
              <a:t> </a:t>
            </a:r>
            <a:r>
              <a:rPr sz="2400" spc="-15" dirty="0">
                <a:latin typeface="Calibri"/>
                <a:cs typeface="Calibri"/>
              </a:rPr>
              <a:t>8</a:t>
            </a:r>
            <a:r>
              <a:rPr sz="2400" spc="-25" dirty="0">
                <a:latin typeface="Calibri"/>
                <a:cs typeface="Calibri"/>
              </a:rPr>
              <a:t>0</a:t>
            </a:r>
            <a:r>
              <a:rPr sz="2400" dirty="0">
                <a:latin typeface="Calibri"/>
                <a:cs typeface="Calibri"/>
              </a:rPr>
              <a:t>0/</a:t>
            </a:r>
            <a:r>
              <a:rPr sz="2400" spc="-70" dirty="0">
                <a:latin typeface="Times New Roman"/>
                <a:cs typeface="Times New Roman"/>
              </a:rPr>
              <a:t> </a:t>
            </a:r>
            <a:r>
              <a:rPr sz="2400" spc="-25" dirty="0">
                <a:latin typeface="Calibri"/>
                <a:cs typeface="Calibri"/>
              </a:rPr>
              <a:t>9</a:t>
            </a:r>
            <a:r>
              <a:rPr sz="2400" spc="-15" dirty="0">
                <a:latin typeface="Calibri"/>
                <a:cs typeface="Calibri"/>
              </a:rPr>
              <a:t>00</a:t>
            </a:r>
            <a:r>
              <a:rPr sz="2400" spc="-60" dirty="0">
                <a:latin typeface="Times New Roman"/>
                <a:cs typeface="Times New Roman"/>
              </a:rPr>
              <a:t> </a:t>
            </a:r>
            <a:r>
              <a:rPr sz="2400" dirty="0">
                <a:latin typeface="Calibri"/>
                <a:cs typeface="Calibri"/>
              </a:rPr>
              <a:t>X</a:t>
            </a:r>
            <a:r>
              <a:rPr sz="2400" spc="-60" dirty="0">
                <a:latin typeface="Times New Roman"/>
                <a:cs typeface="Times New Roman"/>
              </a:rPr>
              <a:t> </a:t>
            </a:r>
            <a:r>
              <a:rPr sz="2400" spc="-15" dirty="0">
                <a:latin typeface="Calibri"/>
                <a:cs typeface="Calibri"/>
              </a:rPr>
              <a:t>1</a:t>
            </a:r>
            <a:r>
              <a:rPr sz="2400" spc="-25" dirty="0">
                <a:latin typeface="Calibri"/>
                <a:cs typeface="Calibri"/>
              </a:rPr>
              <a:t>0</a:t>
            </a:r>
            <a:r>
              <a:rPr sz="2400" spc="-15" dirty="0">
                <a:latin typeface="Calibri"/>
                <a:cs typeface="Calibri"/>
              </a:rPr>
              <a:t>0</a:t>
            </a:r>
            <a:r>
              <a:rPr sz="2400" spc="-65" dirty="0">
                <a:latin typeface="Times New Roman"/>
                <a:cs typeface="Times New Roman"/>
              </a:rPr>
              <a:t> </a:t>
            </a:r>
            <a:r>
              <a:rPr sz="2400" dirty="0">
                <a:latin typeface="Calibri"/>
                <a:cs typeface="Calibri"/>
              </a:rPr>
              <a:t>=</a:t>
            </a:r>
            <a:r>
              <a:rPr sz="2400" spc="-60" dirty="0">
                <a:latin typeface="Times New Roman"/>
                <a:cs typeface="Times New Roman"/>
              </a:rPr>
              <a:t> </a:t>
            </a:r>
            <a:r>
              <a:rPr sz="2400" spc="-15" dirty="0">
                <a:latin typeface="Calibri"/>
                <a:cs typeface="Calibri"/>
              </a:rPr>
              <a:t>88%</a:t>
            </a:r>
            <a:endParaRPr sz="2400">
              <a:latin typeface="Calibri"/>
              <a:cs typeface="Calibri"/>
            </a:endParaRPr>
          </a:p>
        </p:txBody>
      </p:sp>
      <p:sp>
        <p:nvSpPr>
          <p:cNvPr id="30725" name="object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54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9CD918F-E766-4007-9764-D035DA7D73F8}" type="slidenum">
              <a:rPr lang="en-US" smtClean="0">
                <a:solidFill>
                  <a:srgbClr val="888888"/>
                </a:solidFill>
                <a:latin typeface="Calibri" pitchFamily="34" charset="0"/>
              </a:rPr>
              <a:pPr/>
              <a:t>22</a:t>
            </a:fld>
            <a:endParaRPr lang="en-US" dirty="0" smtClean="0">
              <a:solidFill>
                <a:srgbClr val="888888"/>
              </a:solidFill>
              <a:latin typeface="Calibri" pitchFamily="34" charset="0"/>
            </a:endParaRPr>
          </a:p>
        </p:txBody>
      </p:sp>
    </p:spTree>
    <p:extLst>
      <p:ext uri="{BB962C8B-B14F-4D97-AF65-F5344CB8AC3E}">
        <p14:creationId xmlns:p14="http://schemas.microsoft.com/office/powerpoint/2010/main" xmlns="" val="25970984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Bias in screening</a:t>
            </a:r>
            <a:endParaRPr lang="en-US" dirty="0"/>
          </a:p>
        </p:txBody>
      </p:sp>
      <p:sp>
        <p:nvSpPr>
          <p:cNvPr id="3" name="Content Placeholder 2"/>
          <p:cNvSpPr>
            <a:spLocks noGrp="1"/>
          </p:cNvSpPr>
          <p:nvPr>
            <p:ph sz="quarter" idx="1"/>
          </p:nvPr>
        </p:nvSpPr>
        <p:spPr/>
        <p:txBody>
          <a:bodyPr>
            <a:normAutofit fontScale="92500"/>
          </a:bodyPr>
          <a:lstStyle/>
          <a:p>
            <a:r>
              <a:rPr lang="en-US" dirty="0" smtClean="0"/>
              <a:t>Lead time bias</a:t>
            </a:r>
          </a:p>
          <a:p>
            <a:r>
              <a:rPr lang="en-US" dirty="0" smtClean="0"/>
              <a:t>Length bias</a:t>
            </a:r>
          </a:p>
          <a:p>
            <a:r>
              <a:rPr lang="en-US" dirty="0" smtClean="0"/>
              <a:t>Volunteer </a:t>
            </a:r>
            <a:r>
              <a:rPr lang="en-US" dirty="0" smtClean="0"/>
              <a:t>bias</a:t>
            </a:r>
          </a:p>
          <a:p>
            <a:endParaRPr lang="en-US" dirty="0" smtClean="0"/>
          </a:p>
          <a:p>
            <a:r>
              <a:rPr lang="en-US" u="sng" dirty="0" smtClean="0"/>
              <a:t>Lead time- </a:t>
            </a:r>
            <a:r>
              <a:rPr lang="en-US" dirty="0" smtClean="0"/>
              <a:t>interval between the diagnosis of disease at screening and the usual time of diagnosis (by symptoms)</a:t>
            </a:r>
          </a:p>
          <a:p>
            <a:r>
              <a:rPr lang="en-US" u="sng" dirty="0" smtClean="0"/>
              <a:t>Lead time bias- </a:t>
            </a:r>
            <a:r>
              <a:rPr lang="en-US" dirty="0" smtClean="0"/>
              <a:t>assumes survival is time between screen and death.</a:t>
            </a:r>
          </a:p>
          <a:p>
            <a:r>
              <a:rPr lang="en-US" dirty="0" smtClean="0"/>
              <a:t>Does not take into account lead time between diagnosis at screening and usual diagnosis.</a:t>
            </a:r>
          </a:p>
          <a:p>
            <a:pPr>
              <a:buNone/>
            </a:pPr>
            <a:endParaRPr lang="en-US" dirty="0" smtClean="0"/>
          </a:p>
          <a:p>
            <a:pPr algn="ctr">
              <a:buNone/>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 time bias</a:t>
            </a:r>
            <a:endParaRPr lang="en-US" dirty="0"/>
          </a:p>
        </p:txBody>
      </p:sp>
      <p:pic>
        <p:nvPicPr>
          <p:cNvPr id="4" name="Picture 5" descr="[ Figure 1 ]"/>
          <p:cNvPicPr>
            <a:picLocks noGrp="1" noChangeAspect="1" noChangeArrowheads="1"/>
          </p:cNvPicPr>
          <p:nvPr>
            <p:ph sz="quarter" idx="1"/>
          </p:nvPr>
        </p:nvPicPr>
        <p:blipFill>
          <a:blip r:embed="rId2"/>
          <a:stretch>
            <a:fillRect/>
          </a:stretch>
        </p:blipFill>
        <p:spPr bwMode="auto">
          <a:xfrm>
            <a:off x="228600" y="1981201"/>
            <a:ext cx="8686800" cy="2608262"/>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Length bias</a:t>
            </a:r>
            <a:endParaRPr lang="en-US" dirty="0"/>
          </a:p>
        </p:txBody>
      </p:sp>
      <p:sp>
        <p:nvSpPr>
          <p:cNvPr id="3" name="Content Placeholder 2"/>
          <p:cNvSpPr>
            <a:spLocks noGrp="1"/>
          </p:cNvSpPr>
          <p:nvPr>
            <p:ph sz="quarter" idx="1"/>
          </p:nvPr>
        </p:nvSpPr>
        <p:spPr/>
        <p:txBody>
          <a:bodyPr/>
          <a:lstStyle/>
          <a:p>
            <a:r>
              <a:rPr lang="en-US" dirty="0" smtClean="0"/>
              <a:t>Most chronic diseases, especially cancers, do not progress at the same rate in everyone. Any group of disease people will include some in whom the disease developed slowly and some in whom it developed rapidly.</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Length bias</a:t>
            </a:r>
            <a:endParaRPr lang="en-US" dirty="0"/>
          </a:p>
        </p:txBody>
      </p:sp>
      <p:sp>
        <p:nvSpPr>
          <p:cNvPr id="3" name="Content Placeholder 2"/>
          <p:cNvSpPr>
            <a:spLocks noGrp="1"/>
          </p:cNvSpPr>
          <p:nvPr>
            <p:ph sz="quarter" idx="1"/>
          </p:nvPr>
        </p:nvSpPr>
        <p:spPr/>
        <p:txBody>
          <a:bodyPr/>
          <a:lstStyle/>
          <a:p>
            <a:endParaRPr lang="en-US"/>
          </a:p>
        </p:txBody>
      </p:sp>
      <p:pic>
        <p:nvPicPr>
          <p:cNvPr id="4" name="Picture 5" descr="primerfg2"/>
          <p:cNvPicPr>
            <a:picLocks noChangeAspect="1" noChangeArrowheads="1"/>
          </p:cNvPicPr>
          <p:nvPr/>
        </p:nvPicPr>
        <p:blipFill>
          <a:blip r:embed="rId2"/>
          <a:srcRect/>
          <a:stretch>
            <a:fillRect/>
          </a:stretch>
        </p:blipFill>
        <p:spPr bwMode="auto">
          <a:xfrm>
            <a:off x="228600" y="1371600"/>
            <a:ext cx="8915400" cy="5486400"/>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Contrast between screening and diagnosis</a:t>
            </a:r>
            <a:endParaRPr lang="en-US" sz="2800" dirty="0"/>
          </a:p>
        </p:txBody>
      </p:sp>
      <p:graphicFrame>
        <p:nvGraphicFramePr>
          <p:cNvPr id="4" name="Content Placeholder 3"/>
          <p:cNvGraphicFramePr>
            <a:graphicFrameLocks noGrp="1"/>
          </p:cNvGraphicFramePr>
          <p:nvPr>
            <p:ph sz="quarter" idx="1"/>
          </p:nvPr>
        </p:nvGraphicFramePr>
        <p:xfrm>
          <a:off x="301625" y="1527175"/>
          <a:ext cx="8504236" cy="3505200"/>
        </p:xfrm>
        <a:graphic>
          <a:graphicData uri="http://schemas.openxmlformats.org/drawingml/2006/table">
            <a:tbl>
              <a:tblPr firstRow="1" bandRow="1">
                <a:tableStyleId>{5C22544A-7EE6-4342-B048-85BDC9FD1C3A}</a:tableStyleId>
              </a:tblPr>
              <a:tblGrid>
                <a:gridCol w="4252118"/>
                <a:gridCol w="4252118"/>
              </a:tblGrid>
              <a:tr h="370840">
                <a:tc>
                  <a:txBody>
                    <a:bodyPr/>
                    <a:lstStyle/>
                    <a:p>
                      <a:r>
                        <a:rPr lang="en-US" dirty="0" smtClean="0"/>
                        <a:t>Screening</a:t>
                      </a:r>
                      <a:endParaRPr lang="en-US" dirty="0"/>
                    </a:p>
                  </a:txBody>
                  <a:tcPr marL="94491" marR="94491"/>
                </a:tc>
                <a:tc>
                  <a:txBody>
                    <a:bodyPr/>
                    <a:lstStyle/>
                    <a:p>
                      <a:r>
                        <a:rPr lang="en-US" dirty="0" smtClean="0"/>
                        <a:t>Diagnosis</a:t>
                      </a:r>
                      <a:endParaRPr lang="en-US" dirty="0"/>
                    </a:p>
                  </a:txBody>
                  <a:tcPr marL="94491" marR="94491"/>
                </a:tc>
              </a:tr>
              <a:tr h="370840">
                <a:tc>
                  <a:txBody>
                    <a:bodyPr/>
                    <a:lstStyle/>
                    <a:p>
                      <a:r>
                        <a:rPr lang="en-US" dirty="0" smtClean="0"/>
                        <a:t>1. Done on apparently healthy people.</a:t>
                      </a:r>
                      <a:endParaRPr lang="en-US" dirty="0"/>
                    </a:p>
                  </a:txBody>
                  <a:tcPr marL="94491" marR="94491"/>
                </a:tc>
                <a:tc>
                  <a:txBody>
                    <a:bodyPr/>
                    <a:lstStyle/>
                    <a:p>
                      <a:r>
                        <a:rPr lang="en-US" dirty="0" smtClean="0"/>
                        <a:t>1. Done with those indication of sick</a:t>
                      </a:r>
                      <a:endParaRPr lang="en-US" dirty="0"/>
                    </a:p>
                  </a:txBody>
                  <a:tcPr marL="94491" marR="94491"/>
                </a:tc>
              </a:tr>
              <a:tr h="370840">
                <a:tc>
                  <a:txBody>
                    <a:bodyPr/>
                    <a:lstStyle/>
                    <a:p>
                      <a:r>
                        <a:rPr lang="en-US" dirty="0" smtClean="0"/>
                        <a:t>2. Applied to groups.</a:t>
                      </a:r>
                      <a:endParaRPr lang="en-US" dirty="0"/>
                    </a:p>
                  </a:txBody>
                  <a:tcPr marL="94491" marR="94491"/>
                </a:tc>
                <a:tc>
                  <a:txBody>
                    <a:bodyPr/>
                    <a:lstStyle/>
                    <a:p>
                      <a:r>
                        <a:rPr lang="en-US" dirty="0" smtClean="0"/>
                        <a:t>2. Applied to single patients.</a:t>
                      </a:r>
                      <a:endParaRPr lang="en-US" dirty="0"/>
                    </a:p>
                  </a:txBody>
                  <a:tcPr marL="94491" marR="94491"/>
                </a:tc>
              </a:tr>
              <a:tr h="370840">
                <a:tc>
                  <a:txBody>
                    <a:bodyPr/>
                    <a:lstStyle/>
                    <a:p>
                      <a:r>
                        <a:rPr lang="en-US" dirty="0" smtClean="0"/>
                        <a:t>3.Less accurate</a:t>
                      </a:r>
                      <a:endParaRPr lang="en-US" dirty="0"/>
                    </a:p>
                  </a:txBody>
                  <a:tcPr marL="94491" marR="94491"/>
                </a:tc>
                <a:tc>
                  <a:txBody>
                    <a:bodyPr/>
                    <a:lstStyle/>
                    <a:p>
                      <a:r>
                        <a:rPr lang="en-US" dirty="0" smtClean="0"/>
                        <a:t>3. More accurate</a:t>
                      </a:r>
                      <a:endParaRPr lang="en-US" dirty="0"/>
                    </a:p>
                  </a:txBody>
                  <a:tcPr marL="94491" marR="94491"/>
                </a:tc>
              </a:tr>
              <a:tr h="370840">
                <a:tc>
                  <a:txBody>
                    <a:bodyPr/>
                    <a:lstStyle/>
                    <a:p>
                      <a:r>
                        <a:rPr lang="en-US" dirty="0" smtClean="0"/>
                        <a:t>4. Not basis of treatment. </a:t>
                      </a:r>
                      <a:endParaRPr lang="en-US" dirty="0"/>
                    </a:p>
                  </a:txBody>
                  <a:tcPr marL="94491" marR="94491"/>
                </a:tc>
                <a:tc>
                  <a:txBody>
                    <a:bodyPr/>
                    <a:lstStyle/>
                    <a:p>
                      <a:r>
                        <a:rPr lang="en-US" dirty="0" smtClean="0"/>
                        <a:t>4. A basis of treatment.</a:t>
                      </a:r>
                      <a:endParaRPr lang="en-US" dirty="0"/>
                    </a:p>
                  </a:txBody>
                  <a:tcPr marL="94491" marR="94491"/>
                </a:tc>
              </a:tr>
              <a:tr h="370840">
                <a:tc>
                  <a:txBody>
                    <a:bodyPr/>
                    <a:lstStyle/>
                    <a:p>
                      <a:r>
                        <a:rPr lang="en-US" dirty="0" smtClean="0"/>
                        <a:t>5. Less expensive.</a:t>
                      </a:r>
                      <a:endParaRPr lang="en-US" dirty="0"/>
                    </a:p>
                  </a:txBody>
                  <a:tcPr marL="94491" marR="94491"/>
                </a:tc>
                <a:tc>
                  <a:txBody>
                    <a:bodyPr/>
                    <a:lstStyle/>
                    <a:p>
                      <a:r>
                        <a:rPr lang="en-US" dirty="0" smtClean="0"/>
                        <a:t>5. More expensive.</a:t>
                      </a:r>
                      <a:endParaRPr lang="en-US" dirty="0"/>
                    </a:p>
                  </a:txBody>
                  <a:tcPr marL="94491" marR="94491"/>
                </a:tc>
              </a:tr>
              <a:tr h="370840">
                <a:tc>
                  <a:txBody>
                    <a:bodyPr/>
                    <a:lstStyle/>
                    <a:p>
                      <a:r>
                        <a:rPr lang="en-US" dirty="0" smtClean="0"/>
                        <a:t>6. Test results are arbitrary and final.</a:t>
                      </a:r>
                      <a:endParaRPr lang="en-US" dirty="0"/>
                    </a:p>
                  </a:txBody>
                  <a:tcPr marL="94491" marR="94491"/>
                </a:tc>
                <a:tc>
                  <a:txBody>
                    <a:bodyPr/>
                    <a:lstStyle/>
                    <a:p>
                      <a:r>
                        <a:rPr lang="en-US" dirty="0" smtClean="0"/>
                        <a:t>6. Diagnosis is not final but modified in the light of new evidence.</a:t>
                      </a:r>
                      <a:endParaRPr lang="en-US" dirty="0"/>
                    </a:p>
                  </a:txBody>
                  <a:tcPr marL="94491" marR="94491"/>
                </a:tc>
              </a:tr>
              <a:tr h="370840">
                <a:tc>
                  <a:txBody>
                    <a:bodyPr/>
                    <a:lstStyle/>
                    <a:p>
                      <a:r>
                        <a:rPr lang="en-US" dirty="0" smtClean="0"/>
                        <a:t>7. Based on one criteria or cut off point.</a:t>
                      </a:r>
                      <a:endParaRPr lang="en-US" dirty="0"/>
                    </a:p>
                  </a:txBody>
                  <a:tcPr marL="94491" marR="94491"/>
                </a:tc>
                <a:tc>
                  <a:txBody>
                    <a:bodyPr/>
                    <a:lstStyle/>
                    <a:p>
                      <a:r>
                        <a:rPr lang="en-US" dirty="0" smtClean="0"/>
                        <a:t>7. Based on evaluation of no of s/s and laboratory findings.</a:t>
                      </a:r>
                      <a:endParaRPr lang="en-US" dirty="0"/>
                    </a:p>
                  </a:txBody>
                  <a:tcPr marL="94491" marR="94491"/>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p:txBody>
          <a:bodyPr tIns="212979" rtlCol="0">
            <a:normAutofit fontScale="90000"/>
          </a:bodyPr>
          <a:lstStyle/>
          <a:p>
            <a:pPr marL="12700" eaLnBrk="1" fontAlgn="auto" hangingPunct="1">
              <a:spcBef>
                <a:spcPts val="0"/>
              </a:spcBef>
              <a:spcAft>
                <a:spcPts val="0"/>
              </a:spcAft>
              <a:defRPr/>
            </a:pPr>
            <a:r>
              <a:rPr dirty="0"/>
              <a:t>Risk of</a:t>
            </a:r>
            <a:r>
              <a:rPr spc="-20" dirty="0"/>
              <a:t> </a:t>
            </a:r>
            <a:r>
              <a:rPr dirty="0"/>
              <a:t>Screening</a:t>
            </a:r>
          </a:p>
        </p:txBody>
      </p:sp>
      <p:sp>
        <p:nvSpPr>
          <p:cNvPr id="39939" name="object 3"/>
          <p:cNvSpPr>
            <a:spLocks/>
          </p:cNvSpPr>
          <p:nvPr/>
        </p:nvSpPr>
        <p:spPr bwMode="auto">
          <a:xfrm>
            <a:off x="533400" y="1300163"/>
            <a:ext cx="2274888" cy="1138237"/>
          </a:xfrm>
          <a:custGeom>
            <a:avLst/>
            <a:gdLst>
              <a:gd name="T0" fmla="*/ 2168301 w 2273935"/>
              <a:gd name="T1" fmla="*/ 0 h 1137285"/>
              <a:gd name="T2" fmla="*/ 104391 w 2273935"/>
              <a:gd name="T3" fmla="*/ 407 h 1137285"/>
              <a:gd name="T4" fmla="*/ 63409 w 2273935"/>
              <a:gd name="T5" fmla="*/ 11908 h 1137285"/>
              <a:gd name="T6" fmla="*/ 30269 w 2273935"/>
              <a:gd name="T7" fmla="*/ 36859 h 1137285"/>
              <a:gd name="T8" fmla="*/ 8084 w 2273935"/>
              <a:gd name="T9" fmla="*/ 72109 h 1137285"/>
              <a:gd name="T10" fmla="*/ 0 w 2273935"/>
              <a:gd name="T11" fmla="*/ 114518 h 1137285"/>
              <a:gd name="T12" fmla="*/ 407 w 2273935"/>
              <a:gd name="T13" fmla="*/ 1040740 h 1137285"/>
              <a:gd name="T14" fmla="*/ 11858 w 2273935"/>
              <a:gd name="T15" fmla="*/ 1081848 h 1137285"/>
              <a:gd name="T16" fmla="*/ 36707 w 2273935"/>
              <a:gd name="T17" fmla="*/ 1115109 h 1137285"/>
              <a:gd name="T18" fmla="*/ 71840 w 2273935"/>
              <a:gd name="T19" fmla="*/ 1137375 h 1137285"/>
              <a:gd name="T20" fmla="*/ 114125 w 2273935"/>
              <a:gd name="T21" fmla="*/ 1145496 h 1137285"/>
              <a:gd name="T22" fmla="*/ 2178011 w 2273935"/>
              <a:gd name="T23" fmla="*/ 1145088 h 1137285"/>
              <a:gd name="T24" fmla="*/ 2218978 w 2273935"/>
              <a:gd name="T25" fmla="*/ 1133596 h 1137285"/>
              <a:gd name="T26" fmla="*/ 2252121 w 2273935"/>
              <a:gd name="T27" fmla="*/ 1108646 h 1137285"/>
              <a:gd name="T28" fmla="*/ 2274308 w 2273935"/>
              <a:gd name="T29" fmla="*/ 1073392 h 1137285"/>
              <a:gd name="T30" fmla="*/ 2282401 w 2273935"/>
              <a:gd name="T31" fmla="*/ 1030978 h 1137285"/>
              <a:gd name="T32" fmla="*/ 2281993 w 2273935"/>
              <a:gd name="T33" fmla="*/ 104775 h 1137285"/>
              <a:gd name="T34" fmla="*/ 2270543 w 2273935"/>
              <a:gd name="T35" fmla="*/ 63661 h 1137285"/>
              <a:gd name="T36" fmla="*/ 2245688 w 2273935"/>
              <a:gd name="T37" fmla="*/ 30391 h 1137285"/>
              <a:gd name="T38" fmla="*/ 2210565 w 2273935"/>
              <a:gd name="T39" fmla="*/ 8125 h 1137285"/>
              <a:gd name="T40" fmla="*/ 2168301 w 2273935"/>
              <a:gd name="T41" fmla="*/ 0 h 113728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273935"/>
              <a:gd name="T64" fmla="*/ 0 h 1137285"/>
              <a:gd name="T65" fmla="*/ 2273935 w 2273935"/>
              <a:gd name="T66" fmla="*/ 1137285 h 113728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273935" h="1137285">
                <a:moveTo>
                  <a:pt x="2160138" y="0"/>
                </a:moveTo>
                <a:lnTo>
                  <a:pt x="103995" y="407"/>
                </a:lnTo>
                <a:lnTo>
                  <a:pt x="63169" y="11818"/>
                </a:lnTo>
                <a:lnTo>
                  <a:pt x="30152" y="36580"/>
                </a:lnTo>
                <a:lnTo>
                  <a:pt x="8057" y="71569"/>
                </a:lnTo>
                <a:lnTo>
                  <a:pt x="0" y="113659"/>
                </a:lnTo>
                <a:lnTo>
                  <a:pt x="407" y="1032932"/>
                </a:lnTo>
                <a:lnTo>
                  <a:pt x="11813" y="1073731"/>
                </a:lnTo>
                <a:lnTo>
                  <a:pt x="36572" y="1106743"/>
                </a:lnTo>
                <a:lnTo>
                  <a:pt x="71570" y="1128842"/>
                </a:lnTo>
                <a:lnTo>
                  <a:pt x="113693" y="1136903"/>
                </a:lnTo>
                <a:lnTo>
                  <a:pt x="2169811" y="1136497"/>
                </a:lnTo>
                <a:lnTo>
                  <a:pt x="2210624" y="1125091"/>
                </a:lnTo>
                <a:lnTo>
                  <a:pt x="2243643" y="1100329"/>
                </a:lnTo>
                <a:lnTo>
                  <a:pt x="2265746" y="1065338"/>
                </a:lnTo>
                <a:lnTo>
                  <a:pt x="2273807" y="1023244"/>
                </a:lnTo>
                <a:lnTo>
                  <a:pt x="2273401" y="103990"/>
                </a:lnTo>
                <a:lnTo>
                  <a:pt x="2261997" y="63184"/>
                </a:lnTo>
                <a:lnTo>
                  <a:pt x="2237235" y="30166"/>
                </a:lnTo>
                <a:lnTo>
                  <a:pt x="2202241" y="8062"/>
                </a:lnTo>
                <a:lnTo>
                  <a:pt x="2160138" y="0"/>
                </a:lnTo>
                <a:close/>
              </a:path>
            </a:pathLst>
          </a:custGeom>
          <a:solidFill>
            <a:srgbClr val="4F80BC"/>
          </a:solidFill>
          <a:ln>
            <a:noFill/>
          </a:ln>
          <a:extLst>
            <a:ext uri="{91240B29-F687-4F45-9708-019B960494DF}">
              <a14:hiddenLine xmlns:a14="http://schemas.microsoft.com/office/drawing/2010/main" xmlns="" w="9525">
                <a:solidFill>
                  <a:srgbClr val="000000"/>
                </a:solidFill>
                <a:round/>
                <a:headEnd/>
                <a:tailEnd/>
              </a14:hiddenLine>
            </a:ext>
          </a:extLst>
        </p:spPr>
        <p:txBody>
          <a:bodyPr lIns="0" tIns="0" rIns="0" bIns="0"/>
          <a:lstStyle/>
          <a:p>
            <a:endParaRPr lang="en-US"/>
          </a:p>
        </p:txBody>
      </p:sp>
      <p:sp>
        <p:nvSpPr>
          <p:cNvPr id="39940" name="object 4"/>
          <p:cNvSpPr>
            <a:spLocks/>
          </p:cNvSpPr>
          <p:nvPr/>
        </p:nvSpPr>
        <p:spPr bwMode="auto">
          <a:xfrm>
            <a:off x="533400" y="1300163"/>
            <a:ext cx="2274888" cy="1138237"/>
          </a:xfrm>
          <a:custGeom>
            <a:avLst/>
            <a:gdLst>
              <a:gd name="T0" fmla="*/ 0 w 2273935"/>
              <a:gd name="T1" fmla="*/ 114518 h 1137285"/>
              <a:gd name="T2" fmla="*/ 8084 w 2273935"/>
              <a:gd name="T3" fmla="*/ 72109 h 1137285"/>
              <a:gd name="T4" fmla="*/ 30269 w 2273935"/>
              <a:gd name="T5" fmla="*/ 36859 h 1137285"/>
              <a:gd name="T6" fmla="*/ 63409 w 2273935"/>
              <a:gd name="T7" fmla="*/ 11908 h 1137285"/>
              <a:gd name="T8" fmla="*/ 104391 w 2273935"/>
              <a:gd name="T9" fmla="*/ 407 h 1137285"/>
              <a:gd name="T10" fmla="*/ 2168301 w 2273935"/>
              <a:gd name="T11" fmla="*/ 0 h 1137285"/>
              <a:gd name="T12" fmla="*/ 2182988 w 2273935"/>
              <a:gd name="T13" fmla="*/ 943 h 1137285"/>
              <a:gd name="T14" fmla="*/ 2223219 w 2273935"/>
              <a:gd name="T15" fmla="*/ 14132 h 1137285"/>
              <a:gd name="T16" fmla="*/ 2255270 w 2273935"/>
              <a:gd name="T17" fmla="*/ 40420 h 1137285"/>
              <a:gd name="T18" fmla="*/ 2276003 w 2273935"/>
              <a:gd name="T19" fmla="*/ 76651 h 1137285"/>
              <a:gd name="T20" fmla="*/ 2282401 w 2273935"/>
              <a:gd name="T21" fmla="*/ 1030978 h 1137285"/>
              <a:gd name="T22" fmla="*/ 2281464 w 2273935"/>
              <a:gd name="T23" fmla="*/ 1045717 h 1137285"/>
              <a:gd name="T24" fmla="*/ 2268323 w 2273935"/>
              <a:gd name="T25" fmla="*/ 1086093 h 1137285"/>
              <a:gd name="T26" fmla="*/ 2242135 w 2273935"/>
              <a:gd name="T27" fmla="*/ 1118264 h 1137285"/>
              <a:gd name="T28" fmla="*/ 2206037 w 2273935"/>
              <a:gd name="T29" fmla="*/ 1139078 h 1137285"/>
              <a:gd name="T30" fmla="*/ 114125 w 2273935"/>
              <a:gd name="T31" fmla="*/ 1145496 h 1137285"/>
              <a:gd name="T32" fmla="*/ 99431 w 2273935"/>
              <a:gd name="T33" fmla="*/ 1144555 h 1137285"/>
              <a:gd name="T34" fmla="*/ 59184 w 2273935"/>
              <a:gd name="T35" fmla="*/ 1131369 h 1137285"/>
              <a:gd name="T36" fmla="*/ 27126 w 2273935"/>
              <a:gd name="T37" fmla="*/ 1105088 h 1137285"/>
              <a:gd name="T38" fmla="*/ 6400 w 2273935"/>
              <a:gd name="T39" fmla="*/ 1068861 h 1137285"/>
              <a:gd name="T40" fmla="*/ 0 w 2273935"/>
              <a:gd name="T41" fmla="*/ 114518 h 113728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273935"/>
              <a:gd name="T64" fmla="*/ 0 h 1137285"/>
              <a:gd name="T65" fmla="*/ 2273935 w 2273935"/>
              <a:gd name="T66" fmla="*/ 1137285 h 113728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273935" h="1137285">
                <a:moveTo>
                  <a:pt x="0" y="113659"/>
                </a:moveTo>
                <a:lnTo>
                  <a:pt x="8057" y="71569"/>
                </a:lnTo>
                <a:lnTo>
                  <a:pt x="30152" y="36580"/>
                </a:lnTo>
                <a:lnTo>
                  <a:pt x="63169" y="11818"/>
                </a:lnTo>
                <a:lnTo>
                  <a:pt x="103995" y="407"/>
                </a:lnTo>
                <a:lnTo>
                  <a:pt x="2160138" y="0"/>
                </a:lnTo>
                <a:lnTo>
                  <a:pt x="2174770" y="934"/>
                </a:lnTo>
                <a:lnTo>
                  <a:pt x="2214850" y="14024"/>
                </a:lnTo>
                <a:lnTo>
                  <a:pt x="2246780" y="40114"/>
                </a:lnTo>
                <a:lnTo>
                  <a:pt x="2267436" y="76075"/>
                </a:lnTo>
                <a:lnTo>
                  <a:pt x="2273807" y="1023244"/>
                </a:lnTo>
                <a:lnTo>
                  <a:pt x="2272873" y="1037871"/>
                </a:lnTo>
                <a:lnTo>
                  <a:pt x="2259784" y="1077945"/>
                </a:lnTo>
                <a:lnTo>
                  <a:pt x="2233695" y="1109874"/>
                </a:lnTo>
                <a:lnTo>
                  <a:pt x="2197731" y="1130532"/>
                </a:lnTo>
                <a:lnTo>
                  <a:pt x="113693" y="1136903"/>
                </a:lnTo>
                <a:lnTo>
                  <a:pt x="99053" y="1135969"/>
                </a:lnTo>
                <a:lnTo>
                  <a:pt x="58959" y="1122881"/>
                </a:lnTo>
                <a:lnTo>
                  <a:pt x="27027" y="1096797"/>
                </a:lnTo>
                <a:lnTo>
                  <a:pt x="6373" y="1060842"/>
                </a:lnTo>
                <a:lnTo>
                  <a:pt x="0" y="113659"/>
                </a:lnTo>
                <a:close/>
              </a:path>
            </a:pathLst>
          </a:custGeom>
          <a:noFill/>
          <a:ln w="25907">
            <a:solidFill>
              <a:srgbClr val="FFFFFF"/>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5" name="object 5"/>
          <p:cNvSpPr txBox="1"/>
          <p:nvPr/>
        </p:nvSpPr>
        <p:spPr>
          <a:xfrm>
            <a:off x="1001713" y="1457325"/>
            <a:ext cx="1338262" cy="854075"/>
          </a:xfrm>
          <a:prstGeom prst="rect">
            <a:avLst/>
          </a:prstGeom>
        </p:spPr>
        <p:txBody>
          <a:bodyPr lIns="0" tIns="0" rIns="0" bIns="0">
            <a:spAutoFit/>
          </a:bodyPr>
          <a:lstStyle/>
          <a:p>
            <a:pPr algn="ctr" fontAlgn="auto">
              <a:lnSpc>
                <a:spcPts val="3575"/>
              </a:lnSpc>
              <a:spcBef>
                <a:spcPts val="0"/>
              </a:spcBef>
              <a:spcAft>
                <a:spcPts val="0"/>
              </a:spcAft>
              <a:defRPr/>
            </a:pPr>
            <a:r>
              <a:rPr sz="3200" spc="-114" dirty="0">
                <a:solidFill>
                  <a:srgbClr val="FFFFFF"/>
                </a:solidFill>
                <a:latin typeface="Times New Roman"/>
                <a:cs typeface="Times New Roman"/>
              </a:rPr>
              <a:t>T</a:t>
            </a:r>
            <a:r>
              <a:rPr sz="3200" dirty="0">
                <a:solidFill>
                  <a:srgbClr val="FFFFFF"/>
                </a:solidFill>
                <a:latin typeface="Times New Roman"/>
                <a:cs typeface="Times New Roman"/>
              </a:rPr>
              <a:t>rue</a:t>
            </a:r>
            <a:endParaRPr sz="3200">
              <a:latin typeface="Times New Roman"/>
              <a:cs typeface="Times New Roman"/>
            </a:endParaRPr>
          </a:p>
          <a:p>
            <a:pPr algn="ctr" fontAlgn="auto">
              <a:lnSpc>
                <a:spcPts val="3575"/>
              </a:lnSpc>
              <a:spcBef>
                <a:spcPts val="0"/>
              </a:spcBef>
              <a:spcAft>
                <a:spcPts val="0"/>
              </a:spcAft>
              <a:defRPr/>
            </a:pPr>
            <a:r>
              <a:rPr sz="3200" dirty="0">
                <a:solidFill>
                  <a:srgbClr val="FFFFFF"/>
                </a:solidFill>
                <a:latin typeface="Times New Roman"/>
                <a:cs typeface="Times New Roman"/>
              </a:rPr>
              <a:t>Positive</a:t>
            </a:r>
            <a:endParaRPr sz="3200">
              <a:latin typeface="Times New Roman"/>
              <a:cs typeface="Times New Roman"/>
            </a:endParaRPr>
          </a:p>
        </p:txBody>
      </p:sp>
      <p:sp>
        <p:nvSpPr>
          <p:cNvPr id="39942" name="object 6"/>
          <p:cNvSpPr>
            <a:spLocks/>
          </p:cNvSpPr>
          <p:nvPr/>
        </p:nvSpPr>
        <p:spPr bwMode="auto">
          <a:xfrm>
            <a:off x="762000" y="2438400"/>
            <a:ext cx="227013" cy="852488"/>
          </a:xfrm>
          <a:custGeom>
            <a:avLst/>
            <a:gdLst>
              <a:gd name="T0" fmla="*/ 0 w 227965"/>
              <a:gd name="T1" fmla="*/ 0 h 853439"/>
              <a:gd name="T2" fmla="*/ 0 w 227965"/>
              <a:gd name="T3" fmla="*/ 844407 h 853439"/>
              <a:gd name="T4" fmla="*/ 219049 w 227965"/>
              <a:gd name="T5" fmla="*/ 844407 h 853439"/>
              <a:gd name="T6" fmla="*/ 0 60000 65536"/>
              <a:gd name="T7" fmla="*/ 0 60000 65536"/>
              <a:gd name="T8" fmla="*/ 0 60000 65536"/>
              <a:gd name="T9" fmla="*/ 0 w 227965"/>
              <a:gd name="T10" fmla="*/ 0 h 853439"/>
              <a:gd name="T11" fmla="*/ 227965 w 227965"/>
              <a:gd name="T12" fmla="*/ 853439 h 853439"/>
            </a:gdLst>
            <a:ahLst/>
            <a:cxnLst>
              <a:cxn ang="T6">
                <a:pos x="T0" y="T1"/>
              </a:cxn>
              <a:cxn ang="T7">
                <a:pos x="T2" y="T3"/>
              </a:cxn>
              <a:cxn ang="T8">
                <a:pos x="T4" y="T5"/>
              </a:cxn>
            </a:cxnLst>
            <a:rect l="T9" t="T10" r="T11" b="T12"/>
            <a:pathLst>
              <a:path w="227965" h="853439">
                <a:moveTo>
                  <a:pt x="0" y="0"/>
                </a:moveTo>
                <a:lnTo>
                  <a:pt x="0" y="852921"/>
                </a:lnTo>
                <a:lnTo>
                  <a:pt x="227456" y="852921"/>
                </a:lnTo>
              </a:path>
            </a:pathLst>
          </a:custGeom>
          <a:noFill/>
          <a:ln w="25907">
            <a:solidFill>
              <a:srgbClr val="3C6595"/>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39943" name="object 7"/>
          <p:cNvSpPr>
            <a:spLocks/>
          </p:cNvSpPr>
          <p:nvPr/>
        </p:nvSpPr>
        <p:spPr bwMode="auto">
          <a:xfrm>
            <a:off x="989013" y="2720975"/>
            <a:ext cx="1819275" cy="1138238"/>
          </a:xfrm>
          <a:custGeom>
            <a:avLst/>
            <a:gdLst>
              <a:gd name="T0" fmla="*/ 1700518 w 1819910"/>
              <a:gd name="T1" fmla="*/ 0 h 1138554"/>
              <a:gd name="T2" fmla="*/ 103601 w 1819910"/>
              <a:gd name="T3" fmla="*/ 426 h 1138554"/>
              <a:gd name="T4" fmla="*/ 62922 w 1819910"/>
              <a:gd name="T5" fmla="*/ 11862 h 1138554"/>
              <a:gd name="T6" fmla="*/ 30033 w 1819910"/>
              <a:gd name="T7" fmla="*/ 36582 h 1138554"/>
              <a:gd name="T8" fmla="*/ 8022 w 1819910"/>
              <a:gd name="T9" fmla="*/ 71491 h 1138554"/>
              <a:gd name="T10" fmla="*/ 0 w 1819910"/>
              <a:gd name="T11" fmla="*/ 113493 h 1138554"/>
              <a:gd name="T12" fmla="*/ 426 w 1819910"/>
              <a:gd name="T13" fmla="*/ 1031982 h 1138554"/>
              <a:gd name="T14" fmla="*/ 11862 w 1819910"/>
              <a:gd name="T15" fmla="*/ 1072666 h 1138554"/>
              <a:gd name="T16" fmla="*/ 36581 w 1819910"/>
              <a:gd name="T17" fmla="*/ 1105557 h 1138554"/>
              <a:gd name="T18" fmla="*/ 71492 w 1819910"/>
              <a:gd name="T19" fmla="*/ 1127564 h 1138554"/>
              <a:gd name="T20" fmla="*/ 113488 w 1819910"/>
              <a:gd name="T21" fmla="*/ 1135586 h 1138554"/>
              <a:gd name="T22" fmla="*/ 1710362 w 1819910"/>
              <a:gd name="T23" fmla="*/ 1135166 h 1138554"/>
              <a:gd name="T24" fmla="*/ 1751040 w 1819910"/>
              <a:gd name="T25" fmla="*/ 1123743 h 1138554"/>
              <a:gd name="T26" fmla="*/ 1783926 w 1819910"/>
              <a:gd name="T27" fmla="*/ 1099022 h 1138554"/>
              <a:gd name="T28" fmla="*/ 1805928 w 1819910"/>
              <a:gd name="T29" fmla="*/ 1064104 h 1138554"/>
              <a:gd name="T30" fmla="*/ 1813949 w 1819910"/>
              <a:gd name="T31" fmla="*/ 1022090 h 1138554"/>
              <a:gd name="T32" fmla="*/ 1813528 w 1819910"/>
              <a:gd name="T33" fmla="*/ 103648 h 1138554"/>
              <a:gd name="T34" fmla="*/ 1802114 w 1819910"/>
              <a:gd name="T35" fmla="*/ 62951 h 1138554"/>
              <a:gd name="T36" fmla="*/ 1777411 w 1819910"/>
              <a:gd name="T37" fmla="*/ 30048 h 1138554"/>
              <a:gd name="T38" fmla="*/ 1742514 w 1819910"/>
              <a:gd name="T39" fmla="*/ 8029 h 1138554"/>
              <a:gd name="T40" fmla="*/ 1700518 w 1819910"/>
              <a:gd name="T41" fmla="*/ 0 h 113855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819910"/>
              <a:gd name="T64" fmla="*/ 0 h 1138554"/>
              <a:gd name="T65" fmla="*/ 1819910 w 1819910"/>
              <a:gd name="T66" fmla="*/ 1138554 h 113855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819910" h="1138554">
                <a:moveTo>
                  <a:pt x="1705868" y="0"/>
                </a:moveTo>
                <a:lnTo>
                  <a:pt x="103925" y="426"/>
                </a:lnTo>
                <a:lnTo>
                  <a:pt x="63120" y="11889"/>
                </a:lnTo>
                <a:lnTo>
                  <a:pt x="30126" y="36672"/>
                </a:lnTo>
                <a:lnTo>
                  <a:pt x="8049" y="71671"/>
                </a:lnTo>
                <a:lnTo>
                  <a:pt x="0" y="113781"/>
                </a:lnTo>
                <a:lnTo>
                  <a:pt x="426" y="1034565"/>
                </a:lnTo>
                <a:lnTo>
                  <a:pt x="11898" y="1075348"/>
                </a:lnTo>
                <a:lnTo>
                  <a:pt x="36698" y="1108322"/>
                </a:lnTo>
                <a:lnTo>
                  <a:pt x="71717" y="1130384"/>
                </a:lnTo>
                <a:lnTo>
                  <a:pt x="113848" y="1138427"/>
                </a:lnTo>
                <a:lnTo>
                  <a:pt x="1715742" y="1138005"/>
                </a:lnTo>
                <a:lnTo>
                  <a:pt x="1756548" y="1126553"/>
                </a:lnTo>
                <a:lnTo>
                  <a:pt x="1789538" y="1101771"/>
                </a:lnTo>
                <a:lnTo>
                  <a:pt x="1811609" y="1066766"/>
                </a:lnTo>
                <a:lnTo>
                  <a:pt x="1819655" y="1024646"/>
                </a:lnTo>
                <a:lnTo>
                  <a:pt x="1819233" y="103909"/>
                </a:lnTo>
                <a:lnTo>
                  <a:pt x="1807783" y="63109"/>
                </a:lnTo>
                <a:lnTo>
                  <a:pt x="1783002" y="30120"/>
                </a:lnTo>
                <a:lnTo>
                  <a:pt x="1747995" y="8047"/>
                </a:lnTo>
                <a:lnTo>
                  <a:pt x="1705868" y="0"/>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lIns="0" tIns="0" rIns="0" bIns="0"/>
          <a:lstStyle/>
          <a:p>
            <a:endParaRPr lang="en-US"/>
          </a:p>
        </p:txBody>
      </p:sp>
      <p:sp>
        <p:nvSpPr>
          <p:cNvPr id="39944" name="object 8"/>
          <p:cNvSpPr>
            <a:spLocks/>
          </p:cNvSpPr>
          <p:nvPr/>
        </p:nvSpPr>
        <p:spPr bwMode="auto">
          <a:xfrm>
            <a:off x="989013" y="2720975"/>
            <a:ext cx="1819275" cy="1138238"/>
          </a:xfrm>
          <a:custGeom>
            <a:avLst/>
            <a:gdLst>
              <a:gd name="T0" fmla="*/ 0 w 1819910"/>
              <a:gd name="T1" fmla="*/ 113493 h 1138554"/>
              <a:gd name="T2" fmla="*/ 8022 w 1819910"/>
              <a:gd name="T3" fmla="*/ 71491 h 1138554"/>
              <a:gd name="T4" fmla="*/ 30033 w 1819910"/>
              <a:gd name="T5" fmla="*/ 36582 h 1138554"/>
              <a:gd name="T6" fmla="*/ 62922 w 1819910"/>
              <a:gd name="T7" fmla="*/ 11862 h 1138554"/>
              <a:gd name="T8" fmla="*/ 103601 w 1819910"/>
              <a:gd name="T9" fmla="*/ 426 h 1138554"/>
              <a:gd name="T10" fmla="*/ 1700518 w 1819910"/>
              <a:gd name="T11" fmla="*/ 0 h 1138554"/>
              <a:gd name="T12" fmla="*/ 1715115 w 1819910"/>
              <a:gd name="T13" fmla="*/ 932 h 1138554"/>
              <a:gd name="T14" fmla="*/ 1755088 w 1819910"/>
              <a:gd name="T15" fmla="*/ 13964 h 1138554"/>
              <a:gd name="T16" fmla="*/ 1786930 w 1819910"/>
              <a:gd name="T17" fmla="*/ 39957 h 1138554"/>
              <a:gd name="T18" fmla="*/ 1807548 w 1819910"/>
              <a:gd name="T19" fmla="*/ 75806 h 1138554"/>
              <a:gd name="T20" fmla="*/ 1813949 w 1819910"/>
              <a:gd name="T21" fmla="*/ 1022090 h 1138554"/>
              <a:gd name="T22" fmla="*/ 1813020 w 1819910"/>
              <a:gd name="T23" fmla="*/ 1036693 h 1138554"/>
              <a:gd name="T24" fmla="*/ 1799995 w 1819910"/>
              <a:gd name="T25" fmla="*/ 1076687 h 1138554"/>
              <a:gd name="T26" fmla="*/ 1774020 w 1819910"/>
              <a:gd name="T27" fmla="*/ 1108549 h 1138554"/>
              <a:gd name="T28" fmla="*/ 1738193 w 1819910"/>
              <a:gd name="T29" fmla="*/ 1129180 h 1138554"/>
              <a:gd name="T30" fmla="*/ 113488 w 1819910"/>
              <a:gd name="T31" fmla="*/ 1135586 h 1138554"/>
              <a:gd name="T32" fmla="*/ 98892 w 1819910"/>
              <a:gd name="T33" fmla="*/ 1134657 h 1138554"/>
              <a:gd name="T34" fmla="*/ 58912 w 1819910"/>
              <a:gd name="T35" fmla="*/ 1121628 h 1138554"/>
              <a:gd name="T36" fmla="*/ 27061 w 1819910"/>
              <a:gd name="T37" fmla="*/ 1095649 h 1138554"/>
              <a:gd name="T38" fmla="*/ 6421 w 1819910"/>
              <a:gd name="T39" fmla="*/ 1059817 h 1138554"/>
              <a:gd name="T40" fmla="*/ 0 w 1819910"/>
              <a:gd name="T41" fmla="*/ 113493 h 113855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819910"/>
              <a:gd name="T64" fmla="*/ 0 h 1138554"/>
              <a:gd name="T65" fmla="*/ 1819910 w 1819910"/>
              <a:gd name="T66" fmla="*/ 1138554 h 113855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819910" h="1138554">
                <a:moveTo>
                  <a:pt x="0" y="113781"/>
                </a:moveTo>
                <a:lnTo>
                  <a:pt x="8049" y="71671"/>
                </a:lnTo>
                <a:lnTo>
                  <a:pt x="30126" y="36672"/>
                </a:lnTo>
                <a:lnTo>
                  <a:pt x="63120" y="11889"/>
                </a:lnTo>
                <a:lnTo>
                  <a:pt x="103925" y="426"/>
                </a:lnTo>
                <a:lnTo>
                  <a:pt x="1705868" y="0"/>
                </a:lnTo>
                <a:lnTo>
                  <a:pt x="1720510" y="932"/>
                </a:lnTo>
                <a:lnTo>
                  <a:pt x="1760609" y="14000"/>
                </a:lnTo>
                <a:lnTo>
                  <a:pt x="1792551" y="40056"/>
                </a:lnTo>
                <a:lnTo>
                  <a:pt x="1813234" y="75995"/>
                </a:lnTo>
                <a:lnTo>
                  <a:pt x="1819655" y="1024646"/>
                </a:lnTo>
                <a:lnTo>
                  <a:pt x="1818723" y="1039285"/>
                </a:lnTo>
                <a:lnTo>
                  <a:pt x="1805657" y="1079379"/>
                </a:lnTo>
                <a:lnTo>
                  <a:pt x="1779601" y="1111321"/>
                </a:lnTo>
                <a:lnTo>
                  <a:pt x="1743661" y="1132005"/>
                </a:lnTo>
                <a:lnTo>
                  <a:pt x="113848" y="1138427"/>
                </a:lnTo>
                <a:lnTo>
                  <a:pt x="99207" y="1137495"/>
                </a:lnTo>
                <a:lnTo>
                  <a:pt x="59101" y="1124434"/>
                </a:lnTo>
                <a:lnTo>
                  <a:pt x="27142" y="1098390"/>
                </a:lnTo>
                <a:lnTo>
                  <a:pt x="6439" y="1062468"/>
                </a:lnTo>
                <a:lnTo>
                  <a:pt x="0" y="113781"/>
                </a:lnTo>
                <a:close/>
              </a:path>
            </a:pathLst>
          </a:custGeom>
          <a:noFill/>
          <a:ln w="25907">
            <a:solidFill>
              <a:srgbClr val="4F80BC"/>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39945" name="object 9"/>
          <p:cNvSpPr txBox="1">
            <a:spLocks noChangeArrowheads="1"/>
          </p:cNvSpPr>
          <p:nvPr/>
        </p:nvSpPr>
        <p:spPr bwMode="auto">
          <a:xfrm>
            <a:off x="1335088" y="2967038"/>
            <a:ext cx="1127125" cy="6651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marL="211138" indent="-200025">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ts val="2638"/>
              </a:lnSpc>
            </a:pPr>
            <a:r>
              <a:rPr lang="en-US" sz="2400">
                <a:latin typeface="Calibri" pitchFamily="34" charset="0"/>
                <a:cs typeface="Calibri" pitchFamily="34" charset="0"/>
              </a:rPr>
              <a:t>Labelling</a:t>
            </a:r>
            <a:r>
              <a:rPr lang="en-US" sz="2400">
                <a:latin typeface="Times New Roman" pitchFamily="18" charset="0"/>
                <a:cs typeface="Times New Roman" pitchFamily="18" charset="0"/>
              </a:rPr>
              <a:t> </a:t>
            </a:r>
            <a:r>
              <a:rPr lang="en-US" sz="2400">
                <a:latin typeface="Calibri" pitchFamily="34" charset="0"/>
                <a:cs typeface="Calibri" pitchFamily="34" charset="0"/>
              </a:rPr>
              <a:t>Effect</a:t>
            </a:r>
          </a:p>
        </p:txBody>
      </p:sp>
      <p:sp>
        <p:nvSpPr>
          <p:cNvPr id="39946" name="object 10"/>
          <p:cNvSpPr>
            <a:spLocks/>
          </p:cNvSpPr>
          <p:nvPr/>
        </p:nvSpPr>
        <p:spPr bwMode="auto">
          <a:xfrm>
            <a:off x="3378200" y="1300163"/>
            <a:ext cx="2273300" cy="1138237"/>
          </a:xfrm>
          <a:custGeom>
            <a:avLst/>
            <a:gdLst>
              <a:gd name="T0" fmla="*/ 2154725 w 2273935"/>
              <a:gd name="T1" fmla="*/ 0 h 1137285"/>
              <a:gd name="T2" fmla="*/ 103736 w 2273935"/>
              <a:gd name="T3" fmla="*/ 405 h 1137285"/>
              <a:gd name="T4" fmla="*/ 63027 w 2273935"/>
              <a:gd name="T5" fmla="*/ 11900 h 1137285"/>
              <a:gd name="T6" fmla="*/ 30096 w 2273935"/>
              <a:gd name="T7" fmla="*/ 36850 h 1137285"/>
              <a:gd name="T8" fmla="*/ 8045 w 2273935"/>
              <a:gd name="T9" fmla="*/ 72104 h 1137285"/>
              <a:gd name="T10" fmla="*/ 0 w 2273935"/>
              <a:gd name="T11" fmla="*/ 114518 h 1137285"/>
              <a:gd name="T12" fmla="*/ 405 w 2273935"/>
              <a:gd name="T13" fmla="*/ 1040713 h 1137285"/>
              <a:gd name="T14" fmla="*/ 11783 w 2273935"/>
              <a:gd name="T15" fmla="*/ 1081831 h 1137285"/>
              <a:gd name="T16" fmla="*/ 36481 w 2273935"/>
              <a:gd name="T17" fmla="*/ 1115101 h 1137285"/>
              <a:gd name="T18" fmla="*/ 71384 w 2273935"/>
              <a:gd name="T19" fmla="*/ 1137373 h 1137285"/>
              <a:gd name="T20" fmla="*/ 113371 w 2273935"/>
              <a:gd name="T21" fmla="*/ 1145496 h 1137285"/>
              <a:gd name="T22" fmla="*/ 2164365 w 2273935"/>
              <a:gd name="T23" fmla="*/ 1145089 h 1137285"/>
              <a:gd name="T24" fmla="*/ 2205069 w 2273935"/>
              <a:gd name="T25" fmla="*/ 1133598 h 1137285"/>
              <a:gd name="T26" fmla="*/ 2238009 w 2273935"/>
              <a:gd name="T27" fmla="*/ 1108649 h 1137285"/>
              <a:gd name="T28" fmla="*/ 2260057 w 2273935"/>
              <a:gd name="T29" fmla="*/ 1073393 h 1137285"/>
              <a:gd name="T30" fmla="*/ 2268099 w 2273935"/>
              <a:gd name="T31" fmla="*/ 1030978 h 1137285"/>
              <a:gd name="T32" fmla="*/ 2267696 w 2273935"/>
              <a:gd name="T33" fmla="*/ 104782 h 1137285"/>
              <a:gd name="T34" fmla="*/ 2256321 w 2273935"/>
              <a:gd name="T35" fmla="*/ 63666 h 1137285"/>
              <a:gd name="T36" fmla="*/ 2231620 w 2273935"/>
              <a:gd name="T37" fmla="*/ 30393 h 1137285"/>
              <a:gd name="T38" fmla="*/ 2196715 w 2273935"/>
              <a:gd name="T39" fmla="*/ 8126 h 1137285"/>
              <a:gd name="T40" fmla="*/ 2154725 w 2273935"/>
              <a:gd name="T41" fmla="*/ 0 h 113728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273935"/>
              <a:gd name="T64" fmla="*/ 0 h 1137285"/>
              <a:gd name="T65" fmla="*/ 2273935 w 2273935"/>
              <a:gd name="T66" fmla="*/ 1137285 h 113728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273935" h="1137285">
                <a:moveTo>
                  <a:pt x="2160148" y="0"/>
                </a:moveTo>
                <a:lnTo>
                  <a:pt x="103997" y="405"/>
                </a:lnTo>
                <a:lnTo>
                  <a:pt x="63189" y="11810"/>
                </a:lnTo>
                <a:lnTo>
                  <a:pt x="30168" y="36571"/>
                </a:lnTo>
                <a:lnTo>
                  <a:pt x="8063" y="71564"/>
                </a:lnTo>
                <a:lnTo>
                  <a:pt x="0" y="113659"/>
                </a:lnTo>
                <a:lnTo>
                  <a:pt x="405" y="1032906"/>
                </a:lnTo>
                <a:lnTo>
                  <a:pt x="11810" y="1073714"/>
                </a:lnTo>
                <a:lnTo>
                  <a:pt x="36571" y="1106735"/>
                </a:lnTo>
                <a:lnTo>
                  <a:pt x="71564" y="1128840"/>
                </a:lnTo>
                <a:lnTo>
                  <a:pt x="113659" y="1136903"/>
                </a:lnTo>
                <a:lnTo>
                  <a:pt x="2169810" y="1136498"/>
                </a:lnTo>
                <a:lnTo>
                  <a:pt x="2210618" y="1125093"/>
                </a:lnTo>
                <a:lnTo>
                  <a:pt x="2243639" y="1100332"/>
                </a:lnTo>
                <a:lnTo>
                  <a:pt x="2265744" y="1065339"/>
                </a:lnTo>
                <a:lnTo>
                  <a:pt x="2273807" y="1023244"/>
                </a:lnTo>
                <a:lnTo>
                  <a:pt x="2273402" y="103997"/>
                </a:lnTo>
                <a:lnTo>
                  <a:pt x="2261997" y="63189"/>
                </a:lnTo>
                <a:lnTo>
                  <a:pt x="2237236" y="30168"/>
                </a:lnTo>
                <a:lnTo>
                  <a:pt x="2202243" y="8063"/>
                </a:lnTo>
                <a:lnTo>
                  <a:pt x="2160148" y="0"/>
                </a:lnTo>
                <a:close/>
              </a:path>
            </a:pathLst>
          </a:custGeom>
          <a:solidFill>
            <a:srgbClr val="4F80BC"/>
          </a:solidFill>
          <a:ln>
            <a:noFill/>
          </a:ln>
          <a:extLst>
            <a:ext uri="{91240B29-F687-4F45-9708-019B960494DF}">
              <a14:hiddenLine xmlns:a14="http://schemas.microsoft.com/office/drawing/2010/main" xmlns="" w="9525">
                <a:solidFill>
                  <a:srgbClr val="000000"/>
                </a:solidFill>
                <a:round/>
                <a:headEnd/>
                <a:tailEnd/>
              </a14:hiddenLine>
            </a:ext>
          </a:extLst>
        </p:spPr>
        <p:txBody>
          <a:bodyPr lIns="0" tIns="0" rIns="0" bIns="0"/>
          <a:lstStyle/>
          <a:p>
            <a:endParaRPr lang="en-US"/>
          </a:p>
        </p:txBody>
      </p:sp>
      <p:sp>
        <p:nvSpPr>
          <p:cNvPr id="39947" name="object 11"/>
          <p:cNvSpPr>
            <a:spLocks/>
          </p:cNvSpPr>
          <p:nvPr/>
        </p:nvSpPr>
        <p:spPr bwMode="auto">
          <a:xfrm>
            <a:off x="3378200" y="1300163"/>
            <a:ext cx="2273300" cy="1138237"/>
          </a:xfrm>
          <a:custGeom>
            <a:avLst/>
            <a:gdLst>
              <a:gd name="T0" fmla="*/ 0 w 2273935"/>
              <a:gd name="T1" fmla="*/ 114518 h 1137285"/>
              <a:gd name="T2" fmla="*/ 8045 w 2273935"/>
              <a:gd name="T3" fmla="*/ 72104 h 1137285"/>
              <a:gd name="T4" fmla="*/ 30096 w 2273935"/>
              <a:gd name="T5" fmla="*/ 36850 h 1137285"/>
              <a:gd name="T6" fmla="*/ 63027 w 2273935"/>
              <a:gd name="T7" fmla="*/ 11900 h 1137285"/>
              <a:gd name="T8" fmla="*/ 103736 w 2273935"/>
              <a:gd name="T9" fmla="*/ 405 h 1137285"/>
              <a:gd name="T10" fmla="*/ 2154725 w 2273935"/>
              <a:gd name="T11" fmla="*/ 0 h 1137285"/>
              <a:gd name="T12" fmla="*/ 2169317 w 2273935"/>
              <a:gd name="T13" fmla="*/ 943 h 1137285"/>
              <a:gd name="T14" fmla="*/ 2209293 w 2273935"/>
              <a:gd name="T15" fmla="*/ 14134 h 1137285"/>
              <a:gd name="T16" fmla="*/ 2241143 w 2273935"/>
              <a:gd name="T17" fmla="*/ 40423 h 1137285"/>
              <a:gd name="T18" fmla="*/ 2261745 w 2273935"/>
              <a:gd name="T19" fmla="*/ 76657 h 1137285"/>
              <a:gd name="T20" fmla="*/ 2268099 w 2273935"/>
              <a:gd name="T21" fmla="*/ 1030978 h 1137285"/>
              <a:gd name="T22" fmla="*/ 2267167 w 2273935"/>
              <a:gd name="T23" fmla="*/ 1045718 h 1137285"/>
              <a:gd name="T24" fmla="*/ 2254107 w 2273935"/>
              <a:gd name="T25" fmla="*/ 1086095 h 1137285"/>
              <a:gd name="T26" fmla="*/ 2228084 w 2273935"/>
              <a:gd name="T27" fmla="*/ 1118267 h 1137285"/>
              <a:gd name="T28" fmla="*/ 2192210 w 2273935"/>
              <a:gd name="T29" fmla="*/ 1139079 h 1137285"/>
              <a:gd name="T30" fmla="*/ 113371 w 2273935"/>
              <a:gd name="T31" fmla="*/ 1145496 h 1137285"/>
              <a:gd name="T32" fmla="*/ 98779 w 2273935"/>
              <a:gd name="T33" fmla="*/ 1144555 h 1137285"/>
              <a:gd name="T34" fmla="*/ 58812 w 2273935"/>
              <a:gd name="T35" fmla="*/ 1131365 h 1137285"/>
              <a:gd name="T36" fmla="*/ 26954 w 2273935"/>
              <a:gd name="T37" fmla="*/ 1105077 h 1137285"/>
              <a:gd name="T38" fmla="*/ 6352 w 2273935"/>
              <a:gd name="T39" fmla="*/ 1068840 h 1137285"/>
              <a:gd name="T40" fmla="*/ 0 w 2273935"/>
              <a:gd name="T41" fmla="*/ 114518 h 113728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273935"/>
              <a:gd name="T64" fmla="*/ 0 h 1137285"/>
              <a:gd name="T65" fmla="*/ 2273935 w 2273935"/>
              <a:gd name="T66" fmla="*/ 1137285 h 113728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273935" h="1137285">
                <a:moveTo>
                  <a:pt x="0" y="113659"/>
                </a:moveTo>
                <a:lnTo>
                  <a:pt x="8063" y="71564"/>
                </a:lnTo>
                <a:lnTo>
                  <a:pt x="30168" y="36571"/>
                </a:lnTo>
                <a:lnTo>
                  <a:pt x="63189" y="11810"/>
                </a:lnTo>
                <a:lnTo>
                  <a:pt x="103997" y="405"/>
                </a:lnTo>
                <a:lnTo>
                  <a:pt x="2160148" y="0"/>
                </a:lnTo>
                <a:lnTo>
                  <a:pt x="2174776" y="934"/>
                </a:lnTo>
                <a:lnTo>
                  <a:pt x="2214851" y="14026"/>
                </a:lnTo>
                <a:lnTo>
                  <a:pt x="2246781" y="40117"/>
                </a:lnTo>
                <a:lnTo>
                  <a:pt x="2267437" y="76081"/>
                </a:lnTo>
                <a:lnTo>
                  <a:pt x="2273807" y="1023244"/>
                </a:lnTo>
                <a:lnTo>
                  <a:pt x="2272873" y="1037872"/>
                </a:lnTo>
                <a:lnTo>
                  <a:pt x="2259781" y="1077947"/>
                </a:lnTo>
                <a:lnTo>
                  <a:pt x="2233690" y="1109877"/>
                </a:lnTo>
                <a:lnTo>
                  <a:pt x="2197726" y="1130533"/>
                </a:lnTo>
                <a:lnTo>
                  <a:pt x="113659" y="1136903"/>
                </a:lnTo>
                <a:lnTo>
                  <a:pt x="99031" y="1135969"/>
                </a:lnTo>
                <a:lnTo>
                  <a:pt x="58956" y="1122877"/>
                </a:lnTo>
                <a:lnTo>
                  <a:pt x="27026" y="1096786"/>
                </a:lnTo>
                <a:lnTo>
                  <a:pt x="6370" y="1060822"/>
                </a:lnTo>
                <a:lnTo>
                  <a:pt x="0" y="113659"/>
                </a:lnTo>
                <a:close/>
              </a:path>
            </a:pathLst>
          </a:custGeom>
          <a:noFill/>
          <a:ln w="25907">
            <a:solidFill>
              <a:srgbClr val="FFFFFF"/>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39948" name="object 12"/>
          <p:cNvSpPr txBox="1">
            <a:spLocks noChangeArrowheads="1"/>
          </p:cNvSpPr>
          <p:nvPr/>
        </p:nvSpPr>
        <p:spPr bwMode="auto">
          <a:xfrm>
            <a:off x="3846513" y="1457325"/>
            <a:ext cx="1336675" cy="854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lnSpc>
                <a:spcPts val="3575"/>
              </a:lnSpc>
            </a:pPr>
            <a:r>
              <a:rPr lang="en-US" sz="3200">
                <a:solidFill>
                  <a:srgbClr val="FFFFFF"/>
                </a:solidFill>
                <a:latin typeface="Times New Roman" pitchFamily="18" charset="0"/>
                <a:cs typeface="Times New Roman" pitchFamily="18" charset="0"/>
              </a:rPr>
              <a:t>False</a:t>
            </a:r>
            <a:endParaRPr lang="en-US" sz="3200">
              <a:latin typeface="Times New Roman" pitchFamily="18" charset="0"/>
              <a:cs typeface="Times New Roman" pitchFamily="18" charset="0"/>
            </a:endParaRPr>
          </a:p>
          <a:p>
            <a:pPr algn="ctr">
              <a:lnSpc>
                <a:spcPts val="3575"/>
              </a:lnSpc>
            </a:pPr>
            <a:r>
              <a:rPr lang="en-US" sz="3200">
                <a:solidFill>
                  <a:srgbClr val="FFFFFF"/>
                </a:solidFill>
                <a:latin typeface="Times New Roman" pitchFamily="18" charset="0"/>
                <a:cs typeface="Times New Roman" pitchFamily="18" charset="0"/>
              </a:rPr>
              <a:t>Positive</a:t>
            </a:r>
            <a:endParaRPr lang="en-US" sz="3200">
              <a:latin typeface="Times New Roman" pitchFamily="18" charset="0"/>
              <a:cs typeface="Times New Roman" pitchFamily="18" charset="0"/>
            </a:endParaRPr>
          </a:p>
        </p:txBody>
      </p:sp>
      <p:sp>
        <p:nvSpPr>
          <p:cNvPr id="39949" name="object 13"/>
          <p:cNvSpPr>
            <a:spLocks/>
          </p:cNvSpPr>
          <p:nvPr/>
        </p:nvSpPr>
        <p:spPr bwMode="auto">
          <a:xfrm>
            <a:off x="3605213" y="2438400"/>
            <a:ext cx="227012" cy="852488"/>
          </a:xfrm>
          <a:custGeom>
            <a:avLst/>
            <a:gdLst>
              <a:gd name="T0" fmla="*/ 0 w 227964"/>
              <a:gd name="T1" fmla="*/ 0 h 853439"/>
              <a:gd name="T2" fmla="*/ 0 w 227964"/>
              <a:gd name="T3" fmla="*/ 844407 h 853439"/>
              <a:gd name="T4" fmla="*/ 219064 w 227964"/>
              <a:gd name="T5" fmla="*/ 844407 h 853439"/>
              <a:gd name="T6" fmla="*/ 0 60000 65536"/>
              <a:gd name="T7" fmla="*/ 0 60000 65536"/>
              <a:gd name="T8" fmla="*/ 0 60000 65536"/>
              <a:gd name="T9" fmla="*/ 0 w 227964"/>
              <a:gd name="T10" fmla="*/ 0 h 853439"/>
              <a:gd name="T11" fmla="*/ 227964 w 227964"/>
              <a:gd name="T12" fmla="*/ 853439 h 853439"/>
            </a:gdLst>
            <a:ahLst/>
            <a:cxnLst>
              <a:cxn ang="T6">
                <a:pos x="T0" y="T1"/>
              </a:cxn>
              <a:cxn ang="T7">
                <a:pos x="T2" y="T3"/>
              </a:cxn>
              <a:cxn ang="T8">
                <a:pos x="T4" y="T5"/>
              </a:cxn>
            </a:cxnLst>
            <a:rect l="T9" t="T10" r="T11" b="T12"/>
            <a:pathLst>
              <a:path w="227964" h="853439">
                <a:moveTo>
                  <a:pt x="0" y="0"/>
                </a:moveTo>
                <a:lnTo>
                  <a:pt x="0" y="852921"/>
                </a:lnTo>
                <a:lnTo>
                  <a:pt x="227472" y="852921"/>
                </a:lnTo>
              </a:path>
            </a:pathLst>
          </a:custGeom>
          <a:noFill/>
          <a:ln w="25907">
            <a:solidFill>
              <a:srgbClr val="3C6595"/>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39950" name="object 14"/>
          <p:cNvSpPr>
            <a:spLocks/>
          </p:cNvSpPr>
          <p:nvPr/>
        </p:nvSpPr>
        <p:spPr bwMode="auto">
          <a:xfrm>
            <a:off x="3832225" y="2720975"/>
            <a:ext cx="1819275" cy="1138238"/>
          </a:xfrm>
          <a:custGeom>
            <a:avLst/>
            <a:gdLst>
              <a:gd name="T0" fmla="*/ 1700524 w 1819910"/>
              <a:gd name="T1" fmla="*/ 0 h 1138554"/>
              <a:gd name="T2" fmla="*/ 103589 w 1819910"/>
              <a:gd name="T3" fmla="*/ 421 h 1138554"/>
              <a:gd name="T4" fmla="*/ 62914 w 1819910"/>
              <a:gd name="T5" fmla="*/ 11845 h 1138554"/>
              <a:gd name="T6" fmla="*/ 30028 w 1819910"/>
              <a:gd name="T7" fmla="*/ 36564 h 1138554"/>
              <a:gd name="T8" fmla="*/ 8021 w 1819910"/>
              <a:gd name="T9" fmla="*/ 71480 h 1138554"/>
              <a:gd name="T10" fmla="*/ 0 w 1819910"/>
              <a:gd name="T11" fmla="*/ 113493 h 1138554"/>
              <a:gd name="T12" fmla="*/ 421 w 1819910"/>
              <a:gd name="T13" fmla="*/ 1031932 h 1138554"/>
              <a:gd name="T14" fmla="*/ 11836 w 1819910"/>
              <a:gd name="T15" fmla="*/ 1072633 h 1138554"/>
              <a:gd name="T16" fmla="*/ 36537 w 1819910"/>
              <a:gd name="T17" fmla="*/ 1105541 h 1138554"/>
              <a:gd name="T18" fmla="*/ 71435 w 1819910"/>
              <a:gd name="T19" fmla="*/ 1127559 h 1138554"/>
              <a:gd name="T20" fmla="*/ 113421 w 1819910"/>
              <a:gd name="T21" fmla="*/ 1135586 h 1138554"/>
              <a:gd name="T22" fmla="*/ 1710362 w 1819910"/>
              <a:gd name="T23" fmla="*/ 1135167 h 1138554"/>
              <a:gd name="T24" fmla="*/ 1751035 w 1819910"/>
              <a:gd name="T25" fmla="*/ 1123745 h 1138554"/>
              <a:gd name="T26" fmla="*/ 1783922 w 1819910"/>
              <a:gd name="T27" fmla="*/ 1099024 h 1138554"/>
              <a:gd name="T28" fmla="*/ 1805926 w 1819910"/>
              <a:gd name="T29" fmla="*/ 1064105 h 1138554"/>
              <a:gd name="T30" fmla="*/ 1813949 w 1819910"/>
              <a:gd name="T31" fmla="*/ 1022090 h 1138554"/>
              <a:gd name="T32" fmla="*/ 1813529 w 1819910"/>
              <a:gd name="T33" fmla="*/ 103652 h 1138554"/>
              <a:gd name="T34" fmla="*/ 1802114 w 1819910"/>
              <a:gd name="T35" fmla="*/ 62954 h 1138554"/>
              <a:gd name="T36" fmla="*/ 1777410 w 1819910"/>
              <a:gd name="T37" fmla="*/ 30049 h 1138554"/>
              <a:gd name="T38" fmla="*/ 1742514 w 1819910"/>
              <a:gd name="T39" fmla="*/ 8030 h 1138554"/>
              <a:gd name="T40" fmla="*/ 1700524 w 1819910"/>
              <a:gd name="T41" fmla="*/ 0 h 113855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819910"/>
              <a:gd name="T64" fmla="*/ 0 h 1138554"/>
              <a:gd name="T65" fmla="*/ 1819910 w 1819910"/>
              <a:gd name="T66" fmla="*/ 1138554 h 113855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819910" h="1138554">
                <a:moveTo>
                  <a:pt x="1705874" y="0"/>
                </a:moveTo>
                <a:lnTo>
                  <a:pt x="103913" y="421"/>
                </a:lnTo>
                <a:lnTo>
                  <a:pt x="63112" y="11872"/>
                </a:lnTo>
                <a:lnTo>
                  <a:pt x="30121" y="36654"/>
                </a:lnTo>
                <a:lnTo>
                  <a:pt x="8048" y="71660"/>
                </a:lnTo>
                <a:lnTo>
                  <a:pt x="0" y="113781"/>
                </a:lnTo>
                <a:lnTo>
                  <a:pt x="421" y="1034514"/>
                </a:lnTo>
                <a:lnTo>
                  <a:pt x="11872" y="1075315"/>
                </a:lnTo>
                <a:lnTo>
                  <a:pt x="36654" y="1108306"/>
                </a:lnTo>
                <a:lnTo>
                  <a:pt x="71660" y="1130379"/>
                </a:lnTo>
                <a:lnTo>
                  <a:pt x="113781" y="1138427"/>
                </a:lnTo>
                <a:lnTo>
                  <a:pt x="1715742" y="1138006"/>
                </a:lnTo>
                <a:lnTo>
                  <a:pt x="1756543" y="1126555"/>
                </a:lnTo>
                <a:lnTo>
                  <a:pt x="1789534" y="1101773"/>
                </a:lnTo>
                <a:lnTo>
                  <a:pt x="1811607" y="1066767"/>
                </a:lnTo>
                <a:lnTo>
                  <a:pt x="1819655" y="1024646"/>
                </a:lnTo>
                <a:lnTo>
                  <a:pt x="1819234" y="103913"/>
                </a:lnTo>
                <a:lnTo>
                  <a:pt x="1807783" y="63112"/>
                </a:lnTo>
                <a:lnTo>
                  <a:pt x="1783001" y="30121"/>
                </a:lnTo>
                <a:lnTo>
                  <a:pt x="1747995" y="8048"/>
                </a:lnTo>
                <a:lnTo>
                  <a:pt x="1705874" y="0"/>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lIns="0" tIns="0" rIns="0" bIns="0"/>
          <a:lstStyle/>
          <a:p>
            <a:endParaRPr lang="en-US"/>
          </a:p>
        </p:txBody>
      </p:sp>
      <p:sp>
        <p:nvSpPr>
          <p:cNvPr id="39951" name="object 15"/>
          <p:cNvSpPr>
            <a:spLocks/>
          </p:cNvSpPr>
          <p:nvPr/>
        </p:nvSpPr>
        <p:spPr bwMode="auto">
          <a:xfrm>
            <a:off x="3832225" y="2720975"/>
            <a:ext cx="1819275" cy="1138238"/>
          </a:xfrm>
          <a:custGeom>
            <a:avLst/>
            <a:gdLst>
              <a:gd name="T0" fmla="*/ 0 w 1819910"/>
              <a:gd name="T1" fmla="*/ 113493 h 1138554"/>
              <a:gd name="T2" fmla="*/ 8021 w 1819910"/>
              <a:gd name="T3" fmla="*/ 71480 h 1138554"/>
              <a:gd name="T4" fmla="*/ 30028 w 1819910"/>
              <a:gd name="T5" fmla="*/ 36564 h 1138554"/>
              <a:gd name="T6" fmla="*/ 62914 w 1819910"/>
              <a:gd name="T7" fmla="*/ 11845 h 1138554"/>
              <a:gd name="T8" fmla="*/ 103589 w 1819910"/>
              <a:gd name="T9" fmla="*/ 421 h 1138554"/>
              <a:gd name="T10" fmla="*/ 1700524 w 1819910"/>
              <a:gd name="T11" fmla="*/ 0 h 1138554"/>
              <a:gd name="T12" fmla="*/ 1715118 w 1819910"/>
              <a:gd name="T13" fmla="*/ 932 h 1138554"/>
              <a:gd name="T14" fmla="*/ 1755087 w 1819910"/>
              <a:gd name="T15" fmla="*/ 13965 h 1138554"/>
              <a:gd name="T16" fmla="*/ 1786930 w 1819910"/>
              <a:gd name="T17" fmla="*/ 39959 h 1138554"/>
              <a:gd name="T18" fmla="*/ 1807548 w 1819910"/>
              <a:gd name="T19" fmla="*/ 75809 h 1138554"/>
              <a:gd name="T20" fmla="*/ 1813949 w 1819910"/>
              <a:gd name="T21" fmla="*/ 1022090 h 1138554"/>
              <a:gd name="T22" fmla="*/ 1813020 w 1819910"/>
              <a:gd name="T23" fmla="*/ 1036693 h 1138554"/>
              <a:gd name="T24" fmla="*/ 1799992 w 1819910"/>
              <a:gd name="T25" fmla="*/ 1076688 h 1138554"/>
              <a:gd name="T26" fmla="*/ 1774016 w 1819910"/>
              <a:gd name="T27" fmla="*/ 1108551 h 1138554"/>
              <a:gd name="T28" fmla="*/ 1738189 w 1819910"/>
              <a:gd name="T29" fmla="*/ 1129181 h 1138554"/>
              <a:gd name="T30" fmla="*/ 113421 w 1819910"/>
              <a:gd name="T31" fmla="*/ 1135586 h 1138554"/>
              <a:gd name="T32" fmla="*/ 98828 w 1819910"/>
              <a:gd name="T33" fmla="*/ 1134657 h 1138554"/>
              <a:gd name="T34" fmla="*/ 58858 w 1819910"/>
              <a:gd name="T35" fmla="*/ 1121620 h 1138554"/>
              <a:gd name="T36" fmla="*/ 27023 w 1819910"/>
              <a:gd name="T37" fmla="*/ 1095628 h 1138554"/>
              <a:gd name="T38" fmla="*/ 6403 w 1819910"/>
              <a:gd name="T39" fmla="*/ 1059778 h 1138554"/>
              <a:gd name="T40" fmla="*/ 0 w 1819910"/>
              <a:gd name="T41" fmla="*/ 113493 h 113855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819910"/>
              <a:gd name="T64" fmla="*/ 0 h 1138554"/>
              <a:gd name="T65" fmla="*/ 1819910 w 1819910"/>
              <a:gd name="T66" fmla="*/ 1138554 h 113855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819910" h="1138554">
                <a:moveTo>
                  <a:pt x="0" y="113781"/>
                </a:moveTo>
                <a:lnTo>
                  <a:pt x="8048" y="71660"/>
                </a:lnTo>
                <a:lnTo>
                  <a:pt x="30121" y="36654"/>
                </a:lnTo>
                <a:lnTo>
                  <a:pt x="63112" y="11872"/>
                </a:lnTo>
                <a:lnTo>
                  <a:pt x="103913" y="421"/>
                </a:lnTo>
                <a:lnTo>
                  <a:pt x="1705874" y="0"/>
                </a:lnTo>
                <a:lnTo>
                  <a:pt x="1720513" y="932"/>
                </a:lnTo>
                <a:lnTo>
                  <a:pt x="1760608" y="14001"/>
                </a:lnTo>
                <a:lnTo>
                  <a:pt x="1792551" y="40058"/>
                </a:lnTo>
                <a:lnTo>
                  <a:pt x="1813234" y="75998"/>
                </a:lnTo>
                <a:lnTo>
                  <a:pt x="1819655" y="1024646"/>
                </a:lnTo>
                <a:lnTo>
                  <a:pt x="1818723" y="1039285"/>
                </a:lnTo>
                <a:lnTo>
                  <a:pt x="1805654" y="1079380"/>
                </a:lnTo>
                <a:lnTo>
                  <a:pt x="1779597" y="1111323"/>
                </a:lnTo>
                <a:lnTo>
                  <a:pt x="1743657" y="1132006"/>
                </a:lnTo>
                <a:lnTo>
                  <a:pt x="113781" y="1138427"/>
                </a:lnTo>
                <a:lnTo>
                  <a:pt x="99142" y="1137495"/>
                </a:lnTo>
                <a:lnTo>
                  <a:pt x="59047" y="1124426"/>
                </a:lnTo>
                <a:lnTo>
                  <a:pt x="27104" y="1098369"/>
                </a:lnTo>
                <a:lnTo>
                  <a:pt x="6421" y="1062429"/>
                </a:lnTo>
                <a:lnTo>
                  <a:pt x="0" y="113781"/>
                </a:lnTo>
                <a:close/>
              </a:path>
            </a:pathLst>
          </a:custGeom>
          <a:noFill/>
          <a:ln w="25907">
            <a:solidFill>
              <a:srgbClr val="4F80BC"/>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6" name="object 16"/>
          <p:cNvSpPr txBox="1"/>
          <p:nvPr/>
        </p:nvSpPr>
        <p:spPr>
          <a:xfrm>
            <a:off x="4264025" y="3135313"/>
            <a:ext cx="954088" cy="330200"/>
          </a:xfrm>
          <a:prstGeom prst="rect">
            <a:avLst/>
          </a:prstGeom>
        </p:spPr>
        <p:txBody>
          <a:bodyPr lIns="0" tIns="0" rIns="0" bIns="0">
            <a:spAutoFit/>
          </a:bodyPr>
          <a:lstStyle/>
          <a:p>
            <a:pPr marL="12700" fontAlgn="auto">
              <a:spcBef>
                <a:spcPts val="0"/>
              </a:spcBef>
              <a:spcAft>
                <a:spcPts val="0"/>
              </a:spcAft>
              <a:defRPr/>
            </a:pPr>
            <a:r>
              <a:rPr sz="2400" dirty="0">
                <a:latin typeface="Calibri"/>
                <a:cs typeface="Calibri"/>
              </a:rPr>
              <a:t>A</a:t>
            </a:r>
            <a:r>
              <a:rPr sz="2400" spc="-25" dirty="0">
                <a:latin typeface="Calibri"/>
                <a:cs typeface="Calibri"/>
              </a:rPr>
              <a:t>n</a:t>
            </a:r>
            <a:r>
              <a:rPr sz="2400" spc="-5" dirty="0">
                <a:latin typeface="Calibri"/>
                <a:cs typeface="Calibri"/>
              </a:rPr>
              <a:t>x</a:t>
            </a:r>
            <a:r>
              <a:rPr sz="2400" dirty="0">
                <a:latin typeface="Calibri"/>
                <a:cs typeface="Calibri"/>
              </a:rPr>
              <a:t>i</a:t>
            </a:r>
            <a:r>
              <a:rPr sz="2400" spc="-15" dirty="0">
                <a:latin typeface="Calibri"/>
                <a:cs typeface="Calibri"/>
              </a:rPr>
              <a:t>ety</a:t>
            </a:r>
            <a:endParaRPr sz="2400">
              <a:latin typeface="Calibri"/>
              <a:cs typeface="Calibri"/>
            </a:endParaRPr>
          </a:p>
        </p:txBody>
      </p:sp>
      <p:sp>
        <p:nvSpPr>
          <p:cNvPr id="39953" name="object 17"/>
          <p:cNvSpPr>
            <a:spLocks/>
          </p:cNvSpPr>
          <p:nvPr/>
        </p:nvSpPr>
        <p:spPr bwMode="auto">
          <a:xfrm>
            <a:off x="3605213" y="2438400"/>
            <a:ext cx="227012" cy="2273300"/>
          </a:xfrm>
          <a:custGeom>
            <a:avLst/>
            <a:gdLst>
              <a:gd name="T0" fmla="*/ 0 w 227964"/>
              <a:gd name="T1" fmla="*/ 0 h 2274570"/>
              <a:gd name="T2" fmla="*/ 0 w 227964"/>
              <a:gd name="T3" fmla="*/ 2263165 h 2274570"/>
              <a:gd name="T4" fmla="*/ 219064 w 227964"/>
              <a:gd name="T5" fmla="*/ 2263165 h 2274570"/>
              <a:gd name="T6" fmla="*/ 0 60000 65536"/>
              <a:gd name="T7" fmla="*/ 0 60000 65536"/>
              <a:gd name="T8" fmla="*/ 0 60000 65536"/>
              <a:gd name="T9" fmla="*/ 0 w 227964"/>
              <a:gd name="T10" fmla="*/ 0 h 2274570"/>
              <a:gd name="T11" fmla="*/ 227964 w 227964"/>
              <a:gd name="T12" fmla="*/ 2274570 h 2274570"/>
            </a:gdLst>
            <a:ahLst/>
            <a:cxnLst>
              <a:cxn ang="T6">
                <a:pos x="T0" y="T1"/>
              </a:cxn>
              <a:cxn ang="T7">
                <a:pos x="T2" y="T3"/>
              </a:cxn>
              <a:cxn ang="T8">
                <a:pos x="T4" y="T5"/>
              </a:cxn>
            </a:cxnLst>
            <a:rect l="T9" t="T10" r="T11" b="T12"/>
            <a:pathLst>
              <a:path w="227964" h="2274570">
                <a:moveTo>
                  <a:pt x="0" y="0"/>
                </a:moveTo>
                <a:lnTo>
                  <a:pt x="0" y="2274569"/>
                </a:lnTo>
                <a:lnTo>
                  <a:pt x="227472" y="2274569"/>
                </a:lnTo>
              </a:path>
            </a:pathLst>
          </a:custGeom>
          <a:noFill/>
          <a:ln w="25907">
            <a:solidFill>
              <a:srgbClr val="3C6595"/>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39954" name="object 18"/>
          <p:cNvSpPr>
            <a:spLocks/>
          </p:cNvSpPr>
          <p:nvPr/>
        </p:nvSpPr>
        <p:spPr bwMode="auto">
          <a:xfrm>
            <a:off x="3832225" y="4143375"/>
            <a:ext cx="1819275" cy="1138238"/>
          </a:xfrm>
          <a:custGeom>
            <a:avLst/>
            <a:gdLst>
              <a:gd name="T0" fmla="*/ 1700524 w 1819910"/>
              <a:gd name="T1" fmla="*/ 0 h 1138554"/>
              <a:gd name="T2" fmla="*/ 103585 w 1819910"/>
              <a:gd name="T3" fmla="*/ 422 h 1138554"/>
              <a:gd name="T4" fmla="*/ 62911 w 1819910"/>
              <a:gd name="T5" fmla="*/ 11845 h 1138554"/>
              <a:gd name="T6" fmla="*/ 30027 w 1819910"/>
              <a:gd name="T7" fmla="*/ 36563 h 1138554"/>
              <a:gd name="T8" fmla="*/ 8020 w 1819910"/>
              <a:gd name="T9" fmla="*/ 71480 h 1138554"/>
              <a:gd name="T10" fmla="*/ 0 w 1819910"/>
              <a:gd name="T11" fmla="*/ 113499 h 1138554"/>
              <a:gd name="T12" fmla="*/ 422 w 1819910"/>
              <a:gd name="T13" fmla="*/ 1031932 h 1138554"/>
              <a:gd name="T14" fmla="*/ 11838 w 1819910"/>
              <a:gd name="T15" fmla="*/ 1072638 h 1138554"/>
              <a:gd name="T16" fmla="*/ 36539 w 1819910"/>
              <a:gd name="T17" fmla="*/ 1105545 h 1138554"/>
              <a:gd name="T18" fmla="*/ 71436 w 1819910"/>
              <a:gd name="T19" fmla="*/ 1127561 h 1138554"/>
              <a:gd name="T20" fmla="*/ 113421 w 1819910"/>
              <a:gd name="T21" fmla="*/ 1135586 h 1138554"/>
              <a:gd name="T22" fmla="*/ 1710366 w 1819910"/>
              <a:gd name="T23" fmla="*/ 1135166 h 1138554"/>
              <a:gd name="T24" fmla="*/ 1751038 w 1819910"/>
              <a:gd name="T25" fmla="*/ 1123745 h 1138554"/>
              <a:gd name="T26" fmla="*/ 1783923 w 1819910"/>
              <a:gd name="T27" fmla="*/ 1099025 h 1138554"/>
              <a:gd name="T28" fmla="*/ 1805927 w 1819910"/>
              <a:gd name="T29" fmla="*/ 1064105 h 1138554"/>
              <a:gd name="T30" fmla="*/ 1813949 w 1819910"/>
              <a:gd name="T31" fmla="*/ 1022084 h 1138554"/>
              <a:gd name="T32" fmla="*/ 1813528 w 1819910"/>
              <a:gd name="T33" fmla="*/ 103652 h 1138554"/>
              <a:gd name="T34" fmla="*/ 1802112 w 1819910"/>
              <a:gd name="T35" fmla="*/ 62949 h 1138554"/>
              <a:gd name="T36" fmla="*/ 1777408 w 1819910"/>
              <a:gd name="T37" fmla="*/ 30045 h 1138554"/>
              <a:gd name="T38" fmla="*/ 1742513 w 1819910"/>
              <a:gd name="T39" fmla="*/ 8028 h 1138554"/>
              <a:gd name="T40" fmla="*/ 1700524 w 1819910"/>
              <a:gd name="T41" fmla="*/ 0 h 113855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819910"/>
              <a:gd name="T64" fmla="*/ 0 h 1138554"/>
              <a:gd name="T65" fmla="*/ 1819910 w 1819910"/>
              <a:gd name="T66" fmla="*/ 1138554 h 113855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819910" h="1138554">
                <a:moveTo>
                  <a:pt x="1705874" y="0"/>
                </a:moveTo>
                <a:lnTo>
                  <a:pt x="103909" y="422"/>
                </a:lnTo>
                <a:lnTo>
                  <a:pt x="63109" y="11872"/>
                </a:lnTo>
                <a:lnTo>
                  <a:pt x="30120" y="36653"/>
                </a:lnTo>
                <a:lnTo>
                  <a:pt x="8047" y="71660"/>
                </a:lnTo>
                <a:lnTo>
                  <a:pt x="0" y="113787"/>
                </a:lnTo>
                <a:lnTo>
                  <a:pt x="422" y="1034514"/>
                </a:lnTo>
                <a:lnTo>
                  <a:pt x="11874" y="1075320"/>
                </a:lnTo>
                <a:lnTo>
                  <a:pt x="36656" y="1108310"/>
                </a:lnTo>
                <a:lnTo>
                  <a:pt x="71661" y="1130381"/>
                </a:lnTo>
                <a:lnTo>
                  <a:pt x="113781" y="1138427"/>
                </a:lnTo>
                <a:lnTo>
                  <a:pt x="1715746" y="1138005"/>
                </a:lnTo>
                <a:lnTo>
                  <a:pt x="1756546" y="1126555"/>
                </a:lnTo>
                <a:lnTo>
                  <a:pt x="1789535" y="1101774"/>
                </a:lnTo>
                <a:lnTo>
                  <a:pt x="1811608" y="1066767"/>
                </a:lnTo>
                <a:lnTo>
                  <a:pt x="1819655" y="1024640"/>
                </a:lnTo>
                <a:lnTo>
                  <a:pt x="1819233" y="103913"/>
                </a:lnTo>
                <a:lnTo>
                  <a:pt x="1807781" y="63107"/>
                </a:lnTo>
                <a:lnTo>
                  <a:pt x="1782999" y="30117"/>
                </a:lnTo>
                <a:lnTo>
                  <a:pt x="1747994" y="8046"/>
                </a:lnTo>
                <a:lnTo>
                  <a:pt x="1705874" y="0"/>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lIns="0" tIns="0" rIns="0" bIns="0"/>
          <a:lstStyle/>
          <a:p>
            <a:endParaRPr lang="en-US"/>
          </a:p>
        </p:txBody>
      </p:sp>
      <p:sp>
        <p:nvSpPr>
          <p:cNvPr id="39955" name="object 19"/>
          <p:cNvSpPr>
            <a:spLocks/>
          </p:cNvSpPr>
          <p:nvPr/>
        </p:nvSpPr>
        <p:spPr bwMode="auto">
          <a:xfrm>
            <a:off x="3832225" y="4143375"/>
            <a:ext cx="1819275" cy="1138238"/>
          </a:xfrm>
          <a:custGeom>
            <a:avLst/>
            <a:gdLst>
              <a:gd name="T0" fmla="*/ 0 w 1819910"/>
              <a:gd name="T1" fmla="*/ 113499 h 1138554"/>
              <a:gd name="T2" fmla="*/ 8020 w 1819910"/>
              <a:gd name="T3" fmla="*/ 71480 h 1138554"/>
              <a:gd name="T4" fmla="*/ 30027 w 1819910"/>
              <a:gd name="T5" fmla="*/ 36563 h 1138554"/>
              <a:gd name="T6" fmla="*/ 62911 w 1819910"/>
              <a:gd name="T7" fmla="*/ 11845 h 1138554"/>
              <a:gd name="T8" fmla="*/ 103585 w 1819910"/>
              <a:gd name="T9" fmla="*/ 422 h 1138554"/>
              <a:gd name="T10" fmla="*/ 1700524 w 1819910"/>
              <a:gd name="T11" fmla="*/ 0 h 1138554"/>
              <a:gd name="T12" fmla="*/ 1715118 w 1819910"/>
              <a:gd name="T13" fmla="*/ 932 h 1138554"/>
              <a:gd name="T14" fmla="*/ 1755085 w 1819910"/>
              <a:gd name="T15" fmla="*/ 13962 h 1138554"/>
              <a:gd name="T16" fmla="*/ 1786928 w 1819910"/>
              <a:gd name="T17" fmla="*/ 39955 h 1138554"/>
              <a:gd name="T18" fmla="*/ 1807547 w 1819910"/>
              <a:gd name="T19" fmla="*/ 75805 h 1138554"/>
              <a:gd name="T20" fmla="*/ 1813949 w 1819910"/>
              <a:gd name="T21" fmla="*/ 1022084 h 1138554"/>
              <a:gd name="T22" fmla="*/ 1813020 w 1819910"/>
              <a:gd name="T23" fmla="*/ 1036690 h 1138554"/>
              <a:gd name="T24" fmla="*/ 1799993 w 1819910"/>
              <a:gd name="T25" fmla="*/ 1076689 h 1138554"/>
              <a:gd name="T26" fmla="*/ 1774017 w 1819910"/>
              <a:gd name="T27" fmla="*/ 1108551 h 1138554"/>
              <a:gd name="T28" fmla="*/ 1738192 w 1819910"/>
              <a:gd name="T29" fmla="*/ 1129181 h 1138554"/>
              <a:gd name="T30" fmla="*/ 113421 w 1819910"/>
              <a:gd name="T31" fmla="*/ 1135586 h 1138554"/>
              <a:gd name="T32" fmla="*/ 98828 w 1819910"/>
              <a:gd name="T33" fmla="*/ 1134657 h 1138554"/>
              <a:gd name="T34" fmla="*/ 58859 w 1819910"/>
              <a:gd name="T35" fmla="*/ 1121623 h 1138554"/>
              <a:gd name="T36" fmla="*/ 27025 w 1819910"/>
              <a:gd name="T37" fmla="*/ 1095632 h 1138554"/>
              <a:gd name="T38" fmla="*/ 6404 w 1819910"/>
              <a:gd name="T39" fmla="*/ 1059782 h 1138554"/>
              <a:gd name="T40" fmla="*/ 0 w 1819910"/>
              <a:gd name="T41" fmla="*/ 113499 h 113855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819910"/>
              <a:gd name="T64" fmla="*/ 0 h 1138554"/>
              <a:gd name="T65" fmla="*/ 1819910 w 1819910"/>
              <a:gd name="T66" fmla="*/ 1138554 h 113855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819910" h="1138554">
                <a:moveTo>
                  <a:pt x="0" y="113787"/>
                </a:moveTo>
                <a:lnTo>
                  <a:pt x="8047" y="71660"/>
                </a:lnTo>
                <a:lnTo>
                  <a:pt x="30120" y="36653"/>
                </a:lnTo>
                <a:lnTo>
                  <a:pt x="63109" y="11872"/>
                </a:lnTo>
                <a:lnTo>
                  <a:pt x="103909" y="422"/>
                </a:lnTo>
                <a:lnTo>
                  <a:pt x="1705874" y="0"/>
                </a:lnTo>
                <a:lnTo>
                  <a:pt x="1720513" y="932"/>
                </a:lnTo>
                <a:lnTo>
                  <a:pt x="1760606" y="13998"/>
                </a:lnTo>
                <a:lnTo>
                  <a:pt x="1792549" y="40054"/>
                </a:lnTo>
                <a:lnTo>
                  <a:pt x="1813233" y="75994"/>
                </a:lnTo>
                <a:lnTo>
                  <a:pt x="1819655" y="1024640"/>
                </a:lnTo>
                <a:lnTo>
                  <a:pt x="1818723" y="1039282"/>
                </a:lnTo>
                <a:lnTo>
                  <a:pt x="1805655" y="1079381"/>
                </a:lnTo>
                <a:lnTo>
                  <a:pt x="1779598" y="1111323"/>
                </a:lnTo>
                <a:lnTo>
                  <a:pt x="1743660" y="1132006"/>
                </a:lnTo>
                <a:lnTo>
                  <a:pt x="113781" y="1138427"/>
                </a:lnTo>
                <a:lnTo>
                  <a:pt x="99142" y="1137495"/>
                </a:lnTo>
                <a:lnTo>
                  <a:pt x="59048" y="1124429"/>
                </a:lnTo>
                <a:lnTo>
                  <a:pt x="27106" y="1098373"/>
                </a:lnTo>
                <a:lnTo>
                  <a:pt x="6422" y="1062433"/>
                </a:lnTo>
                <a:lnTo>
                  <a:pt x="0" y="113787"/>
                </a:lnTo>
                <a:close/>
              </a:path>
            </a:pathLst>
          </a:custGeom>
          <a:noFill/>
          <a:ln w="25907">
            <a:solidFill>
              <a:srgbClr val="4F80BC"/>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20" name="object 20"/>
          <p:cNvSpPr txBox="1"/>
          <p:nvPr/>
        </p:nvSpPr>
        <p:spPr>
          <a:xfrm>
            <a:off x="4040188" y="4387850"/>
            <a:ext cx="1401762" cy="666750"/>
          </a:xfrm>
          <a:prstGeom prst="rect">
            <a:avLst/>
          </a:prstGeom>
        </p:spPr>
        <p:txBody>
          <a:bodyPr lIns="0" tIns="0" rIns="0" bIns="0">
            <a:spAutoFit/>
          </a:bodyPr>
          <a:lstStyle/>
          <a:p>
            <a:pPr marL="73660" fontAlgn="auto">
              <a:lnSpc>
                <a:spcPts val="2760"/>
              </a:lnSpc>
              <a:spcBef>
                <a:spcPts val="0"/>
              </a:spcBef>
              <a:spcAft>
                <a:spcPts val="0"/>
              </a:spcAft>
              <a:defRPr/>
            </a:pPr>
            <a:r>
              <a:rPr sz="2400" spc="-35" dirty="0">
                <a:latin typeface="Calibri"/>
                <a:cs typeface="Calibri"/>
              </a:rPr>
              <a:t>F</a:t>
            </a:r>
            <a:r>
              <a:rPr sz="2400" dirty="0">
                <a:latin typeface="Calibri"/>
                <a:cs typeface="Calibri"/>
              </a:rPr>
              <a:t>ear</a:t>
            </a:r>
            <a:r>
              <a:rPr sz="2400" spc="-70" dirty="0">
                <a:latin typeface="Times New Roman"/>
                <a:cs typeface="Times New Roman"/>
              </a:rPr>
              <a:t> </a:t>
            </a:r>
            <a:r>
              <a:rPr sz="2400" spc="-5" dirty="0">
                <a:latin typeface="Calibri"/>
                <a:cs typeface="Calibri"/>
              </a:rPr>
              <a:t>F</a:t>
            </a:r>
            <a:r>
              <a:rPr sz="2400" spc="-35" dirty="0">
                <a:latin typeface="Calibri"/>
                <a:cs typeface="Calibri"/>
              </a:rPr>
              <a:t>r</a:t>
            </a:r>
            <a:r>
              <a:rPr sz="2400" spc="-5" dirty="0">
                <a:latin typeface="Calibri"/>
                <a:cs typeface="Calibri"/>
              </a:rPr>
              <a:t>om</a:t>
            </a:r>
            <a:endParaRPr sz="2400">
              <a:latin typeface="Calibri"/>
              <a:cs typeface="Calibri"/>
            </a:endParaRPr>
          </a:p>
          <a:p>
            <a:pPr marL="12700" fontAlgn="auto">
              <a:lnSpc>
                <a:spcPts val="2760"/>
              </a:lnSpc>
              <a:spcBef>
                <a:spcPts val="0"/>
              </a:spcBef>
              <a:spcAft>
                <a:spcPts val="0"/>
              </a:spcAft>
              <a:defRPr/>
            </a:pPr>
            <a:r>
              <a:rPr sz="2400" spc="-5" dirty="0">
                <a:latin typeface="Calibri"/>
                <a:cs typeface="Calibri"/>
              </a:rPr>
              <a:t>Futu</a:t>
            </a:r>
            <a:r>
              <a:rPr sz="2400" spc="-30" dirty="0">
                <a:latin typeface="Calibri"/>
                <a:cs typeface="Calibri"/>
              </a:rPr>
              <a:t>r</a:t>
            </a:r>
            <a:r>
              <a:rPr sz="2400" spc="-15" dirty="0">
                <a:latin typeface="Calibri"/>
                <a:cs typeface="Calibri"/>
              </a:rPr>
              <a:t>e</a:t>
            </a:r>
            <a:r>
              <a:rPr sz="2400" spc="-60" dirty="0">
                <a:latin typeface="Times New Roman"/>
                <a:cs typeface="Times New Roman"/>
              </a:rPr>
              <a:t> </a:t>
            </a:r>
            <a:r>
              <a:rPr sz="2400" spc="-220" dirty="0">
                <a:latin typeface="Calibri"/>
                <a:cs typeface="Calibri"/>
              </a:rPr>
              <a:t>T</a:t>
            </a:r>
            <a:r>
              <a:rPr sz="2400" spc="-15" dirty="0">
                <a:latin typeface="Calibri"/>
                <a:cs typeface="Calibri"/>
              </a:rPr>
              <a:t>e</a:t>
            </a:r>
            <a:r>
              <a:rPr sz="2400" spc="-35" dirty="0">
                <a:latin typeface="Calibri"/>
                <a:cs typeface="Calibri"/>
              </a:rPr>
              <a:t>s</a:t>
            </a:r>
            <a:r>
              <a:rPr sz="2400" spc="-10" dirty="0">
                <a:latin typeface="Calibri"/>
                <a:cs typeface="Calibri"/>
              </a:rPr>
              <a:t>t</a:t>
            </a:r>
            <a:endParaRPr sz="2400">
              <a:latin typeface="Calibri"/>
              <a:cs typeface="Calibri"/>
            </a:endParaRPr>
          </a:p>
        </p:txBody>
      </p:sp>
      <p:sp>
        <p:nvSpPr>
          <p:cNvPr id="39957" name="object 21"/>
          <p:cNvSpPr>
            <a:spLocks/>
          </p:cNvSpPr>
          <p:nvPr/>
        </p:nvSpPr>
        <p:spPr bwMode="auto">
          <a:xfrm>
            <a:off x="3605213" y="2438400"/>
            <a:ext cx="227012" cy="3695700"/>
          </a:xfrm>
          <a:custGeom>
            <a:avLst/>
            <a:gdLst>
              <a:gd name="T0" fmla="*/ 0 w 227964"/>
              <a:gd name="T1" fmla="*/ 0 h 3696335"/>
              <a:gd name="T2" fmla="*/ 0 w 227964"/>
              <a:gd name="T3" fmla="*/ 3690419 h 3696335"/>
              <a:gd name="T4" fmla="*/ 219064 w 227964"/>
              <a:gd name="T5" fmla="*/ 3690419 h 3696335"/>
              <a:gd name="T6" fmla="*/ 0 60000 65536"/>
              <a:gd name="T7" fmla="*/ 0 60000 65536"/>
              <a:gd name="T8" fmla="*/ 0 60000 65536"/>
              <a:gd name="T9" fmla="*/ 0 w 227964"/>
              <a:gd name="T10" fmla="*/ 0 h 3696335"/>
              <a:gd name="T11" fmla="*/ 227964 w 227964"/>
              <a:gd name="T12" fmla="*/ 3696335 h 3696335"/>
            </a:gdLst>
            <a:ahLst/>
            <a:cxnLst>
              <a:cxn ang="T6">
                <a:pos x="T0" y="T1"/>
              </a:cxn>
              <a:cxn ang="T7">
                <a:pos x="T2" y="T3"/>
              </a:cxn>
              <a:cxn ang="T8">
                <a:pos x="T4" y="T5"/>
              </a:cxn>
            </a:cxnLst>
            <a:rect l="T9" t="T10" r="T11" b="T12"/>
            <a:pathLst>
              <a:path w="227964" h="3696335">
                <a:moveTo>
                  <a:pt x="0" y="0"/>
                </a:moveTo>
                <a:lnTo>
                  <a:pt x="0" y="3696129"/>
                </a:lnTo>
                <a:lnTo>
                  <a:pt x="227472" y="3696129"/>
                </a:lnTo>
              </a:path>
            </a:pathLst>
          </a:custGeom>
          <a:noFill/>
          <a:ln w="25907">
            <a:solidFill>
              <a:srgbClr val="3C6595"/>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39958" name="object 22"/>
          <p:cNvSpPr>
            <a:spLocks/>
          </p:cNvSpPr>
          <p:nvPr/>
        </p:nvSpPr>
        <p:spPr bwMode="auto">
          <a:xfrm>
            <a:off x="3832225" y="5564188"/>
            <a:ext cx="1819275" cy="1138237"/>
          </a:xfrm>
          <a:custGeom>
            <a:avLst/>
            <a:gdLst>
              <a:gd name="T0" fmla="*/ 1700646 w 1819910"/>
              <a:gd name="T1" fmla="*/ 0 h 1137284"/>
              <a:gd name="T2" fmla="*/ 103647 w 1819910"/>
              <a:gd name="T3" fmla="*/ 407 h 1137284"/>
              <a:gd name="T4" fmla="*/ 62974 w 1819910"/>
              <a:gd name="T5" fmla="*/ 11903 h 1137284"/>
              <a:gd name="T6" fmla="*/ 30063 w 1819910"/>
              <a:gd name="T7" fmla="*/ 36851 h 1137284"/>
              <a:gd name="T8" fmla="*/ 8034 w 1819910"/>
              <a:gd name="T9" fmla="*/ 72110 h 1137284"/>
              <a:gd name="T10" fmla="*/ 0 w 1819910"/>
              <a:gd name="T11" fmla="*/ 114554 h 1137284"/>
              <a:gd name="T12" fmla="*/ 407 w 1819910"/>
              <a:gd name="T13" fmla="*/ 1040723 h 1137284"/>
              <a:gd name="T14" fmla="*/ 11782 w 1819910"/>
              <a:gd name="T15" fmla="*/ 1081859 h 1137284"/>
              <a:gd name="T16" fmla="*/ 36463 w 1819910"/>
              <a:gd name="T17" fmla="*/ 1115126 h 1137284"/>
              <a:gd name="T18" fmla="*/ 71344 w 1819910"/>
              <a:gd name="T19" fmla="*/ 1137388 h 1137284"/>
              <a:gd name="T20" fmla="*/ 113299 w 1819910"/>
              <a:gd name="T21" fmla="*/ 1145505 h 1137284"/>
              <a:gd name="T22" fmla="*/ 1710303 w 1819910"/>
              <a:gd name="T23" fmla="*/ 1145096 h 1137284"/>
              <a:gd name="T24" fmla="*/ 1750975 w 1819910"/>
              <a:gd name="T25" fmla="*/ 1133604 h 1137284"/>
              <a:gd name="T26" fmla="*/ 1783883 w 1819910"/>
              <a:gd name="T27" fmla="*/ 1108657 h 1137284"/>
              <a:gd name="T28" fmla="*/ 1805913 w 1819910"/>
              <a:gd name="T29" fmla="*/ 1073394 h 1137284"/>
              <a:gd name="T30" fmla="*/ 1813949 w 1819910"/>
              <a:gd name="T31" fmla="*/ 1030953 h 1137284"/>
              <a:gd name="T32" fmla="*/ 1813542 w 1819910"/>
              <a:gd name="T33" fmla="*/ 104781 h 1137284"/>
              <a:gd name="T34" fmla="*/ 1802168 w 1819910"/>
              <a:gd name="T35" fmla="*/ 63646 h 1137284"/>
              <a:gd name="T36" fmla="*/ 1777484 w 1819910"/>
              <a:gd name="T37" fmla="*/ 30377 h 1137284"/>
              <a:gd name="T38" fmla="*/ 1742604 w 1819910"/>
              <a:gd name="T39" fmla="*/ 8120 h 1137284"/>
              <a:gd name="T40" fmla="*/ 1700646 w 1819910"/>
              <a:gd name="T41" fmla="*/ 0 h 113728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819910"/>
              <a:gd name="T64" fmla="*/ 0 h 1137284"/>
              <a:gd name="T65" fmla="*/ 1819910 w 1819910"/>
              <a:gd name="T66" fmla="*/ 1137284 h 113728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819910" h="1137284">
                <a:moveTo>
                  <a:pt x="1705996" y="0"/>
                </a:moveTo>
                <a:lnTo>
                  <a:pt x="103971" y="407"/>
                </a:lnTo>
                <a:lnTo>
                  <a:pt x="63172" y="11813"/>
                </a:lnTo>
                <a:lnTo>
                  <a:pt x="30160" y="36572"/>
                </a:lnTo>
                <a:lnTo>
                  <a:pt x="8061" y="71570"/>
                </a:lnTo>
                <a:lnTo>
                  <a:pt x="0" y="113693"/>
                </a:lnTo>
                <a:lnTo>
                  <a:pt x="407" y="1032908"/>
                </a:lnTo>
                <a:lnTo>
                  <a:pt x="11818" y="1073733"/>
                </a:lnTo>
                <a:lnTo>
                  <a:pt x="36580" y="1106751"/>
                </a:lnTo>
                <a:lnTo>
                  <a:pt x="71569" y="1128846"/>
                </a:lnTo>
                <a:lnTo>
                  <a:pt x="113659" y="1136903"/>
                </a:lnTo>
                <a:lnTo>
                  <a:pt x="1715683" y="1136496"/>
                </a:lnTo>
                <a:lnTo>
                  <a:pt x="1756483" y="1125090"/>
                </a:lnTo>
                <a:lnTo>
                  <a:pt x="1789495" y="1100331"/>
                </a:lnTo>
                <a:lnTo>
                  <a:pt x="1811594" y="1065333"/>
                </a:lnTo>
                <a:lnTo>
                  <a:pt x="1819655" y="1023211"/>
                </a:lnTo>
                <a:lnTo>
                  <a:pt x="1819247" y="103995"/>
                </a:lnTo>
                <a:lnTo>
                  <a:pt x="1807837" y="63169"/>
                </a:lnTo>
                <a:lnTo>
                  <a:pt x="1783075" y="30152"/>
                </a:lnTo>
                <a:lnTo>
                  <a:pt x="1748086" y="8057"/>
                </a:lnTo>
                <a:lnTo>
                  <a:pt x="1705996" y="0"/>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lIns="0" tIns="0" rIns="0" bIns="0"/>
          <a:lstStyle/>
          <a:p>
            <a:endParaRPr lang="en-US"/>
          </a:p>
        </p:txBody>
      </p:sp>
      <p:sp>
        <p:nvSpPr>
          <p:cNvPr id="39959" name="object 23"/>
          <p:cNvSpPr>
            <a:spLocks/>
          </p:cNvSpPr>
          <p:nvPr/>
        </p:nvSpPr>
        <p:spPr bwMode="auto">
          <a:xfrm>
            <a:off x="3832225" y="5564188"/>
            <a:ext cx="1819275" cy="1138237"/>
          </a:xfrm>
          <a:custGeom>
            <a:avLst/>
            <a:gdLst>
              <a:gd name="T0" fmla="*/ 0 w 1819910"/>
              <a:gd name="T1" fmla="*/ 114554 h 1137284"/>
              <a:gd name="T2" fmla="*/ 8034 w 1819910"/>
              <a:gd name="T3" fmla="*/ 72110 h 1137284"/>
              <a:gd name="T4" fmla="*/ 30063 w 1819910"/>
              <a:gd name="T5" fmla="*/ 36851 h 1137284"/>
              <a:gd name="T6" fmla="*/ 62974 w 1819910"/>
              <a:gd name="T7" fmla="*/ 11903 h 1137284"/>
              <a:gd name="T8" fmla="*/ 103647 w 1819910"/>
              <a:gd name="T9" fmla="*/ 407 h 1137284"/>
              <a:gd name="T10" fmla="*/ 1700646 w 1819910"/>
              <a:gd name="T11" fmla="*/ 0 h 1137284"/>
              <a:gd name="T12" fmla="*/ 1715226 w 1819910"/>
              <a:gd name="T13" fmla="*/ 942 h 1137284"/>
              <a:gd name="T14" fmla="*/ 1755171 w 1819910"/>
              <a:gd name="T15" fmla="*/ 14124 h 1137284"/>
              <a:gd name="T16" fmla="*/ 1786998 w 1819910"/>
              <a:gd name="T17" fmla="*/ 40404 h 1137284"/>
              <a:gd name="T18" fmla="*/ 1807593 w 1819910"/>
              <a:gd name="T19" fmla="*/ 76640 h 1137284"/>
              <a:gd name="T20" fmla="*/ 1813949 w 1819910"/>
              <a:gd name="T21" fmla="*/ 1030953 h 1137284"/>
              <a:gd name="T22" fmla="*/ 1813018 w 1819910"/>
              <a:gd name="T23" fmla="*/ 1045705 h 1137284"/>
              <a:gd name="T24" fmla="*/ 1799971 w 1819910"/>
              <a:gd name="T25" fmla="*/ 1086101 h 1137284"/>
              <a:gd name="T26" fmla="*/ 1773969 w 1819910"/>
              <a:gd name="T27" fmla="*/ 1118275 h 1137284"/>
              <a:gd name="T28" fmla="*/ 1738126 w 1819910"/>
              <a:gd name="T29" fmla="*/ 1139085 h 1137284"/>
              <a:gd name="T30" fmla="*/ 113299 w 1819910"/>
              <a:gd name="T31" fmla="*/ 1145505 h 1137284"/>
              <a:gd name="T32" fmla="*/ 98722 w 1819910"/>
              <a:gd name="T33" fmla="*/ 1144565 h 1137284"/>
              <a:gd name="T34" fmla="*/ 58774 w 1819910"/>
              <a:gd name="T35" fmla="*/ 1131384 h 1137284"/>
              <a:gd name="T36" fmla="*/ 26954 w 1819910"/>
              <a:gd name="T37" fmla="*/ 1105104 h 1137284"/>
              <a:gd name="T38" fmla="*/ 6358 w 1819910"/>
              <a:gd name="T39" fmla="*/ 1068865 h 1137284"/>
              <a:gd name="T40" fmla="*/ 0 w 1819910"/>
              <a:gd name="T41" fmla="*/ 114554 h 113728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819910"/>
              <a:gd name="T64" fmla="*/ 0 h 1137284"/>
              <a:gd name="T65" fmla="*/ 1819910 w 1819910"/>
              <a:gd name="T66" fmla="*/ 1137284 h 113728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819910" h="1137284">
                <a:moveTo>
                  <a:pt x="0" y="113693"/>
                </a:moveTo>
                <a:lnTo>
                  <a:pt x="8061" y="71570"/>
                </a:lnTo>
                <a:lnTo>
                  <a:pt x="30160" y="36572"/>
                </a:lnTo>
                <a:lnTo>
                  <a:pt x="63172" y="11813"/>
                </a:lnTo>
                <a:lnTo>
                  <a:pt x="103971" y="407"/>
                </a:lnTo>
                <a:lnTo>
                  <a:pt x="1705996" y="0"/>
                </a:lnTo>
                <a:lnTo>
                  <a:pt x="1720622" y="933"/>
                </a:lnTo>
                <a:lnTo>
                  <a:pt x="1760692" y="14016"/>
                </a:lnTo>
                <a:lnTo>
                  <a:pt x="1792619" y="40098"/>
                </a:lnTo>
                <a:lnTo>
                  <a:pt x="1813279" y="76064"/>
                </a:lnTo>
                <a:lnTo>
                  <a:pt x="1819655" y="1023211"/>
                </a:lnTo>
                <a:lnTo>
                  <a:pt x="1818721" y="1037851"/>
                </a:lnTo>
                <a:lnTo>
                  <a:pt x="1805633" y="1077944"/>
                </a:lnTo>
                <a:lnTo>
                  <a:pt x="1779549" y="1109876"/>
                </a:lnTo>
                <a:lnTo>
                  <a:pt x="1743594" y="1130530"/>
                </a:lnTo>
                <a:lnTo>
                  <a:pt x="113659" y="1136903"/>
                </a:lnTo>
                <a:lnTo>
                  <a:pt x="99033" y="1135970"/>
                </a:lnTo>
                <a:lnTo>
                  <a:pt x="58963" y="1122887"/>
                </a:lnTo>
                <a:lnTo>
                  <a:pt x="27035" y="1096805"/>
                </a:lnTo>
                <a:lnTo>
                  <a:pt x="6376" y="1060838"/>
                </a:lnTo>
                <a:lnTo>
                  <a:pt x="0" y="113693"/>
                </a:lnTo>
                <a:close/>
              </a:path>
            </a:pathLst>
          </a:custGeom>
          <a:noFill/>
          <a:ln w="25907">
            <a:solidFill>
              <a:srgbClr val="4F80BC"/>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24" name="object 24"/>
          <p:cNvSpPr txBox="1"/>
          <p:nvPr/>
        </p:nvSpPr>
        <p:spPr>
          <a:xfrm>
            <a:off x="4116388" y="5810250"/>
            <a:ext cx="1249362" cy="666750"/>
          </a:xfrm>
          <a:prstGeom prst="rect">
            <a:avLst/>
          </a:prstGeom>
        </p:spPr>
        <p:txBody>
          <a:bodyPr lIns="0" tIns="0" rIns="0" bIns="0">
            <a:spAutoFit/>
          </a:bodyPr>
          <a:lstStyle/>
          <a:p>
            <a:pPr marL="12700" fontAlgn="auto">
              <a:lnSpc>
                <a:spcPts val="2760"/>
              </a:lnSpc>
              <a:spcBef>
                <a:spcPts val="0"/>
              </a:spcBef>
              <a:spcAft>
                <a:spcPts val="0"/>
              </a:spcAft>
              <a:defRPr/>
            </a:pPr>
            <a:r>
              <a:rPr sz="2400" dirty="0">
                <a:latin typeface="Calibri"/>
                <a:cs typeface="Calibri"/>
              </a:rPr>
              <a:t>M</a:t>
            </a:r>
            <a:r>
              <a:rPr sz="2400" spc="-10" dirty="0">
                <a:latin typeface="Calibri"/>
                <a:cs typeface="Calibri"/>
              </a:rPr>
              <a:t>o</a:t>
            </a:r>
            <a:r>
              <a:rPr sz="2400" spc="-5" dirty="0">
                <a:latin typeface="Calibri"/>
                <a:cs typeface="Calibri"/>
              </a:rPr>
              <a:t>n</a:t>
            </a:r>
            <a:r>
              <a:rPr sz="2400" spc="-10" dirty="0">
                <a:latin typeface="Calibri"/>
                <a:cs typeface="Calibri"/>
              </a:rPr>
              <a:t>e</a:t>
            </a:r>
            <a:r>
              <a:rPr sz="2400" spc="-25" dirty="0">
                <a:latin typeface="Calibri"/>
                <a:cs typeface="Calibri"/>
              </a:rPr>
              <a:t>t</a:t>
            </a:r>
            <a:r>
              <a:rPr sz="2400" dirty="0">
                <a:latin typeface="Calibri"/>
                <a:cs typeface="Calibri"/>
              </a:rPr>
              <a:t>a</a:t>
            </a:r>
            <a:r>
              <a:rPr sz="2400" spc="10" dirty="0">
                <a:latin typeface="Calibri"/>
                <a:cs typeface="Calibri"/>
              </a:rPr>
              <a:t>r</a:t>
            </a:r>
            <a:r>
              <a:rPr sz="2400" dirty="0">
                <a:latin typeface="Calibri"/>
                <a:cs typeface="Calibri"/>
              </a:rPr>
              <a:t>y</a:t>
            </a:r>
            <a:endParaRPr sz="2400">
              <a:latin typeface="Calibri"/>
              <a:cs typeface="Calibri"/>
            </a:endParaRPr>
          </a:p>
          <a:p>
            <a:pPr marL="52069" fontAlgn="auto">
              <a:lnSpc>
                <a:spcPts val="2760"/>
              </a:lnSpc>
              <a:spcBef>
                <a:spcPts val="0"/>
              </a:spcBef>
              <a:spcAft>
                <a:spcPts val="0"/>
              </a:spcAft>
              <a:defRPr/>
            </a:pPr>
            <a:r>
              <a:rPr sz="2400" spc="-5" dirty="0">
                <a:latin typeface="Calibri"/>
                <a:cs typeface="Calibri"/>
              </a:rPr>
              <a:t>E</a:t>
            </a:r>
            <a:r>
              <a:rPr sz="2400" spc="5" dirty="0">
                <a:latin typeface="Calibri"/>
                <a:cs typeface="Calibri"/>
              </a:rPr>
              <a:t>x</a:t>
            </a:r>
            <a:r>
              <a:rPr sz="2400" spc="-5" dirty="0">
                <a:latin typeface="Calibri"/>
                <a:cs typeface="Calibri"/>
              </a:rPr>
              <a:t>pens</a:t>
            </a:r>
            <a:r>
              <a:rPr sz="2400" spc="5" dirty="0">
                <a:latin typeface="Calibri"/>
                <a:cs typeface="Calibri"/>
              </a:rPr>
              <a:t>e</a:t>
            </a:r>
            <a:r>
              <a:rPr sz="2400" dirty="0">
                <a:latin typeface="Calibri"/>
                <a:cs typeface="Calibri"/>
              </a:rPr>
              <a:t>s</a:t>
            </a:r>
            <a:endParaRPr sz="2400">
              <a:latin typeface="Calibri"/>
              <a:cs typeface="Calibri"/>
            </a:endParaRPr>
          </a:p>
        </p:txBody>
      </p:sp>
      <p:sp>
        <p:nvSpPr>
          <p:cNvPr id="39961" name="object 25"/>
          <p:cNvSpPr>
            <a:spLocks/>
          </p:cNvSpPr>
          <p:nvPr/>
        </p:nvSpPr>
        <p:spPr bwMode="auto">
          <a:xfrm>
            <a:off x="6219825" y="1300163"/>
            <a:ext cx="2276475" cy="1138237"/>
          </a:xfrm>
          <a:custGeom>
            <a:avLst/>
            <a:gdLst>
              <a:gd name="T0" fmla="*/ 2167104 w 2275840"/>
              <a:gd name="T1" fmla="*/ 0 h 1137285"/>
              <a:gd name="T2" fmla="*/ 104258 w 2275840"/>
              <a:gd name="T3" fmla="*/ 405 h 1137285"/>
              <a:gd name="T4" fmla="*/ 63351 w 2275840"/>
              <a:gd name="T5" fmla="*/ 11900 h 1137285"/>
              <a:gd name="T6" fmla="*/ 30240 w 2275840"/>
              <a:gd name="T7" fmla="*/ 36850 h 1137285"/>
              <a:gd name="T8" fmla="*/ 8081 w 2275840"/>
              <a:gd name="T9" fmla="*/ 72104 h 1137285"/>
              <a:gd name="T10" fmla="*/ 0 w 2275840"/>
              <a:gd name="T11" fmla="*/ 114518 h 1137285"/>
              <a:gd name="T12" fmla="*/ 405 w 2275840"/>
              <a:gd name="T13" fmla="*/ 1040713 h 1137285"/>
              <a:gd name="T14" fmla="*/ 11837 w 2275840"/>
              <a:gd name="T15" fmla="*/ 1081831 h 1137285"/>
              <a:gd name="T16" fmla="*/ 36661 w 2275840"/>
              <a:gd name="T17" fmla="*/ 1115101 h 1137285"/>
              <a:gd name="T18" fmla="*/ 71744 w 2275840"/>
              <a:gd name="T19" fmla="*/ 1137373 h 1137285"/>
              <a:gd name="T20" fmla="*/ 113947 w 2275840"/>
              <a:gd name="T21" fmla="*/ 1145496 h 1137285"/>
              <a:gd name="T22" fmla="*/ 2176790 w 2275840"/>
              <a:gd name="T23" fmla="*/ 1145089 h 1137285"/>
              <a:gd name="T24" fmla="*/ 2217703 w 2275840"/>
              <a:gd name="T25" fmla="*/ 1133598 h 1137285"/>
              <a:gd name="T26" fmla="*/ 2250806 w 2275840"/>
              <a:gd name="T27" fmla="*/ 1108649 h 1137285"/>
              <a:gd name="T28" fmla="*/ 2272966 w 2275840"/>
              <a:gd name="T29" fmla="*/ 1073393 h 1137285"/>
              <a:gd name="T30" fmla="*/ 2281050 w 2275840"/>
              <a:gd name="T31" fmla="*/ 1030978 h 1137285"/>
              <a:gd name="T32" fmla="*/ 2280644 w 2275840"/>
              <a:gd name="T33" fmla="*/ 104782 h 1137285"/>
              <a:gd name="T34" fmla="*/ 2269210 w 2275840"/>
              <a:gd name="T35" fmla="*/ 63666 h 1137285"/>
              <a:gd name="T36" fmla="*/ 2244388 w 2275840"/>
              <a:gd name="T37" fmla="*/ 30393 h 1137285"/>
              <a:gd name="T38" fmla="*/ 2209306 w 2275840"/>
              <a:gd name="T39" fmla="*/ 8126 h 1137285"/>
              <a:gd name="T40" fmla="*/ 2167104 w 2275840"/>
              <a:gd name="T41" fmla="*/ 0 h 113728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275840"/>
              <a:gd name="T64" fmla="*/ 0 h 1137285"/>
              <a:gd name="T65" fmla="*/ 2275840 w 2275840"/>
              <a:gd name="T66" fmla="*/ 1137285 h 113728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275840" h="1137285">
                <a:moveTo>
                  <a:pt x="2161672" y="0"/>
                </a:moveTo>
                <a:lnTo>
                  <a:pt x="103997" y="405"/>
                </a:lnTo>
                <a:lnTo>
                  <a:pt x="63189" y="11810"/>
                </a:lnTo>
                <a:lnTo>
                  <a:pt x="30168" y="36571"/>
                </a:lnTo>
                <a:lnTo>
                  <a:pt x="8063" y="71564"/>
                </a:lnTo>
                <a:lnTo>
                  <a:pt x="0" y="113659"/>
                </a:lnTo>
                <a:lnTo>
                  <a:pt x="405" y="1032906"/>
                </a:lnTo>
                <a:lnTo>
                  <a:pt x="11810" y="1073714"/>
                </a:lnTo>
                <a:lnTo>
                  <a:pt x="36571" y="1106735"/>
                </a:lnTo>
                <a:lnTo>
                  <a:pt x="71564" y="1128840"/>
                </a:lnTo>
                <a:lnTo>
                  <a:pt x="113659" y="1136903"/>
                </a:lnTo>
                <a:lnTo>
                  <a:pt x="2171334" y="1136498"/>
                </a:lnTo>
                <a:lnTo>
                  <a:pt x="2212142" y="1125093"/>
                </a:lnTo>
                <a:lnTo>
                  <a:pt x="2245163" y="1100332"/>
                </a:lnTo>
                <a:lnTo>
                  <a:pt x="2267268" y="1065339"/>
                </a:lnTo>
                <a:lnTo>
                  <a:pt x="2275331" y="1023244"/>
                </a:lnTo>
                <a:lnTo>
                  <a:pt x="2274926" y="103997"/>
                </a:lnTo>
                <a:lnTo>
                  <a:pt x="2263521" y="63189"/>
                </a:lnTo>
                <a:lnTo>
                  <a:pt x="2238760" y="30168"/>
                </a:lnTo>
                <a:lnTo>
                  <a:pt x="2203767" y="8063"/>
                </a:lnTo>
                <a:lnTo>
                  <a:pt x="2161672" y="0"/>
                </a:lnTo>
                <a:close/>
              </a:path>
            </a:pathLst>
          </a:custGeom>
          <a:solidFill>
            <a:srgbClr val="4F80BC"/>
          </a:solidFill>
          <a:ln>
            <a:noFill/>
          </a:ln>
          <a:extLst>
            <a:ext uri="{91240B29-F687-4F45-9708-019B960494DF}">
              <a14:hiddenLine xmlns:a14="http://schemas.microsoft.com/office/drawing/2010/main" xmlns="" w="9525">
                <a:solidFill>
                  <a:srgbClr val="000000"/>
                </a:solidFill>
                <a:round/>
                <a:headEnd/>
                <a:tailEnd/>
              </a14:hiddenLine>
            </a:ext>
          </a:extLst>
        </p:spPr>
        <p:txBody>
          <a:bodyPr lIns="0" tIns="0" rIns="0" bIns="0"/>
          <a:lstStyle/>
          <a:p>
            <a:endParaRPr lang="en-US"/>
          </a:p>
        </p:txBody>
      </p:sp>
      <p:sp>
        <p:nvSpPr>
          <p:cNvPr id="39962" name="object 26"/>
          <p:cNvSpPr>
            <a:spLocks/>
          </p:cNvSpPr>
          <p:nvPr/>
        </p:nvSpPr>
        <p:spPr bwMode="auto">
          <a:xfrm>
            <a:off x="6219825" y="1300163"/>
            <a:ext cx="2276475" cy="1138237"/>
          </a:xfrm>
          <a:custGeom>
            <a:avLst/>
            <a:gdLst>
              <a:gd name="T0" fmla="*/ 0 w 2275840"/>
              <a:gd name="T1" fmla="*/ 114518 h 1137285"/>
              <a:gd name="T2" fmla="*/ 8081 w 2275840"/>
              <a:gd name="T3" fmla="*/ 72104 h 1137285"/>
              <a:gd name="T4" fmla="*/ 30240 w 2275840"/>
              <a:gd name="T5" fmla="*/ 36850 h 1137285"/>
              <a:gd name="T6" fmla="*/ 63351 w 2275840"/>
              <a:gd name="T7" fmla="*/ 11900 h 1137285"/>
              <a:gd name="T8" fmla="*/ 104258 w 2275840"/>
              <a:gd name="T9" fmla="*/ 405 h 1137285"/>
              <a:gd name="T10" fmla="*/ 2167104 w 2275840"/>
              <a:gd name="T11" fmla="*/ 0 h 1137285"/>
              <a:gd name="T12" fmla="*/ 2181771 w 2275840"/>
              <a:gd name="T13" fmla="*/ 943 h 1137285"/>
              <a:gd name="T14" fmla="*/ 2221944 w 2275840"/>
              <a:gd name="T15" fmla="*/ 14134 h 1137285"/>
              <a:gd name="T16" fmla="*/ 2253956 w 2275840"/>
              <a:gd name="T17" fmla="*/ 40423 h 1137285"/>
              <a:gd name="T18" fmla="*/ 2274664 w 2275840"/>
              <a:gd name="T19" fmla="*/ 76657 h 1137285"/>
              <a:gd name="T20" fmla="*/ 2281050 w 2275840"/>
              <a:gd name="T21" fmla="*/ 1030978 h 1137285"/>
              <a:gd name="T22" fmla="*/ 2280114 w 2275840"/>
              <a:gd name="T23" fmla="*/ 1045718 h 1137285"/>
              <a:gd name="T24" fmla="*/ 2266988 w 2275840"/>
              <a:gd name="T25" fmla="*/ 1086095 h 1137285"/>
              <a:gd name="T26" fmla="*/ 2240832 w 2275840"/>
              <a:gd name="T27" fmla="*/ 1118267 h 1137285"/>
              <a:gd name="T28" fmla="*/ 2204778 w 2275840"/>
              <a:gd name="T29" fmla="*/ 1139079 h 1137285"/>
              <a:gd name="T30" fmla="*/ 113947 w 2275840"/>
              <a:gd name="T31" fmla="*/ 1145496 h 1137285"/>
              <a:gd name="T32" fmla="*/ 99283 w 2275840"/>
              <a:gd name="T33" fmla="*/ 1144555 h 1137285"/>
              <a:gd name="T34" fmla="*/ 59100 w 2275840"/>
              <a:gd name="T35" fmla="*/ 1131365 h 1137285"/>
              <a:gd name="T36" fmla="*/ 27098 w 2275840"/>
              <a:gd name="T37" fmla="*/ 1105077 h 1137285"/>
              <a:gd name="T38" fmla="*/ 6388 w 2275840"/>
              <a:gd name="T39" fmla="*/ 1068840 h 1137285"/>
              <a:gd name="T40" fmla="*/ 0 w 2275840"/>
              <a:gd name="T41" fmla="*/ 114518 h 113728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275840"/>
              <a:gd name="T64" fmla="*/ 0 h 1137285"/>
              <a:gd name="T65" fmla="*/ 2275840 w 2275840"/>
              <a:gd name="T66" fmla="*/ 1137285 h 113728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275840" h="1137285">
                <a:moveTo>
                  <a:pt x="0" y="113659"/>
                </a:moveTo>
                <a:lnTo>
                  <a:pt x="8063" y="71564"/>
                </a:lnTo>
                <a:lnTo>
                  <a:pt x="30168" y="36571"/>
                </a:lnTo>
                <a:lnTo>
                  <a:pt x="63189" y="11810"/>
                </a:lnTo>
                <a:lnTo>
                  <a:pt x="103997" y="405"/>
                </a:lnTo>
                <a:lnTo>
                  <a:pt x="2161672" y="0"/>
                </a:lnTo>
                <a:lnTo>
                  <a:pt x="2176300" y="934"/>
                </a:lnTo>
                <a:lnTo>
                  <a:pt x="2216375" y="14026"/>
                </a:lnTo>
                <a:lnTo>
                  <a:pt x="2248305" y="40117"/>
                </a:lnTo>
                <a:lnTo>
                  <a:pt x="2268961" y="76081"/>
                </a:lnTo>
                <a:lnTo>
                  <a:pt x="2275331" y="1023244"/>
                </a:lnTo>
                <a:lnTo>
                  <a:pt x="2274397" y="1037872"/>
                </a:lnTo>
                <a:lnTo>
                  <a:pt x="2261305" y="1077947"/>
                </a:lnTo>
                <a:lnTo>
                  <a:pt x="2235214" y="1109877"/>
                </a:lnTo>
                <a:lnTo>
                  <a:pt x="2199250" y="1130533"/>
                </a:lnTo>
                <a:lnTo>
                  <a:pt x="113659" y="1136903"/>
                </a:lnTo>
                <a:lnTo>
                  <a:pt x="99031" y="1135969"/>
                </a:lnTo>
                <a:lnTo>
                  <a:pt x="58956" y="1122877"/>
                </a:lnTo>
                <a:lnTo>
                  <a:pt x="27026" y="1096786"/>
                </a:lnTo>
                <a:lnTo>
                  <a:pt x="6370" y="1060822"/>
                </a:lnTo>
                <a:lnTo>
                  <a:pt x="0" y="113659"/>
                </a:lnTo>
                <a:close/>
              </a:path>
            </a:pathLst>
          </a:custGeom>
          <a:noFill/>
          <a:ln w="25907">
            <a:solidFill>
              <a:srgbClr val="FFFFFF"/>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27" name="object 27"/>
          <p:cNvSpPr txBox="1"/>
          <p:nvPr/>
        </p:nvSpPr>
        <p:spPr>
          <a:xfrm>
            <a:off x="6608763" y="1457325"/>
            <a:ext cx="1495425" cy="854075"/>
          </a:xfrm>
          <a:prstGeom prst="rect">
            <a:avLst/>
          </a:prstGeom>
        </p:spPr>
        <p:txBody>
          <a:bodyPr lIns="0" tIns="0" rIns="0" bIns="0">
            <a:spAutoFit/>
          </a:bodyPr>
          <a:lstStyle/>
          <a:p>
            <a:pPr marL="1905" algn="ctr" fontAlgn="auto">
              <a:lnSpc>
                <a:spcPts val="3575"/>
              </a:lnSpc>
              <a:spcBef>
                <a:spcPts val="0"/>
              </a:spcBef>
              <a:spcAft>
                <a:spcPts val="0"/>
              </a:spcAft>
              <a:defRPr/>
            </a:pPr>
            <a:r>
              <a:rPr sz="3200" dirty="0">
                <a:solidFill>
                  <a:srgbClr val="FFFFFF"/>
                </a:solidFill>
                <a:latin typeface="Times New Roman"/>
                <a:cs typeface="Times New Roman"/>
              </a:rPr>
              <a:t>False</a:t>
            </a:r>
            <a:endParaRPr sz="3200">
              <a:latin typeface="Times New Roman"/>
              <a:cs typeface="Times New Roman"/>
            </a:endParaRPr>
          </a:p>
          <a:p>
            <a:pPr algn="ctr" fontAlgn="auto">
              <a:lnSpc>
                <a:spcPts val="3575"/>
              </a:lnSpc>
              <a:spcBef>
                <a:spcPts val="0"/>
              </a:spcBef>
              <a:spcAft>
                <a:spcPts val="0"/>
              </a:spcAft>
              <a:defRPr/>
            </a:pPr>
            <a:r>
              <a:rPr sz="3200" dirty="0">
                <a:solidFill>
                  <a:srgbClr val="FFFFFF"/>
                </a:solidFill>
                <a:latin typeface="Times New Roman"/>
                <a:cs typeface="Times New Roman"/>
              </a:rPr>
              <a:t>Ne</a:t>
            </a:r>
            <a:r>
              <a:rPr sz="3200" spc="5" dirty="0">
                <a:solidFill>
                  <a:srgbClr val="FFFFFF"/>
                </a:solidFill>
                <a:latin typeface="Times New Roman"/>
                <a:cs typeface="Times New Roman"/>
              </a:rPr>
              <a:t>g</a:t>
            </a:r>
            <a:r>
              <a:rPr sz="3200" dirty="0">
                <a:solidFill>
                  <a:srgbClr val="FFFFFF"/>
                </a:solidFill>
                <a:latin typeface="Times New Roman"/>
                <a:cs typeface="Times New Roman"/>
              </a:rPr>
              <a:t>ative</a:t>
            </a:r>
            <a:endParaRPr sz="3200">
              <a:latin typeface="Times New Roman"/>
              <a:cs typeface="Times New Roman"/>
            </a:endParaRPr>
          </a:p>
        </p:txBody>
      </p:sp>
      <p:sp>
        <p:nvSpPr>
          <p:cNvPr id="39964" name="object 28"/>
          <p:cNvSpPr>
            <a:spLocks/>
          </p:cNvSpPr>
          <p:nvPr/>
        </p:nvSpPr>
        <p:spPr bwMode="auto">
          <a:xfrm>
            <a:off x="6446838" y="2438400"/>
            <a:ext cx="228600" cy="852488"/>
          </a:xfrm>
          <a:custGeom>
            <a:avLst/>
            <a:gdLst>
              <a:gd name="T0" fmla="*/ 0 w 227965"/>
              <a:gd name="T1" fmla="*/ 0 h 853439"/>
              <a:gd name="T2" fmla="*/ 0 w 227965"/>
              <a:gd name="T3" fmla="*/ 844407 h 853439"/>
              <a:gd name="T4" fmla="*/ 233239 w 227965"/>
              <a:gd name="T5" fmla="*/ 844407 h 853439"/>
              <a:gd name="T6" fmla="*/ 0 60000 65536"/>
              <a:gd name="T7" fmla="*/ 0 60000 65536"/>
              <a:gd name="T8" fmla="*/ 0 60000 65536"/>
              <a:gd name="T9" fmla="*/ 0 w 227965"/>
              <a:gd name="T10" fmla="*/ 0 h 853439"/>
              <a:gd name="T11" fmla="*/ 227965 w 227965"/>
              <a:gd name="T12" fmla="*/ 853439 h 853439"/>
            </a:gdLst>
            <a:ahLst/>
            <a:cxnLst>
              <a:cxn ang="T6">
                <a:pos x="T0" y="T1"/>
              </a:cxn>
              <a:cxn ang="T7">
                <a:pos x="T2" y="T3"/>
              </a:cxn>
              <a:cxn ang="T8">
                <a:pos x="T4" y="T5"/>
              </a:cxn>
            </a:cxnLst>
            <a:rect l="T9" t="T10" r="T11" b="T12"/>
            <a:pathLst>
              <a:path w="227965" h="853439">
                <a:moveTo>
                  <a:pt x="0" y="0"/>
                </a:moveTo>
                <a:lnTo>
                  <a:pt x="0" y="852921"/>
                </a:lnTo>
                <a:lnTo>
                  <a:pt x="227472" y="852921"/>
                </a:lnTo>
              </a:path>
            </a:pathLst>
          </a:custGeom>
          <a:noFill/>
          <a:ln w="25907">
            <a:solidFill>
              <a:srgbClr val="3C6595"/>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39965" name="object 29"/>
          <p:cNvSpPr>
            <a:spLocks/>
          </p:cNvSpPr>
          <p:nvPr/>
        </p:nvSpPr>
        <p:spPr bwMode="auto">
          <a:xfrm>
            <a:off x="6675438" y="2720975"/>
            <a:ext cx="1820862" cy="1138238"/>
          </a:xfrm>
          <a:custGeom>
            <a:avLst/>
            <a:gdLst>
              <a:gd name="T0" fmla="*/ 1713931 w 1819909"/>
              <a:gd name="T1" fmla="*/ 0 h 1138554"/>
              <a:gd name="T2" fmla="*/ 104404 w 1819909"/>
              <a:gd name="T3" fmla="*/ 421 h 1138554"/>
              <a:gd name="T4" fmla="*/ 63409 w 1819909"/>
              <a:gd name="T5" fmla="*/ 11845 h 1138554"/>
              <a:gd name="T6" fmla="*/ 30265 w 1819909"/>
              <a:gd name="T7" fmla="*/ 36564 h 1138554"/>
              <a:gd name="T8" fmla="*/ 8084 w 1819909"/>
              <a:gd name="T9" fmla="*/ 71480 h 1138554"/>
              <a:gd name="T10" fmla="*/ 0 w 1819909"/>
              <a:gd name="T11" fmla="*/ 113493 h 1138554"/>
              <a:gd name="T12" fmla="*/ 421 w 1819909"/>
              <a:gd name="T13" fmla="*/ 1031932 h 1138554"/>
              <a:gd name="T14" fmla="*/ 11926 w 1819909"/>
              <a:gd name="T15" fmla="*/ 1072633 h 1138554"/>
              <a:gd name="T16" fmla="*/ 36825 w 1819909"/>
              <a:gd name="T17" fmla="*/ 1105541 h 1138554"/>
              <a:gd name="T18" fmla="*/ 72002 w 1819909"/>
              <a:gd name="T19" fmla="*/ 1127559 h 1138554"/>
              <a:gd name="T20" fmla="*/ 114321 w 1819909"/>
              <a:gd name="T21" fmla="*/ 1135586 h 1138554"/>
              <a:gd name="T22" fmla="*/ 1723844 w 1819909"/>
              <a:gd name="T23" fmla="*/ 1135167 h 1138554"/>
              <a:gd name="T24" fmla="*/ 1764839 w 1819909"/>
              <a:gd name="T25" fmla="*/ 1123745 h 1138554"/>
              <a:gd name="T26" fmla="*/ 1797987 w 1819909"/>
              <a:gd name="T27" fmla="*/ 1099024 h 1138554"/>
              <a:gd name="T28" fmla="*/ 1820164 w 1819909"/>
              <a:gd name="T29" fmla="*/ 1064105 h 1138554"/>
              <a:gd name="T30" fmla="*/ 1828248 w 1819909"/>
              <a:gd name="T31" fmla="*/ 1022090 h 1138554"/>
              <a:gd name="T32" fmla="*/ 1827827 w 1819909"/>
              <a:gd name="T33" fmla="*/ 103652 h 1138554"/>
              <a:gd name="T34" fmla="*/ 1816322 w 1819909"/>
              <a:gd name="T35" fmla="*/ 62954 h 1138554"/>
              <a:gd name="T36" fmla="*/ 1791423 w 1819909"/>
              <a:gd name="T37" fmla="*/ 30049 h 1138554"/>
              <a:gd name="T38" fmla="*/ 1756250 w 1819909"/>
              <a:gd name="T39" fmla="*/ 8030 h 1138554"/>
              <a:gd name="T40" fmla="*/ 1713931 w 1819909"/>
              <a:gd name="T41" fmla="*/ 0 h 113855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819909"/>
              <a:gd name="T64" fmla="*/ 0 h 1138554"/>
              <a:gd name="T65" fmla="*/ 1819909 w 1819909"/>
              <a:gd name="T66" fmla="*/ 1138554 h 113855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819909" h="1138554">
                <a:moveTo>
                  <a:pt x="1705874" y="0"/>
                </a:moveTo>
                <a:lnTo>
                  <a:pt x="103913" y="421"/>
                </a:lnTo>
                <a:lnTo>
                  <a:pt x="63112" y="11872"/>
                </a:lnTo>
                <a:lnTo>
                  <a:pt x="30121" y="36654"/>
                </a:lnTo>
                <a:lnTo>
                  <a:pt x="8048" y="71660"/>
                </a:lnTo>
                <a:lnTo>
                  <a:pt x="0" y="113781"/>
                </a:lnTo>
                <a:lnTo>
                  <a:pt x="421" y="1034514"/>
                </a:lnTo>
                <a:lnTo>
                  <a:pt x="11872" y="1075315"/>
                </a:lnTo>
                <a:lnTo>
                  <a:pt x="36654" y="1108306"/>
                </a:lnTo>
                <a:lnTo>
                  <a:pt x="71660" y="1130379"/>
                </a:lnTo>
                <a:lnTo>
                  <a:pt x="113781" y="1138427"/>
                </a:lnTo>
                <a:lnTo>
                  <a:pt x="1715742" y="1138006"/>
                </a:lnTo>
                <a:lnTo>
                  <a:pt x="1756543" y="1126555"/>
                </a:lnTo>
                <a:lnTo>
                  <a:pt x="1789534" y="1101773"/>
                </a:lnTo>
                <a:lnTo>
                  <a:pt x="1811607" y="1066767"/>
                </a:lnTo>
                <a:lnTo>
                  <a:pt x="1819655" y="1024646"/>
                </a:lnTo>
                <a:lnTo>
                  <a:pt x="1819234" y="103913"/>
                </a:lnTo>
                <a:lnTo>
                  <a:pt x="1807783" y="63112"/>
                </a:lnTo>
                <a:lnTo>
                  <a:pt x="1783001" y="30121"/>
                </a:lnTo>
                <a:lnTo>
                  <a:pt x="1747995" y="8048"/>
                </a:lnTo>
                <a:lnTo>
                  <a:pt x="1705874" y="0"/>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lIns="0" tIns="0" rIns="0" bIns="0"/>
          <a:lstStyle/>
          <a:p>
            <a:endParaRPr lang="en-US"/>
          </a:p>
        </p:txBody>
      </p:sp>
      <p:sp>
        <p:nvSpPr>
          <p:cNvPr id="39966" name="object 30"/>
          <p:cNvSpPr>
            <a:spLocks/>
          </p:cNvSpPr>
          <p:nvPr/>
        </p:nvSpPr>
        <p:spPr bwMode="auto">
          <a:xfrm>
            <a:off x="6675438" y="2720975"/>
            <a:ext cx="1820862" cy="1138238"/>
          </a:xfrm>
          <a:custGeom>
            <a:avLst/>
            <a:gdLst>
              <a:gd name="T0" fmla="*/ 0 w 1819909"/>
              <a:gd name="T1" fmla="*/ 113493 h 1138554"/>
              <a:gd name="T2" fmla="*/ 8084 w 1819909"/>
              <a:gd name="T3" fmla="*/ 71480 h 1138554"/>
              <a:gd name="T4" fmla="*/ 30265 w 1819909"/>
              <a:gd name="T5" fmla="*/ 36564 h 1138554"/>
              <a:gd name="T6" fmla="*/ 63409 w 1819909"/>
              <a:gd name="T7" fmla="*/ 11845 h 1138554"/>
              <a:gd name="T8" fmla="*/ 104404 w 1819909"/>
              <a:gd name="T9" fmla="*/ 421 h 1138554"/>
              <a:gd name="T10" fmla="*/ 1713931 w 1819909"/>
              <a:gd name="T11" fmla="*/ 0 h 1138554"/>
              <a:gd name="T12" fmla="*/ 1728638 w 1819909"/>
              <a:gd name="T13" fmla="*/ 932 h 1138554"/>
              <a:gd name="T14" fmla="*/ 1768922 w 1819909"/>
              <a:gd name="T15" fmla="*/ 13965 h 1138554"/>
              <a:gd name="T16" fmla="*/ 1801018 w 1819909"/>
              <a:gd name="T17" fmla="*/ 39959 h 1138554"/>
              <a:gd name="T18" fmla="*/ 1821796 w 1819909"/>
              <a:gd name="T19" fmla="*/ 75809 h 1138554"/>
              <a:gd name="T20" fmla="*/ 1828248 w 1819909"/>
              <a:gd name="T21" fmla="*/ 1022090 h 1138554"/>
              <a:gd name="T22" fmla="*/ 1827311 w 1819909"/>
              <a:gd name="T23" fmla="*/ 1036693 h 1138554"/>
              <a:gd name="T24" fmla="*/ 1814184 w 1819909"/>
              <a:gd name="T25" fmla="*/ 1076688 h 1138554"/>
              <a:gd name="T26" fmla="*/ 1788001 w 1819909"/>
              <a:gd name="T27" fmla="*/ 1108551 h 1138554"/>
              <a:gd name="T28" fmla="*/ 1751892 w 1819909"/>
              <a:gd name="T29" fmla="*/ 1129181 h 1138554"/>
              <a:gd name="T30" fmla="*/ 114321 w 1819909"/>
              <a:gd name="T31" fmla="*/ 1135586 h 1138554"/>
              <a:gd name="T32" fmla="*/ 99610 w 1819909"/>
              <a:gd name="T33" fmla="*/ 1134657 h 1138554"/>
              <a:gd name="T34" fmla="*/ 59326 w 1819909"/>
              <a:gd name="T35" fmla="*/ 1121620 h 1138554"/>
              <a:gd name="T36" fmla="*/ 27230 w 1819909"/>
              <a:gd name="T37" fmla="*/ 1095628 h 1138554"/>
              <a:gd name="T38" fmla="*/ 6448 w 1819909"/>
              <a:gd name="T39" fmla="*/ 1059778 h 1138554"/>
              <a:gd name="T40" fmla="*/ 0 w 1819909"/>
              <a:gd name="T41" fmla="*/ 113493 h 113855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819909"/>
              <a:gd name="T64" fmla="*/ 0 h 1138554"/>
              <a:gd name="T65" fmla="*/ 1819909 w 1819909"/>
              <a:gd name="T66" fmla="*/ 1138554 h 113855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819909" h="1138554">
                <a:moveTo>
                  <a:pt x="0" y="113781"/>
                </a:moveTo>
                <a:lnTo>
                  <a:pt x="8048" y="71660"/>
                </a:lnTo>
                <a:lnTo>
                  <a:pt x="30121" y="36654"/>
                </a:lnTo>
                <a:lnTo>
                  <a:pt x="63112" y="11872"/>
                </a:lnTo>
                <a:lnTo>
                  <a:pt x="103913" y="421"/>
                </a:lnTo>
                <a:lnTo>
                  <a:pt x="1705874" y="0"/>
                </a:lnTo>
                <a:lnTo>
                  <a:pt x="1720513" y="932"/>
                </a:lnTo>
                <a:lnTo>
                  <a:pt x="1760608" y="14001"/>
                </a:lnTo>
                <a:lnTo>
                  <a:pt x="1792551" y="40058"/>
                </a:lnTo>
                <a:lnTo>
                  <a:pt x="1813234" y="75998"/>
                </a:lnTo>
                <a:lnTo>
                  <a:pt x="1819655" y="1024646"/>
                </a:lnTo>
                <a:lnTo>
                  <a:pt x="1818723" y="1039285"/>
                </a:lnTo>
                <a:lnTo>
                  <a:pt x="1805654" y="1079380"/>
                </a:lnTo>
                <a:lnTo>
                  <a:pt x="1779597" y="1111323"/>
                </a:lnTo>
                <a:lnTo>
                  <a:pt x="1743657" y="1132006"/>
                </a:lnTo>
                <a:lnTo>
                  <a:pt x="113781" y="1138427"/>
                </a:lnTo>
                <a:lnTo>
                  <a:pt x="99142" y="1137495"/>
                </a:lnTo>
                <a:lnTo>
                  <a:pt x="59047" y="1124426"/>
                </a:lnTo>
                <a:lnTo>
                  <a:pt x="27104" y="1098369"/>
                </a:lnTo>
                <a:lnTo>
                  <a:pt x="6421" y="1062429"/>
                </a:lnTo>
                <a:lnTo>
                  <a:pt x="0" y="113781"/>
                </a:lnTo>
                <a:close/>
              </a:path>
            </a:pathLst>
          </a:custGeom>
          <a:noFill/>
          <a:ln w="25907">
            <a:solidFill>
              <a:srgbClr val="4F80BC"/>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39967" name="object 31"/>
          <p:cNvSpPr txBox="1">
            <a:spLocks noChangeArrowheads="1"/>
          </p:cNvSpPr>
          <p:nvPr/>
        </p:nvSpPr>
        <p:spPr bwMode="auto">
          <a:xfrm>
            <a:off x="6985000" y="2967038"/>
            <a:ext cx="1201738" cy="6651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marL="12700" indent="87313">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ts val="2638"/>
              </a:lnSpc>
            </a:pPr>
            <a:r>
              <a:rPr lang="en-US" sz="2400">
                <a:latin typeface="Calibri" pitchFamily="34" charset="0"/>
                <a:cs typeface="Calibri" pitchFamily="34" charset="0"/>
              </a:rPr>
              <a:t>Delayed</a:t>
            </a:r>
            <a:r>
              <a:rPr lang="en-US" sz="2400">
                <a:latin typeface="Times New Roman" pitchFamily="18" charset="0"/>
                <a:cs typeface="Times New Roman" pitchFamily="18" charset="0"/>
              </a:rPr>
              <a:t> </a:t>
            </a:r>
            <a:r>
              <a:rPr lang="en-US" sz="2400">
                <a:latin typeface="Calibri" pitchFamily="34" charset="0"/>
                <a:cs typeface="Calibri" pitchFamily="34" charset="0"/>
              </a:rPr>
              <a:t>Diagnosis</a:t>
            </a:r>
          </a:p>
        </p:txBody>
      </p:sp>
      <p:sp>
        <p:nvSpPr>
          <p:cNvPr id="39968" name="object 32"/>
          <p:cNvSpPr>
            <a:spLocks/>
          </p:cNvSpPr>
          <p:nvPr/>
        </p:nvSpPr>
        <p:spPr bwMode="auto">
          <a:xfrm>
            <a:off x="6446838" y="2438400"/>
            <a:ext cx="228600" cy="2273300"/>
          </a:xfrm>
          <a:custGeom>
            <a:avLst/>
            <a:gdLst>
              <a:gd name="T0" fmla="*/ 0 w 227965"/>
              <a:gd name="T1" fmla="*/ 0 h 2274570"/>
              <a:gd name="T2" fmla="*/ 0 w 227965"/>
              <a:gd name="T3" fmla="*/ 2263165 h 2274570"/>
              <a:gd name="T4" fmla="*/ 233239 w 227965"/>
              <a:gd name="T5" fmla="*/ 2263165 h 2274570"/>
              <a:gd name="T6" fmla="*/ 0 60000 65536"/>
              <a:gd name="T7" fmla="*/ 0 60000 65536"/>
              <a:gd name="T8" fmla="*/ 0 60000 65536"/>
              <a:gd name="T9" fmla="*/ 0 w 227965"/>
              <a:gd name="T10" fmla="*/ 0 h 2274570"/>
              <a:gd name="T11" fmla="*/ 227965 w 227965"/>
              <a:gd name="T12" fmla="*/ 2274570 h 2274570"/>
            </a:gdLst>
            <a:ahLst/>
            <a:cxnLst>
              <a:cxn ang="T6">
                <a:pos x="T0" y="T1"/>
              </a:cxn>
              <a:cxn ang="T7">
                <a:pos x="T2" y="T3"/>
              </a:cxn>
              <a:cxn ang="T8">
                <a:pos x="T4" y="T5"/>
              </a:cxn>
            </a:cxnLst>
            <a:rect l="T9" t="T10" r="T11" b="T12"/>
            <a:pathLst>
              <a:path w="227965" h="2274570">
                <a:moveTo>
                  <a:pt x="0" y="0"/>
                </a:moveTo>
                <a:lnTo>
                  <a:pt x="0" y="2274569"/>
                </a:lnTo>
                <a:lnTo>
                  <a:pt x="227472" y="2274569"/>
                </a:lnTo>
              </a:path>
            </a:pathLst>
          </a:custGeom>
          <a:noFill/>
          <a:ln w="25907">
            <a:solidFill>
              <a:srgbClr val="3C6595"/>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39969" name="object 33"/>
          <p:cNvSpPr>
            <a:spLocks/>
          </p:cNvSpPr>
          <p:nvPr/>
        </p:nvSpPr>
        <p:spPr bwMode="auto">
          <a:xfrm>
            <a:off x="6675438" y="4143375"/>
            <a:ext cx="1820862" cy="1138238"/>
          </a:xfrm>
          <a:custGeom>
            <a:avLst/>
            <a:gdLst>
              <a:gd name="T0" fmla="*/ 1713931 w 1819909"/>
              <a:gd name="T1" fmla="*/ 0 h 1138554"/>
              <a:gd name="T2" fmla="*/ 104400 w 1819909"/>
              <a:gd name="T3" fmla="*/ 422 h 1138554"/>
              <a:gd name="T4" fmla="*/ 63406 w 1819909"/>
              <a:gd name="T5" fmla="*/ 11845 h 1138554"/>
              <a:gd name="T6" fmla="*/ 30264 w 1819909"/>
              <a:gd name="T7" fmla="*/ 36563 h 1138554"/>
              <a:gd name="T8" fmla="*/ 8083 w 1819909"/>
              <a:gd name="T9" fmla="*/ 71480 h 1138554"/>
              <a:gd name="T10" fmla="*/ 0 w 1819909"/>
              <a:gd name="T11" fmla="*/ 113499 h 1138554"/>
              <a:gd name="T12" fmla="*/ 422 w 1819909"/>
              <a:gd name="T13" fmla="*/ 1031932 h 1138554"/>
              <a:gd name="T14" fmla="*/ 11928 w 1819909"/>
              <a:gd name="T15" fmla="*/ 1072638 h 1138554"/>
              <a:gd name="T16" fmla="*/ 36827 w 1819909"/>
              <a:gd name="T17" fmla="*/ 1105545 h 1138554"/>
              <a:gd name="T18" fmla="*/ 72003 w 1819909"/>
              <a:gd name="T19" fmla="*/ 1127561 h 1138554"/>
              <a:gd name="T20" fmla="*/ 114321 w 1819909"/>
              <a:gd name="T21" fmla="*/ 1135586 h 1138554"/>
              <a:gd name="T22" fmla="*/ 1723848 w 1819909"/>
              <a:gd name="T23" fmla="*/ 1135166 h 1138554"/>
              <a:gd name="T24" fmla="*/ 1764842 w 1819909"/>
              <a:gd name="T25" fmla="*/ 1123745 h 1138554"/>
              <a:gd name="T26" fmla="*/ 1797988 w 1819909"/>
              <a:gd name="T27" fmla="*/ 1099025 h 1138554"/>
              <a:gd name="T28" fmla="*/ 1820165 w 1819909"/>
              <a:gd name="T29" fmla="*/ 1064105 h 1138554"/>
              <a:gd name="T30" fmla="*/ 1828248 w 1819909"/>
              <a:gd name="T31" fmla="*/ 1022084 h 1138554"/>
              <a:gd name="T32" fmla="*/ 1827826 w 1819909"/>
              <a:gd name="T33" fmla="*/ 103652 h 1138554"/>
              <a:gd name="T34" fmla="*/ 1816320 w 1819909"/>
              <a:gd name="T35" fmla="*/ 62949 h 1138554"/>
              <a:gd name="T36" fmla="*/ 1791421 w 1819909"/>
              <a:gd name="T37" fmla="*/ 30045 h 1138554"/>
              <a:gd name="T38" fmla="*/ 1756249 w 1819909"/>
              <a:gd name="T39" fmla="*/ 8028 h 1138554"/>
              <a:gd name="T40" fmla="*/ 1713931 w 1819909"/>
              <a:gd name="T41" fmla="*/ 0 h 113855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819909"/>
              <a:gd name="T64" fmla="*/ 0 h 1138554"/>
              <a:gd name="T65" fmla="*/ 1819909 w 1819909"/>
              <a:gd name="T66" fmla="*/ 1138554 h 113855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819909" h="1138554">
                <a:moveTo>
                  <a:pt x="1705874" y="0"/>
                </a:moveTo>
                <a:lnTo>
                  <a:pt x="103909" y="422"/>
                </a:lnTo>
                <a:lnTo>
                  <a:pt x="63109" y="11872"/>
                </a:lnTo>
                <a:lnTo>
                  <a:pt x="30120" y="36653"/>
                </a:lnTo>
                <a:lnTo>
                  <a:pt x="8047" y="71660"/>
                </a:lnTo>
                <a:lnTo>
                  <a:pt x="0" y="113787"/>
                </a:lnTo>
                <a:lnTo>
                  <a:pt x="422" y="1034514"/>
                </a:lnTo>
                <a:lnTo>
                  <a:pt x="11874" y="1075320"/>
                </a:lnTo>
                <a:lnTo>
                  <a:pt x="36656" y="1108310"/>
                </a:lnTo>
                <a:lnTo>
                  <a:pt x="71661" y="1130381"/>
                </a:lnTo>
                <a:lnTo>
                  <a:pt x="113781" y="1138427"/>
                </a:lnTo>
                <a:lnTo>
                  <a:pt x="1715746" y="1138005"/>
                </a:lnTo>
                <a:lnTo>
                  <a:pt x="1756546" y="1126555"/>
                </a:lnTo>
                <a:lnTo>
                  <a:pt x="1789535" y="1101774"/>
                </a:lnTo>
                <a:lnTo>
                  <a:pt x="1811608" y="1066767"/>
                </a:lnTo>
                <a:lnTo>
                  <a:pt x="1819655" y="1024640"/>
                </a:lnTo>
                <a:lnTo>
                  <a:pt x="1819233" y="103913"/>
                </a:lnTo>
                <a:lnTo>
                  <a:pt x="1807781" y="63107"/>
                </a:lnTo>
                <a:lnTo>
                  <a:pt x="1782999" y="30117"/>
                </a:lnTo>
                <a:lnTo>
                  <a:pt x="1747994" y="8046"/>
                </a:lnTo>
                <a:lnTo>
                  <a:pt x="1705874" y="0"/>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lIns="0" tIns="0" rIns="0" bIns="0"/>
          <a:lstStyle/>
          <a:p>
            <a:endParaRPr lang="en-US"/>
          </a:p>
        </p:txBody>
      </p:sp>
      <p:sp>
        <p:nvSpPr>
          <p:cNvPr id="39970" name="object 34"/>
          <p:cNvSpPr>
            <a:spLocks/>
          </p:cNvSpPr>
          <p:nvPr/>
        </p:nvSpPr>
        <p:spPr bwMode="auto">
          <a:xfrm>
            <a:off x="6675438" y="4143375"/>
            <a:ext cx="1820862" cy="1138238"/>
          </a:xfrm>
          <a:custGeom>
            <a:avLst/>
            <a:gdLst>
              <a:gd name="T0" fmla="*/ 0 w 1819909"/>
              <a:gd name="T1" fmla="*/ 113499 h 1138554"/>
              <a:gd name="T2" fmla="*/ 8083 w 1819909"/>
              <a:gd name="T3" fmla="*/ 71480 h 1138554"/>
              <a:gd name="T4" fmla="*/ 30264 w 1819909"/>
              <a:gd name="T5" fmla="*/ 36563 h 1138554"/>
              <a:gd name="T6" fmla="*/ 63406 w 1819909"/>
              <a:gd name="T7" fmla="*/ 11845 h 1138554"/>
              <a:gd name="T8" fmla="*/ 104400 w 1819909"/>
              <a:gd name="T9" fmla="*/ 422 h 1138554"/>
              <a:gd name="T10" fmla="*/ 1713931 w 1819909"/>
              <a:gd name="T11" fmla="*/ 0 h 1138554"/>
              <a:gd name="T12" fmla="*/ 1728638 w 1819909"/>
              <a:gd name="T13" fmla="*/ 932 h 1138554"/>
              <a:gd name="T14" fmla="*/ 1768920 w 1819909"/>
              <a:gd name="T15" fmla="*/ 13962 h 1138554"/>
              <a:gd name="T16" fmla="*/ 1801016 w 1819909"/>
              <a:gd name="T17" fmla="*/ 39955 h 1138554"/>
              <a:gd name="T18" fmla="*/ 1821795 w 1819909"/>
              <a:gd name="T19" fmla="*/ 75805 h 1138554"/>
              <a:gd name="T20" fmla="*/ 1828248 w 1819909"/>
              <a:gd name="T21" fmla="*/ 1022084 h 1138554"/>
              <a:gd name="T22" fmla="*/ 1827311 w 1819909"/>
              <a:gd name="T23" fmla="*/ 1036690 h 1138554"/>
              <a:gd name="T24" fmla="*/ 1814185 w 1819909"/>
              <a:gd name="T25" fmla="*/ 1076689 h 1138554"/>
              <a:gd name="T26" fmla="*/ 1788002 w 1819909"/>
              <a:gd name="T27" fmla="*/ 1108551 h 1138554"/>
              <a:gd name="T28" fmla="*/ 1751895 w 1819909"/>
              <a:gd name="T29" fmla="*/ 1129181 h 1138554"/>
              <a:gd name="T30" fmla="*/ 114321 w 1819909"/>
              <a:gd name="T31" fmla="*/ 1135586 h 1138554"/>
              <a:gd name="T32" fmla="*/ 99610 w 1819909"/>
              <a:gd name="T33" fmla="*/ 1134657 h 1138554"/>
              <a:gd name="T34" fmla="*/ 59327 w 1819909"/>
              <a:gd name="T35" fmla="*/ 1121623 h 1138554"/>
              <a:gd name="T36" fmla="*/ 27232 w 1819909"/>
              <a:gd name="T37" fmla="*/ 1095632 h 1138554"/>
              <a:gd name="T38" fmla="*/ 6449 w 1819909"/>
              <a:gd name="T39" fmla="*/ 1059782 h 1138554"/>
              <a:gd name="T40" fmla="*/ 0 w 1819909"/>
              <a:gd name="T41" fmla="*/ 113499 h 113855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819909"/>
              <a:gd name="T64" fmla="*/ 0 h 1138554"/>
              <a:gd name="T65" fmla="*/ 1819909 w 1819909"/>
              <a:gd name="T66" fmla="*/ 1138554 h 113855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819909" h="1138554">
                <a:moveTo>
                  <a:pt x="0" y="113787"/>
                </a:moveTo>
                <a:lnTo>
                  <a:pt x="8047" y="71660"/>
                </a:lnTo>
                <a:lnTo>
                  <a:pt x="30120" y="36653"/>
                </a:lnTo>
                <a:lnTo>
                  <a:pt x="63109" y="11872"/>
                </a:lnTo>
                <a:lnTo>
                  <a:pt x="103909" y="422"/>
                </a:lnTo>
                <a:lnTo>
                  <a:pt x="1705874" y="0"/>
                </a:lnTo>
                <a:lnTo>
                  <a:pt x="1720513" y="932"/>
                </a:lnTo>
                <a:lnTo>
                  <a:pt x="1760606" y="13998"/>
                </a:lnTo>
                <a:lnTo>
                  <a:pt x="1792549" y="40054"/>
                </a:lnTo>
                <a:lnTo>
                  <a:pt x="1813233" y="75994"/>
                </a:lnTo>
                <a:lnTo>
                  <a:pt x="1819655" y="1024640"/>
                </a:lnTo>
                <a:lnTo>
                  <a:pt x="1818723" y="1039282"/>
                </a:lnTo>
                <a:lnTo>
                  <a:pt x="1805655" y="1079381"/>
                </a:lnTo>
                <a:lnTo>
                  <a:pt x="1779598" y="1111323"/>
                </a:lnTo>
                <a:lnTo>
                  <a:pt x="1743660" y="1132006"/>
                </a:lnTo>
                <a:lnTo>
                  <a:pt x="113781" y="1138427"/>
                </a:lnTo>
                <a:lnTo>
                  <a:pt x="99142" y="1137495"/>
                </a:lnTo>
                <a:lnTo>
                  <a:pt x="59048" y="1124429"/>
                </a:lnTo>
                <a:lnTo>
                  <a:pt x="27106" y="1098373"/>
                </a:lnTo>
                <a:lnTo>
                  <a:pt x="6422" y="1062433"/>
                </a:lnTo>
                <a:lnTo>
                  <a:pt x="0" y="113787"/>
                </a:lnTo>
                <a:close/>
              </a:path>
            </a:pathLst>
          </a:custGeom>
          <a:noFill/>
          <a:ln w="25907">
            <a:solidFill>
              <a:srgbClr val="4F80BC"/>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35" name="object 35"/>
          <p:cNvSpPr txBox="1"/>
          <p:nvPr/>
        </p:nvSpPr>
        <p:spPr>
          <a:xfrm>
            <a:off x="6807200" y="4387850"/>
            <a:ext cx="1557338" cy="666750"/>
          </a:xfrm>
          <a:prstGeom prst="rect">
            <a:avLst/>
          </a:prstGeom>
        </p:spPr>
        <p:txBody>
          <a:bodyPr lIns="0" tIns="0" rIns="0" bIns="0">
            <a:spAutoFit/>
          </a:bodyPr>
          <a:lstStyle/>
          <a:p>
            <a:pPr algn="ctr" fontAlgn="auto">
              <a:lnSpc>
                <a:spcPts val="2760"/>
              </a:lnSpc>
              <a:spcBef>
                <a:spcPts val="0"/>
              </a:spcBef>
              <a:spcAft>
                <a:spcPts val="0"/>
              </a:spcAft>
              <a:defRPr/>
            </a:pPr>
            <a:r>
              <a:rPr sz="2400" spc="-5" dirty="0">
                <a:latin typeface="Calibri"/>
                <a:cs typeface="Calibri"/>
              </a:rPr>
              <a:t>De</a:t>
            </a:r>
            <a:r>
              <a:rPr sz="2400" dirty="0">
                <a:latin typeface="Calibri"/>
                <a:cs typeface="Calibri"/>
              </a:rPr>
              <a:t>l</a:t>
            </a:r>
            <a:r>
              <a:rPr sz="2400" spc="-50" dirty="0">
                <a:latin typeface="Calibri"/>
                <a:cs typeface="Calibri"/>
              </a:rPr>
              <a:t>a</a:t>
            </a:r>
            <a:r>
              <a:rPr sz="2400" spc="-20" dirty="0">
                <a:latin typeface="Calibri"/>
                <a:cs typeface="Calibri"/>
              </a:rPr>
              <a:t>y</a:t>
            </a:r>
            <a:r>
              <a:rPr sz="2400" dirty="0">
                <a:latin typeface="Calibri"/>
                <a:cs typeface="Calibri"/>
              </a:rPr>
              <a:t>ed</a:t>
            </a:r>
            <a:endParaRPr sz="2400">
              <a:latin typeface="Calibri"/>
              <a:cs typeface="Calibri"/>
            </a:endParaRPr>
          </a:p>
          <a:p>
            <a:pPr algn="ctr" fontAlgn="auto">
              <a:lnSpc>
                <a:spcPts val="2760"/>
              </a:lnSpc>
              <a:spcBef>
                <a:spcPts val="0"/>
              </a:spcBef>
              <a:spcAft>
                <a:spcPts val="0"/>
              </a:spcAft>
              <a:defRPr/>
            </a:pPr>
            <a:r>
              <a:rPr sz="2400" dirty="0">
                <a:latin typeface="Calibri"/>
                <a:cs typeface="Calibri"/>
              </a:rPr>
              <a:t>I</a:t>
            </a:r>
            <a:r>
              <a:rPr sz="2400" spc="-30" dirty="0">
                <a:latin typeface="Calibri"/>
                <a:cs typeface="Calibri"/>
              </a:rPr>
              <a:t>n</a:t>
            </a:r>
            <a:r>
              <a:rPr sz="2400" spc="-35" dirty="0">
                <a:latin typeface="Calibri"/>
                <a:cs typeface="Calibri"/>
              </a:rPr>
              <a:t>t</a:t>
            </a:r>
            <a:r>
              <a:rPr sz="2400" spc="-15" dirty="0">
                <a:latin typeface="Calibri"/>
                <a:cs typeface="Calibri"/>
              </a:rPr>
              <a:t>e</a:t>
            </a:r>
            <a:r>
              <a:rPr sz="2400" spc="15" dirty="0">
                <a:latin typeface="Calibri"/>
                <a:cs typeface="Calibri"/>
              </a:rPr>
              <a:t>r</a:t>
            </a:r>
            <a:r>
              <a:rPr sz="2400" spc="-45" dirty="0">
                <a:latin typeface="Calibri"/>
                <a:cs typeface="Calibri"/>
              </a:rPr>
              <a:t>v</a:t>
            </a:r>
            <a:r>
              <a:rPr sz="2400" spc="-15" dirty="0">
                <a:latin typeface="Calibri"/>
                <a:cs typeface="Calibri"/>
              </a:rPr>
              <a:t>e</a:t>
            </a:r>
            <a:r>
              <a:rPr sz="2400" spc="-40" dirty="0">
                <a:latin typeface="Calibri"/>
                <a:cs typeface="Calibri"/>
              </a:rPr>
              <a:t>n</a:t>
            </a:r>
            <a:r>
              <a:rPr sz="2400" dirty="0">
                <a:latin typeface="Calibri"/>
                <a:cs typeface="Calibri"/>
              </a:rPr>
              <a:t>ti</a:t>
            </a:r>
            <a:r>
              <a:rPr sz="2400" spc="-5" dirty="0">
                <a:latin typeface="Calibri"/>
                <a:cs typeface="Calibri"/>
              </a:rPr>
              <a:t>on</a:t>
            </a:r>
            <a:endParaRPr sz="2400">
              <a:latin typeface="Calibri"/>
              <a:cs typeface="Calibri"/>
            </a:endParaRPr>
          </a:p>
        </p:txBody>
      </p:sp>
      <p:sp>
        <p:nvSpPr>
          <p:cNvPr id="39972" name="object 36"/>
          <p:cNvSpPr>
            <a:spLocks/>
          </p:cNvSpPr>
          <p:nvPr/>
        </p:nvSpPr>
        <p:spPr bwMode="auto">
          <a:xfrm>
            <a:off x="6446838" y="2438400"/>
            <a:ext cx="228600" cy="3695700"/>
          </a:xfrm>
          <a:custGeom>
            <a:avLst/>
            <a:gdLst>
              <a:gd name="T0" fmla="*/ 0 w 227965"/>
              <a:gd name="T1" fmla="*/ 0 h 3696335"/>
              <a:gd name="T2" fmla="*/ 0 w 227965"/>
              <a:gd name="T3" fmla="*/ 3690419 h 3696335"/>
              <a:gd name="T4" fmla="*/ 233239 w 227965"/>
              <a:gd name="T5" fmla="*/ 3690419 h 3696335"/>
              <a:gd name="T6" fmla="*/ 0 60000 65536"/>
              <a:gd name="T7" fmla="*/ 0 60000 65536"/>
              <a:gd name="T8" fmla="*/ 0 60000 65536"/>
              <a:gd name="T9" fmla="*/ 0 w 227965"/>
              <a:gd name="T10" fmla="*/ 0 h 3696335"/>
              <a:gd name="T11" fmla="*/ 227965 w 227965"/>
              <a:gd name="T12" fmla="*/ 3696335 h 3696335"/>
            </a:gdLst>
            <a:ahLst/>
            <a:cxnLst>
              <a:cxn ang="T6">
                <a:pos x="T0" y="T1"/>
              </a:cxn>
              <a:cxn ang="T7">
                <a:pos x="T2" y="T3"/>
              </a:cxn>
              <a:cxn ang="T8">
                <a:pos x="T4" y="T5"/>
              </a:cxn>
            </a:cxnLst>
            <a:rect l="T9" t="T10" r="T11" b="T12"/>
            <a:pathLst>
              <a:path w="227965" h="3696335">
                <a:moveTo>
                  <a:pt x="0" y="0"/>
                </a:moveTo>
                <a:lnTo>
                  <a:pt x="0" y="3696129"/>
                </a:lnTo>
                <a:lnTo>
                  <a:pt x="227472" y="3696129"/>
                </a:lnTo>
              </a:path>
            </a:pathLst>
          </a:custGeom>
          <a:noFill/>
          <a:ln w="25907">
            <a:solidFill>
              <a:srgbClr val="3C6595"/>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39973" name="object 37"/>
          <p:cNvSpPr>
            <a:spLocks/>
          </p:cNvSpPr>
          <p:nvPr/>
        </p:nvSpPr>
        <p:spPr bwMode="auto">
          <a:xfrm>
            <a:off x="6675438" y="5564188"/>
            <a:ext cx="1935162" cy="1138237"/>
          </a:xfrm>
          <a:custGeom>
            <a:avLst/>
            <a:gdLst>
              <a:gd name="T0" fmla="*/ 1819138 w 1935479"/>
              <a:gd name="T1" fmla="*/ 0 h 1137284"/>
              <a:gd name="T2" fmla="*/ 103818 w 1935479"/>
              <a:gd name="T3" fmla="*/ 407 h 1137284"/>
              <a:gd name="T4" fmla="*/ 63082 w 1935479"/>
              <a:gd name="T5" fmla="*/ 11903 h 1137284"/>
              <a:gd name="T6" fmla="*/ 30115 w 1935479"/>
              <a:gd name="T7" fmla="*/ 36851 h 1137284"/>
              <a:gd name="T8" fmla="*/ 8052 w 1935479"/>
              <a:gd name="T9" fmla="*/ 72110 h 1137284"/>
              <a:gd name="T10" fmla="*/ 0 w 1935479"/>
              <a:gd name="T11" fmla="*/ 114554 h 1137284"/>
              <a:gd name="T12" fmla="*/ 407 w 1935479"/>
              <a:gd name="T13" fmla="*/ 1040723 h 1137284"/>
              <a:gd name="T14" fmla="*/ 11800 w 1935479"/>
              <a:gd name="T15" fmla="*/ 1081859 h 1137284"/>
              <a:gd name="T16" fmla="*/ 36526 w 1935479"/>
              <a:gd name="T17" fmla="*/ 1115126 h 1137284"/>
              <a:gd name="T18" fmla="*/ 71461 w 1935479"/>
              <a:gd name="T19" fmla="*/ 1137388 h 1137284"/>
              <a:gd name="T20" fmla="*/ 113488 w 1935479"/>
              <a:gd name="T21" fmla="*/ 1145505 h 1137284"/>
              <a:gd name="T22" fmla="*/ 1828807 w 1935479"/>
              <a:gd name="T23" fmla="*/ 1145096 h 1137284"/>
              <a:gd name="T24" fmla="*/ 1869549 w 1935479"/>
              <a:gd name="T25" fmla="*/ 1133604 h 1137284"/>
              <a:gd name="T26" fmla="*/ 1902511 w 1935479"/>
              <a:gd name="T27" fmla="*/ 1108657 h 1137284"/>
              <a:gd name="T28" fmla="*/ 1924579 w 1935479"/>
              <a:gd name="T29" fmla="*/ 1073394 h 1137284"/>
              <a:gd name="T30" fmla="*/ 1932626 w 1935479"/>
              <a:gd name="T31" fmla="*/ 1030953 h 1137284"/>
              <a:gd name="T32" fmla="*/ 1932218 w 1935479"/>
              <a:gd name="T33" fmla="*/ 104781 h 1137284"/>
              <a:gd name="T34" fmla="*/ 1920826 w 1935479"/>
              <a:gd name="T35" fmla="*/ 63646 h 1137284"/>
              <a:gd name="T36" fmla="*/ 1896100 w 1935479"/>
              <a:gd name="T37" fmla="*/ 30377 h 1137284"/>
              <a:gd name="T38" fmla="*/ 1861165 w 1935479"/>
              <a:gd name="T39" fmla="*/ 8120 h 1137284"/>
              <a:gd name="T40" fmla="*/ 1819138 w 1935479"/>
              <a:gd name="T41" fmla="*/ 0 h 113728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935479"/>
              <a:gd name="T64" fmla="*/ 0 h 1137284"/>
              <a:gd name="T65" fmla="*/ 1935479 w 1935479"/>
              <a:gd name="T66" fmla="*/ 1137284 h 113728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935479" h="1137284">
                <a:moveTo>
                  <a:pt x="1821820" y="0"/>
                </a:moveTo>
                <a:lnTo>
                  <a:pt x="103971" y="407"/>
                </a:lnTo>
                <a:lnTo>
                  <a:pt x="63172" y="11813"/>
                </a:lnTo>
                <a:lnTo>
                  <a:pt x="30160" y="36572"/>
                </a:lnTo>
                <a:lnTo>
                  <a:pt x="8061" y="71570"/>
                </a:lnTo>
                <a:lnTo>
                  <a:pt x="0" y="113693"/>
                </a:lnTo>
                <a:lnTo>
                  <a:pt x="407" y="1032908"/>
                </a:lnTo>
                <a:lnTo>
                  <a:pt x="11818" y="1073733"/>
                </a:lnTo>
                <a:lnTo>
                  <a:pt x="36580" y="1106751"/>
                </a:lnTo>
                <a:lnTo>
                  <a:pt x="71569" y="1128846"/>
                </a:lnTo>
                <a:lnTo>
                  <a:pt x="113659" y="1136903"/>
                </a:lnTo>
                <a:lnTo>
                  <a:pt x="1831507" y="1136496"/>
                </a:lnTo>
                <a:lnTo>
                  <a:pt x="1872307" y="1125090"/>
                </a:lnTo>
                <a:lnTo>
                  <a:pt x="1905319" y="1100331"/>
                </a:lnTo>
                <a:lnTo>
                  <a:pt x="1927418" y="1065333"/>
                </a:lnTo>
                <a:lnTo>
                  <a:pt x="1935479" y="1023211"/>
                </a:lnTo>
                <a:lnTo>
                  <a:pt x="1935071" y="103995"/>
                </a:lnTo>
                <a:lnTo>
                  <a:pt x="1923661" y="63169"/>
                </a:lnTo>
                <a:lnTo>
                  <a:pt x="1898899" y="30152"/>
                </a:lnTo>
                <a:lnTo>
                  <a:pt x="1863910" y="8057"/>
                </a:lnTo>
                <a:lnTo>
                  <a:pt x="1821820" y="0"/>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lIns="0" tIns="0" rIns="0" bIns="0"/>
          <a:lstStyle/>
          <a:p>
            <a:endParaRPr lang="en-US"/>
          </a:p>
        </p:txBody>
      </p:sp>
      <p:sp>
        <p:nvSpPr>
          <p:cNvPr id="39974" name="object 38"/>
          <p:cNvSpPr>
            <a:spLocks/>
          </p:cNvSpPr>
          <p:nvPr/>
        </p:nvSpPr>
        <p:spPr bwMode="auto">
          <a:xfrm>
            <a:off x="6675438" y="5564188"/>
            <a:ext cx="1935162" cy="1138237"/>
          </a:xfrm>
          <a:custGeom>
            <a:avLst/>
            <a:gdLst>
              <a:gd name="T0" fmla="*/ 0 w 1935479"/>
              <a:gd name="T1" fmla="*/ 114554 h 1137284"/>
              <a:gd name="T2" fmla="*/ 8052 w 1935479"/>
              <a:gd name="T3" fmla="*/ 72110 h 1137284"/>
              <a:gd name="T4" fmla="*/ 30115 w 1935479"/>
              <a:gd name="T5" fmla="*/ 36851 h 1137284"/>
              <a:gd name="T6" fmla="*/ 63082 w 1935479"/>
              <a:gd name="T7" fmla="*/ 11903 h 1137284"/>
              <a:gd name="T8" fmla="*/ 103818 w 1935479"/>
              <a:gd name="T9" fmla="*/ 407 h 1137284"/>
              <a:gd name="T10" fmla="*/ 1819138 w 1935479"/>
              <a:gd name="T11" fmla="*/ 0 h 1137284"/>
              <a:gd name="T12" fmla="*/ 1833740 w 1935479"/>
              <a:gd name="T13" fmla="*/ 942 h 1137284"/>
              <a:gd name="T14" fmla="*/ 1873753 w 1935479"/>
              <a:gd name="T15" fmla="*/ 14124 h 1137284"/>
              <a:gd name="T16" fmla="*/ 1905633 w 1935479"/>
              <a:gd name="T17" fmla="*/ 40404 h 1137284"/>
              <a:gd name="T18" fmla="*/ 1926259 w 1935479"/>
              <a:gd name="T19" fmla="*/ 76640 h 1137284"/>
              <a:gd name="T20" fmla="*/ 1932626 w 1935479"/>
              <a:gd name="T21" fmla="*/ 1030953 h 1137284"/>
              <a:gd name="T22" fmla="*/ 1931694 w 1935479"/>
              <a:gd name="T23" fmla="*/ 1045705 h 1137284"/>
              <a:gd name="T24" fmla="*/ 1918627 w 1935479"/>
              <a:gd name="T25" fmla="*/ 1086101 h 1137284"/>
              <a:gd name="T26" fmla="*/ 1892583 w 1935479"/>
              <a:gd name="T27" fmla="*/ 1118275 h 1137284"/>
              <a:gd name="T28" fmla="*/ 1856681 w 1935479"/>
              <a:gd name="T29" fmla="*/ 1139085 h 1137284"/>
              <a:gd name="T30" fmla="*/ 113488 w 1935479"/>
              <a:gd name="T31" fmla="*/ 1145505 h 1137284"/>
              <a:gd name="T32" fmla="*/ 98889 w 1935479"/>
              <a:gd name="T33" fmla="*/ 1144565 h 1137284"/>
              <a:gd name="T34" fmla="*/ 58873 w 1935479"/>
              <a:gd name="T35" fmla="*/ 1131384 h 1137284"/>
              <a:gd name="T36" fmla="*/ 26999 w 1935479"/>
              <a:gd name="T37" fmla="*/ 1105104 h 1137284"/>
              <a:gd name="T38" fmla="*/ 6367 w 1935479"/>
              <a:gd name="T39" fmla="*/ 1068865 h 1137284"/>
              <a:gd name="T40" fmla="*/ 0 w 1935479"/>
              <a:gd name="T41" fmla="*/ 114554 h 113728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935479"/>
              <a:gd name="T64" fmla="*/ 0 h 1137284"/>
              <a:gd name="T65" fmla="*/ 1935479 w 1935479"/>
              <a:gd name="T66" fmla="*/ 1137284 h 113728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935479" h="1137284">
                <a:moveTo>
                  <a:pt x="0" y="113693"/>
                </a:moveTo>
                <a:lnTo>
                  <a:pt x="8061" y="71570"/>
                </a:lnTo>
                <a:lnTo>
                  <a:pt x="30160" y="36572"/>
                </a:lnTo>
                <a:lnTo>
                  <a:pt x="63172" y="11813"/>
                </a:lnTo>
                <a:lnTo>
                  <a:pt x="103971" y="407"/>
                </a:lnTo>
                <a:lnTo>
                  <a:pt x="1821820" y="0"/>
                </a:lnTo>
                <a:lnTo>
                  <a:pt x="1836446" y="933"/>
                </a:lnTo>
                <a:lnTo>
                  <a:pt x="1876516" y="14016"/>
                </a:lnTo>
                <a:lnTo>
                  <a:pt x="1908443" y="40098"/>
                </a:lnTo>
                <a:lnTo>
                  <a:pt x="1929103" y="76064"/>
                </a:lnTo>
                <a:lnTo>
                  <a:pt x="1935479" y="1023211"/>
                </a:lnTo>
                <a:lnTo>
                  <a:pt x="1934545" y="1037851"/>
                </a:lnTo>
                <a:lnTo>
                  <a:pt x="1921457" y="1077944"/>
                </a:lnTo>
                <a:lnTo>
                  <a:pt x="1895373" y="1109876"/>
                </a:lnTo>
                <a:lnTo>
                  <a:pt x="1859418" y="1130530"/>
                </a:lnTo>
                <a:lnTo>
                  <a:pt x="113659" y="1136903"/>
                </a:lnTo>
                <a:lnTo>
                  <a:pt x="99033" y="1135970"/>
                </a:lnTo>
                <a:lnTo>
                  <a:pt x="58963" y="1122887"/>
                </a:lnTo>
                <a:lnTo>
                  <a:pt x="27035" y="1096805"/>
                </a:lnTo>
                <a:lnTo>
                  <a:pt x="6376" y="1060838"/>
                </a:lnTo>
                <a:lnTo>
                  <a:pt x="0" y="113693"/>
                </a:lnTo>
                <a:close/>
              </a:path>
            </a:pathLst>
          </a:custGeom>
          <a:noFill/>
          <a:ln w="25907">
            <a:solidFill>
              <a:srgbClr val="4F80BC"/>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39" name="object 39"/>
          <p:cNvSpPr txBox="1"/>
          <p:nvPr/>
        </p:nvSpPr>
        <p:spPr>
          <a:xfrm>
            <a:off x="6756400" y="5978525"/>
            <a:ext cx="1774825" cy="330200"/>
          </a:xfrm>
          <a:prstGeom prst="rect">
            <a:avLst/>
          </a:prstGeom>
        </p:spPr>
        <p:txBody>
          <a:bodyPr lIns="0" tIns="0" rIns="0" bIns="0">
            <a:spAutoFit/>
          </a:bodyPr>
          <a:lstStyle/>
          <a:p>
            <a:pPr marL="12700" fontAlgn="auto">
              <a:spcBef>
                <a:spcPts val="0"/>
              </a:spcBef>
              <a:spcAft>
                <a:spcPts val="0"/>
              </a:spcAft>
              <a:defRPr/>
            </a:pPr>
            <a:r>
              <a:rPr sz="2400" spc="-5" dirty="0">
                <a:latin typeface="Calibri"/>
                <a:cs typeface="Calibri"/>
              </a:rPr>
              <a:t>Comp</a:t>
            </a:r>
            <a:r>
              <a:rPr sz="2400" dirty="0">
                <a:latin typeface="Calibri"/>
                <a:cs typeface="Calibri"/>
              </a:rPr>
              <a:t>li</a:t>
            </a:r>
            <a:r>
              <a:rPr sz="2400" spc="-35" dirty="0">
                <a:latin typeface="Calibri"/>
                <a:cs typeface="Calibri"/>
              </a:rPr>
              <a:t>c</a:t>
            </a:r>
            <a:r>
              <a:rPr sz="2400" spc="-25" dirty="0">
                <a:latin typeface="Calibri"/>
                <a:cs typeface="Calibri"/>
              </a:rPr>
              <a:t>a</a:t>
            </a:r>
            <a:r>
              <a:rPr sz="2400" dirty="0">
                <a:latin typeface="Calibri"/>
                <a:cs typeface="Calibri"/>
              </a:rPr>
              <a:t>ti</a:t>
            </a:r>
            <a:r>
              <a:rPr sz="2400" spc="-5" dirty="0">
                <a:latin typeface="Calibri"/>
                <a:cs typeface="Calibri"/>
              </a:rPr>
              <a:t>ons</a:t>
            </a:r>
            <a:endParaRPr sz="2400">
              <a:latin typeface="Calibri"/>
              <a:cs typeface="Calibri"/>
            </a:endParaRPr>
          </a:p>
        </p:txBody>
      </p:sp>
      <p:sp>
        <p:nvSpPr>
          <p:cNvPr id="39976" name="object 40"/>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54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22D2573-B7A2-4E4A-BB53-84275F995E46}" type="slidenum">
              <a:rPr lang="en-US" smtClean="0">
                <a:solidFill>
                  <a:srgbClr val="888888"/>
                </a:solidFill>
                <a:latin typeface="Calibri" pitchFamily="34" charset="0"/>
              </a:rPr>
              <a:pPr/>
              <a:t>28</a:t>
            </a:fld>
            <a:endParaRPr lang="en-US" smtClean="0">
              <a:solidFill>
                <a:srgbClr val="888888"/>
              </a:solidFill>
              <a:latin typeface="Calibri" pitchFamily="34" charset="0"/>
            </a:endParaRPr>
          </a:p>
        </p:txBody>
      </p:sp>
    </p:spTree>
    <p:extLst>
      <p:ext uri="{BB962C8B-B14F-4D97-AF65-F5344CB8AC3E}">
        <p14:creationId xmlns:p14="http://schemas.microsoft.com/office/powerpoint/2010/main" xmlns="" val="40734703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lgn="ctr">
              <a:buNone/>
            </a:pPr>
            <a:endParaRPr lang="en-US" dirty="0" smtClean="0"/>
          </a:p>
          <a:p>
            <a:pPr algn="ctr">
              <a:buNone/>
            </a:pPr>
            <a:endParaRPr lang="en-US" dirty="0" smtClean="0"/>
          </a:p>
          <a:p>
            <a:pPr algn="ctr">
              <a:buNone/>
            </a:pPr>
            <a:endParaRPr lang="en-US" dirty="0" smtClean="0"/>
          </a:p>
          <a:p>
            <a:pPr algn="ctr">
              <a:buNone/>
            </a:pPr>
            <a:r>
              <a:rPr lang="en-US" sz="7200" dirty="0" smtClean="0"/>
              <a:t>THANK YOU</a:t>
            </a:r>
            <a:endParaRPr lang="en-US" sz="7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85000" lnSpcReduction="20000"/>
          </a:bodyPr>
          <a:lstStyle/>
          <a:p>
            <a:pPr algn="just"/>
            <a:r>
              <a:rPr lang="en-US" dirty="0" smtClean="0"/>
              <a:t>Screening is the process of using tests on a large scale to identify the presence of disease in apparently healthy people</a:t>
            </a:r>
            <a:r>
              <a:rPr lang="en-US" dirty="0" smtClean="0"/>
              <a:t>.</a:t>
            </a:r>
          </a:p>
          <a:p>
            <a:pPr algn="just">
              <a:buNone/>
            </a:pPr>
            <a:endParaRPr lang="en-US" dirty="0" smtClean="0"/>
          </a:p>
          <a:p>
            <a:pPr algn="just"/>
            <a:r>
              <a:rPr lang="en-US" dirty="0" smtClean="0"/>
              <a:t>The presumptive identification of unrecognized disease, defect or disability among an apparently healthy population by the application of tests, examinations or procedures which can be applied rapidly.</a:t>
            </a:r>
          </a:p>
          <a:p>
            <a:pPr algn="just"/>
            <a:endParaRPr lang="en-US" dirty="0" smtClean="0"/>
          </a:p>
          <a:p>
            <a:pPr algn="just"/>
            <a:endParaRPr lang="en-US" dirty="0" smtClean="0"/>
          </a:p>
          <a:p>
            <a:pPr algn="just"/>
            <a:r>
              <a:rPr lang="en-US" dirty="0" smtClean="0"/>
              <a:t>Screening test do not usually establish a diagnosis, but rather the presence or absence of an identified risk factor</a:t>
            </a:r>
            <a:r>
              <a:rPr lang="en-US" dirty="0" smtClean="0"/>
              <a:t>.</a:t>
            </a:r>
          </a:p>
          <a:p>
            <a:pPr algn="just">
              <a:buNone/>
            </a:pPr>
            <a:endParaRPr lang="en-US" dirty="0" smtClean="0"/>
          </a:p>
          <a:p>
            <a:pPr algn="just"/>
            <a:r>
              <a:rPr lang="en-US" dirty="0" smtClean="0"/>
              <a:t>Screening can also be used to identify high exposure to risk factors.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685800" y="476250"/>
            <a:ext cx="7772400" cy="590550"/>
          </a:xfrm>
          <a:noFill/>
        </p:spPr>
        <p:txBody>
          <a:bodyPr>
            <a:normAutofit fontScale="90000"/>
          </a:bodyPr>
          <a:lstStyle/>
          <a:p>
            <a:r>
              <a:rPr lang="en-GB" sz="3600" u="none" dirty="0" smtClean="0"/>
              <a:t>When should we screen?</a:t>
            </a:r>
          </a:p>
        </p:txBody>
      </p:sp>
      <p:sp>
        <p:nvSpPr>
          <p:cNvPr id="8195" name="Rectangle 1027"/>
          <p:cNvSpPr>
            <a:spLocks noGrp="1" noChangeArrowheads="1"/>
          </p:cNvSpPr>
          <p:nvPr>
            <p:ph sz="quarter" idx="1"/>
          </p:nvPr>
        </p:nvSpPr>
        <p:spPr>
          <a:xfrm>
            <a:off x="685800" y="1628775"/>
            <a:ext cx="7772400" cy="4679950"/>
          </a:xfrm>
          <a:noFill/>
        </p:spPr>
        <p:txBody>
          <a:bodyPr>
            <a:normAutofit/>
          </a:bodyPr>
          <a:lstStyle/>
          <a:p>
            <a:pPr algn="just">
              <a:lnSpc>
                <a:spcPct val="80000"/>
              </a:lnSpc>
              <a:buFontTx/>
              <a:buNone/>
            </a:pPr>
            <a:r>
              <a:rPr lang="en-GB" sz="2800" dirty="0" smtClean="0"/>
              <a:t>Screen when:</a:t>
            </a:r>
          </a:p>
          <a:p>
            <a:pPr algn="just">
              <a:lnSpc>
                <a:spcPct val="80000"/>
              </a:lnSpc>
              <a:spcAft>
                <a:spcPct val="15000"/>
              </a:spcAft>
            </a:pPr>
            <a:r>
              <a:rPr lang="en-GB" sz="2800" dirty="0" smtClean="0"/>
              <a:t>It is an important health problem (think about how to define ‘important’?)</a:t>
            </a:r>
          </a:p>
          <a:p>
            <a:pPr algn="just">
              <a:lnSpc>
                <a:spcPct val="80000"/>
              </a:lnSpc>
              <a:spcAft>
                <a:spcPct val="15000"/>
              </a:spcAft>
            </a:pPr>
            <a:r>
              <a:rPr lang="en-GB" sz="2800" dirty="0" smtClean="0"/>
              <a:t>There is an accepted and effective treatment</a:t>
            </a:r>
          </a:p>
          <a:p>
            <a:pPr algn="just">
              <a:lnSpc>
                <a:spcPct val="80000"/>
              </a:lnSpc>
              <a:spcAft>
                <a:spcPct val="15000"/>
              </a:spcAft>
            </a:pPr>
            <a:r>
              <a:rPr lang="en-GB" sz="2800" dirty="0" smtClean="0"/>
              <a:t>Disease has a recognizable latent or early symptomatic </a:t>
            </a:r>
            <a:r>
              <a:rPr lang="en-GB" sz="2800" dirty="0" smtClean="0"/>
              <a:t>stage.</a:t>
            </a:r>
            <a:endParaRPr lang="en-GB" sz="2800" dirty="0" smtClean="0"/>
          </a:p>
          <a:p>
            <a:pPr algn="just">
              <a:lnSpc>
                <a:spcPct val="80000"/>
              </a:lnSpc>
              <a:spcAft>
                <a:spcPct val="15000"/>
              </a:spcAft>
            </a:pPr>
            <a:r>
              <a:rPr lang="en-GB" sz="2800" dirty="0" smtClean="0"/>
              <a:t>There are adequate facilities for diagnosis and </a:t>
            </a:r>
            <a:r>
              <a:rPr lang="en-GB" sz="2800" dirty="0" smtClean="0"/>
              <a:t>treatment. </a:t>
            </a:r>
            <a:endParaRPr lang="en-GB" sz="2800" dirty="0" smtClean="0"/>
          </a:p>
          <a:p>
            <a:pPr algn="just">
              <a:lnSpc>
                <a:spcPct val="80000"/>
              </a:lnSpc>
              <a:spcAft>
                <a:spcPct val="15000"/>
              </a:spcAft>
            </a:pPr>
            <a:r>
              <a:rPr lang="en-GB" sz="2800" dirty="0" smtClean="0"/>
              <a:t>There is an accurate screening test</a:t>
            </a:r>
          </a:p>
          <a:p>
            <a:pPr algn="just">
              <a:lnSpc>
                <a:spcPct val="80000"/>
              </a:lnSpc>
              <a:spcAft>
                <a:spcPct val="15000"/>
              </a:spcAft>
            </a:pPr>
            <a:r>
              <a:rPr lang="en-GB" sz="2800" dirty="0" smtClean="0"/>
              <a:t>There is agreement as whom to consider as </a:t>
            </a:r>
            <a:r>
              <a:rPr lang="en-GB" sz="2800" dirty="0" smtClean="0"/>
              <a:t>cases. </a:t>
            </a:r>
            <a:endParaRPr lang="en-GB" sz="2800" dirty="0" smtClean="0"/>
          </a:p>
        </p:txBody>
      </p:sp>
    </p:spTree>
    <p:extLst>
      <p:ext uri="{BB962C8B-B14F-4D97-AF65-F5344CB8AC3E}">
        <p14:creationId xmlns:p14="http://schemas.microsoft.com/office/powerpoint/2010/main" xmlns="" val="3973909703"/>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p:txBody>
          <a:bodyPr tIns="335280" rtlCol="0">
            <a:normAutofit fontScale="90000"/>
          </a:bodyPr>
          <a:lstStyle/>
          <a:p>
            <a:pPr marL="393700" eaLnBrk="1" fontAlgn="auto" hangingPunct="1">
              <a:spcBef>
                <a:spcPts val="0"/>
              </a:spcBef>
              <a:spcAft>
                <a:spcPts val="0"/>
              </a:spcAft>
              <a:defRPr/>
            </a:pPr>
            <a:r>
              <a:rPr b="1" dirty="0">
                <a:solidFill>
                  <a:srgbClr val="7030A0"/>
                </a:solidFill>
              </a:rPr>
              <a:t>Examples</a:t>
            </a:r>
            <a:r>
              <a:rPr b="1" spc="-15" dirty="0">
                <a:solidFill>
                  <a:srgbClr val="7030A0"/>
                </a:solidFill>
              </a:rPr>
              <a:t> </a:t>
            </a:r>
            <a:r>
              <a:rPr b="1" dirty="0">
                <a:solidFill>
                  <a:srgbClr val="7030A0"/>
                </a:solidFill>
              </a:rPr>
              <a:t>for</a:t>
            </a:r>
            <a:r>
              <a:rPr b="1" spc="-25" dirty="0">
                <a:solidFill>
                  <a:srgbClr val="7030A0"/>
                </a:solidFill>
              </a:rPr>
              <a:t> </a:t>
            </a:r>
            <a:r>
              <a:rPr b="1" dirty="0">
                <a:solidFill>
                  <a:srgbClr val="7030A0"/>
                </a:solidFill>
              </a:rPr>
              <a:t>Screening</a:t>
            </a:r>
            <a:r>
              <a:rPr b="1" spc="-105" dirty="0">
                <a:solidFill>
                  <a:srgbClr val="7030A0"/>
                </a:solidFill>
              </a:rPr>
              <a:t> </a:t>
            </a:r>
            <a:r>
              <a:rPr b="1" spc="-315" dirty="0">
                <a:solidFill>
                  <a:srgbClr val="7030A0"/>
                </a:solidFill>
              </a:rPr>
              <a:t>T</a:t>
            </a:r>
            <a:r>
              <a:rPr b="1" dirty="0">
                <a:solidFill>
                  <a:srgbClr val="7030A0"/>
                </a:solidFill>
              </a:rPr>
              <a:t>ests</a:t>
            </a:r>
          </a:p>
        </p:txBody>
      </p:sp>
      <p:sp>
        <p:nvSpPr>
          <p:cNvPr id="9219" name="object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54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F47D688-B634-4E25-9AE7-EEED1DCDF9FB}" type="slidenum">
              <a:rPr lang="en-US" smtClean="0">
                <a:solidFill>
                  <a:srgbClr val="888888"/>
                </a:solidFill>
                <a:latin typeface="Calibri" pitchFamily="34" charset="0"/>
              </a:rPr>
              <a:pPr/>
              <a:t>5</a:t>
            </a:fld>
            <a:endParaRPr lang="en-US" smtClean="0">
              <a:solidFill>
                <a:srgbClr val="888888"/>
              </a:solidFill>
              <a:latin typeface="Calibri" pitchFamily="34" charset="0"/>
            </a:endParaRPr>
          </a:p>
        </p:txBody>
      </p:sp>
      <p:graphicFrame>
        <p:nvGraphicFramePr>
          <p:cNvPr id="4" name="object 4"/>
          <p:cNvGraphicFramePr>
            <a:graphicFrameLocks noGrp="1"/>
          </p:cNvGraphicFramePr>
          <p:nvPr/>
        </p:nvGraphicFramePr>
        <p:xfrm>
          <a:off x="450850" y="1593850"/>
          <a:ext cx="8382000" cy="3779838"/>
        </p:xfrm>
        <a:graphic>
          <a:graphicData uri="http://schemas.openxmlformats.org/drawingml/2006/table">
            <a:tbl>
              <a:tblPr firstRow="1" bandRow="1">
                <a:tableStyleId>{2D5ABB26-0587-4C30-8999-92F81FD0307C}</a:tableStyleId>
              </a:tblPr>
              <a:tblGrid>
                <a:gridCol w="2095500"/>
                <a:gridCol w="2095500"/>
                <a:gridCol w="2095500"/>
                <a:gridCol w="2095500"/>
              </a:tblGrid>
              <a:tr h="944960">
                <a:tc>
                  <a:txBody>
                    <a:bodyPr/>
                    <a:lstStyle/>
                    <a:p>
                      <a:pPr marL="85090">
                        <a:lnSpc>
                          <a:spcPct val="100000"/>
                        </a:lnSpc>
                      </a:pPr>
                      <a:r>
                        <a:rPr sz="2800" dirty="0">
                          <a:solidFill>
                            <a:srgbClr val="FFFFFF"/>
                          </a:solidFill>
                          <a:latin typeface="Times New Roman"/>
                          <a:cs typeface="Times New Roman"/>
                        </a:rPr>
                        <a:t>I</a:t>
                      </a:r>
                      <a:r>
                        <a:rPr sz="2800" spc="5" dirty="0">
                          <a:solidFill>
                            <a:srgbClr val="FFFFFF"/>
                          </a:solidFill>
                          <a:latin typeface="Times New Roman"/>
                          <a:cs typeface="Times New Roman"/>
                        </a:rPr>
                        <a:t>n</a:t>
                      </a:r>
                      <a:r>
                        <a:rPr sz="2800" dirty="0">
                          <a:solidFill>
                            <a:srgbClr val="FFFFFF"/>
                          </a:solidFill>
                          <a:latin typeface="Times New Roman"/>
                          <a:cs typeface="Times New Roman"/>
                        </a:rPr>
                        <a:t>fancy</a:t>
                      </a:r>
                      <a:endParaRPr sz="2800" dirty="0">
                        <a:latin typeface="Times New Roman"/>
                        <a:cs typeface="Times New Roman"/>
                      </a:endParaRPr>
                    </a:p>
                  </a:txBody>
                  <a:tcPr marL="0" marR="0" marT="0" marB="0">
                    <a:lnL w="12700">
                      <a:solidFill>
                        <a:srgbClr val="FFFFFF"/>
                      </a:solidFill>
                      <a:prstDash val="solid"/>
                    </a:lnL>
                    <a:lnR w="38099">
                      <a:solidFill>
                        <a:srgbClr val="000000"/>
                      </a:solidFill>
                      <a:prstDash val="solid"/>
                    </a:lnR>
                    <a:lnT w="12700">
                      <a:solidFill>
                        <a:srgbClr val="FFFFFF"/>
                      </a:solidFill>
                      <a:prstDash val="solid"/>
                    </a:lnT>
                    <a:lnB w="38099">
                      <a:solidFill>
                        <a:srgbClr val="FFFFFF"/>
                      </a:solidFill>
                      <a:prstDash val="solid"/>
                    </a:lnB>
                    <a:solidFill>
                      <a:srgbClr val="4F80BC"/>
                    </a:solidFill>
                  </a:tcPr>
                </a:tc>
                <a:tc>
                  <a:txBody>
                    <a:bodyPr/>
                    <a:lstStyle/>
                    <a:p>
                      <a:pPr marL="72390">
                        <a:lnSpc>
                          <a:spcPct val="100000"/>
                        </a:lnSpc>
                      </a:pPr>
                      <a:r>
                        <a:rPr sz="2800" dirty="0">
                          <a:solidFill>
                            <a:srgbClr val="FFFFFF"/>
                          </a:solidFill>
                          <a:latin typeface="Times New Roman"/>
                          <a:cs typeface="Times New Roman"/>
                        </a:rPr>
                        <a:t>P</a:t>
                      </a:r>
                      <a:r>
                        <a:rPr sz="2800" spc="5" dirty="0">
                          <a:solidFill>
                            <a:srgbClr val="FFFFFF"/>
                          </a:solidFill>
                          <a:latin typeface="Times New Roman"/>
                          <a:cs typeface="Times New Roman"/>
                        </a:rPr>
                        <a:t>r</a:t>
                      </a:r>
                      <a:r>
                        <a:rPr sz="2800" dirty="0">
                          <a:solidFill>
                            <a:srgbClr val="FFFFFF"/>
                          </a:solidFill>
                          <a:latin typeface="Times New Roman"/>
                          <a:cs typeface="Times New Roman"/>
                        </a:rPr>
                        <a:t>egnancy</a:t>
                      </a:r>
                      <a:endParaRPr sz="2800">
                        <a:latin typeface="Times New Roman"/>
                        <a:cs typeface="Times New Roman"/>
                      </a:endParaRPr>
                    </a:p>
                  </a:txBody>
                  <a:tcPr marL="0" marR="0" marT="0" marB="0">
                    <a:lnL w="38099">
                      <a:solidFill>
                        <a:srgbClr val="000000"/>
                      </a:solidFill>
                      <a:prstDash val="solid"/>
                    </a:lnL>
                    <a:lnR w="38099">
                      <a:solidFill>
                        <a:srgbClr val="000000"/>
                      </a:solidFill>
                      <a:prstDash val="solid"/>
                    </a:lnR>
                    <a:lnT w="12700">
                      <a:solidFill>
                        <a:srgbClr val="FFFFFF"/>
                      </a:solidFill>
                      <a:prstDash val="solid"/>
                    </a:lnT>
                    <a:lnB w="38099">
                      <a:solidFill>
                        <a:srgbClr val="FFFFFF"/>
                      </a:solidFill>
                      <a:prstDash val="solid"/>
                    </a:lnB>
                    <a:solidFill>
                      <a:srgbClr val="4F80BC"/>
                    </a:solidFill>
                  </a:tcPr>
                </a:tc>
                <a:tc>
                  <a:txBody>
                    <a:bodyPr/>
                    <a:lstStyle/>
                    <a:p>
                      <a:pPr marL="73025">
                        <a:lnSpc>
                          <a:spcPct val="100000"/>
                        </a:lnSpc>
                      </a:pPr>
                      <a:r>
                        <a:rPr sz="2800" dirty="0">
                          <a:solidFill>
                            <a:srgbClr val="FFFFFF"/>
                          </a:solidFill>
                          <a:latin typeface="Times New Roman"/>
                          <a:cs typeface="Times New Roman"/>
                        </a:rPr>
                        <a:t>Elderly</a:t>
                      </a:r>
                      <a:endParaRPr sz="2800">
                        <a:latin typeface="Times New Roman"/>
                        <a:cs typeface="Times New Roman"/>
                      </a:endParaRPr>
                    </a:p>
                  </a:txBody>
                  <a:tcPr marL="0" marR="0" marT="0" marB="0">
                    <a:lnL w="38099">
                      <a:solidFill>
                        <a:srgbClr val="000000"/>
                      </a:solidFill>
                      <a:prstDash val="solid"/>
                    </a:lnL>
                    <a:lnR w="38099">
                      <a:solidFill>
                        <a:srgbClr val="000000"/>
                      </a:solidFill>
                      <a:prstDash val="solid"/>
                    </a:lnR>
                    <a:lnT w="12700">
                      <a:solidFill>
                        <a:srgbClr val="FFFFFF"/>
                      </a:solidFill>
                      <a:prstDash val="solid"/>
                    </a:lnT>
                    <a:lnB w="38099">
                      <a:solidFill>
                        <a:srgbClr val="FFFFFF"/>
                      </a:solidFill>
                      <a:prstDash val="solid"/>
                    </a:lnB>
                    <a:solidFill>
                      <a:srgbClr val="4F80BC"/>
                    </a:solidFill>
                  </a:tcPr>
                </a:tc>
                <a:tc>
                  <a:txBody>
                    <a:bodyPr/>
                    <a:lstStyle/>
                    <a:p>
                      <a:pPr marL="73025">
                        <a:lnSpc>
                          <a:spcPct val="100000"/>
                        </a:lnSpc>
                      </a:pPr>
                      <a:r>
                        <a:rPr sz="2800" dirty="0">
                          <a:solidFill>
                            <a:srgbClr val="FFFFFF"/>
                          </a:solidFill>
                          <a:latin typeface="Times New Roman"/>
                          <a:cs typeface="Times New Roman"/>
                        </a:rPr>
                        <a:t>Ad</a:t>
                      </a:r>
                      <a:r>
                        <a:rPr sz="2800" spc="5" dirty="0">
                          <a:solidFill>
                            <a:srgbClr val="FFFFFF"/>
                          </a:solidFill>
                          <a:latin typeface="Times New Roman"/>
                          <a:cs typeface="Times New Roman"/>
                        </a:rPr>
                        <a:t>u</a:t>
                      </a:r>
                      <a:r>
                        <a:rPr sz="2800" dirty="0">
                          <a:solidFill>
                            <a:srgbClr val="FFFFFF"/>
                          </a:solidFill>
                          <a:latin typeface="Times New Roman"/>
                          <a:cs typeface="Times New Roman"/>
                        </a:rPr>
                        <a:t>lts</a:t>
                      </a:r>
                      <a:endParaRPr sz="2800">
                        <a:latin typeface="Times New Roman"/>
                        <a:cs typeface="Times New Roman"/>
                      </a:endParaRPr>
                    </a:p>
                  </a:txBody>
                  <a:tcPr marL="0" marR="0" marT="0" marB="0">
                    <a:lnL w="38099">
                      <a:solidFill>
                        <a:srgbClr val="000000"/>
                      </a:solidFill>
                      <a:prstDash val="solid"/>
                    </a:lnL>
                    <a:lnR w="38099">
                      <a:solidFill>
                        <a:srgbClr val="000000"/>
                      </a:solidFill>
                      <a:prstDash val="solid"/>
                    </a:lnR>
                    <a:lnT w="12700">
                      <a:solidFill>
                        <a:srgbClr val="FFFFFF"/>
                      </a:solidFill>
                      <a:prstDash val="solid"/>
                    </a:lnT>
                    <a:lnB w="38099">
                      <a:solidFill>
                        <a:srgbClr val="FFFFFF"/>
                      </a:solidFill>
                      <a:prstDash val="solid"/>
                    </a:lnB>
                    <a:solidFill>
                      <a:srgbClr val="4F80BC"/>
                    </a:solidFill>
                  </a:tcPr>
                </a:tc>
              </a:tr>
              <a:tr h="823029">
                <a:tc>
                  <a:txBody>
                    <a:bodyPr/>
                    <a:lstStyle/>
                    <a:p>
                      <a:pPr marL="138430">
                        <a:lnSpc>
                          <a:spcPct val="100000"/>
                        </a:lnSpc>
                      </a:pPr>
                      <a:r>
                        <a:rPr sz="2400" dirty="0">
                          <a:latin typeface="Times New Roman"/>
                          <a:cs typeface="Times New Roman"/>
                        </a:rPr>
                        <a:t>Growth Charts</a:t>
                      </a:r>
                      <a:endParaRPr sz="2400">
                        <a:latin typeface="Times New Roman"/>
                        <a:cs typeface="Times New Roman"/>
                      </a:endParaRPr>
                    </a:p>
                  </a:txBody>
                  <a:tcPr marL="0" marR="0" marT="0" marB="0">
                    <a:lnL w="12700">
                      <a:solidFill>
                        <a:srgbClr val="FFFFFF"/>
                      </a:solidFill>
                      <a:prstDash val="solid"/>
                    </a:lnL>
                    <a:lnR w="38099">
                      <a:solidFill>
                        <a:srgbClr val="000000"/>
                      </a:solidFill>
                      <a:prstDash val="solid"/>
                    </a:lnR>
                    <a:lnT w="38099">
                      <a:solidFill>
                        <a:srgbClr val="FFFFFF"/>
                      </a:solidFill>
                      <a:prstDash val="solid"/>
                    </a:lnT>
                    <a:lnB w="38099">
                      <a:solidFill>
                        <a:srgbClr val="000000"/>
                      </a:solidFill>
                      <a:prstDash val="solid"/>
                    </a:lnB>
                    <a:solidFill>
                      <a:srgbClr val="D0D8E8"/>
                    </a:solidFill>
                  </a:tcPr>
                </a:tc>
                <a:tc>
                  <a:txBody>
                    <a:bodyPr/>
                    <a:lstStyle/>
                    <a:p>
                      <a:pPr marL="593090">
                        <a:lnSpc>
                          <a:spcPct val="100000"/>
                        </a:lnSpc>
                      </a:pPr>
                      <a:r>
                        <a:rPr sz="2400" spc="-215" dirty="0">
                          <a:latin typeface="Times New Roman"/>
                          <a:cs typeface="Times New Roman"/>
                        </a:rPr>
                        <a:t>W</a:t>
                      </a:r>
                      <a:r>
                        <a:rPr sz="2400" dirty="0">
                          <a:latin typeface="Times New Roman"/>
                          <a:cs typeface="Times New Roman"/>
                        </a:rPr>
                        <a:t>eight</a:t>
                      </a:r>
                      <a:endParaRPr sz="2400">
                        <a:latin typeface="Times New Roman"/>
                        <a:cs typeface="Times New Roman"/>
                      </a:endParaRPr>
                    </a:p>
                  </a:txBody>
                  <a:tcPr marL="0" marR="0" marT="0" marB="0">
                    <a:lnL w="38099">
                      <a:solidFill>
                        <a:srgbClr val="000000"/>
                      </a:solidFill>
                      <a:prstDash val="solid"/>
                    </a:lnL>
                    <a:lnR w="38099">
                      <a:solidFill>
                        <a:srgbClr val="000000"/>
                      </a:solidFill>
                      <a:prstDash val="solid"/>
                    </a:lnR>
                    <a:lnT w="38099">
                      <a:solidFill>
                        <a:srgbClr val="FFFFFF"/>
                      </a:solidFill>
                      <a:prstDash val="solid"/>
                    </a:lnT>
                    <a:lnB w="38099">
                      <a:solidFill>
                        <a:srgbClr val="000000"/>
                      </a:solidFill>
                      <a:prstDash val="solid"/>
                    </a:lnB>
                    <a:solidFill>
                      <a:srgbClr val="D0D8E8"/>
                    </a:solidFill>
                  </a:tcPr>
                </a:tc>
                <a:tc>
                  <a:txBody>
                    <a:bodyPr/>
                    <a:lstStyle/>
                    <a:p>
                      <a:pPr marL="537210">
                        <a:lnSpc>
                          <a:spcPct val="100000"/>
                        </a:lnSpc>
                      </a:pPr>
                      <a:r>
                        <a:rPr sz="2400" dirty="0">
                          <a:latin typeface="Times New Roman"/>
                          <a:cs typeface="Times New Roman"/>
                        </a:rPr>
                        <a:t>Cancers</a:t>
                      </a:r>
                      <a:endParaRPr sz="2400">
                        <a:latin typeface="Times New Roman"/>
                        <a:cs typeface="Times New Roman"/>
                      </a:endParaRPr>
                    </a:p>
                  </a:txBody>
                  <a:tcPr marL="0" marR="0" marT="0" marB="0">
                    <a:lnL w="38099">
                      <a:solidFill>
                        <a:srgbClr val="000000"/>
                      </a:solidFill>
                      <a:prstDash val="solid"/>
                    </a:lnL>
                    <a:lnR w="38099">
                      <a:solidFill>
                        <a:srgbClr val="000000"/>
                      </a:solidFill>
                      <a:prstDash val="solid"/>
                    </a:lnR>
                    <a:lnT w="38099">
                      <a:solidFill>
                        <a:srgbClr val="FFFFFF"/>
                      </a:solidFill>
                      <a:prstDash val="solid"/>
                    </a:lnT>
                    <a:lnB w="38099">
                      <a:solidFill>
                        <a:srgbClr val="000000"/>
                      </a:solidFill>
                      <a:prstDash val="solid"/>
                    </a:lnB>
                    <a:solidFill>
                      <a:srgbClr val="D0D8E8"/>
                    </a:solidFill>
                  </a:tcPr>
                </a:tc>
                <a:tc>
                  <a:txBody>
                    <a:bodyPr/>
                    <a:lstStyle/>
                    <a:p>
                      <a:pPr marL="255270">
                        <a:lnSpc>
                          <a:spcPct val="100000"/>
                        </a:lnSpc>
                      </a:pPr>
                      <a:r>
                        <a:rPr sz="2400" dirty="0">
                          <a:latin typeface="Times New Roman"/>
                          <a:cs typeface="Times New Roman"/>
                        </a:rPr>
                        <a:t>Lipid</a:t>
                      </a:r>
                      <a:r>
                        <a:rPr sz="2400" spc="-25" dirty="0">
                          <a:latin typeface="Times New Roman"/>
                          <a:cs typeface="Times New Roman"/>
                        </a:rPr>
                        <a:t> </a:t>
                      </a:r>
                      <a:r>
                        <a:rPr sz="2400" dirty="0">
                          <a:latin typeface="Times New Roman"/>
                          <a:cs typeface="Times New Roman"/>
                        </a:rPr>
                        <a:t>profile</a:t>
                      </a:r>
                    </a:p>
                  </a:txBody>
                  <a:tcPr marL="0" marR="0" marT="0" marB="0">
                    <a:lnL w="38099">
                      <a:solidFill>
                        <a:srgbClr val="000000"/>
                      </a:solidFill>
                      <a:prstDash val="solid"/>
                    </a:lnL>
                    <a:lnR w="38099">
                      <a:solidFill>
                        <a:srgbClr val="000000"/>
                      </a:solidFill>
                      <a:prstDash val="solid"/>
                    </a:lnR>
                    <a:lnT w="38099">
                      <a:solidFill>
                        <a:srgbClr val="FFFFFF"/>
                      </a:solidFill>
                      <a:prstDash val="solid"/>
                    </a:lnT>
                    <a:lnB w="38099">
                      <a:solidFill>
                        <a:srgbClr val="000000"/>
                      </a:solidFill>
                      <a:prstDash val="solid"/>
                    </a:lnB>
                    <a:solidFill>
                      <a:srgbClr val="D0D8E8"/>
                    </a:solidFill>
                  </a:tcPr>
                </a:tc>
              </a:tr>
              <a:tr h="1188820">
                <a:tc>
                  <a:txBody>
                    <a:bodyPr/>
                    <a:lstStyle/>
                    <a:p>
                      <a:pPr marL="422275">
                        <a:lnSpc>
                          <a:spcPct val="100000"/>
                        </a:lnSpc>
                      </a:pPr>
                      <a:endParaRPr lang="en-US" sz="2400" dirty="0" smtClean="0">
                        <a:latin typeface="Times New Roman"/>
                        <a:cs typeface="Times New Roman"/>
                      </a:endParaRPr>
                    </a:p>
                    <a:p>
                      <a:pPr marL="422275">
                        <a:lnSpc>
                          <a:spcPct val="100000"/>
                        </a:lnSpc>
                      </a:pPr>
                      <a:r>
                        <a:rPr sz="2400" dirty="0" smtClean="0">
                          <a:latin typeface="Times New Roman"/>
                          <a:cs typeface="Times New Roman"/>
                        </a:rPr>
                        <a:t>Metabo</a:t>
                      </a:r>
                      <a:r>
                        <a:rPr sz="2400" spc="5" dirty="0" smtClean="0">
                          <a:latin typeface="Times New Roman"/>
                          <a:cs typeface="Times New Roman"/>
                        </a:rPr>
                        <a:t>l</a:t>
                      </a:r>
                      <a:r>
                        <a:rPr sz="2400" dirty="0" smtClean="0">
                          <a:latin typeface="Times New Roman"/>
                          <a:cs typeface="Times New Roman"/>
                        </a:rPr>
                        <a:t>ic</a:t>
                      </a:r>
                      <a:endParaRPr sz="2400" dirty="0">
                        <a:latin typeface="Times New Roman"/>
                        <a:cs typeface="Times New Roman"/>
                      </a:endParaRPr>
                    </a:p>
                    <a:p>
                      <a:pPr marL="429895">
                        <a:lnSpc>
                          <a:spcPct val="100000"/>
                        </a:lnSpc>
                      </a:pPr>
                      <a:r>
                        <a:rPr sz="2400" dirty="0">
                          <a:latin typeface="Times New Roman"/>
                          <a:cs typeface="Times New Roman"/>
                        </a:rPr>
                        <a:t>Screening</a:t>
                      </a:r>
                    </a:p>
                  </a:txBody>
                  <a:tcPr marL="0" marR="0" marT="0" marB="0">
                    <a:lnL w="12700">
                      <a:solidFill>
                        <a:srgbClr val="FFFFFF"/>
                      </a:solidFill>
                      <a:prstDash val="solid"/>
                    </a:lnL>
                    <a:lnR w="38099">
                      <a:solidFill>
                        <a:srgbClr val="000000"/>
                      </a:solidFill>
                      <a:prstDash val="solid"/>
                    </a:lnR>
                    <a:lnT w="38099">
                      <a:solidFill>
                        <a:srgbClr val="000000"/>
                      </a:solidFill>
                      <a:prstDash val="solid"/>
                    </a:lnT>
                    <a:lnB w="38099">
                      <a:solidFill>
                        <a:srgbClr val="000000"/>
                      </a:solidFill>
                      <a:prstDash val="solid"/>
                    </a:lnB>
                    <a:solidFill>
                      <a:srgbClr val="E9EDF4"/>
                    </a:solidFill>
                  </a:tcPr>
                </a:tc>
                <a:tc>
                  <a:txBody>
                    <a:bodyPr/>
                    <a:lstStyle/>
                    <a:p>
                      <a:pPr algn="ctr">
                        <a:lnSpc>
                          <a:spcPct val="100000"/>
                        </a:lnSpc>
                      </a:pPr>
                      <a:r>
                        <a:rPr sz="2400" spc="-10" dirty="0">
                          <a:latin typeface="Times New Roman"/>
                          <a:cs typeface="Times New Roman"/>
                        </a:rPr>
                        <a:t>CBC</a:t>
                      </a:r>
                      <a:endParaRPr sz="2400" dirty="0">
                        <a:latin typeface="Times New Roman"/>
                        <a:cs typeface="Times New Roman"/>
                      </a:endParaRPr>
                    </a:p>
                  </a:txBody>
                  <a:tcPr marL="0" marR="0" marT="0" marB="0">
                    <a:lnL w="38099">
                      <a:solidFill>
                        <a:srgbClr val="000000"/>
                      </a:solidFill>
                      <a:prstDash val="solid"/>
                    </a:lnL>
                    <a:lnR w="38099">
                      <a:solidFill>
                        <a:srgbClr val="000000"/>
                      </a:solidFill>
                      <a:prstDash val="solid"/>
                    </a:lnR>
                    <a:lnT w="38099">
                      <a:solidFill>
                        <a:srgbClr val="000000"/>
                      </a:solidFill>
                      <a:prstDash val="solid"/>
                    </a:lnT>
                    <a:lnB w="38099">
                      <a:solidFill>
                        <a:srgbClr val="000000"/>
                      </a:solidFill>
                      <a:prstDash val="solid"/>
                    </a:lnB>
                    <a:solidFill>
                      <a:srgbClr val="E9EDF4"/>
                    </a:solidFill>
                  </a:tcPr>
                </a:tc>
                <a:tc>
                  <a:txBody>
                    <a:bodyPr/>
                    <a:lstStyle/>
                    <a:p>
                      <a:pPr marL="341630">
                        <a:lnSpc>
                          <a:spcPct val="100000"/>
                        </a:lnSpc>
                      </a:pPr>
                      <a:r>
                        <a:rPr sz="2400" dirty="0">
                          <a:latin typeface="Times New Roman"/>
                          <a:cs typeface="Times New Roman"/>
                        </a:rPr>
                        <a:t>Depression</a:t>
                      </a:r>
                      <a:endParaRPr sz="2400">
                        <a:latin typeface="Times New Roman"/>
                        <a:cs typeface="Times New Roman"/>
                      </a:endParaRPr>
                    </a:p>
                  </a:txBody>
                  <a:tcPr marL="0" marR="0" marT="0" marB="0">
                    <a:lnL w="38099">
                      <a:solidFill>
                        <a:srgbClr val="000000"/>
                      </a:solidFill>
                      <a:prstDash val="solid"/>
                    </a:lnL>
                    <a:lnR w="38099">
                      <a:solidFill>
                        <a:srgbClr val="000000"/>
                      </a:solidFill>
                      <a:prstDash val="solid"/>
                    </a:lnR>
                    <a:lnT w="38099">
                      <a:solidFill>
                        <a:srgbClr val="000000"/>
                      </a:solidFill>
                      <a:prstDash val="solid"/>
                    </a:lnT>
                    <a:lnB w="38099">
                      <a:solidFill>
                        <a:srgbClr val="000000"/>
                      </a:solidFill>
                      <a:prstDash val="solid"/>
                    </a:lnB>
                    <a:solidFill>
                      <a:srgbClr val="E9EDF4"/>
                    </a:solidFill>
                  </a:tcPr>
                </a:tc>
                <a:tc>
                  <a:txBody>
                    <a:bodyPr/>
                    <a:lstStyle/>
                    <a:p>
                      <a:pPr marL="109220">
                        <a:lnSpc>
                          <a:spcPct val="100000"/>
                        </a:lnSpc>
                      </a:pPr>
                      <a:r>
                        <a:rPr sz="2400" dirty="0">
                          <a:latin typeface="Times New Roman"/>
                          <a:cs typeface="Times New Roman"/>
                        </a:rPr>
                        <a:t>Blood</a:t>
                      </a:r>
                      <a:r>
                        <a:rPr sz="2400" spc="-10" dirty="0">
                          <a:latin typeface="Times New Roman"/>
                          <a:cs typeface="Times New Roman"/>
                        </a:rPr>
                        <a:t> </a:t>
                      </a:r>
                      <a:r>
                        <a:rPr sz="2400" dirty="0">
                          <a:latin typeface="Times New Roman"/>
                          <a:cs typeface="Times New Roman"/>
                        </a:rPr>
                        <a:t>pressu</a:t>
                      </a:r>
                      <a:r>
                        <a:rPr sz="2400" spc="5" dirty="0">
                          <a:latin typeface="Times New Roman"/>
                          <a:cs typeface="Times New Roman"/>
                        </a:rPr>
                        <a:t>r</a:t>
                      </a:r>
                      <a:r>
                        <a:rPr sz="2400" dirty="0">
                          <a:latin typeface="Times New Roman"/>
                          <a:cs typeface="Times New Roman"/>
                        </a:rPr>
                        <a:t>e</a:t>
                      </a:r>
                      <a:endParaRPr sz="2400">
                        <a:latin typeface="Times New Roman"/>
                        <a:cs typeface="Times New Roman"/>
                      </a:endParaRPr>
                    </a:p>
                  </a:txBody>
                  <a:tcPr marL="0" marR="0" marT="0" marB="0">
                    <a:lnL w="38099">
                      <a:solidFill>
                        <a:srgbClr val="000000"/>
                      </a:solidFill>
                      <a:prstDash val="solid"/>
                    </a:lnL>
                    <a:lnR w="38099">
                      <a:solidFill>
                        <a:srgbClr val="000000"/>
                      </a:solidFill>
                      <a:prstDash val="solid"/>
                    </a:lnR>
                    <a:lnT w="38099">
                      <a:solidFill>
                        <a:srgbClr val="000000"/>
                      </a:solidFill>
                      <a:prstDash val="solid"/>
                    </a:lnT>
                    <a:lnB w="38099">
                      <a:solidFill>
                        <a:srgbClr val="000000"/>
                      </a:solidFill>
                      <a:prstDash val="solid"/>
                    </a:lnB>
                    <a:solidFill>
                      <a:srgbClr val="E9EDF4"/>
                    </a:solidFill>
                  </a:tcPr>
                </a:tc>
              </a:tr>
              <a:tr h="823029">
                <a:tc>
                  <a:txBody>
                    <a:bodyPr/>
                    <a:lstStyle/>
                    <a:p>
                      <a:pPr marL="262255">
                        <a:lnSpc>
                          <a:spcPct val="100000"/>
                        </a:lnSpc>
                      </a:pPr>
                      <a:r>
                        <a:rPr sz="2400" dirty="0">
                          <a:latin typeface="Times New Roman"/>
                          <a:cs typeface="Times New Roman"/>
                        </a:rPr>
                        <a:t>Hear</a:t>
                      </a:r>
                      <a:r>
                        <a:rPr sz="2400" spc="5" dirty="0">
                          <a:latin typeface="Times New Roman"/>
                          <a:cs typeface="Times New Roman"/>
                        </a:rPr>
                        <a:t>i</a:t>
                      </a:r>
                      <a:r>
                        <a:rPr sz="2400" dirty="0">
                          <a:latin typeface="Times New Roman"/>
                          <a:cs typeface="Times New Roman"/>
                        </a:rPr>
                        <a:t>ng</a:t>
                      </a:r>
                      <a:r>
                        <a:rPr sz="2400" spc="-60" dirty="0">
                          <a:latin typeface="Times New Roman"/>
                          <a:cs typeface="Times New Roman"/>
                        </a:rPr>
                        <a:t> </a:t>
                      </a:r>
                      <a:r>
                        <a:rPr sz="2400" spc="-170" dirty="0">
                          <a:latin typeface="Times New Roman"/>
                          <a:cs typeface="Times New Roman"/>
                        </a:rPr>
                        <a:t>T</a:t>
                      </a:r>
                      <a:r>
                        <a:rPr sz="2400" dirty="0">
                          <a:latin typeface="Times New Roman"/>
                          <a:cs typeface="Times New Roman"/>
                        </a:rPr>
                        <a:t>est</a:t>
                      </a:r>
                      <a:endParaRPr sz="2400">
                        <a:latin typeface="Times New Roman"/>
                        <a:cs typeface="Times New Roman"/>
                      </a:endParaRPr>
                    </a:p>
                  </a:txBody>
                  <a:tcPr marL="0" marR="0" marT="0" marB="0">
                    <a:lnL w="12700">
                      <a:solidFill>
                        <a:srgbClr val="FFFFFF"/>
                      </a:solidFill>
                      <a:prstDash val="solid"/>
                    </a:lnL>
                    <a:lnR w="38099">
                      <a:solidFill>
                        <a:srgbClr val="000000"/>
                      </a:solidFill>
                      <a:prstDash val="solid"/>
                    </a:lnR>
                    <a:lnT w="38099">
                      <a:solidFill>
                        <a:srgbClr val="000000"/>
                      </a:solidFill>
                      <a:prstDash val="solid"/>
                    </a:lnT>
                    <a:lnB w="12700">
                      <a:solidFill>
                        <a:srgbClr val="FFFFFF"/>
                      </a:solidFill>
                      <a:prstDash val="solid"/>
                    </a:lnB>
                    <a:solidFill>
                      <a:srgbClr val="D0D8E8"/>
                    </a:solidFill>
                  </a:tcPr>
                </a:tc>
                <a:tc>
                  <a:txBody>
                    <a:bodyPr/>
                    <a:lstStyle/>
                    <a:p>
                      <a:pPr marL="287020">
                        <a:lnSpc>
                          <a:spcPct val="100000"/>
                        </a:lnSpc>
                      </a:pPr>
                      <a:r>
                        <a:rPr sz="2400" dirty="0">
                          <a:latin typeface="Times New Roman"/>
                          <a:cs typeface="Times New Roman"/>
                        </a:rPr>
                        <a:t>Blood sugar</a:t>
                      </a:r>
                      <a:endParaRPr sz="2400">
                        <a:latin typeface="Times New Roman"/>
                        <a:cs typeface="Times New Roman"/>
                      </a:endParaRPr>
                    </a:p>
                  </a:txBody>
                  <a:tcPr marL="0" marR="0" marT="0" marB="0">
                    <a:lnL w="38099">
                      <a:solidFill>
                        <a:srgbClr val="000000"/>
                      </a:solidFill>
                      <a:prstDash val="solid"/>
                    </a:lnL>
                    <a:lnR w="38099">
                      <a:solidFill>
                        <a:srgbClr val="000000"/>
                      </a:solidFill>
                      <a:prstDash val="solid"/>
                    </a:lnR>
                    <a:lnT w="38099">
                      <a:solidFill>
                        <a:srgbClr val="000000"/>
                      </a:solidFill>
                      <a:prstDash val="solid"/>
                    </a:lnT>
                    <a:lnB w="12700">
                      <a:solidFill>
                        <a:srgbClr val="FFFFFF"/>
                      </a:solidFill>
                      <a:prstDash val="solid"/>
                    </a:lnB>
                    <a:solidFill>
                      <a:srgbClr val="D0D8E8"/>
                    </a:solidFill>
                  </a:tcPr>
                </a:tc>
                <a:tc>
                  <a:txBody>
                    <a:bodyPr/>
                    <a:lstStyle/>
                    <a:p>
                      <a:pPr algn="ctr">
                        <a:lnSpc>
                          <a:spcPct val="100000"/>
                        </a:lnSpc>
                      </a:pPr>
                      <a:r>
                        <a:rPr sz="2400" spc="-150" dirty="0">
                          <a:latin typeface="Times New Roman"/>
                          <a:cs typeface="Times New Roman"/>
                        </a:rPr>
                        <a:t>V</a:t>
                      </a:r>
                      <a:r>
                        <a:rPr sz="2400" dirty="0">
                          <a:latin typeface="Times New Roman"/>
                          <a:cs typeface="Times New Roman"/>
                        </a:rPr>
                        <a:t>i</a:t>
                      </a:r>
                      <a:r>
                        <a:rPr sz="2400" spc="5" dirty="0">
                          <a:latin typeface="Times New Roman"/>
                          <a:cs typeface="Times New Roman"/>
                        </a:rPr>
                        <a:t>t</a:t>
                      </a:r>
                      <a:r>
                        <a:rPr sz="2400" dirty="0">
                          <a:latin typeface="Times New Roman"/>
                          <a:cs typeface="Times New Roman"/>
                        </a:rPr>
                        <a:t>a</a:t>
                      </a:r>
                      <a:r>
                        <a:rPr sz="2400" spc="-20" dirty="0">
                          <a:latin typeface="Times New Roman"/>
                          <a:cs typeface="Times New Roman"/>
                        </a:rPr>
                        <a:t>m</a:t>
                      </a:r>
                      <a:r>
                        <a:rPr sz="2400" dirty="0">
                          <a:latin typeface="Times New Roman"/>
                          <a:cs typeface="Times New Roman"/>
                        </a:rPr>
                        <a:t>in</a:t>
                      </a:r>
                      <a:endParaRPr sz="2400">
                        <a:latin typeface="Times New Roman"/>
                        <a:cs typeface="Times New Roman"/>
                      </a:endParaRPr>
                    </a:p>
                    <a:p>
                      <a:pPr marL="1270" algn="ctr">
                        <a:lnSpc>
                          <a:spcPct val="100000"/>
                        </a:lnSpc>
                      </a:pPr>
                      <a:r>
                        <a:rPr sz="2400" dirty="0">
                          <a:latin typeface="Times New Roman"/>
                          <a:cs typeface="Times New Roman"/>
                        </a:rPr>
                        <a:t>de</a:t>
                      </a:r>
                      <a:r>
                        <a:rPr sz="2400" spc="-10" dirty="0">
                          <a:latin typeface="Times New Roman"/>
                          <a:cs typeface="Times New Roman"/>
                        </a:rPr>
                        <a:t>f</a:t>
                      </a:r>
                      <a:r>
                        <a:rPr sz="2400" dirty="0">
                          <a:latin typeface="Times New Roman"/>
                          <a:cs typeface="Times New Roman"/>
                        </a:rPr>
                        <a:t>ic</a:t>
                      </a:r>
                      <a:r>
                        <a:rPr sz="2400" spc="5" dirty="0">
                          <a:latin typeface="Times New Roman"/>
                          <a:cs typeface="Times New Roman"/>
                        </a:rPr>
                        <a:t>i</a:t>
                      </a:r>
                      <a:r>
                        <a:rPr sz="2400" dirty="0">
                          <a:latin typeface="Times New Roman"/>
                          <a:cs typeface="Times New Roman"/>
                        </a:rPr>
                        <a:t>encies</a:t>
                      </a:r>
                      <a:endParaRPr sz="2400">
                        <a:latin typeface="Times New Roman"/>
                        <a:cs typeface="Times New Roman"/>
                      </a:endParaRPr>
                    </a:p>
                  </a:txBody>
                  <a:tcPr marL="0" marR="0" marT="0" marB="0">
                    <a:lnL w="38099">
                      <a:solidFill>
                        <a:srgbClr val="000000"/>
                      </a:solidFill>
                      <a:prstDash val="solid"/>
                    </a:lnL>
                    <a:lnR w="38099">
                      <a:solidFill>
                        <a:srgbClr val="000000"/>
                      </a:solidFill>
                      <a:prstDash val="solid"/>
                    </a:lnR>
                    <a:lnT w="38099">
                      <a:solidFill>
                        <a:srgbClr val="000000"/>
                      </a:solidFill>
                      <a:prstDash val="solid"/>
                    </a:lnT>
                    <a:lnB w="12700">
                      <a:solidFill>
                        <a:srgbClr val="FFFFFF"/>
                      </a:solidFill>
                      <a:prstDash val="solid"/>
                    </a:lnB>
                    <a:solidFill>
                      <a:srgbClr val="D0D8E8"/>
                    </a:solidFill>
                  </a:tcPr>
                </a:tc>
                <a:tc>
                  <a:txBody>
                    <a:bodyPr/>
                    <a:lstStyle/>
                    <a:p>
                      <a:pPr marL="1270" algn="ctr">
                        <a:lnSpc>
                          <a:spcPct val="100000"/>
                        </a:lnSpc>
                      </a:pPr>
                      <a:r>
                        <a:rPr sz="2400" dirty="0">
                          <a:latin typeface="Times New Roman"/>
                          <a:cs typeface="Times New Roman"/>
                        </a:rPr>
                        <a:t>BMI</a:t>
                      </a:r>
                    </a:p>
                  </a:txBody>
                  <a:tcPr marL="0" marR="0" marT="0" marB="0">
                    <a:lnL w="38099">
                      <a:solidFill>
                        <a:srgbClr val="000000"/>
                      </a:solidFill>
                      <a:prstDash val="solid"/>
                    </a:lnL>
                    <a:lnR w="38099">
                      <a:solidFill>
                        <a:srgbClr val="000000"/>
                      </a:solidFill>
                      <a:prstDash val="solid"/>
                    </a:lnR>
                    <a:lnT w="38099">
                      <a:solidFill>
                        <a:srgbClr val="000000"/>
                      </a:solidFill>
                      <a:prstDash val="solid"/>
                    </a:lnT>
                    <a:lnB w="12700">
                      <a:solidFill>
                        <a:srgbClr val="FFFFFF"/>
                      </a:solidFill>
                      <a:prstDash val="solid"/>
                    </a:lnB>
                    <a:solidFill>
                      <a:srgbClr val="D0D8E8"/>
                    </a:solidFill>
                  </a:tcPr>
                </a:tc>
              </a:tr>
            </a:tbl>
          </a:graphicData>
        </a:graphic>
      </p:graphicFrame>
    </p:spTree>
    <p:extLst>
      <p:ext uri="{BB962C8B-B14F-4D97-AF65-F5344CB8AC3E}">
        <p14:creationId xmlns:p14="http://schemas.microsoft.com/office/powerpoint/2010/main" xmlns="" val="3136367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Issues in screening </a:t>
            </a:r>
            <a:endParaRPr lang="en-US" sz="3200" dirty="0"/>
          </a:p>
        </p:txBody>
      </p:sp>
      <p:sp>
        <p:nvSpPr>
          <p:cNvPr id="3" name="Content Placeholder 2"/>
          <p:cNvSpPr>
            <a:spLocks noGrp="1"/>
          </p:cNvSpPr>
          <p:nvPr>
            <p:ph sz="quarter" idx="1"/>
          </p:nvPr>
        </p:nvSpPr>
        <p:spPr/>
        <p:txBody>
          <a:bodyPr>
            <a:normAutofit lnSpcReduction="10000"/>
          </a:bodyPr>
          <a:lstStyle/>
          <a:p>
            <a:r>
              <a:rPr lang="en-US" dirty="0" smtClean="0"/>
              <a:t>Disease/disorder should be an important public health problem </a:t>
            </a:r>
          </a:p>
          <a:p>
            <a:r>
              <a:rPr lang="en-US" dirty="0" smtClean="0"/>
              <a:t>	High prevalence</a:t>
            </a:r>
          </a:p>
          <a:p>
            <a:r>
              <a:rPr lang="en-US" dirty="0" smtClean="0"/>
              <a:t>	Serious outcome</a:t>
            </a:r>
          </a:p>
          <a:p>
            <a:endParaRPr lang="en-US" dirty="0" smtClean="0"/>
          </a:p>
          <a:p>
            <a:r>
              <a:rPr lang="en-US" dirty="0" smtClean="0"/>
              <a:t>-Early Detection in asymptomatic (pre-clinical) individuals is possible</a:t>
            </a:r>
          </a:p>
          <a:p>
            <a:r>
              <a:rPr lang="en-US" dirty="0" smtClean="0"/>
              <a:t>	</a:t>
            </a:r>
          </a:p>
          <a:p>
            <a:r>
              <a:rPr lang="en-US" dirty="0" smtClean="0"/>
              <a:t>-Early detection and treatment can affect the course of disease (or affect the public health problem?)</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screening</a:t>
            </a:r>
            <a:endParaRPr lang="en-US" dirty="0"/>
          </a:p>
        </p:txBody>
      </p:sp>
      <p:sp>
        <p:nvSpPr>
          <p:cNvPr id="3" name="Content Placeholder 2"/>
          <p:cNvSpPr>
            <a:spLocks noGrp="1"/>
          </p:cNvSpPr>
          <p:nvPr>
            <p:ph sz="quarter" idx="1"/>
          </p:nvPr>
        </p:nvSpPr>
        <p:spPr/>
        <p:txBody>
          <a:bodyPr>
            <a:normAutofit/>
          </a:bodyPr>
          <a:lstStyle/>
          <a:p>
            <a:pPr algn="just"/>
            <a:r>
              <a:rPr lang="en-US" dirty="0" smtClean="0"/>
              <a:t>Mass </a:t>
            </a:r>
            <a:r>
              <a:rPr lang="en-US" dirty="0" smtClean="0"/>
              <a:t>screening : aims to screen the whole population( or subset)</a:t>
            </a:r>
          </a:p>
          <a:p>
            <a:pPr algn="just"/>
            <a:r>
              <a:rPr lang="en-US" dirty="0" smtClean="0"/>
              <a:t>Multiple or </a:t>
            </a:r>
            <a:r>
              <a:rPr lang="en-US" dirty="0" err="1" smtClean="0"/>
              <a:t>mutiphasic</a:t>
            </a:r>
            <a:r>
              <a:rPr lang="en-US" dirty="0" smtClean="0"/>
              <a:t> screening – uses several screening test at the same time.</a:t>
            </a:r>
          </a:p>
          <a:p>
            <a:pPr algn="just"/>
            <a:r>
              <a:rPr lang="en-US" dirty="0" smtClean="0"/>
              <a:t>Targeted screening of groups with specific exposures, e.g. workers in lead battery factories is often used in environmental and occupational </a:t>
            </a:r>
            <a:r>
              <a:rPr lang="en-US" dirty="0" smtClean="0"/>
              <a:t>health.</a:t>
            </a:r>
          </a:p>
          <a:p>
            <a:pPr algn="just"/>
            <a:r>
              <a:rPr lang="en-US" dirty="0" smtClean="0"/>
              <a:t>Case finding or opportunistic  screening- is aimed at patients who consult a health practitioner for some other purpose.</a:t>
            </a:r>
          </a:p>
          <a:p>
            <a:pPr algn="just"/>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ChangeArrowheads="1"/>
          </p:cNvSpPr>
          <p:nvPr/>
        </p:nvSpPr>
        <p:spPr bwMode="auto">
          <a:xfrm>
            <a:off x="1143000" y="76200"/>
            <a:ext cx="7696200" cy="1784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spAutoFit/>
          </a:bodyPr>
          <a:lstStyle/>
          <a:p>
            <a:pPr eaLnBrk="1" hangingPunct="1"/>
            <a:r>
              <a:rPr lang="en-US" sz="2400" b="1">
                <a:solidFill>
                  <a:srgbClr val="7030A0"/>
                </a:solidFill>
                <a:cs typeface="Times New Roman" pitchFamily="18" charset="0"/>
              </a:rPr>
              <a:t>Criteria for screening:</a:t>
            </a:r>
            <a:endParaRPr lang="en-US" sz="1900" b="1">
              <a:solidFill>
                <a:srgbClr val="7030A0"/>
              </a:solidFill>
            </a:endParaRPr>
          </a:p>
          <a:p>
            <a:r>
              <a:rPr lang="en-US" sz="1600" b="1">
                <a:cs typeface="Times New Roman" pitchFamily="18" charset="0"/>
              </a:rPr>
              <a:t>The criteria for instituting screening program relate to the characteristics of the disease, its treatment, and the screening test</a:t>
            </a:r>
          </a:p>
          <a:p>
            <a:endParaRPr lang="en-US" sz="1300" b="1"/>
          </a:p>
          <a:p>
            <a:r>
              <a:rPr lang="en-US" b="1">
                <a:cs typeface="Times New Roman" pitchFamily="18" charset="0"/>
              </a:rPr>
              <a:t>Table: Criteria for instituting a screening program</a:t>
            </a:r>
            <a:endParaRPr lang="en-US" sz="1500"/>
          </a:p>
          <a:p>
            <a:endParaRPr lang="en-US" sz="2400"/>
          </a:p>
        </p:txBody>
      </p:sp>
      <p:graphicFrame>
        <p:nvGraphicFramePr>
          <p:cNvPr id="5175" name="Group 55"/>
          <p:cNvGraphicFramePr>
            <a:graphicFrameLocks noGrp="1"/>
          </p:cNvGraphicFramePr>
          <p:nvPr/>
        </p:nvGraphicFramePr>
        <p:xfrm>
          <a:off x="381000" y="1847850"/>
          <a:ext cx="8458200" cy="4324351"/>
        </p:xfrm>
        <a:graphic>
          <a:graphicData uri="http://schemas.openxmlformats.org/drawingml/2006/table">
            <a:tbl>
              <a:tblPr/>
              <a:tblGrid>
                <a:gridCol w="2387600"/>
                <a:gridCol w="6070600"/>
              </a:tblGrid>
              <a:tr h="17373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Disease</a:t>
                      </a:r>
                      <a:endParaRPr kumimoji="0" lang="en-US" sz="2400" b="0" i="0" u="none" strike="noStrike" cap="none" normalizeH="0" baseline="0" dirty="0" smtClean="0">
                        <a:ln>
                          <a:noFill/>
                        </a:ln>
                        <a:solidFill>
                          <a:schemeClr val="tx1"/>
                        </a:solidFill>
                        <a:effectLst/>
                        <a:latin typeface="Arial" charset="0"/>
                      </a:endParaRPr>
                    </a:p>
                  </a:txBody>
                  <a:tcPr marT="45709" marB="4570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800" b="0" i="0" u="none" strike="noStrike" cap="none" normalizeH="0" baseline="0" dirty="0" smtClean="0">
                          <a:ln>
                            <a:noFill/>
                          </a:ln>
                          <a:solidFill>
                            <a:srgbClr val="7030A0"/>
                          </a:solidFill>
                          <a:effectLst/>
                          <a:latin typeface="Times New Roman" pitchFamily="18" charset="0"/>
                          <a:cs typeface="Times New Roman" pitchFamily="18" charset="0"/>
                        </a:rPr>
                        <a:t> Serious if not diagnosed early </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(example: inborn metabolic defects, e.g., phenylketonuria and cancer of the cervix)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800" b="0" i="0" u="none" strike="noStrike" cap="none" normalizeH="0" baseline="0" dirty="0" smtClean="0">
                          <a:ln>
                            <a:noFill/>
                          </a:ln>
                          <a:solidFill>
                            <a:srgbClr val="C00000"/>
                          </a:solidFill>
                          <a:effectLst/>
                          <a:latin typeface="Times New Roman" pitchFamily="18" charset="0"/>
                          <a:cs typeface="Times New Roman" pitchFamily="18" charset="0"/>
                        </a:rPr>
                        <a:t> High prevalence of preclinical stage</a:t>
                      </a:r>
                      <a:endParaRPr kumimoji="0" lang="en-US" sz="1400" b="0" i="0"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smtClean="0">
                          <a:ln>
                            <a:noFill/>
                          </a:ln>
                          <a:solidFill>
                            <a:srgbClr val="00B0F0"/>
                          </a:solidFill>
                          <a:effectLst/>
                          <a:latin typeface="Times New Roman" pitchFamily="18" charset="0"/>
                          <a:cs typeface="Times New Roman" pitchFamily="18" charset="0"/>
                        </a:rPr>
                        <a:t>Natural history understood</a:t>
                      </a:r>
                      <a:endParaRPr kumimoji="0" lang="en-US" sz="1400" b="0" i="0" u="none" strike="noStrike" cap="none" normalizeH="0" baseline="0" dirty="0" smtClean="0">
                        <a:ln>
                          <a:noFill/>
                        </a:ln>
                        <a:solidFill>
                          <a:srgbClr val="00B0F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Long period between first sign and overt disease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800" b="0" i="0" u="none" strike="noStrike" cap="none" normalizeH="0" baseline="0" dirty="0" smtClean="0">
                          <a:ln>
                            <a:noFill/>
                          </a:ln>
                          <a:solidFill>
                            <a:srgbClr val="00B050"/>
                          </a:solidFill>
                          <a:effectLst/>
                          <a:latin typeface="Times New Roman" pitchFamily="18" charset="0"/>
                          <a:cs typeface="Times New Roman" pitchFamily="18" charset="0"/>
                        </a:rPr>
                        <a:t> Long lead time (Screening to Diagnosis  time)</a:t>
                      </a:r>
                      <a:endParaRPr kumimoji="0" lang="en-US" sz="2400" b="0" i="0" u="none" strike="noStrike" cap="none" normalizeH="0" baseline="0" dirty="0" smtClean="0">
                        <a:ln>
                          <a:noFill/>
                        </a:ln>
                        <a:solidFill>
                          <a:srgbClr val="00B050"/>
                        </a:solidFill>
                        <a:effectLst/>
                        <a:latin typeface="Arial" charset="0"/>
                      </a:endParaRPr>
                    </a:p>
                  </a:txBody>
                  <a:tcPr marT="45709" marB="4570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6918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Diagnostic test</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(Screening test)</a:t>
                      </a:r>
                      <a:endParaRPr kumimoji="0" lang="en-US" sz="2400" b="0" i="0" u="none" strike="noStrike" cap="none" normalizeH="0" baseline="0" smtClean="0">
                        <a:ln>
                          <a:noFill/>
                        </a:ln>
                        <a:solidFill>
                          <a:schemeClr val="tx1"/>
                        </a:solidFill>
                        <a:effectLst/>
                        <a:latin typeface="Arial" charset="0"/>
                      </a:endParaRPr>
                    </a:p>
                  </a:txBody>
                  <a:tcPr marT="45709" marB="4570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smtClean="0">
                          <a:ln>
                            <a:noFill/>
                          </a:ln>
                          <a:solidFill>
                            <a:srgbClr val="FF0000"/>
                          </a:solidFill>
                          <a:effectLst/>
                          <a:latin typeface="Times New Roman" pitchFamily="18" charset="0"/>
                          <a:cs typeface="Times New Roman" pitchFamily="18" charset="0"/>
                        </a:rPr>
                        <a:t>Sensitive and specific</a:t>
                      </a:r>
                      <a:endParaRPr kumimoji="0" lang="en-US" sz="14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Simple and cheap</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Safe &amp; acceptable</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Reliable</a:t>
                      </a:r>
                      <a:endParaRPr kumimoji="0" lang="en-US" sz="2400" b="0" i="0" u="none" strike="noStrike" cap="none" normalizeH="0" baseline="0" dirty="0" smtClean="0">
                        <a:ln>
                          <a:noFill/>
                        </a:ln>
                        <a:solidFill>
                          <a:schemeClr val="tx1"/>
                        </a:solidFill>
                        <a:effectLst/>
                        <a:latin typeface="Arial" charset="0"/>
                      </a:endParaRPr>
                    </a:p>
                  </a:txBody>
                  <a:tcPr marT="45709" marB="4570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951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Diagnosis &amp; treatment</a:t>
                      </a:r>
                      <a:endParaRPr kumimoji="0" lang="en-US" sz="2400" b="0" i="0" u="none" strike="noStrike" cap="none" normalizeH="0" baseline="0" smtClean="0">
                        <a:ln>
                          <a:noFill/>
                        </a:ln>
                        <a:solidFill>
                          <a:schemeClr val="tx1"/>
                        </a:solidFill>
                        <a:effectLst/>
                        <a:latin typeface="Arial" charset="0"/>
                      </a:endParaRPr>
                    </a:p>
                  </a:txBody>
                  <a:tcPr marT="45709" marB="4570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Facilities are adequate</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800" b="0" i="0" u="none" strike="noStrike" cap="none" normalizeH="0" baseline="0" dirty="0" smtClean="0">
                          <a:ln>
                            <a:noFill/>
                          </a:ln>
                          <a:solidFill>
                            <a:srgbClr val="FFC000"/>
                          </a:solidFill>
                          <a:effectLst/>
                          <a:latin typeface="Times New Roman" pitchFamily="18" charset="0"/>
                          <a:cs typeface="Times New Roman" pitchFamily="18" charset="0"/>
                        </a:rPr>
                        <a:t> Effective , accurate and safe treatment available</a:t>
                      </a:r>
                      <a:endParaRPr kumimoji="0" lang="en-US" sz="2400" b="0" i="0" u="none" strike="noStrike" cap="none" normalizeH="0" baseline="0" dirty="0" smtClean="0">
                        <a:ln>
                          <a:noFill/>
                        </a:ln>
                        <a:solidFill>
                          <a:srgbClr val="FFC000"/>
                        </a:solidFill>
                        <a:effectLst/>
                        <a:latin typeface="Arial" charset="0"/>
                      </a:endParaRPr>
                    </a:p>
                  </a:txBody>
                  <a:tcPr marT="45709" marB="4570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3329" name="Slide Number Placeholder 2"/>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FA23ED8-A240-47B2-BF87-29F370562BDC}" type="slidenum">
              <a:rPr lang="en-US" smtClean="0">
                <a:solidFill>
                  <a:srgbClr val="898989"/>
                </a:solidFill>
              </a:rPr>
              <a:pPr/>
              <a:t>8</a:t>
            </a:fld>
            <a:endParaRPr lang="en-US" smtClean="0">
              <a:solidFill>
                <a:srgbClr val="898989"/>
              </a:solidFill>
            </a:endParaRPr>
          </a:p>
        </p:txBody>
      </p:sp>
    </p:spTree>
    <p:extLst>
      <p:ext uri="{BB962C8B-B14F-4D97-AF65-F5344CB8AC3E}">
        <p14:creationId xmlns:p14="http://schemas.microsoft.com/office/powerpoint/2010/main" xmlns="" val="1803319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b="1" dirty="0" smtClean="0"/>
              <a:t>Criteria for Evaluating a Screening Test</a:t>
            </a:r>
            <a:br>
              <a:rPr lang="en-US" sz="2800" b="1" dirty="0" smtClean="0"/>
            </a:br>
            <a:endParaRPr lang="en-US" sz="2800" dirty="0"/>
          </a:p>
        </p:txBody>
      </p:sp>
      <p:sp>
        <p:nvSpPr>
          <p:cNvPr id="3" name="Content Placeholder 2"/>
          <p:cNvSpPr>
            <a:spLocks noGrp="1"/>
          </p:cNvSpPr>
          <p:nvPr>
            <p:ph sz="quarter" idx="1"/>
          </p:nvPr>
        </p:nvSpPr>
        <p:spPr/>
        <p:txBody>
          <a:bodyPr>
            <a:normAutofit fontScale="77500" lnSpcReduction="20000"/>
          </a:bodyPr>
          <a:lstStyle/>
          <a:p>
            <a:pPr>
              <a:buFontTx/>
              <a:buChar char="•"/>
            </a:pPr>
            <a:r>
              <a:rPr lang="en-US" sz="4000" dirty="0" smtClean="0"/>
              <a:t>Validity</a:t>
            </a:r>
            <a:r>
              <a:rPr lang="en-US" dirty="0" smtClean="0"/>
              <a:t>: provide a good indication of who does and does not have 		disease</a:t>
            </a:r>
          </a:p>
          <a:p>
            <a:r>
              <a:rPr lang="en-US" dirty="0" smtClean="0"/>
              <a:t>	-Sensitivity of the test</a:t>
            </a:r>
          </a:p>
          <a:p>
            <a:endParaRPr lang="en-US" dirty="0" smtClean="0"/>
          </a:p>
          <a:p>
            <a:r>
              <a:rPr lang="en-US" dirty="0" smtClean="0"/>
              <a:t>	-Specificity of the test</a:t>
            </a:r>
          </a:p>
          <a:p>
            <a:endParaRPr lang="en-US" dirty="0" smtClean="0"/>
          </a:p>
          <a:p>
            <a:pPr>
              <a:buFontTx/>
              <a:buChar char="•"/>
            </a:pPr>
            <a:r>
              <a:rPr lang="en-US" sz="4000" dirty="0" smtClean="0"/>
              <a:t>Reliability: </a:t>
            </a:r>
            <a:r>
              <a:rPr lang="en-US" dirty="0" smtClean="0"/>
              <a:t>(precision): gives consistent results when given to 		same	person under the same conditions </a:t>
            </a:r>
          </a:p>
          <a:p>
            <a:endParaRPr lang="en-US" dirty="0" smtClean="0"/>
          </a:p>
          <a:p>
            <a:endParaRPr lang="en-US" dirty="0" smtClean="0"/>
          </a:p>
          <a:p>
            <a:pPr>
              <a:buFontTx/>
              <a:buChar char="•"/>
            </a:pPr>
            <a:r>
              <a:rPr lang="en-US" sz="3400" dirty="0" smtClean="0"/>
              <a:t>Yield</a:t>
            </a:r>
            <a:r>
              <a:rPr lang="en-US" dirty="0" smtClean="0"/>
              <a:t>: Amount of disease detected in the population, relative to the      effort</a:t>
            </a:r>
          </a:p>
          <a:p>
            <a:r>
              <a:rPr lang="en-US" dirty="0" smtClean="0"/>
              <a:t>	-Prevalence of disease/predictive value   </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1593</TotalTime>
  <Words>1432</Words>
  <Application>Microsoft Office PowerPoint</Application>
  <PresentationFormat>On-screen Show (4:3)</PresentationFormat>
  <Paragraphs>244</Paragraphs>
  <Slides>29</Slides>
  <Notes>6</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Civic</vt:lpstr>
      <vt:lpstr>SCREENING</vt:lpstr>
      <vt:lpstr>Class outline</vt:lpstr>
      <vt:lpstr>Slide 3</vt:lpstr>
      <vt:lpstr>When should we screen?</vt:lpstr>
      <vt:lpstr>Examples for Screening Tests</vt:lpstr>
      <vt:lpstr>Issues in screening </vt:lpstr>
      <vt:lpstr>Types of screening</vt:lpstr>
      <vt:lpstr>Slide 8</vt:lpstr>
      <vt:lpstr>Criteria for Evaluating a Screening Test </vt:lpstr>
      <vt:lpstr>Type of Error (Random Error)</vt:lpstr>
      <vt:lpstr>How Good Is the test</vt:lpstr>
      <vt:lpstr>Characteristics  of a good screening test</vt:lpstr>
      <vt:lpstr>Criteria for a suitable screening test are :</vt:lpstr>
      <vt:lpstr>Considerations in screening</vt:lpstr>
      <vt:lpstr>Sensitivity </vt:lpstr>
      <vt:lpstr>Validity</vt:lpstr>
      <vt:lpstr>Slide 17</vt:lpstr>
      <vt:lpstr>Slide 18</vt:lpstr>
      <vt:lpstr>Using the 2X2 table  you can calculate </vt:lpstr>
      <vt:lpstr>Understanding Predictive Value</vt:lpstr>
      <vt:lpstr>Slide 21</vt:lpstr>
      <vt:lpstr>Slide 22</vt:lpstr>
      <vt:lpstr>Bias in screening</vt:lpstr>
      <vt:lpstr>Lead time bias</vt:lpstr>
      <vt:lpstr>Length bias</vt:lpstr>
      <vt:lpstr>Length bias</vt:lpstr>
      <vt:lpstr>Contrast between screening and diagnosis</vt:lpstr>
      <vt:lpstr>Risk of Screening</vt:lpstr>
      <vt:lpstr>Slide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Epidemiology-I</dc:title>
  <dc:creator>Su</dc:creator>
  <cp:lastModifiedBy>user</cp:lastModifiedBy>
  <cp:revision>50</cp:revision>
  <dcterms:created xsi:type="dcterms:W3CDTF">2014-08-03T07:33:06Z</dcterms:created>
  <dcterms:modified xsi:type="dcterms:W3CDTF">2021-07-21T07:18:14Z</dcterms:modified>
</cp:coreProperties>
</file>