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46"/>
  </p:notesMasterIdLst>
  <p:sldIdLst>
    <p:sldId id="29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9" r:id="rId44"/>
    <p:sldId id="300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90929"/>
  </p:normalViewPr>
  <p:slideViewPr>
    <p:cSldViewPr>
      <p:cViewPr varScale="1">
        <p:scale>
          <a:sx n="77" d="100"/>
          <a:sy n="77" d="100"/>
        </p:scale>
        <p:origin x="725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33E0763-4819-4F5B-E248-AC57D4C027C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6A7030F-FF22-534C-C96B-73F18B99B8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408F652A-4774-D640-9DCA-2AA465F7311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EA3DB99-BCA4-E31E-B454-0583AF13F9E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C239AE2-2E46-806F-DA8B-E4DE48DD22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EE24A29-2123-11BB-BBD8-13C47A15CA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478FBFF-5EB8-4FD6-BDE3-D486B52A2E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DF444F6D-6CBE-86C3-7135-FF6DB81CBB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2560EC-5359-4D0E-ABFC-D21235B87806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208C437-DA4B-C4D5-C76F-7DC5F41BF5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7D738E7-9DC1-6958-618B-E9B5A02B61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885A503-05A8-0546-6697-4C4B70D8B7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31844B9-81F1-437C-AF1F-8A4E0151FED8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0075D0B0-7CBB-3A0D-A74D-2A8E2ED1A5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48549E8F-3DB0-350B-62BE-70EF47B294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51A2A0B2-6FCB-F86F-BB1F-A1FC138D57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846FDF-7D37-4A1A-8C2E-220ECC004824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5255E07-1249-3D21-64D5-7F74339894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8EBB8D5-B523-2B6E-1B86-E1352FD75E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3ECFFD5-5216-1BE0-1FF1-047BF83D92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D6BDDC-3BE8-446C-ACBF-BDB0134FDDDD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E671AA9A-61AD-09F8-025D-F8FD5CADCF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77673ACF-5D10-1F15-438A-D043E416ED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699030BC-A2A2-96C2-C79B-E4A0710F57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5B94C43-0761-4D04-8C7C-19FAA084E055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57E03C91-715A-38DF-B5F8-E67BF58D3E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AA37AD9-04EE-8292-930C-7C07B3A8B5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28A35696-1838-9653-A3F1-74507CD672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DFF94B4-3E18-4C3B-AB9E-AF042DAE93F2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52B6E9EC-17DF-3460-47C4-22C831B09C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65DCFBC8-F398-5C23-3340-F27C83ABAE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024D4792-C168-955E-DA0B-17F24DB97E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596E690-F27F-4488-8422-9565642C4602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670C3FE4-8631-84CB-14BB-6C7E083B3F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F1268697-DCB8-1CD5-7220-7C4D0D7B21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DA3B4AB-CCC4-74C3-F087-9E4465DF59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E64668D-5D35-441E-978F-4AC76E27CB26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1A2CC74D-CCAD-E287-5E2C-760918EC6D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C322D2C-3E78-3688-F2A4-F2ADEF72D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3D3DC369-D2FD-796F-8210-F50D2A552E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3AED72A-2F96-4D22-A254-4CC68F243001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A539209C-45ED-8246-4562-B7F42AD8AB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BE67B3E4-C7BA-51CE-3ADC-FE2946C391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CBAB1155-6A39-CA01-CDC1-5C6E9A6947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73AAD6-17E3-4955-8F73-3BA0E3111496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1FD38B9A-2A75-4F8C-0646-E2A1489986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56C3E6A6-AD05-95F2-54DB-6782BD455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458DE88A-82C4-1D3A-3A51-8A07313FC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491EEB-9FAA-4D18-AF38-F11FD6BFED03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9C9AFA37-7C10-6B80-51ED-CB8C4701F0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BC2A7C2E-B6B2-18D3-46B7-A4CDF05D57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43314B25-1B00-D4E3-32E1-022ABE996E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382E31A-4706-4083-9AA6-902D8AFFD92F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C607468-C1C4-00B5-3441-7EBDD1141E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7E77415-EE67-7E65-DB89-F7D887C1FF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E1D63FCF-5F5D-D2A4-7FA4-E35B93092A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49F2EBE-271F-4717-A857-73F12D23C4B8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B0EA9775-83A8-3813-2CDD-1EF006FA63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C7B28718-4E44-AECA-7EA4-7436FFC1E5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5110E7C5-EC7E-82BB-44E9-E5BEC46943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8D9B93-BB94-4E4A-8FC8-B70CB43900AB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28524437-2D30-BF93-71C8-16B24C5E7F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A31731B4-7B68-268B-E5F4-779968E3C2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026AABCE-8170-A260-4BA9-9837F60781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909F36-4923-4A39-A0DD-13E4FA4D1269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89B3C436-D5DA-8E04-1B84-2AE94438CF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CB0C9ADA-C538-45BB-EF87-8D53C34A98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D0C0F469-F1B9-B4B5-9858-D2161EAFE9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2604D1-DE2D-4EF8-83EF-D145BB45A330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750195FA-ED4A-E224-011F-6464D8AF3B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CE7C3E8C-1185-BB2A-9FDD-55F17B7C76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A42E3239-DB69-B413-B120-A2FDEA48D8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4D268B-198F-4B0E-9267-BF0A657410AD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25C73AA8-F4BE-96CA-AF6A-83702AF664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2427FBE4-5EBF-EA23-E151-76C030A3BB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BFBBA9A0-5208-9EF4-C550-8DE05A836B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4E6340F-6D33-4AE7-830E-342B5F25AEEC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ADC32E00-4ED5-32F6-690C-AC33CCB3C1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AC0DF33E-0FBB-F696-AA1B-4A825DCBEC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A46964BF-74EF-8C35-6A2F-512AA0CC69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B5E0BE-792A-4FC0-AFB2-DF06F7BF3BFD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A8A8BF00-0C7D-F0A6-FBCB-46F70C5743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33E31577-F7BA-CC70-AB58-2C185655E6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A5D41AAD-1D60-EA4C-29C3-232DFA74E3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58A0651-A48D-4488-B213-8DC8C9B99274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13FCBB04-FE3B-6ECD-365C-6D589FF5DF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76E317BF-AB6B-C0A8-A46F-6AC32640F2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677C7400-037C-CCF2-5788-7B48A8BAE8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E8E951-1ACB-4FBC-83D7-05283656FE3B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F560E1CA-2E68-E28B-6DE9-C6B15A3BE3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3C406283-5C57-DBFC-DEDE-CFF9F3C8E7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3B4619C1-7E21-143C-50F3-D93F729D22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0797F9-B797-4FCC-A719-958ECFA7D31F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3474E295-360A-C4C6-A63D-496BCD4C82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941CD353-9630-258F-EACA-A859B4C9A7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210379E3-7784-984F-0814-F8CD670180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44BB1DD-821A-4B6E-B73B-ED118740F4E6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C5847B85-4C58-76BE-6822-DB072F0462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1F1FDFA2-1A38-D767-EEC0-30CE7BA3FD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4EA2A6CF-4345-1029-3645-02B48AA739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F58F21-89D5-4BF7-834B-A527A824BDBB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B7D088E9-6523-EC12-2EC2-500E76AE73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10B9D0A0-2B3E-6F8C-1875-29CA0AF18F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F531BF6F-7431-1C0F-D1C8-EB9F874B9D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4A4059-B95A-41B6-8970-71F882E1607E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5B34FB04-06D7-FBED-7341-2F8220573A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9D3351BF-BF38-A39A-F696-BB047D6C8C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B45217D2-8C0E-26C3-FFC1-364E195DCD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7C8A07D-6240-40CA-A131-FCFDF915088D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CF87EFFB-0773-132D-53F8-043679124B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BB5F7A7C-D4CF-E700-3B4D-35D426A3FA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5C103478-3358-19E7-48E5-800C5D6A79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77E3EB7-B738-45BA-BC55-2AA1A4FB2E54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73FB4F39-D527-4B30-E7F2-74465B429E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6384CEBA-8AE9-B6D6-A987-6F2D155DA0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A539FF98-4ADC-9322-D71D-3558795697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427A078-4630-438B-9C13-087A8FB38F6C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424EB3B6-C1A5-2BD6-90E0-E2328E5836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C9322FB1-CA13-906D-B297-E697B03D23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2AE0D958-E97A-42A1-DD23-332C3EBD0E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89A9D8-877F-4087-AC99-670B2DB8EBF6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2133A271-A867-EBAB-C30A-CA151F3C7B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2723E908-4D9B-F183-6C16-69A88AB190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596D3461-4E07-0034-3DB7-7138DF32A0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08CB83B-3E07-42FA-A5D7-62D119142CC0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8817E782-7DD3-B359-CEE3-978F25735B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3F64F941-6209-C590-3F38-651A3A368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592E89CD-7D0C-8362-7E79-0DC9AD2867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679F534-C887-4369-9107-B00670E97388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94F46B1C-FCDA-C1FA-16C5-1B6CF087BD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84BFCD2C-780F-BBE6-27BA-3FA7EC6CF1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185C3124-2A0D-9848-C1CD-1C18CC8215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379C23B-099A-48E4-805C-E12819D776C9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08DAB204-347C-57B3-0477-495BED0A9A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61C3A509-0796-85BD-AB40-F399998A09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9629EC5E-5908-ACE5-7B66-068FB9C986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003B37-CAC0-41FD-A465-E1032C4CBEDC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D2E11CE9-CA4B-CC2A-71E4-2F4A35C034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D60EC03F-3F06-8F23-8720-33911CA423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6D692471-6BDE-3D94-79CC-85B013D9BB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307C8AF-1DBC-475D-87C6-520C6BB2079F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0B5BCA3A-468B-4A67-B105-675CAC3A7A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7BB887C0-B699-0734-51B2-7A2D623579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41F81C1B-F76D-25D6-6189-ADE1C05A0A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A01F9D-513D-4A4C-8110-FBF3AB9E0134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F3E3C7BA-E446-7770-8AA1-D5F537BF7F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A9F1CA63-40D3-51F6-68FE-C6074B66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E89E1E74-2555-6D0A-E535-5583675053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90E4F0C-94F7-47B0-AD66-8EBF2336DDC1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7AA248B1-6870-D9EB-DAF3-6D0790FB61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EEEC149B-92C5-7C88-3C8A-95493101D5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BD3173B-81E7-4B7C-AEEB-9616E59443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DDFC62-CA3F-48D1-92FD-8576CCCEDEBD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84063EBE-DB70-5554-5372-F375E5AEB9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E8DD00D-5CB3-457E-AD11-04FF20E88E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D036E0CC-2724-AF90-FF01-8729FE3743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DB350EF-F5BA-4364-8A26-87B07855AF24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94054EA-E835-B2CE-CAB3-CD181E974E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6F349D7C-0AF0-8D90-1F26-D674B6826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58DBEDA-2FC6-BA11-C6BC-AC0D3BAA6A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030BCA5-89D9-43AD-BD13-AE894D675BF9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95CC1DE-1490-73F4-B067-581E449D23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58D142C6-426C-E555-3862-85D38603A0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3DA83EA3-6E46-F381-3927-47E0745802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DFD8EE-BBD2-4763-B30B-6F6DFEF01C30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5850842-4531-7414-BB25-944FBDEE2F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D381A4F1-0A2B-C591-78B6-F15366E051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449B9886-EEB7-C4AB-D0A5-6D5FA974BD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44F504-8389-4574-8334-DF4E8012D2FA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A9622BF7-ABDA-A635-D96F-EEE18FB960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094D2D4F-62B8-2E72-E65C-5D6A73F3D1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pPr>
              <a:defRPr/>
            </a:pPr>
            <a:fld id="{36B72FF8-DEDD-4D65-9FEC-F177015E69A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6448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D9B5F-9808-4B2E-989C-6677C6245E5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3532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D9B5F-9808-4B2E-989C-6677C6245E5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8950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D9B5F-9808-4B2E-989C-6677C6245E5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4122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D9B5F-9808-4B2E-989C-6677C6245E5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6638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D9B5F-9808-4B2E-989C-6677C6245E5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2258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D9B5F-9808-4B2E-989C-6677C6245E5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2399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1BD43-60AF-470A-BE23-456CA0F0694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6058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D2DF6-AA95-450E-A8D6-22966FF8E59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264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937A7-BB91-4C9A-B3CA-CB1FD33ADB7E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5496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7E71D5-6128-4C0B-9A73-C5731AAE806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868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6D41EC-BC9E-4519-9FA1-1AF0C3EF1D4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638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D9B5F-9808-4B2E-989C-6677C6245E5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832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DC460-65F3-4441-8BC3-A4D7278FE6B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5336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DAB368-7F2D-427E-912D-F9A2DC85F897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293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8B83A-636F-4B9B-ABC4-2ACFB4A1140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284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0AA9E3-038C-46D1-A33B-779D527B4E3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915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2D9B5F-9808-4B2E-989C-6677C6245E5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658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54F8666-59C4-BD97-DF83-96D501C7E7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786467"/>
          </a:xfrm>
        </p:spPr>
        <p:txBody>
          <a:bodyPr/>
          <a:lstStyle/>
          <a:p>
            <a:r>
              <a:rPr lang="en-US" dirty="0"/>
              <a:t>Introduction to Software Architecture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8A0C16B-C6E2-F9D1-A2EA-738B96FB6C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Fahim Faisal</a:t>
            </a:r>
          </a:p>
          <a:p>
            <a:r>
              <a:rPr lang="en-US" dirty="0"/>
              <a:t>Lecturer, Dept. of CSE</a:t>
            </a:r>
          </a:p>
          <a:p>
            <a:r>
              <a:rPr lang="en-US" dirty="0"/>
              <a:t>Daffodil International University</a:t>
            </a:r>
          </a:p>
        </p:txBody>
      </p:sp>
    </p:spTree>
    <p:extLst>
      <p:ext uri="{BB962C8B-B14F-4D97-AF65-F5344CB8AC3E}">
        <p14:creationId xmlns:p14="http://schemas.microsoft.com/office/powerpoint/2010/main" val="2753628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A21B5FB-604C-342D-0D46-60DCA43875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Component diagrams</a:t>
            </a:r>
          </a:p>
        </p:txBody>
      </p:sp>
      <p:pic>
        <p:nvPicPr>
          <p:cNvPr id="24579" name="Picture 3">
            <a:extLst>
              <a:ext uri="{FF2B5EF4-FFF2-40B4-BE49-F238E27FC236}">
                <a16:creationId xmlns:a16="http://schemas.microsoft.com/office/drawing/2014/main" id="{20A5D974-83BF-D87C-645B-4400ACD0EDC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33713" y="3657600"/>
            <a:ext cx="6124575" cy="892175"/>
          </a:xfr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257C11D-5D66-853B-4F28-11F3664358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Deployment diagrams</a:t>
            </a:r>
          </a:p>
        </p:txBody>
      </p:sp>
      <p:pic>
        <p:nvPicPr>
          <p:cNvPr id="26627" name="Picture 3">
            <a:extLst>
              <a:ext uri="{FF2B5EF4-FFF2-40B4-BE49-F238E27FC236}">
                <a16:creationId xmlns:a16="http://schemas.microsoft.com/office/drawing/2014/main" id="{DD17EB08-17B6-A506-B25F-D998BA0103D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3025775"/>
            <a:ext cx="7772400" cy="1155700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1902D15-8C5F-260D-D26F-EB6CD6E62A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dirty="0">
                <a:cs typeface="Times" panose="02020603050405020304" pitchFamily="18" charset="0"/>
              </a:rPr>
              <a:t>Architectural Patterns</a:t>
            </a:r>
            <a:r>
              <a:rPr lang="en-US" altLang="en-US" dirty="0"/>
              <a:t> 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CF1099B-14E5-FB2A-B862-975E8BA581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954" y="2603500"/>
            <a:ext cx="9970246" cy="3416300"/>
          </a:xfrm>
        </p:spPr>
        <p:txBody>
          <a:bodyPr>
            <a:normAutofit/>
          </a:bodyPr>
          <a:lstStyle/>
          <a:p>
            <a:r>
              <a:rPr lang="en-GB" altLang="en-US" sz="2800" dirty="0">
                <a:cs typeface="Times" panose="02020603050405020304" pitchFamily="18" charset="0"/>
              </a:rPr>
              <a:t>The notion of patterns can be applied to software architecture. </a:t>
            </a:r>
          </a:p>
          <a:p>
            <a:pPr lvl="1"/>
            <a:r>
              <a:rPr lang="en-GB" altLang="en-US" sz="2400" dirty="0">
                <a:cs typeface="Times" panose="02020603050405020304" pitchFamily="18" charset="0"/>
              </a:rPr>
              <a:t>These are called</a:t>
            </a:r>
            <a:r>
              <a:rPr lang="en-GB" altLang="en-US" sz="2400" i="1" dirty="0">
                <a:cs typeface="Times" panose="02020603050405020304" pitchFamily="18" charset="0"/>
              </a:rPr>
              <a:t> architectural patterns</a:t>
            </a:r>
            <a:r>
              <a:rPr lang="en-GB" altLang="en-US" sz="2400" dirty="0">
                <a:cs typeface="Times" panose="02020603050405020304" pitchFamily="18" charset="0"/>
              </a:rPr>
              <a:t> or </a:t>
            </a:r>
            <a:r>
              <a:rPr lang="en-GB" altLang="en-US" sz="2400" i="1" dirty="0">
                <a:cs typeface="Times" panose="02020603050405020304" pitchFamily="18" charset="0"/>
              </a:rPr>
              <a:t>architectural styles</a:t>
            </a:r>
            <a:r>
              <a:rPr lang="en-GB" altLang="en-US" sz="2400" dirty="0">
                <a:cs typeface="Times" panose="02020603050405020304" pitchFamily="18" charset="0"/>
              </a:rPr>
              <a:t>. </a:t>
            </a:r>
          </a:p>
          <a:p>
            <a:pPr lvl="1"/>
            <a:r>
              <a:rPr lang="en-GB" altLang="en-US" sz="2400" dirty="0">
                <a:cs typeface="Times" panose="02020603050405020304" pitchFamily="18" charset="0"/>
              </a:rPr>
              <a:t>Each allows you to design flexible systems using components </a:t>
            </a:r>
          </a:p>
          <a:p>
            <a:pPr lvl="2"/>
            <a:r>
              <a:rPr lang="en-GB" altLang="en-US" sz="2000" dirty="0">
                <a:cs typeface="Times" panose="02020603050405020304" pitchFamily="18" charset="0"/>
              </a:rPr>
              <a:t>The components are as independent of each other as possible.</a:t>
            </a:r>
            <a:r>
              <a:rPr lang="en-US" altLang="en-US" sz="2000" dirty="0">
                <a:cs typeface="Times" panose="02020603050405020304" pitchFamily="18" charset="0"/>
              </a:rPr>
              <a:t> </a:t>
            </a:r>
            <a:endParaRPr lang="en-GB" altLang="en-US" sz="2000" dirty="0">
              <a:cs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856E7D5-5E90-F735-FE9C-E5B25A668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en-US">
                <a:cs typeface="Times" panose="02020603050405020304" pitchFamily="18" charset="0"/>
              </a:rPr>
              <a:t>The Multi-Layer architectural pattern</a:t>
            </a:r>
            <a:r>
              <a:rPr lang="en-US" altLang="en-US"/>
              <a:t> 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7038E07-D9D0-D385-A456-2B4F702F5A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954" y="2603500"/>
            <a:ext cx="10046446" cy="3416300"/>
          </a:xfrm>
        </p:spPr>
        <p:txBody>
          <a:bodyPr rtlCol="0">
            <a:normAutofit fontScale="85000" lnSpcReduction="20000"/>
          </a:bodyPr>
          <a:lstStyle/>
          <a:p>
            <a:pPr marL="0" indent="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In a layered system, each layer communicates only with the layer immediately below it. </a:t>
            </a:r>
          </a:p>
          <a:p>
            <a:pPr marL="385763" lvl="1" indent="-195263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Each layer has a well-defined interface used by the layer immediately above. </a:t>
            </a:r>
          </a:p>
          <a:p>
            <a:pPr marL="804863"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The higher layer sees the lower layer as a set of </a:t>
            </a:r>
            <a:r>
              <a:rPr lang="en-GB" altLang="en-US" sz="20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services</a:t>
            </a:r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385763" lvl="1" indent="-195263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A complex system can be built by superposing layers at increasing levels of abstraction.</a:t>
            </a:r>
          </a:p>
          <a:p>
            <a:pPr marL="804863"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It is important to have a separate layer for the UI.</a:t>
            </a:r>
          </a:p>
          <a:p>
            <a:pPr marL="804863"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Layers immediately below the UI layer provide the application functions determined by the use-cases. </a:t>
            </a:r>
          </a:p>
          <a:p>
            <a:pPr marL="804863"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Bottom layers provide general services.</a:t>
            </a:r>
          </a:p>
          <a:p>
            <a:pPr marL="1223963" lvl="3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e.g. network communication, database access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AF184F2-A2F8-C3F1-7F5A-9EDCDBAEA7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en-US">
                <a:cs typeface="Times" panose="02020603050405020304" pitchFamily="18" charset="0"/>
              </a:rPr>
              <a:t>Example of multi-layer systems</a:t>
            </a:r>
            <a:endParaRPr lang="en-US" altLang="en-US"/>
          </a:p>
        </p:txBody>
      </p:sp>
      <p:pic>
        <p:nvPicPr>
          <p:cNvPr id="32771" name="Picture 3">
            <a:extLst>
              <a:ext uri="{FF2B5EF4-FFF2-40B4-BE49-F238E27FC236}">
                <a16:creationId xmlns:a16="http://schemas.microsoft.com/office/drawing/2014/main" id="{25E9D824-EEA0-76D7-0F4C-9A6A1DFFD9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289" y="2603500"/>
            <a:ext cx="6169735" cy="3416300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E0EC0E5-C905-8969-13FD-206EB01BC6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The multi-layer architecture and design principles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9995072B-87BA-4912-5C19-E418253C5D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lvl="1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1. </a:t>
            </a:r>
            <a:r>
              <a:rPr lang="en-GB" altLang="en-US" sz="2400" i="1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Divide and conquer</a:t>
            </a: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The layers can be independently designed.</a:t>
            </a:r>
          </a:p>
          <a:p>
            <a:pPr lvl="1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2. </a:t>
            </a:r>
            <a:r>
              <a:rPr lang="en-GB" altLang="en-US" sz="2400" i="1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Increase cohesion</a:t>
            </a: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Well-designed layers have layer cohesion.</a:t>
            </a:r>
          </a:p>
          <a:p>
            <a:pPr lvl="1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3. </a:t>
            </a:r>
            <a:r>
              <a:rPr lang="en-GB" altLang="en-US" sz="2400" i="1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Reduce coupling</a:t>
            </a: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Well-designed lower layers do not know about the higher layers and the only connection between layers is through the API.</a:t>
            </a:r>
          </a:p>
          <a:p>
            <a:pPr lvl="1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4. </a:t>
            </a:r>
            <a:r>
              <a:rPr lang="en-GB" altLang="en-US" sz="2400" i="1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Increase abstraction</a:t>
            </a: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you do not need to know the details of how the lower layers are implemented. </a:t>
            </a:r>
          </a:p>
          <a:p>
            <a:pPr lvl="1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5. </a:t>
            </a:r>
            <a:r>
              <a:rPr lang="en-GB" altLang="en-US" sz="2400" i="1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Increase reusability</a:t>
            </a: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The lower layers can often be designed generically.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1177B4A-9039-8E10-5C07-40DDCEF9C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The multi-layer architecture and design principles</a:t>
            </a:r>
            <a:endParaRPr lang="en-GB" altLang="en-US">
              <a:cs typeface="Times" panose="02020603050405020304" pitchFamily="18" charset="0"/>
            </a:endParaRP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7B44EA3-EDFE-C7B7-4EC2-65014B0F60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954" y="2603500"/>
            <a:ext cx="9894046" cy="3416300"/>
          </a:xfrm>
        </p:spPr>
        <p:txBody>
          <a:bodyPr rtlCol="0">
            <a:normAutofit fontScale="92500" lnSpcReduction="20000"/>
          </a:bodyPr>
          <a:lstStyle/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6.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Increase reuse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You can often reuse layers built by others that provide the services you need.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7. Increase flexibility: you can add new facilities built on lower-level services, or replace higher-level layers.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8.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Anticipate obsolescence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By isolating components in separate layers, the system becomes more resistant to obsolescence.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9.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Design for portability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All the dependent facilities can be isolated in one of the lower layers.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10.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Design for testability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Layers can be tested independently.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11.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Design defensively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The APIs of layers are natural places to build in rigorous assertion-checking.</a:t>
            </a:r>
            <a:endParaRPr lang="en-US" alt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313F28A-18CB-4F44-C7B2-17F9B0406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>
                <a:cs typeface="Times" panose="02020603050405020304" pitchFamily="18" charset="0"/>
              </a:rPr>
              <a:t>The Client-Server and other distributed architectural patterns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BA2CA3E4-B82D-CC3A-87E7-2C4DAB2C95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954" y="2603500"/>
            <a:ext cx="9817846" cy="3416300"/>
          </a:xfrm>
        </p:spPr>
        <p:txBody>
          <a:bodyPr rtlCol="0">
            <a:normAutofit/>
          </a:bodyPr>
          <a:lstStyle/>
          <a:p>
            <a:pPr lvl="1" fontAlgn="auto"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There is at least one component that has the role of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server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, waiting for and then handling connections</a:t>
            </a:r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GB" altLang="en-US" sz="2400" dirty="0">
              <a:solidFill>
                <a:schemeClr val="tx1">
                  <a:lumMod val="85000"/>
                  <a:lumOff val="15000"/>
                </a:schemeClr>
              </a:solidFill>
              <a:cs typeface="Times" panose="02020603050405020304" pitchFamily="18" charset="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There is at least one component that has the role of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client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, initiating connections in order to obtain some service</a:t>
            </a:r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GB" altLang="en-US" sz="2400" dirty="0">
              <a:solidFill>
                <a:schemeClr val="tx1">
                  <a:lumMod val="85000"/>
                  <a:lumOff val="15000"/>
                </a:schemeClr>
              </a:solidFill>
              <a:cs typeface="Times" panose="02020603050405020304" pitchFamily="18" charset="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A further extension is the Peer-to-Peer pattern.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A system composed of various software components that are distributed over several hosts</a:t>
            </a:r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E63BD0C2-12E6-4008-33CA-EE2901E1AB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en-US">
                <a:cs typeface="Times" panose="02020603050405020304" pitchFamily="18" charset="0"/>
              </a:rPr>
              <a:t>An example of a distributed system</a:t>
            </a:r>
          </a:p>
        </p:txBody>
      </p:sp>
      <p:pic>
        <p:nvPicPr>
          <p:cNvPr id="40963" name="Picture 3">
            <a:extLst>
              <a:ext uri="{FF2B5EF4-FFF2-40B4-BE49-F238E27FC236}">
                <a16:creationId xmlns:a16="http://schemas.microsoft.com/office/drawing/2014/main" id="{98FF77F8-DDF5-F434-BAE1-A50D4E1F02D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2568575"/>
            <a:ext cx="7772400" cy="2465388"/>
          </a:xfr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3323C4A0-8C5A-E025-0A2C-C20713779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The distributed architecture and design principles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FD659E6E-2686-80C3-45B3-9F94693315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954" y="2603500"/>
            <a:ext cx="9894046" cy="3416300"/>
          </a:xfrm>
        </p:spPr>
        <p:txBody>
          <a:bodyPr rtlCol="0">
            <a:normAutofit fontScale="85000" lnSpcReduction="20000"/>
          </a:bodyPr>
          <a:lstStyle/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1.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Divide and conquer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Dividing the system into client and server processes is a strong way to divide the system. </a:t>
            </a:r>
          </a:p>
          <a:p>
            <a:pPr marL="804863" lvl="2"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Each can be separately developed.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2.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Increase cohesion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The server can provide a cohesive service to clients. 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3.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Reduce coupling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There is usually only one communication channel exchanging simple messages.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4.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Increase abstraction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Separate distributed components are often good abstractions.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6.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Increase reuse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It is often possible to find suitable frameworks on which to build good distributed systems</a:t>
            </a:r>
          </a:p>
          <a:p>
            <a:pPr marL="804863" lvl="2"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However, client-server systems are often very application specific.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25AB39D-332C-2805-7B54-C1A2ADC1D5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dirty="0">
                <a:cs typeface="Times" panose="02020603050405020304" pitchFamily="18" charset="0"/>
              </a:rPr>
              <a:t>Introduction</a:t>
            </a: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32D43D-1740-7F3E-ED85-66834499CC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954" y="2603500"/>
            <a:ext cx="9741646" cy="34163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z="28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Software architecture</a:t>
            </a:r>
            <a:r>
              <a:rPr lang="en-GB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 is process of designing the global organization of a software system, including: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Dividing software into subsystems.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Deciding how these will interact.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Determining their interfaces</a:t>
            </a:r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lvl="2" algn="just" fontAlgn="auto"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The architecture is the core of the design, so all software engineers need to understand it.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The architecture will often constrain the overall efficiency, reusability and maintainability of the system</a:t>
            </a:r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68089D50-DEF2-C62A-DE2A-12C83173C0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/>
              <a:t>The distributed architecture and design principles</a:t>
            </a:r>
            <a:endParaRPr lang="en-GB" altLang="en-US" dirty="0">
              <a:cs typeface="Times" panose="02020603050405020304" pitchFamily="18" charset="0"/>
            </a:endParaRP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24E784F8-FDC5-4A2C-BC20-1C1E77B94B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954" y="2603500"/>
            <a:ext cx="9894046" cy="3416300"/>
          </a:xfrm>
        </p:spPr>
        <p:txBody>
          <a:bodyPr rtlCol="0">
            <a:normAutofit/>
          </a:bodyPr>
          <a:lstStyle/>
          <a:p>
            <a:pPr lvl="1" algn="just" fontAlgn="auto">
              <a:spcAft>
                <a:spcPts val="0"/>
              </a:spcAft>
              <a:buFontTx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7. </a:t>
            </a:r>
            <a:r>
              <a:rPr lang="en-GB" altLang="en-US" sz="20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Design for flexibility</a:t>
            </a: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Distributed systems can often be easily reconfigured by adding extra servers or clients. </a:t>
            </a:r>
          </a:p>
          <a:p>
            <a:pPr lvl="1" algn="just" fontAlgn="auto">
              <a:spcAft>
                <a:spcPts val="0"/>
              </a:spcAft>
              <a:buFontTx/>
              <a:buNone/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8. </a:t>
            </a:r>
            <a:r>
              <a:rPr lang="en-GB" altLang="en-US" sz="20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Design for portability</a:t>
            </a: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You can write clients for new platforms without having to port the server.</a:t>
            </a:r>
          </a:p>
          <a:p>
            <a:pPr lvl="1" algn="just" fontAlgn="auto">
              <a:spcAft>
                <a:spcPts val="0"/>
              </a:spcAft>
              <a:buFontTx/>
              <a:buNone/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9. </a:t>
            </a:r>
            <a:r>
              <a:rPr lang="en-GB" altLang="en-US" sz="20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Design for testability</a:t>
            </a: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You can test clients and servers independently.</a:t>
            </a:r>
          </a:p>
          <a:p>
            <a:pPr lvl="1" algn="just" fontAlgn="auto">
              <a:spcAft>
                <a:spcPts val="0"/>
              </a:spcAft>
              <a:buFontTx/>
              <a:buNone/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10. </a:t>
            </a:r>
            <a:r>
              <a:rPr lang="en-GB" altLang="en-US" sz="20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Design defensively</a:t>
            </a: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You can put rigorous checks in the message handling code.</a:t>
            </a:r>
            <a:endParaRPr lang="en-US" alt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C6B94478-1DD5-C114-729C-FB0022F5D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en-US">
                <a:cs typeface="Times" panose="02020603050405020304" pitchFamily="18" charset="0"/>
              </a:rPr>
              <a:t>The Broker architectural pattern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CCC5F2ED-4E84-55C1-74E3-B52FA444F7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954" y="2603500"/>
            <a:ext cx="9894046" cy="3416300"/>
          </a:xfrm>
        </p:spPr>
        <p:txBody>
          <a:bodyPr/>
          <a:lstStyle/>
          <a:p>
            <a:pPr lvl="1"/>
            <a:r>
              <a:rPr lang="en-GB" altLang="en-US" sz="2000" dirty="0">
                <a:cs typeface="Times" panose="02020603050405020304" pitchFamily="18" charset="0"/>
              </a:rPr>
              <a:t>Transparently distribute aspects of the software system to different nodes</a:t>
            </a:r>
            <a:r>
              <a:rPr lang="en-US" altLang="en-US" sz="2000" dirty="0">
                <a:cs typeface="Times" panose="02020603050405020304" pitchFamily="18" charset="0"/>
              </a:rPr>
              <a:t> </a:t>
            </a:r>
          </a:p>
          <a:p>
            <a:pPr lvl="2"/>
            <a:r>
              <a:rPr lang="en-GB" altLang="en-US" sz="2000" dirty="0">
                <a:cs typeface="Times" panose="02020603050405020304" pitchFamily="18" charset="0"/>
              </a:rPr>
              <a:t>An object can call methods of another object without knowing that this object is remotely  located</a:t>
            </a:r>
            <a:r>
              <a:rPr lang="en-US" altLang="en-US" sz="2000" dirty="0">
                <a:cs typeface="Times" panose="02020603050405020304" pitchFamily="18" charset="0"/>
              </a:rPr>
              <a:t>.</a:t>
            </a:r>
          </a:p>
          <a:p>
            <a:pPr lvl="2"/>
            <a:r>
              <a:rPr lang="en-GB" altLang="en-US" sz="2000" dirty="0">
                <a:cs typeface="Times" panose="02020603050405020304" pitchFamily="18" charset="0"/>
              </a:rPr>
              <a:t>CORBA is a well-known open standard that allows you to build this kind of architecture.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E18E34FE-40C6-94D4-F411-5737E173A7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Example of a Broker system</a:t>
            </a:r>
          </a:p>
        </p:txBody>
      </p:sp>
      <p:pic>
        <p:nvPicPr>
          <p:cNvPr id="49155" name="Picture 3">
            <a:extLst>
              <a:ext uri="{FF2B5EF4-FFF2-40B4-BE49-F238E27FC236}">
                <a16:creationId xmlns:a16="http://schemas.microsoft.com/office/drawing/2014/main" id="{BD55D3D6-9E6F-FA87-13F5-5C50EB83788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3025775"/>
            <a:ext cx="7772400" cy="730250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809D071F-69EA-B4C1-FA99-88C19B9EB5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2550" y="6858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/>
              <a:t>The broker architecture and design principles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C87BD50E-D99D-FAF2-2797-DE4D2C6F0D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52550" y="2438400"/>
            <a:ext cx="9486900" cy="4191000"/>
          </a:xfrm>
        </p:spPr>
        <p:txBody>
          <a:bodyPr rtlCol="0">
            <a:normAutofit fontScale="92500" lnSpcReduction="20000"/>
          </a:bodyPr>
          <a:lstStyle/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1.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Divide and conquer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The remote objects can be independently designed.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2.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Increase reusability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It is often possible to design the remote objects so that other systems can use them too.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3.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Increase reuse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You may be able to reuse remote objects that others have created.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4.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Design for flexibility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The brokers can be updated as required, or the proxy can communicate with a different remote object.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5.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Design for portability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You can write clients for new platforms while still accessing brokers and remote objects on other platforms.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6.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Design defensively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You can provide careful assertion checking in the remote objects.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C7F4BAE9-722D-1C09-D6D4-43901B73B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en-US">
                <a:cs typeface="Times" panose="02020603050405020304" pitchFamily="18" charset="0"/>
              </a:rPr>
              <a:t>The Transaction-Processing architectural pattern</a:t>
            </a:r>
            <a:r>
              <a:rPr lang="en-US" altLang="en-US">
                <a:cs typeface="Times" panose="02020603050405020304" pitchFamily="18" charset="0"/>
              </a:rPr>
              <a:t> 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7F22B6FD-D087-A699-4D29-22A81863B5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954" y="2603500"/>
            <a:ext cx="9817846" cy="3416300"/>
          </a:xfrm>
        </p:spPr>
        <p:txBody>
          <a:bodyPr>
            <a:normAutofit/>
          </a:bodyPr>
          <a:lstStyle/>
          <a:p>
            <a:r>
              <a:rPr lang="en-GB" altLang="en-US" sz="2800" dirty="0">
                <a:cs typeface="Times" panose="02020603050405020304" pitchFamily="18" charset="0"/>
              </a:rPr>
              <a:t>A process reads a series of inputs one by one. </a:t>
            </a:r>
          </a:p>
          <a:p>
            <a:pPr lvl="1"/>
            <a:r>
              <a:rPr lang="en-GB" altLang="en-US" sz="2400" dirty="0">
                <a:cs typeface="Times" panose="02020603050405020304" pitchFamily="18" charset="0"/>
              </a:rPr>
              <a:t>Each input describes a </a:t>
            </a:r>
            <a:r>
              <a:rPr lang="en-GB" altLang="en-US" sz="2400" i="1" dirty="0">
                <a:cs typeface="Times" panose="02020603050405020304" pitchFamily="18" charset="0"/>
              </a:rPr>
              <a:t>transaction</a:t>
            </a:r>
            <a:r>
              <a:rPr lang="en-GB" altLang="en-US" sz="2400" dirty="0">
                <a:cs typeface="Times" panose="02020603050405020304" pitchFamily="18" charset="0"/>
              </a:rPr>
              <a:t> – a command that typically some change to the data stored by the system</a:t>
            </a:r>
          </a:p>
          <a:p>
            <a:pPr lvl="1"/>
            <a:r>
              <a:rPr lang="en-GB" altLang="en-US" sz="2400" dirty="0">
                <a:cs typeface="Times" panose="02020603050405020304" pitchFamily="18" charset="0"/>
              </a:rPr>
              <a:t>There is a transaction </a:t>
            </a:r>
            <a:r>
              <a:rPr lang="en-GB" altLang="en-US" sz="2400" i="1" dirty="0">
                <a:cs typeface="Times" panose="02020603050405020304" pitchFamily="18" charset="0"/>
              </a:rPr>
              <a:t>dispatcher</a:t>
            </a:r>
            <a:r>
              <a:rPr lang="en-GB" altLang="en-US" sz="2400" dirty="0">
                <a:cs typeface="Times" panose="02020603050405020304" pitchFamily="18" charset="0"/>
              </a:rPr>
              <a:t> component that decides what to do with each transaction</a:t>
            </a:r>
          </a:p>
          <a:p>
            <a:pPr lvl="1"/>
            <a:r>
              <a:rPr lang="en-GB" altLang="en-US" sz="2400" dirty="0">
                <a:cs typeface="Times" panose="02020603050405020304" pitchFamily="18" charset="0"/>
              </a:rPr>
              <a:t>This dispatches a procedure call or message to one of a series of component that will </a:t>
            </a:r>
            <a:r>
              <a:rPr lang="en-GB" altLang="en-US" sz="2400" i="1" dirty="0">
                <a:cs typeface="Times" panose="02020603050405020304" pitchFamily="18" charset="0"/>
              </a:rPr>
              <a:t>handle</a:t>
            </a:r>
            <a:r>
              <a:rPr lang="en-GB" altLang="en-US" sz="2400" dirty="0">
                <a:cs typeface="Times" panose="02020603050405020304" pitchFamily="18" charset="0"/>
              </a:rPr>
              <a:t> the transaction</a:t>
            </a:r>
            <a:r>
              <a:rPr lang="en-US" altLang="en-US" sz="2400" dirty="0">
                <a:cs typeface="Times" panose="02020603050405020304" pitchFamily="18" charset="0"/>
              </a:rPr>
              <a:t>   </a:t>
            </a:r>
            <a:endParaRPr lang="en-GB" altLang="en-US" sz="2400" dirty="0">
              <a:cs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BD9A733E-825B-22FC-CDC7-D402391D99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Example of a transaction-processing system</a:t>
            </a:r>
          </a:p>
        </p:txBody>
      </p:sp>
      <p:pic>
        <p:nvPicPr>
          <p:cNvPr id="55299" name="Picture 3">
            <a:extLst>
              <a:ext uri="{FF2B5EF4-FFF2-40B4-BE49-F238E27FC236}">
                <a16:creationId xmlns:a16="http://schemas.microsoft.com/office/drawing/2014/main" id="{8038D666-8BB3-CEA8-C66C-E947DC0F261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2635250"/>
            <a:ext cx="7772400" cy="1587500"/>
          </a:xfr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B043B17F-877B-B444-DC88-7E65F1B22D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The transaction-processing architecture and design principles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89F0881B-FED3-4CA1-C0F1-01CA3A17B2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954" y="2603500"/>
            <a:ext cx="9817846" cy="3416300"/>
          </a:xfrm>
        </p:spPr>
        <p:txBody>
          <a:bodyPr rtlCol="0">
            <a:normAutofit fontScale="92500" lnSpcReduction="10000"/>
          </a:bodyPr>
          <a:lstStyle/>
          <a:p>
            <a:pPr lvl="1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1.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Divide and conquer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The transaction handlers are suitable system divisions that you can give to separate software engineers.</a:t>
            </a:r>
          </a:p>
          <a:p>
            <a:pPr lvl="1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2.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Increase cohesion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Transaction handlers are naturally cohesive units.</a:t>
            </a:r>
          </a:p>
          <a:p>
            <a:pPr lvl="1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3.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Reduce coupling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Separating the dispatcher from the handlers tends to reduce coupling.</a:t>
            </a:r>
          </a:p>
          <a:p>
            <a:pPr lvl="1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4.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Design for flexibility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You can readily add new transaction handlers.</a:t>
            </a:r>
          </a:p>
          <a:p>
            <a:pPr lvl="1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5.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Design defensively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You can add assertion checking in each transaction handler and/or in the dispatcher.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2455BA31-357C-1DA0-E803-756008046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en-US">
                <a:cs typeface="Times" panose="02020603050405020304" pitchFamily="18" charset="0"/>
              </a:rPr>
              <a:t>The Pipe-and-Filter architectural pattern</a:t>
            </a:r>
            <a:r>
              <a:rPr lang="en-US" altLang="en-US">
                <a:cs typeface="Times" panose="02020603050405020304" pitchFamily="18" charset="0"/>
              </a:rPr>
              <a:t> 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1F186D61-847C-EA42-7D60-D50CA399B3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954" y="2603500"/>
            <a:ext cx="9894046" cy="34163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A stream of data, in a relatively simple format, is passed through a series of processes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Each of which transforms it in some way.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Data is constantly fed into the pipeline.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The processes work concurrently.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The architecture is very flexible.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Almost all the components could be removed</a:t>
            </a:r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.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Components could be replaced.</a:t>
            </a:r>
            <a:endParaRPr lang="en-US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Times" panose="02020603050405020304" pitchFamily="18" charset="0"/>
            </a:endParaRP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New components could be inserted.</a:t>
            </a:r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 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Certain components could be reordered.</a:t>
            </a:r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 </a:t>
            </a:r>
            <a:endParaRPr lang="en-GB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4D3D3341-78B6-B641-91CE-A4483E247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14362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/>
              <a:t>Example of a pipe-and-filter system</a:t>
            </a:r>
          </a:p>
        </p:txBody>
      </p:sp>
      <p:pic>
        <p:nvPicPr>
          <p:cNvPr id="61443" name="Picture 3">
            <a:extLst>
              <a:ext uri="{FF2B5EF4-FFF2-40B4-BE49-F238E27FC236}">
                <a16:creationId xmlns:a16="http://schemas.microsoft.com/office/drawing/2014/main" id="{3CF79C2E-F223-6935-4E88-48CC025351C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71700" y="2438400"/>
            <a:ext cx="7848600" cy="3233738"/>
          </a:xfr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1848ABF6-7C55-3FAD-832E-963C7E2AE7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The pipe-and-filter architecture and design principles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B0DDA109-D5A8-6274-0947-FFFD11A6AF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1. </a:t>
            </a:r>
            <a:r>
              <a:rPr lang="en-GB" altLang="en-US" sz="2400" i="1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Divide and conquer</a:t>
            </a: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The separate processes can be independently designed.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2. </a:t>
            </a:r>
            <a:r>
              <a:rPr lang="en-GB" altLang="en-US" sz="2400" i="1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Increase cohesion</a:t>
            </a: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The processes have functional cohesion.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3.  </a:t>
            </a:r>
            <a:r>
              <a:rPr lang="en-GB" altLang="en-US" sz="2400" i="1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Reduce coupling</a:t>
            </a: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The processes have only one input and one output.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4. </a:t>
            </a:r>
            <a:r>
              <a:rPr lang="en-GB" altLang="en-US" sz="2400" i="1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Increase abstraction</a:t>
            </a: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The pipeline components are often good abstractions, hiding their internal details.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5. </a:t>
            </a:r>
            <a:r>
              <a:rPr lang="en-GB" altLang="en-US" sz="2400" i="1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Increase reusability</a:t>
            </a: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The processes can often be used in many different contexts.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6. </a:t>
            </a:r>
            <a:r>
              <a:rPr lang="en-GB" altLang="en-US" sz="2400" i="1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Increase reuse</a:t>
            </a: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It is often possible to find reusable components to insert into a pipeline.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B3646F9-C00E-4D02-493D-C445F9A0B5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en-US">
                <a:cs typeface="Times" panose="02020603050405020304" pitchFamily="18" charset="0"/>
              </a:rPr>
              <a:t>The importance of software architecture</a:t>
            </a:r>
            <a:r>
              <a:rPr lang="en-US" altLang="en-US"/>
              <a:t>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8B71AC5-3E96-065C-92CA-1BFDA76FAC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>
                <a:cs typeface="Times" panose="02020603050405020304" pitchFamily="18" charset="0"/>
              </a:rPr>
              <a:t>Why you need to develop an architectural model:</a:t>
            </a:r>
            <a:r>
              <a:rPr lang="en-US" altLang="en-US" sz="2800">
                <a:cs typeface="Times" panose="02020603050405020304" pitchFamily="18" charset="0"/>
              </a:rPr>
              <a:t> </a:t>
            </a:r>
            <a:endParaRPr lang="en-GB" altLang="en-US" sz="2800">
              <a:cs typeface="Times" panose="02020603050405020304" pitchFamily="18" charset="0"/>
            </a:endParaRPr>
          </a:p>
          <a:p>
            <a:pPr lvl="1"/>
            <a:r>
              <a:rPr lang="en-GB" altLang="en-US" sz="2400">
                <a:cs typeface="Times" panose="02020603050405020304" pitchFamily="18" charset="0"/>
              </a:rPr>
              <a:t>To enable everyone to better understand the system</a:t>
            </a:r>
            <a:r>
              <a:rPr lang="en-US" altLang="en-US" sz="2400"/>
              <a:t> </a:t>
            </a:r>
          </a:p>
          <a:p>
            <a:pPr lvl="1"/>
            <a:r>
              <a:rPr lang="en-GB" altLang="en-US" sz="2400">
                <a:cs typeface="Times" panose="02020603050405020304" pitchFamily="18" charset="0"/>
              </a:rPr>
              <a:t>To allow people to work on individual pieces of the system in isolation</a:t>
            </a:r>
            <a:endParaRPr lang="en-US" altLang="en-US" sz="2400"/>
          </a:p>
          <a:p>
            <a:pPr lvl="1"/>
            <a:r>
              <a:rPr lang="en-GB" altLang="en-US" sz="2400">
                <a:cs typeface="Times" panose="02020603050405020304" pitchFamily="18" charset="0"/>
              </a:rPr>
              <a:t>To prepare for extension of the system</a:t>
            </a:r>
            <a:r>
              <a:rPr lang="en-US" altLang="en-US" sz="2400"/>
              <a:t> </a:t>
            </a:r>
          </a:p>
          <a:p>
            <a:pPr lvl="1"/>
            <a:r>
              <a:rPr lang="en-GB" altLang="en-US" sz="2400">
                <a:cs typeface="Times" panose="02020603050405020304" pitchFamily="18" charset="0"/>
              </a:rPr>
              <a:t>To facilitate reuse and reusability</a:t>
            </a:r>
            <a:r>
              <a:rPr lang="en-US" altLang="en-US" sz="2400"/>
              <a:t>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E187D330-4DA8-5F0A-BB5E-9B7BB83D29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The pipe-and-filter architecture and design principles</a:t>
            </a:r>
            <a:endParaRPr lang="en-GB" altLang="en-US">
              <a:cs typeface="Times" panose="02020603050405020304" pitchFamily="18" charset="0"/>
            </a:endParaRP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7E96EF9D-5D7E-6D88-25AB-9D89BAC48B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>
              <a:buFontTx/>
              <a:buNone/>
            </a:pPr>
            <a:r>
              <a:rPr lang="en-GB" altLang="en-US" sz="2000" dirty="0">
                <a:cs typeface="Times" panose="02020603050405020304" pitchFamily="18" charset="0"/>
              </a:rPr>
              <a:t>7.</a:t>
            </a:r>
            <a:r>
              <a:rPr lang="en-GB" altLang="en-US" dirty="0">
                <a:cs typeface="Times" panose="02020603050405020304" pitchFamily="18" charset="0"/>
              </a:rPr>
              <a:t> </a:t>
            </a:r>
            <a:r>
              <a:rPr lang="en-GB" altLang="en-US" sz="2000" i="1" dirty="0">
                <a:cs typeface="Times" panose="02020603050405020304" pitchFamily="18" charset="0"/>
              </a:rPr>
              <a:t>Design for flexibility</a:t>
            </a:r>
            <a:r>
              <a:rPr lang="en-GB" altLang="en-US" sz="2000" dirty="0">
                <a:cs typeface="Times" panose="02020603050405020304" pitchFamily="18" charset="0"/>
              </a:rPr>
              <a:t>: There are several ways in which the system is flexible.</a:t>
            </a:r>
          </a:p>
          <a:p>
            <a:pPr lvl="1" algn="just">
              <a:buFontTx/>
              <a:buNone/>
            </a:pPr>
            <a:r>
              <a:rPr lang="en-GB" altLang="en-US" sz="2000" dirty="0">
                <a:cs typeface="Times" panose="02020603050405020304" pitchFamily="18" charset="0"/>
              </a:rPr>
              <a:t>8. </a:t>
            </a:r>
            <a:r>
              <a:rPr lang="en-GB" altLang="en-US" sz="2000" i="1" dirty="0">
                <a:cs typeface="Times" panose="02020603050405020304" pitchFamily="18" charset="0"/>
              </a:rPr>
              <a:t>Design for testability</a:t>
            </a:r>
            <a:r>
              <a:rPr lang="en-GB" altLang="en-US" sz="2000" dirty="0">
                <a:cs typeface="Times" panose="02020603050405020304" pitchFamily="18" charset="0"/>
              </a:rPr>
              <a:t>: It is normally easy to test the individual processes.</a:t>
            </a:r>
          </a:p>
          <a:p>
            <a:pPr lvl="1" algn="just">
              <a:buFontTx/>
              <a:buNone/>
            </a:pPr>
            <a:r>
              <a:rPr lang="en-GB" altLang="en-US" sz="2000" dirty="0">
                <a:cs typeface="Times" panose="02020603050405020304" pitchFamily="18" charset="0"/>
              </a:rPr>
              <a:t>9. </a:t>
            </a:r>
            <a:r>
              <a:rPr lang="en-GB" altLang="en-US" sz="2000" i="1" dirty="0">
                <a:cs typeface="Times" panose="02020603050405020304" pitchFamily="18" charset="0"/>
              </a:rPr>
              <a:t>Design defensively</a:t>
            </a:r>
            <a:r>
              <a:rPr lang="en-GB" altLang="en-US" sz="2000" dirty="0">
                <a:cs typeface="Times" panose="02020603050405020304" pitchFamily="18" charset="0"/>
              </a:rPr>
              <a:t>: You rigorously check the inputs of each component, or else you can use design by contract.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69DCC31E-E4BC-FFE9-431D-E7937A9912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en-US">
                <a:cs typeface="Times" panose="02020603050405020304" pitchFamily="18" charset="0"/>
              </a:rPr>
              <a:t>The Model-View-Controller (MVC) architectural pattern</a:t>
            </a:r>
            <a:r>
              <a:rPr lang="en-US" altLang="en-US"/>
              <a:t> 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4D75B98C-A61F-09A9-F3FC-241F0B4B6B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A</a:t>
            </a:r>
            <a:r>
              <a:rPr lang="en-GB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n architectural pattern used to help separate the user interface layer from other parts of the system</a:t>
            </a:r>
            <a:r>
              <a:rPr lang="en-US" alt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The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model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 contains the underlying classes whose instances are to be viewed and manipulated</a:t>
            </a:r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The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view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 contains objects used to render the appearance of the data from the model in the user interface</a:t>
            </a:r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The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controller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 contains the objects that control and handle the user’s interaction with the view and the model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The Observable design pattern is normally used to separate the model from the view</a:t>
            </a:r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F122E37-C487-888C-D5BC-FD102A2B5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Example of the MVC architecture for the UI</a:t>
            </a:r>
          </a:p>
        </p:txBody>
      </p:sp>
      <p:pic>
        <p:nvPicPr>
          <p:cNvPr id="69635" name="Picture 3">
            <a:extLst>
              <a:ext uri="{FF2B5EF4-FFF2-40B4-BE49-F238E27FC236}">
                <a16:creationId xmlns:a16="http://schemas.microsoft.com/office/drawing/2014/main" id="{95A27BE6-C974-825C-5C49-86DD86AE7B7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2503488"/>
            <a:ext cx="7772400" cy="2479675"/>
          </a:xfr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DAB23213-3842-30E2-5EFF-CDD381798A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Example of MVC in Web architecture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BF1621CF-5AEF-D3C2-8060-962B619628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4262D673-E7EF-B0BF-B0DB-729C45E59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603500"/>
            <a:ext cx="9448800" cy="380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>
                <a:solidFill>
                  <a:srgbClr val="262626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rgbClr val="262626"/>
                </a:solidFill>
                <a:latin typeface="Gill Sans MT" panose="020B0502020104020203" pitchFamily="34" charset="0"/>
              </a:defRPr>
            </a:lvl9pPr>
          </a:lstStyle>
          <a:p>
            <a:pPr marL="742950" marR="0" lvl="1" indent="-285750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3116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altLang="en-US" sz="2400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altLang="en-US" sz="2400" i="1" dirty="0">
                <a:solidFill>
                  <a:schemeClr val="tx1"/>
                </a:solidFill>
                <a:latin typeface="+mn-lt"/>
              </a:rPr>
              <a:t>View</a:t>
            </a:r>
            <a:r>
              <a:rPr lang="en-US" altLang="en-US" sz="2400" dirty="0">
                <a:solidFill>
                  <a:schemeClr val="tx1"/>
                </a:solidFill>
                <a:latin typeface="+mn-lt"/>
              </a:rPr>
              <a:t> component generates the HTML code to be displayed by the browser.</a:t>
            </a:r>
          </a:p>
          <a:p>
            <a:pPr marL="742950" marR="0" lvl="1" indent="-285750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3116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GB" altLang="en-US" sz="2400" dirty="0">
                <a:solidFill>
                  <a:schemeClr val="tx1"/>
                </a:solidFill>
                <a:latin typeface="+mn-lt"/>
                <a:cs typeface="Times" panose="02020603050405020304" pitchFamily="18" charset="0"/>
              </a:rPr>
              <a:t>The </a:t>
            </a:r>
            <a:r>
              <a:rPr lang="en-GB" altLang="en-US" sz="2400" i="1" dirty="0">
                <a:solidFill>
                  <a:schemeClr val="tx1"/>
                </a:solidFill>
                <a:latin typeface="+mn-lt"/>
                <a:cs typeface="Times" panose="02020603050405020304" pitchFamily="18" charset="0"/>
              </a:rPr>
              <a:t>Controller</a:t>
            </a:r>
            <a:r>
              <a:rPr lang="en-GB" altLang="en-US" sz="2400" dirty="0">
                <a:solidFill>
                  <a:schemeClr val="tx1"/>
                </a:solidFill>
                <a:latin typeface="+mn-lt"/>
                <a:cs typeface="Times" panose="02020603050405020304" pitchFamily="18" charset="0"/>
              </a:rPr>
              <a:t> is the component that interprets ‘HTTP post’ transmissions coming back from the browser.</a:t>
            </a:r>
          </a:p>
          <a:p>
            <a:pPr marL="742950" marR="0" lvl="1" indent="-285750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3116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GB" altLang="en-US" sz="2400" dirty="0">
                <a:solidFill>
                  <a:schemeClr val="tx1"/>
                </a:solidFill>
                <a:latin typeface="+mn-lt"/>
                <a:cs typeface="Times" panose="02020603050405020304" pitchFamily="18" charset="0"/>
              </a:rPr>
              <a:t>The </a:t>
            </a:r>
            <a:r>
              <a:rPr lang="en-GB" altLang="en-US" sz="2400" i="1" dirty="0">
                <a:solidFill>
                  <a:schemeClr val="tx1"/>
                </a:solidFill>
                <a:latin typeface="+mn-lt"/>
                <a:cs typeface="Times" panose="02020603050405020304" pitchFamily="18" charset="0"/>
              </a:rPr>
              <a:t>Model</a:t>
            </a:r>
            <a:r>
              <a:rPr lang="en-GB" altLang="en-US" sz="2400" dirty="0">
                <a:solidFill>
                  <a:schemeClr val="tx1"/>
                </a:solidFill>
                <a:latin typeface="+mn-lt"/>
                <a:cs typeface="Times" panose="02020603050405020304" pitchFamily="18" charset="0"/>
              </a:rPr>
              <a:t> is the underlying system that manages the information.</a:t>
            </a:r>
            <a:endParaRPr lang="en-US" altLang="en-US" sz="24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B8348E10-4BEF-0668-1630-E6F7F98EFD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6858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/>
              <a:t>The MVC architecture and design principles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75EED55A-95A3-D7C8-ADCB-EF2376E1AD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2590800"/>
            <a:ext cx="9906000" cy="3886200"/>
          </a:xfrm>
        </p:spPr>
        <p:txBody>
          <a:bodyPr rtlCol="0">
            <a:normAutofit fontScale="92500" lnSpcReduction="20000"/>
          </a:bodyPr>
          <a:lstStyle/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1.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Divide and conquer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The three components can be somewhat independently designed.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2.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Increase cohesion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The components have stronger layer cohesion than if the view and controller were together in a single UI layer.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3.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Reduce coupling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The communication channels between the three components are minimal.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4.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Increase reuse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The view and controller normally make extensive use of reusable components for various kinds of UI controls. 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5.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Design for flexibility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It is usually quite easy to change the UI by changing the view, the controller, or both.</a:t>
            </a:r>
          </a:p>
          <a:p>
            <a:pPr marL="385763" lvl="1" indent="-195263" algn="just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6.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Design for testability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You can test the application separately from the UI.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35821184-CCD1-5A32-8539-18EA716E96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The Service-oriented architectural pattern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BD759260-984E-47E1-4549-EC53D35C82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954" y="2603500"/>
            <a:ext cx="9894046" cy="3416300"/>
          </a:xfrm>
        </p:spPr>
        <p:txBody>
          <a:bodyPr rtlCol="0">
            <a:normAutofit fontScale="925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This architecture organizes an application as a collection of services that communicates using well-defined interfaces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the context of the Internet, the services are called </a:t>
            </a:r>
            <a:r>
              <a:rPr lang="en-US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Web services</a:t>
            </a:r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web service is an application, accessible through the Internet, that can be integrated  with other services to form a complete system</a:t>
            </a:r>
            <a:endParaRPr lang="en-US" altLang="en-US" sz="24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different components generally communicate with each other using open standards such as XML.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1107D558-998A-3144-1287-B44F66ACA7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Example of a service-oriented application</a:t>
            </a:r>
          </a:p>
        </p:txBody>
      </p:sp>
      <p:pic>
        <p:nvPicPr>
          <p:cNvPr id="77827" name="Picture 3">
            <a:extLst>
              <a:ext uri="{FF2B5EF4-FFF2-40B4-BE49-F238E27FC236}">
                <a16:creationId xmlns:a16="http://schemas.microsoft.com/office/drawing/2014/main" id="{33B5F839-0F1D-5B3C-CC5B-9A2C64840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275" y="2819400"/>
            <a:ext cx="702945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43808791-6020-5628-558B-17ECD5D2E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6858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/>
              <a:t>The Service-oriented architecture and design principles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33067463-30DA-EB38-8828-77188EE7A9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19225" y="2362200"/>
            <a:ext cx="9353550" cy="4191000"/>
          </a:xfrm>
        </p:spPr>
        <p:txBody>
          <a:bodyPr rtlCol="0">
            <a:normAutofit fontScale="92500" lnSpcReduction="10000"/>
          </a:bodyPr>
          <a:lstStyle/>
          <a:p>
            <a:pPr lvl="1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Divide and conquer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The application is made of independently designed services.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Increase cohesion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The Web services are structured as layers and generally have good functional cohesion.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Reduce coupling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Web-based applications are loosely coupled built by binding together distributed components.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Increase reusability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A Web service is a highly reusable component.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Increase reuse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Web-based applications are built by reusing existing Web services.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6. </a:t>
            </a: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Anticipate obsolescence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Obsolete services can be replaced by new implementation without impacting the applications that use them.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9350D7B4-3B35-BC78-9759-58BB23221E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49287" y="609600"/>
            <a:ext cx="7772400" cy="1143000"/>
          </a:xfrm>
          <a:noFill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/>
              <a:t>The Service-oriented architecture and design principles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3B224447-B60A-2534-93B7-238FF13DE9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5400" y="2418522"/>
            <a:ext cx="9601200" cy="4191000"/>
          </a:xfrm>
        </p:spPr>
        <p:txBody>
          <a:bodyPr/>
          <a:lstStyle/>
          <a:p>
            <a:pPr lvl="1">
              <a:buFontTx/>
              <a:buNone/>
            </a:pPr>
            <a:r>
              <a:rPr lang="en-GB" altLang="en-US" sz="2400" dirty="0"/>
              <a:t>7</a:t>
            </a:r>
            <a:r>
              <a:rPr lang="en-GB" altLang="en-US" dirty="0"/>
              <a:t>. </a:t>
            </a:r>
            <a:r>
              <a:rPr lang="en-GB" altLang="en-US" sz="2400" i="1" dirty="0"/>
              <a:t>Design for portability</a:t>
            </a:r>
            <a:r>
              <a:rPr lang="en-GB" altLang="en-US" sz="2400" dirty="0"/>
              <a:t>: A service can be implemented on any platform that supports the required standards.</a:t>
            </a:r>
          </a:p>
          <a:p>
            <a:pPr lvl="1">
              <a:buFontTx/>
              <a:buNone/>
            </a:pPr>
            <a:r>
              <a:rPr lang="en-GB" altLang="en-US" sz="2400" dirty="0"/>
              <a:t>8. </a:t>
            </a:r>
            <a:r>
              <a:rPr lang="en-GB" altLang="en-US" sz="2400" i="1" dirty="0"/>
              <a:t>Design for testability</a:t>
            </a:r>
            <a:r>
              <a:rPr lang="en-GB" altLang="en-US" sz="2400" dirty="0"/>
              <a:t>: Each service can be tested independently.</a:t>
            </a:r>
          </a:p>
          <a:p>
            <a:pPr lvl="1">
              <a:buFontTx/>
              <a:buNone/>
            </a:pPr>
            <a:r>
              <a:rPr lang="en-US" altLang="en-US" sz="2400" dirty="0"/>
              <a:t>9. </a:t>
            </a:r>
            <a:r>
              <a:rPr lang="en-US" altLang="en-US" sz="2400" i="1" dirty="0"/>
              <a:t>Design defensively</a:t>
            </a:r>
            <a:r>
              <a:rPr lang="en-US" altLang="en-US" sz="2400" dirty="0"/>
              <a:t>: Web services enforce defensive design since different applications can access the service.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41737E19-F9AA-3100-773B-CF3C359915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The Message-oriented architectural pattern 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C1D0F824-FB07-D793-6261-77D2B8AF72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81919" y="2577548"/>
            <a:ext cx="9428162" cy="3823252"/>
          </a:xfrm>
        </p:spPr>
        <p:txBody>
          <a:bodyPr rtlCol="0">
            <a:normAutofit fontScale="250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1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Under this architecture, the different sub-systems communicate and collaborate to accomplish some task only by exchanging messages.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7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Also known as Message-oriented Middleware (MOM)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7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core of this architecture is an application-to-application messaging system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7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Senders and receivers need only to know what are the message formats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7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addition, the communicating applications do not have to be available at the same time (i.e. messages can be made persistent)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7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self-contained messages are sent by one component (the </a:t>
            </a:r>
            <a:r>
              <a:rPr lang="en-US" altLang="en-US" sz="72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publisher</a:t>
            </a:r>
            <a:r>
              <a:rPr lang="en-US" altLang="en-US" sz="7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through virtual channels (</a:t>
            </a:r>
            <a:r>
              <a:rPr lang="en-US" altLang="en-US" sz="72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topics</a:t>
            </a:r>
            <a:r>
              <a:rPr lang="en-US" altLang="en-US" sz="7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to which other interested software components can subscribe (</a:t>
            </a:r>
            <a:r>
              <a:rPr lang="en-US" altLang="en-US" sz="72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subscribers</a:t>
            </a:r>
            <a:r>
              <a:rPr lang="en-US" altLang="en-US" sz="7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922FE07-9BB0-0330-B373-A093F6A27F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en-US">
                <a:cs typeface="Times" panose="02020603050405020304" pitchFamily="18" charset="0"/>
              </a:rPr>
              <a:t>Contents of a good architectural model</a:t>
            </a:r>
            <a:r>
              <a:rPr lang="en-US" altLang="en-US"/>
              <a:t>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984F598-1AA9-3804-5CAD-A8CE08FD8C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z="28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A system’s architecture will often be expressed in terms of several different </a:t>
            </a:r>
            <a:r>
              <a:rPr lang="en-GB" altLang="en-US" sz="2800" i="1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views</a:t>
            </a:r>
            <a:r>
              <a:rPr lang="en-US" altLang="en-US" sz="2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The logical breakdown into subsystems</a:t>
            </a:r>
            <a:r>
              <a:rPr lang="en-US" alt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The interfaces among the subsystems </a:t>
            </a:r>
            <a:endParaRPr lang="en-US" altLang="en-US" sz="24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The dynamics of the interaction among components at run time</a:t>
            </a:r>
            <a:r>
              <a:rPr lang="en-US" alt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The data that will be shared among the subsystems</a:t>
            </a:r>
            <a:r>
              <a:rPr lang="en-US" alt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altLang="en-US" sz="240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The components that will exist at run time, and the machines or devices on which they will be located</a:t>
            </a:r>
            <a:r>
              <a:rPr lang="en-US" alt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54FE00EA-36E0-2A43-4CE1-93C8B1429A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Example of a Message-oriented application</a:t>
            </a:r>
          </a:p>
        </p:txBody>
      </p:sp>
      <p:pic>
        <p:nvPicPr>
          <p:cNvPr id="86019" name="Picture 3">
            <a:extLst>
              <a:ext uri="{FF2B5EF4-FFF2-40B4-BE49-F238E27FC236}">
                <a16:creationId xmlns:a16="http://schemas.microsoft.com/office/drawing/2014/main" id="{40BA04D0-B332-0F0B-A0D9-642D4DE01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3" y="2362200"/>
            <a:ext cx="7343775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572DBD5A-2C74-1BAE-A0FE-7B16F0468B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/>
              <a:t>The Message-oriented architecture and design principles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93350275-BEBD-B06D-5A8D-8660BECF86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2514600"/>
            <a:ext cx="9829800" cy="4038600"/>
          </a:xfrm>
        </p:spPr>
        <p:txBody>
          <a:bodyPr rtlCol="0">
            <a:normAutofit/>
          </a:bodyPr>
          <a:lstStyle/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1. </a:t>
            </a:r>
            <a:r>
              <a:rPr lang="en-GB" altLang="en-US" sz="2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Divide and conquer</a:t>
            </a: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The application is made of isolated software components.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3. </a:t>
            </a:r>
            <a:r>
              <a:rPr lang="en-GB" altLang="en-US" sz="2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Reduce coupling</a:t>
            </a: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The components are loosely coupled since they share only data format.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4. </a:t>
            </a:r>
            <a:r>
              <a:rPr lang="en-GB" altLang="en-US" sz="2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Increase abstraction</a:t>
            </a: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The prescribed format of the messages are generally simple to manipulate, all the application details being hidden behind the messaging system.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5. </a:t>
            </a:r>
            <a:r>
              <a:rPr lang="en-GB" altLang="en-US" sz="2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Increase reusability</a:t>
            </a: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A component will be </a:t>
            </a:r>
            <a:r>
              <a:rPr lang="en-GB" alt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resusable</a:t>
            </a: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is the message formats are flexible enough.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6. </a:t>
            </a:r>
            <a:r>
              <a:rPr lang="en-GB" altLang="en-US" sz="2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Increase reuse</a:t>
            </a: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The components can be reused as long as the new system adhere to the proposed message formats.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>
            <a:extLst>
              <a:ext uri="{FF2B5EF4-FFF2-40B4-BE49-F238E27FC236}">
                <a16:creationId xmlns:a16="http://schemas.microsoft.com/office/drawing/2014/main" id="{AFCC0BAC-7AC2-2477-26A8-9D36019CC1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685800"/>
            <a:ext cx="7772400" cy="1143000"/>
          </a:xfrm>
          <a:noFill/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/>
              <a:t>The Message-oriented architecture and design principles</a:t>
            </a: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FE390481-1F72-D1C8-DFC9-A897017FB2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5400" y="2438400"/>
            <a:ext cx="9601200" cy="4267200"/>
          </a:xfrm>
        </p:spPr>
        <p:txBody>
          <a:bodyPr/>
          <a:lstStyle/>
          <a:p>
            <a:pPr lvl="1">
              <a:buFontTx/>
              <a:buNone/>
            </a:pPr>
            <a:r>
              <a:rPr lang="en-GB" altLang="en-US" sz="2400" dirty="0"/>
              <a:t>7.</a:t>
            </a:r>
            <a:r>
              <a:rPr lang="en-GB" altLang="en-US" dirty="0"/>
              <a:t> </a:t>
            </a:r>
            <a:r>
              <a:rPr lang="en-GB" altLang="en-US" sz="2000" i="1" dirty="0"/>
              <a:t>Design for flexibility</a:t>
            </a:r>
            <a:r>
              <a:rPr lang="en-GB" altLang="en-US" sz="2000" dirty="0"/>
              <a:t>: The functionality of a message-oriented system can be easily updated or enhanced by adding or replacing components in the system.</a:t>
            </a:r>
          </a:p>
          <a:p>
            <a:pPr lvl="1">
              <a:buFontTx/>
              <a:buNone/>
            </a:pPr>
            <a:r>
              <a:rPr lang="en-GB" altLang="en-US" sz="2000" dirty="0"/>
              <a:t>8. </a:t>
            </a:r>
            <a:r>
              <a:rPr lang="en-GB" altLang="en-US" sz="2000" i="1" dirty="0"/>
              <a:t>Design for testability</a:t>
            </a:r>
            <a:r>
              <a:rPr lang="en-GB" altLang="en-US" sz="2000" dirty="0"/>
              <a:t>: Each component can be tested independently.</a:t>
            </a:r>
          </a:p>
          <a:p>
            <a:pPr lvl="1">
              <a:buFontTx/>
              <a:buNone/>
            </a:pPr>
            <a:r>
              <a:rPr lang="en-US" altLang="en-US" sz="2000" dirty="0"/>
              <a:t>9. </a:t>
            </a:r>
            <a:r>
              <a:rPr lang="en-US" altLang="en-US" sz="2000" i="1" dirty="0"/>
              <a:t>Design defensively</a:t>
            </a:r>
            <a:r>
              <a:rPr lang="en-US" altLang="en-US" sz="2000" dirty="0"/>
              <a:t>: Defensive design consists simply of validating all received messages before processing them.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2C42A66-8C85-D1F4-E092-14BA38CEF1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2954866"/>
            <a:ext cx="8825658" cy="948267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409793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5CAA84-2DA2-9D74-6206-C8E484B181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3E07ECD-67CF-2144-E300-EFD608544A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2954866"/>
            <a:ext cx="8825658" cy="948267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103887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5B178F0-2C82-CE5B-C135-EB87D2DD02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en-US">
                <a:cs typeface="Times" panose="02020603050405020304" pitchFamily="18" charset="0"/>
              </a:rPr>
              <a:t>Design </a:t>
            </a:r>
            <a:r>
              <a:rPr lang="en-GB" altLang="en-US" i="1">
                <a:cs typeface="Times" panose="02020603050405020304" pitchFamily="18" charset="0"/>
              </a:rPr>
              <a:t>stable</a:t>
            </a:r>
            <a:r>
              <a:rPr lang="en-GB" altLang="en-US">
                <a:cs typeface="Times" panose="02020603050405020304" pitchFamily="18" charset="0"/>
              </a:rPr>
              <a:t> architecture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9D760E7-B19D-E91B-ADCC-AA5955E2F4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400">
                <a:cs typeface="Times" panose="02020603050405020304" pitchFamily="18" charset="0"/>
              </a:rPr>
              <a:t>To ensure the maintainability and reliability of a system, an architectural model must be designed to be </a:t>
            </a:r>
            <a:r>
              <a:rPr lang="en-GB" altLang="en-US" sz="2400" i="1">
                <a:cs typeface="Times" panose="02020603050405020304" pitchFamily="18" charset="0"/>
              </a:rPr>
              <a:t>stable</a:t>
            </a:r>
            <a:r>
              <a:rPr lang="en-GB" altLang="en-US" sz="2400">
                <a:cs typeface="Times" panose="02020603050405020304" pitchFamily="18" charset="0"/>
              </a:rPr>
              <a:t>. </a:t>
            </a:r>
          </a:p>
          <a:p>
            <a:pPr lvl="1"/>
            <a:r>
              <a:rPr lang="en-GB" altLang="en-US" sz="2000">
                <a:cs typeface="Times" panose="02020603050405020304" pitchFamily="18" charset="0"/>
              </a:rPr>
              <a:t>Being stable means that the new features can be easily added with only small changes to the architecture</a:t>
            </a:r>
            <a:r>
              <a:rPr lang="en-US" altLang="en-US" sz="200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5FA078A-D100-A75C-15A7-AABFD006D3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en-US">
                <a:cs typeface="Times" panose="02020603050405020304" pitchFamily="18" charset="0"/>
              </a:rPr>
              <a:t>Developing an architectural model</a:t>
            </a:r>
            <a:r>
              <a:rPr lang="en-US" altLang="en-US"/>
              <a:t>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3C86C13-09A5-DD20-9DF9-1761191C8D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954" y="2603500"/>
            <a:ext cx="9817846" cy="34163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Start by sketching an outline of the architecture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Based on the principal requirements and use cases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Determine the main components that will be needed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Choose among the various architectural patterns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Discussed next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alt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Suggestion</a:t>
            </a:r>
            <a:r>
              <a:rPr lang="en-GB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: have several different teams independently develop a first draft of the architecture and merge together the best ideas</a:t>
            </a:r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 </a:t>
            </a:r>
            <a:endParaRPr lang="en-GB" altLang="en-US" sz="2400" dirty="0">
              <a:solidFill>
                <a:schemeClr val="tx1">
                  <a:lumMod val="85000"/>
                  <a:lumOff val="15000"/>
                </a:schemeClr>
              </a:solidFill>
              <a:cs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FDC240C-09E4-2AF6-E081-9610F78FA3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en-US">
                <a:cs typeface="Times" panose="02020603050405020304" pitchFamily="18" charset="0"/>
              </a:rPr>
              <a:t>Developing an architectural model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7098440-5CD2-A06E-1655-AF46715F5F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954" y="2603500"/>
            <a:ext cx="9817846" cy="3416300"/>
          </a:xfrm>
        </p:spPr>
        <p:txBody>
          <a:bodyPr rtlCol="0">
            <a:normAutofit lnSpcReduction="10000"/>
          </a:bodyPr>
          <a:lstStyle/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Refine the architecture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Identify the main ways in which the components will interact and the interfaces between them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Decide how each piece of data and functionality will be distributed among the various components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Determine if you can re-use an existing framework, if you can build a framework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Consider each use case and adjust the architecture to make it realizable</a:t>
            </a:r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Mature the architecture</a:t>
            </a:r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AEE596C-EE54-CCFC-EC8A-CD1D610E3C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en-US">
                <a:cs typeface="Times" panose="02020603050405020304" pitchFamily="18" charset="0"/>
              </a:rPr>
              <a:t>Describing an architecture using UML</a:t>
            </a:r>
            <a:r>
              <a:rPr lang="en-US" altLang="en-US"/>
              <a:t> 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F6B619D-6A62-0B34-2B78-4EDD67A567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954" y="2603500"/>
            <a:ext cx="9894046" cy="3416300"/>
          </a:xfrm>
        </p:spPr>
        <p:txBody>
          <a:bodyPr rtlCol="0">
            <a:normAutofit/>
          </a:bodyPr>
          <a:lstStyle/>
          <a:p>
            <a:pPr lvl="1" fontAlgn="auto"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All UML diagrams can be useful to describe aspects of the architectural model</a:t>
            </a:r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Four UML diagrams are particularly suitable for architecture modelling: 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Package diagrams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Subsystem diagrams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Component diagrams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" panose="02020603050405020304" pitchFamily="18" charset="0"/>
              </a:rPr>
              <a:t>Deployment diagrams</a:t>
            </a:r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0CE9356-3CC6-53C6-A4BB-B097E4D1A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Package diagrams</a:t>
            </a:r>
          </a:p>
        </p:txBody>
      </p:sp>
      <p:pic>
        <p:nvPicPr>
          <p:cNvPr id="22531" name="Picture 3">
            <a:extLst>
              <a:ext uri="{FF2B5EF4-FFF2-40B4-BE49-F238E27FC236}">
                <a16:creationId xmlns:a16="http://schemas.microsoft.com/office/drawing/2014/main" id="{42D9BD7A-AB97-0E64-D06A-CE9B5FF5845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59075" y="3254375"/>
            <a:ext cx="6673850" cy="1450975"/>
          </a:xfr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140</TotalTime>
  <Words>2445</Words>
  <Application>Microsoft Office PowerPoint</Application>
  <PresentationFormat>Widescreen</PresentationFormat>
  <Paragraphs>242</Paragraphs>
  <Slides>44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Calibri</vt:lpstr>
      <vt:lpstr>Century Gothic</vt:lpstr>
      <vt:lpstr>Times</vt:lpstr>
      <vt:lpstr>Times New Roman</vt:lpstr>
      <vt:lpstr>Wingdings 3</vt:lpstr>
      <vt:lpstr>Ion Boardroom</vt:lpstr>
      <vt:lpstr>Introduction to Software Architecture</vt:lpstr>
      <vt:lpstr>Introduction</vt:lpstr>
      <vt:lpstr>The importance of software architecture </vt:lpstr>
      <vt:lpstr>Contents of a good architectural model </vt:lpstr>
      <vt:lpstr>Design stable architecture</vt:lpstr>
      <vt:lpstr>Developing an architectural model </vt:lpstr>
      <vt:lpstr>Developing an architectural model</vt:lpstr>
      <vt:lpstr>Describing an architecture using UML </vt:lpstr>
      <vt:lpstr>Package diagrams</vt:lpstr>
      <vt:lpstr>Component diagrams</vt:lpstr>
      <vt:lpstr>Deployment diagrams</vt:lpstr>
      <vt:lpstr>Architectural Patterns </vt:lpstr>
      <vt:lpstr>The Multi-Layer architectural pattern </vt:lpstr>
      <vt:lpstr>Example of multi-layer systems</vt:lpstr>
      <vt:lpstr>The multi-layer architecture and design principles</vt:lpstr>
      <vt:lpstr>The multi-layer architecture and design principles</vt:lpstr>
      <vt:lpstr>The Client-Server and other distributed architectural patterns</vt:lpstr>
      <vt:lpstr>An example of a distributed system</vt:lpstr>
      <vt:lpstr>The distributed architecture and design principles</vt:lpstr>
      <vt:lpstr>The distributed architecture and design principles</vt:lpstr>
      <vt:lpstr>The Broker architectural pattern</vt:lpstr>
      <vt:lpstr>Example of a Broker system</vt:lpstr>
      <vt:lpstr>The broker architecture and design principles</vt:lpstr>
      <vt:lpstr>The Transaction-Processing architectural pattern </vt:lpstr>
      <vt:lpstr>Example of a transaction-processing system</vt:lpstr>
      <vt:lpstr>The transaction-processing architecture and design principles</vt:lpstr>
      <vt:lpstr>The Pipe-and-Filter architectural pattern </vt:lpstr>
      <vt:lpstr>Example of a pipe-and-filter system</vt:lpstr>
      <vt:lpstr>The pipe-and-filter architecture and design principles</vt:lpstr>
      <vt:lpstr>The pipe-and-filter architecture and design principles</vt:lpstr>
      <vt:lpstr>The Model-View-Controller (MVC) architectural pattern </vt:lpstr>
      <vt:lpstr>Example of the MVC architecture for the UI</vt:lpstr>
      <vt:lpstr>Example of MVC in Web architecture</vt:lpstr>
      <vt:lpstr>The MVC architecture and design principles</vt:lpstr>
      <vt:lpstr>The Service-oriented architectural pattern</vt:lpstr>
      <vt:lpstr>Example of a service-oriented application</vt:lpstr>
      <vt:lpstr>The Service-oriented architecture and design principles</vt:lpstr>
      <vt:lpstr>The Service-oriented architecture and design principles</vt:lpstr>
      <vt:lpstr>The Message-oriented architectural pattern </vt:lpstr>
      <vt:lpstr>Example of a Message-oriented application</vt:lpstr>
      <vt:lpstr>The Message-oriented architecture and design principles</vt:lpstr>
      <vt:lpstr>The Message-oriented architecture and design principles</vt:lpstr>
      <vt:lpstr>Questions?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Architecture</dc:title>
  <dc:creator>Fahim Faisal</dc:creator>
  <cp:lastModifiedBy>Fahim Faisal</cp:lastModifiedBy>
  <cp:revision>14</cp:revision>
  <dcterms:created xsi:type="dcterms:W3CDTF">2006-09-19T12:36:40Z</dcterms:created>
  <dcterms:modified xsi:type="dcterms:W3CDTF">2024-02-26T19:52:16Z</dcterms:modified>
</cp:coreProperties>
</file>