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74" r:id="rId14"/>
    <p:sldId id="275" r:id="rId15"/>
    <p:sldId id="266" r:id="rId16"/>
    <p:sldId id="276" r:id="rId17"/>
    <p:sldId id="267" r:id="rId18"/>
    <p:sldId id="277" r:id="rId19"/>
    <p:sldId id="268" r:id="rId20"/>
    <p:sldId id="278" r:id="rId21"/>
    <p:sldId id="269" r:id="rId22"/>
    <p:sldId id="27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36" autoAdjust="0"/>
  </p:normalViewPr>
  <p:slideViewPr>
    <p:cSldViewPr snapToGrid="0" snapToObjects="1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4805" y="4313516"/>
            <a:ext cx="5458968" cy="1048684"/>
          </a:xfrm>
        </p:spPr>
        <p:txBody>
          <a:bodyPr>
            <a:noAutofit/>
          </a:bodyPr>
          <a:lstStyle/>
          <a:p>
            <a:r>
              <a:rPr lang="en-US" sz="3600" b="1" dirty="0"/>
              <a:t>Introduction to Computers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760" y="5481914"/>
            <a:ext cx="5458968" cy="9446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Afjal H. Sarower</a:t>
            </a:r>
          </a:p>
          <a:p>
            <a:r>
              <a:rPr lang="en-US" dirty="0"/>
              <a:t>Lecturer</a:t>
            </a:r>
          </a:p>
          <a:p>
            <a:r>
              <a:rPr lang="en-US" dirty="0"/>
              <a:t>Department of CSE</a:t>
            </a:r>
          </a:p>
          <a:p>
            <a:r>
              <a:rPr lang="en-US" dirty="0"/>
              <a:t>Daffodil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34009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8614" y="224230"/>
            <a:ext cx="2304461" cy="23044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90" y="2558725"/>
            <a:ext cx="7818104" cy="4196350"/>
          </a:xfrm>
        </p:spPr>
        <p:txBody>
          <a:bodyPr>
            <a:normAutofit fontScale="85000" lnSpcReduction="20000"/>
          </a:bodyPr>
          <a:lstStyle/>
          <a:p>
            <a:r>
              <a:rPr lang="en-US" sz="2800" i="1" dirty="0"/>
              <a:t>Charles Babbage </a:t>
            </a:r>
            <a:r>
              <a:rPr lang="en-US" sz="2800" dirty="0"/>
              <a:t> is considered to be the father of modern digital computers</a:t>
            </a:r>
          </a:p>
          <a:p>
            <a:r>
              <a:rPr lang="en-US" sz="2800" dirty="0"/>
              <a:t>He is best remembered now for originating the concept of a programmable computer</a:t>
            </a:r>
          </a:p>
          <a:p>
            <a:r>
              <a:rPr lang="en-US" sz="2800" dirty="0"/>
              <a:t>He designed “Difference Engine” in 1822</a:t>
            </a:r>
          </a:p>
          <a:p>
            <a:r>
              <a:rPr lang="en-US" sz="2800" dirty="0"/>
              <a:t>He designed a </a:t>
            </a:r>
            <a:r>
              <a:rPr lang="en-US" sz="2800" i="1" dirty="0"/>
              <a:t>fully automatic analytical engine </a:t>
            </a:r>
            <a:r>
              <a:rPr lang="en-US" sz="2800" dirty="0"/>
              <a:t> in 1842 for performing basic arithmetic functions</a:t>
            </a:r>
          </a:p>
          <a:p>
            <a:r>
              <a:rPr lang="en-US" sz="2800" dirty="0"/>
              <a:t>His efforts established a number of principles that are fundamental to the design of any digital computer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26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Some Well Known Early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371544" cy="4475485"/>
          </a:xfrm>
        </p:spPr>
        <p:txBody>
          <a:bodyPr>
            <a:normAutofit/>
          </a:bodyPr>
          <a:lstStyle/>
          <a:p>
            <a:r>
              <a:rPr lang="en-US" sz="2400" dirty="0"/>
              <a:t>The Mark I Computer (1937-44)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Atanasoff</a:t>
            </a:r>
            <a:r>
              <a:rPr lang="en-US" sz="2400" dirty="0"/>
              <a:t>-Berry Computer (1939-42)</a:t>
            </a:r>
          </a:p>
          <a:p>
            <a:r>
              <a:rPr lang="en-US" sz="2400" dirty="0"/>
              <a:t>The ENIAC (1943-46)</a:t>
            </a:r>
          </a:p>
          <a:p>
            <a:r>
              <a:rPr lang="en-US" sz="2400" dirty="0"/>
              <a:t>The EDVAC (1946-52)</a:t>
            </a:r>
          </a:p>
          <a:p>
            <a:r>
              <a:rPr lang="en-US" sz="2400" dirty="0"/>
              <a:t>The EDSAC (1947-49)</a:t>
            </a:r>
          </a:p>
          <a:p>
            <a:r>
              <a:rPr lang="en-US" sz="2400" dirty="0"/>
              <a:t>Manchester Mark I (1948)</a:t>
            </a:r>
          </a:p>
          <a:p>
            <a:r>
              <a:rPr lang="en-US" sz="2400" dirty="0"/>
              <a:t>The UNIVAC I (1951)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0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00445"/>
            <a:ext cx="8358095" cy="3916363"/>
          </a:xfrm>
        </p:spPr>
        <p:txBody>
          <a:bodyPr>
            <a:noAutofit/>
          </a:bodyPr>
          <a:lstStyle/>
          <a:p>
            <a:r>
              <a:rPr lang="en-US" sz="2800" dirty="0"/>
              <a:t>“</a:t>
            </a:r>
            <a:r>
              <a:rPr lang="en-US" sz="2800" i="1" dirty="0"/>
              <a:t>Generation</a:t>
            </a:r>
            <a:r>
              <a:rPr lang="en-US" sz="2800" dirty="0"/>
              <a:t>” in computer talk is a step in technology. It provides a framework for the growth of computer industry</a:t>
            </a:r>
          </a:p>
          <a:p>
            <a:r>
              <a:rPr lang="en-US" sz="2800" dirty="0"/>
              <a:t>Originally it was used to distinguish between various hardware technologies, but now it has been extended to include both hardware and software</a:t>
            </a:r>
          </a:p>
          <a:p>
            <a:r>
              <a:rPr lang="en-US" sz="2800" dirty="0"/>
              <a:t>Till today, there are five computer generations</a:t>
            </a:r>
          </a:p>
        </p:txBody>
      </p:sp>
    </p:spTree>
    <p:extLst>
      <p:ext uri="{BB962C8B-B14F-4D97-AF65-F5344CB8AC3E}">
        <p14:creationId xmlns:p14="http://schemas.microsoft.com/office/powerpoint/2010/main" val="64915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41348"/>
          <a:stretch/>
        </p:blipFill>
        <p:spPr>
          <a:xfrm>
            <a:off x="0" y="2986235"/>
            <a:ext cx="9144000" cy="253944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81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57272"/>
            <a:ext cx="6508377" cy="1143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 Computer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211" y="2081951"/>
            <a:ext cx="5489280" cy="4078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3700" t="4291" r="23124"/>
          <a:stretch/>
        </p:blipFill>
        <p:spPr>
          <a:xfrm>
            <a:off x="7174048" y="2127213"/>
            <a:ext cx="1559137" cy="37416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0418" y="6321432"/>
            <a:ext cx="249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Vacuum tube based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4054" y="6262266"/>
            <a:ext cx="171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Vacuum tube</a:t>
            </a:r>
          </a:p>
        </p:txBody>
      </p:sp>
    </p:spTree>
    <p:extLst>
      <p:ext uri="{BB962C8B-B14F-4D97-AF65-F5344CB8AC3E}">
        <p14:creationId xmlns:p14="http://schemas.microsoft.com/office/powerpoint/2010/main" val="44868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750543"/>
            <a:ext cx="9144000" cy="2719105"/>
            <a:chOff x="0" y="2108937"/>
            <a:chExt cx="9144000" cy="27191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b="41348"/>
            <a:stretch/>
          </p:blipFill>
          <p:spPr>
            <a:xfrm>
              <a:off x="0" y="2108937"/>
              <a:ext cx="9144000" cy="2539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57745"/>
            <a:stretch/>
          </p:blipFill>
          <p:spPr>
            <a:xfrm>
              <a:off x="0" y="2998537"/>
              <a:ext cx="9144000" cy="1829505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56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57272"/>
            <a:ext cx="6508377" cy="1143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 Computer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6382" y="2186703"/>
            <a:ext cx="3937617" cy="2854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63" y="2186703"/>
            <a:ext cx="4668306" cy="3757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5899" y="5404850"/>
            <a:ext cx="116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Transistor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4709" y="6111927"/>
            <a:ext cx="2008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Transistor based.</a:t>
            </a:r>
          </a:p>
        </p:txBody>
      </p:sp>
    </p:spTree>
    <p:extLst>
      <p:ext uri="{BB962C8B-B14F-4D97-AF65-F5344CB8AC3E}">
        <p14:creationId xmlns:p14="http://schemas.microsoft.com/office/powerpoint/2010/main" val="191390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8337"/>
            <a:ext cx="9144000" cy="377474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0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5170"/>
            <a:ext cx="6508377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Computer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93" y="2671183"/>
            <a:ext cx="5452879" cy="3939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7993" t="5445" r="4892" b="7016"/>
          <a:stretch/>
        </p:blipFill>
        <p:spPr>
          <a:xfrm>
            <a:off x="5512255" y="2173610"/>
            <a:ext cx="3351873" cy="2736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3453" y="5224522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</a:t>
            </a:r>
          </a:p>
        </p:txBody>
      </p:sp>
    </p:spTree>
    <p:extLst>
      <p:ext uri="{BB962C8B-B14F-4D97-AF65-F5344CB8AC3E}">
        <p14:creationId xmlns:p14="http://schemas.microsoft.com/office/powerpoint/2010/main" val="277492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7965"/>
            <a:ext cx="9144000" cy="4705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64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6760"/>
            <a:ext cx="6508377" cy="1143000"/>
          </a:xfrm>
        </p:spPr>
        <p:txBody>
          <a:bodyPr/>
          <a:lstStyle/>
          <a:p>
            <a:r>
              <a:rPr lang="en-US" b="1" dirty="0"/>
              <a:t>Learning 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3036" cy="3916363"/>
          </a:xfrm>
        </p:spPr>
        <p:txBody>
          <a:bodyPr>
            <a:noAutofit/>
          </a:bodyPr>
          <a:lstStyle/>
          <a:p>
            <a:r>
              <a:rPr lang="en-US" sz="2800" b="1" dirty="0"/>
              <a:t>In this lecture you will learn about:</a:t>
            </a:r>
            <a:r>
              <a:rPr lang="en-US" sz="2800" dirty="0"/>
              <a:t> 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Computer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Data processing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Characteristic features of computers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Computers’ evolution to their present form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Computer generations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Characteristic features of each computer generation </a:t>
            </a:r>
          </a:p>
        </p:txBody>
      </p:sp>
    </p:spTree>
    <p:extLst>
      <p:ext uri="{BB962C8B-B14F-4D97-AF65-F5344CB8AC3E}">
        <p14:creationId xmlns:p14="http://schemas.microsoft.com/office/powerpoint/2010/main" val="363528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2076"/>
            <a:ext cx="6508377" cy="1143000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Generation Computer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76" y="1790122"/>
            <a:ext cx="5080000" cy="492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0918" y="2592619"/>
            <a:ext cx="3406007" cy="30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1" y="2044688"/>
            <a:ext cx="9144000" cy="47871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17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5170"/>
            <a:ext cx="6508377" cy="11430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Generation Computer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050" y="1928246"/>
            <a:ext cx="4724400" cy="454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6496" y="2092095"/>
            <a:ext cx="2932889" cy="42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6120"/>
            <a:ext cx="6508377" cy="816247"/>
          </a:xfrm>
        </p:spPr>
        <p:txBody>
          <a:bodyPr/>
          <a:lstStyle/>
          <a:p>
            <a:r>
              <a:rPr lang="en-US" b="1" dirty="0"/>
              <a:t>Key Words/Phrases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9200"/>
            <a:ext cx="8404213" cy="51360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Computer				Integrated Circuit (IC)</a:t>
            </a:r>
          </a:p>
          <a:p>
            <a:r>
              <a:rPr lang="en-US" dirty="0"/>
              <a:t>Computer generations				Large Scale Integration (VLSI)</a:t>
            </a:r>
          </a:p>
          <a:p>
            <a:r>
              <a:rPr lang="en-US" dirty="0"/>
              <a:t>Computer Supported Cooperative Working (CSCW)	Medium Scale Integration (MSI)</a:t>
            </a:r>
          </a:p>
          <a:p>
            <a:r>
              <a:rPr lang="en-US" dirty="0"/>
              <a:t>Microprocessor				Data</a:t>
            </a:r>
          </a:p>
          <a:p>
            <a:r>
              <a:rPr lang="en-US" dirty="0"/>
              <a:t>Personal Computer (PC) 			Data processing</a:t>
            </a:r>
          </a:p>
          <a:p>
            <a:r>
              <a:rPr lang="en-US" dirty="0"/>
              <a:t>Second-generation computers		Data processor</a:t>
            </a:r>
          </a:p>
          <a:p>
            <a:r>
              <a:rPr lang="en-US" dirty="0"/>
              <a:t>Small Scale Integration (SSI)			First-generation computers</a:t>
            </a:r>
          </a:p>
          <a:p>
            <a:r>
              <a:rPr lang="en-US" dirty="0"/>
              <a:t>Stored program concept			Fourth-generation computers</a:t>
            </a:r>
          </a:p>
          <a:p>
            <a:r>
              <a:rPr lang="en-US" dirty="0"/>
              <a:t>Third-generation computers			Garbage-in-garbage-out (GIGO)</a:t>
            </a:r>
          </a:p>
          <a:p>
            <a:r>
              <a:rPr lang="en-US" dirty="0"/>
              <a:t>Transistor				Graphical User Interface (GUI)</a:t>
            </a:r>
          </a:p>
          <a:p>
            <a:r>
              <a:rPr lang="en-US" dirty="0"/>
              <a:t>Ultra Large Scale Integration (ULSI) 		Groupware</a:t>
            </a:r>
          </a:p>
          <a:p>
            <a:r>
              <a:rPr lang="en-US" dirty="0"/>
              <a:t>Information				Vacuum tubes</a:t>
            </a:r>
          </a:p>
        </p:txBody>
      </p:sp>
    </p:spTree>
    <p:extLst>
      <p:ext uri="{BB962C8B-B14F-4D97-AF65-F5344CB8AC3E}">
        <p14:creationId xmlns:p14="http://schemas.microsoft.com/office/powerpoint/2010/main" val="235891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0660"/>
            <a:ext cx="8358095" cy="3916363"/>
          </a:xfrm>
        </p:spPr>
        <p:txBody>
          <a:bodyPr>
            <a:normAutofit/>
          </a:bodyPr>
          <a:lstStyle/>
          <a:p>
            <a:r>
              <a:rPr lang="en-US" sz="2400" dirty="0"/>
              <a:t>The word computer comes from the word “compute”, which means, “to calculate” </a:t>
            </a:r>
          </a:p>
          <a:p>
            <a:r>
              <a:rPr lang="en-US" sz="2400" dirty="0"/>
              <a:t>Thereby, a computer is an electronic device that can perform arithmetic operations at high speed</a:t>
            </a:r>
          </a:p>
          <a:p>
            <a:r>
              <a:rPr lang="en-US" sz="2400" dirty="0"/>
              <a:t>A computer is also called a </a:t>
            </a:r>
            <a:r>
              <a:rPr lang="en-US" sz="2400" b="1" dirty="0"/>
              <a:t>data processor</a:t>
            </a:r>
            <a:r>
              <a:rPr lang="en-US" sz="2400" i="1" dirty="0"/>
              <a:t> </a:t>
            </a:r>
            <a:r>
              <a:rPr lang="en-US" sz="2400" dirty="0"/>
              <a:t>because it can store, process, and retrieve data whenever desired </a:t>
            </a:r>
          </a:p>
        </p:txBody>
      </p:sp>
    </p:spTree>
    <p:extLst>
      <p:ext uri="{BB962C8B-B14F-4D97-AF65-F5344CB8AC3E}">
        <p14:creationId xmlns:p14="http://schemas.microsoft.com/office/powerpoint/2010/main" val="4087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542" y="1981061"/>
            <a:ext cx="4160634" cy="4565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Data Processing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636368" cy="3916363"/>
          </a:xfrm>
        </p:spPr>
        <p:txBody>
          <a:bodyPr>
            <a:normAutofit/>
          </a:bodyPr>
          <a:lstStyle/>
          <a:p>
            <a:r>
              <a:rPr lang="en-US" sz="2400" dirty="0"/>
              <a:t>The activity of processing data using a computer is called </a:t>
            </a:r>
            <a:r>
              <a:rPr lang="en-US" sz="2400" b="1" dirty="0"/>
              <a:t>data processing </a:t>
            </a:r>
          </a:p>
          <a:p>
            <a:r>
              <a:rPr lang="en-US" sz="2400" b="1" dirty="0"/>
              <a:t>Data</a:t>
            </a:r>
            <a:r>
              <a:rPr lang="en-US" sz="2400" i="1" dirty="0"/>
              <a:t> </a:t>
            </a:r>
            <a:r>
              <a:rPr lang="en-US" sz="2400" dirty="0"/>
              <a:t> is raw material used as input and </a:t>
            </a:r>
            <a:r>
              <a:rPr lang="en-US" sz="2400" b="1" dirty="0"/>
              <a:t>information</a:t>
            </a:r>
            <a:r>
              <a:rPr lang="en-US" sz="2400" i="1" dirty="0"/>
              <a:t> </a:t>
            </a:r>
            <a:r>
              <a:rPr lang="en-US" sz="2400" dirty="0"/>
              <a:t> is processed data obtained as output of data processing </a:t>
            </a:r>
          </a:p>
        </p:txBody>
      </p:sp>
    </p:spTree>
    <p:extLst>
      <p:ext uri="{BB962C8B-B14F-4D97-AF65-F5344CB8AC3E}">
        <p14:creationId xmlns:p14="http://schemas.microsoft.com/office/powerpoint/2010/main" val="257957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3085"/>
            <a:ext cx="7192683" cy="788852"/>
          </a:xfrm>
        </p:spPr>
        <p:txBody>
          <a:bodyPr/>
          <a:lstStyle/>
          <a:p>
            <a:r>
              <a:rPr lang="en-US" b="1" dirty="0"/>
              <a:t>Characteristics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24" y="1604909"/>
            <a:ext cx="8529808" cy="5010592"/>
          </a:xfrm>
        </p:spPr>
        <p:txBody>
          <a:bodyPr>
            <a:noAutofit/>
          </a:bodyPr>
          <a:lstStyle/>
          <a:p>
            <a:r>
              <a:rPr lang="en-US" sz="2100" b="1" dirty="0"/>
              <a:t>Automatic: </a:t>
            </a:r>
            <a:r>
              <a:rPr lang="en-US" sz="2100" dirty="0"/>
              <a:t>Given a job, computer can work on it automatically without human interventions</a:t>
            </a:r>
          </a:p>
          <a:p>
            <a:r>
              <a:rPr lang="en-US" sz="2100" b="1" dirty="0"/>
              <a:t>Speed: </a:t>
            </a:r>
            <a:r>
              <a:rPr lang="en-US" sz="2100" dirty="0"/>
              <a:t>Computer can perform data processing jobs very fast, usually measured in </a:t>
            </a:r>
            <a:r>
              <a:rPr lang="en-US" sz="2100" b="1" dirty="0"/>
              <a:t>microseconds </a:t>
            </a:r>
            <a:r>
              <a:rPr lang="en-US" sz="2100" dirty="0"/>
              <a:t>(10</a:t>
            </a:r>
            <a:r>
              <a:rPr lang="en-US" sz="2100" baseline="30000" dirty="0"/>
              <a:t>-6</a:t>
            </a:r>
            <a:r>
              <a:rPr lang="en-US" sz="2100" dirty="0"/>
              <a:t>), </a:t>
            </a:r>
            <a:r>
              <a:rPr lang="en-US" sz="2100" b="1" dirty="0"/>
              <a:t>nanoseconds </a:t>
            </a:r>
            <a:r>
              <a:rPr lang="en-US" sz="2100" dirty="0"/>
              <a:t>(10</a:t>
            </a:r>
            <a:r>
              <a:rPr lang="en-US" sz="2100" baseline="30000" dirty="0"/>
              <a:t>-9</a:t>
            </a:r>
            <a:r>
              <a:rPr lang="en-US" sz="2100" dirty="0"/>
              <a:t>), and </a:t>
            </a:r>
            <a:r>
              <a:rPr lang="en-US" sz="2100" b="1" dirty="0"/>
              <a:t>picoseconds </a:t>
            </a:r>
            <a:r>
              <a:rPr lang="en-US" sz="2100" dirty="0"/>
              <a:t>(10</a:t>
            </a:r>
            <a:r>
              <a:rPr lang="en-US" sz="2100" baseline="30000" dirty="0"/>
              <a:t>-12</a:t>
            </a:r>
            <a:r>
              <a:rPr lang="en-US" sz="2100" dirty="0"/>
              <a:t>) </a:t>
            </a:r>
          </a:p>
          <a:p>
            <a:r>
              <a:rPr lang="en-US" sz="2100" b="1" dirty="0"/>
              <a:t>Accuracy: </a:t>
            </a:r>
            <a:r>
              <a:rPr lang="en-US" sz="2100" dirty="0"/>
              <a:t>Accuracy of a computer is consistently high and the degree of its accuracy depends upon its design. Computer errors caused due to incorrect input data or unreliable programs are often referred to as </a:t>
            </a:r>
            <a:r>
              <a:rPr lang="en-US" sz="2100" i="1" dirty="0"/>
              <a:t>Garbage-In-Garbage-Out </a:t>
            </a:r>
            <a:r>
              <a:rPr lang="en-US" sz="2100" dirty="0"/>
              <a:t>(GIGO) </a:t>
            </a:r>
          </a:p>
          <a:p>
            <a:r>
              <a:rPr lang="en-US" sz="2100" b="1" dirty="0"/>
              <a:t>Diligence: </a:t>
            </a:r>
            <a:r>
              <a:rPr lang="en-US" sz="2100" dirty="0"/>
              <a:t>Computer is free from monotony, tiredness, and lack of concentration. It can continuously work for hours without creating any error and without grumbling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9656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9206"/>
            <a:ext cx="8387977" cy="4543609"/>
          </a:xfrm>
        </p:spPr>
        <p:txBody>
          <a:bodyPr>
            <a:noAutofit/>
          </a:bodyPr>
          <a:lstStyle/>
          <a:p>
            <a:r>
              <a:rPr lang="en-US" sz="2200" b="1" dirty="0"/>
              <a:t>Versatility: </a:t>
            </a:r>
            <a:r>
              <a:rPr lang="en-US" sz="2200" dirty="0"/>
              <a:t>Computer is capable of performing almost any task, if the task can be reduced to a finite series of logical steps</a:t>
            </a:r>
          </a:p>
          <a:p>
            <a:r>
              <a:rPr lang="en-US" sz="2200" dirty="0"/>
              <a:t> </a:t>
            </a:r>
            <a:r>
              <a:rPr lang="en-US" sz="2200" b="1" dirty="0"/>
              <a:t>Power of Remembering: </a:t>
            </a:r>
            <a:r>
              <a:rPr lang="en-US" sz="2200" dirty="0"/>
              <a:t>Computer can store and recall any amount of information because of its secondary storage capability. It forgets or looses certain information only when it is asked to do so</a:t>
            </a:r>
          </a:p>
          <a:p>
            <a:r>
              <a:rPr lang="en-US" sz="2200" b="1" dirty="0"/>
              <a:t>No I.Q.: </a:t>
            </a:r>
            <a:r>
              <a:rPr lang="en-US" sz="2200" dirty="0"/>
              <a:t>A computer does only what it is programmed to do. It cannot take its own </a:t>
            </a:r>
            <a:r>
              <a:rPr lang="en-US" sz="2200" i="1" dirty="0"/>
              <a:t>decision </a:t>
            </a:r>
            <a:r>
              <a:rPr lang="en-US" sz="2200" dirty="0"/>
              <a:t> in this regard </a:t>
            </a:r>
          </a:p>
          <a:p>
            <a:r>
              <a:rPr lang="en-US" sz="2200" b="1" dirty="0"/>
              <a:t>No Feelings: </a:t>
            </a:r>
            <a:r>
              <a:rPr lang="en-US" sz="2200" dirty="0"/>
              <a:t>Computers are devoid of emotions. Their judgment is based on the instructions given to them in the form of programs that are written by us (human beings) 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01819"/>
            <a:ext cx="7192683" cy="1143000"/>
          </a:xfrm>
        </p:spPr>
        <p:txBody>
          <a:bodyPr/>
          <a:lstStyle/>
          <a:p>
            <a:r>
              <a:rPr lang="en-US" b="1" dirty="0"/>
              <a:t>Characteristics of Computers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24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5922"/>
            <a:ext cx="8387977" cy="13957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abacus is a manually operated digital computer used in ancient civilizations </a:t>
            </a:r>
          </a:p>
          <a:p>
            <a:r>
              <a:rPr lang="en-US" sz="2400" dirty="0"/>
              <a:t>The use of the word </a:t>
            </a:r>
            <a:r>
              <a:rPr lang="en-US" sz="2400" i="1" dirty="0"/>
              <a:t>abacus</a:t>
            </a:r>
            <a:r>
              <a:rPr lang="en-US" sz="2400" dirty="0"/>
              <a:t> dates before 1387 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422" y="3400046"/>
            <a:ext cx="7079285" cy="30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988" y="2389101"/>
            <a:ext cx="3724083" cy="446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4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65" y="1925922"/>
            <a:ext cx="6405335" cy="1437656"/>
          </a:xfrm>
        </p:spPr>
        <p:txBody>
          <a:bodyPr>
            <a:noAutofit/>
          </a:bodyPr>
          <a:lstStyle/>
          <a:p>
            <a:r>
              <a:rPr lang="en-US" sz="2400" dirty="0"/>
              <a:t>The first mechanical adding machine (calculator) was invented by </a:t>
            </a:r>
            <a:r>
              <a:rPr lang="en-US" sz="2400" b="1" dirty="0" err="1"/>
              <a:t>Blaise</a:t>
            </a:r>
            <a:r>
              <a:rPr lang="en-US" sz="2400" b="1" dirty="0"/>
              <a:t> Pascal</a:t>
            </a:r>
            <a:r>
              <a:rPr lang="en-US" sz="2400" dirty="0"/>
              <a:t> (French) in 1642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9107" y="172767"/>
            <a:ext cx="1653980" cy="221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649" y="3778116"/>
            <a:ext cx="4737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2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5921"/>
            <a:ext cx="8387977" cy="4528667"/>
          </a:xfrm>
        </p:spPr>
        <p:txBody>
          <a:bodyPr>
            <a:normAutofit/>
          </a:bodyPr>
          <a:lstStyle/>
          <a:p>
            <a:r>
              <a:rPr lang="en-US" sz="2800" dirty="0"/>
              <a:t>Baron Gottfried Wilhelm von Leibniz invented the first </a:t>
            </a:r>
            <a:r>
              <a:rPr lang="en-US" sz="2800" i="1" dirty="0"/>
              <a:t>calculator for multiplication </a:t>
            </a:r>
            <a:r>
              <a:rPr lang="en-US" sz="2800" dirty="0"/>
              <a:t> in 1671</a:t>
            </a:r>
          </a:p>
          <a:p>
            <a:r>
              <a:rPr lang="en-US" sz="2800" dirty="0"/>
              <a:t> </a:t>
            </a:r>
            <a:r>
              <a:rPr lang="en-US" sz="2800" i="1" dirty="0"/>
              <a:t>Keyboard machines </a:t>
            </a:r>
            <a:r>
              <a:rPr lang="en-US" sz="2800" dirty="0"/>
              <a:t> originated in the United States around 1880</a:t>
            </a:r>
          </a:p>
          <a:p>
            <a:r>
              <a:rPr lang="en-US" sz="2800" dirty="0"/>
              <a:t> Around 1880, Herman Hollerith came up with the concept of </a:t>
            </a:r>
            <a:r>
              <a:rPr lang="en-US" sz="2800" i="1" dirty="0"/>
              <a:t>punched cards </a:t>
            </a:r>
            <a:r>
              <a:rPr lang="en-US" sz="2800" dirty="0"/>
              <a:t> that were extensively used as input media until late 1970s </a:t>
            </a:r>
          </a:p>
        </p:txBody>
      </p:sp>
    </p:spTree>
    <p:extLst>
      <p:ext uri="{BB962C8B-B14F-4D97-AF65-F5344CB8AC3E}">
        <p14:creationId xmlns:p14="http://schemas.microsoft.com/office/powerpoint/2010/main" val="3144572788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233</TotalTime>
  <Words>781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Century Gothic</vt:lpstr>
      <vt:lpstr>Wingdings</vt:lpstr>
      <vt:lpstr>Wingdings 2</vt:lpstr>
      <vt:lpstr>Plaza</vt:lpstr>
      <vt:lpstr>Introduction to Computers </vt:lpstr>
      <vt:lpstr>Learning Objectives </vt:lpstr>
      <vt:lpstr>Computer</vt:lpstr>
      <vt:lpstr>Data Processing </vt:lpstr>
      <vt:lpstr>Characteristics of Computers </vt:lpstr>
      <vt:lpstr>Characteristics of Computers </vt:lpstr>
      <vt:lpstr>Evolution of Computers </vt:lpstr>
      <vt:lpstr>Evolution of Computers </vt:lpstr>
      <vt:lpstr>Evolution of Computers </vt:lpstr>
      <vt:lpstr>Evolution of Computers </vt:lpstr>
      <vt:lpstr>Some Well Known Early Computers </vt:lpstr>
      <vt:lpstr>Computer Generations </vt:lpstr>
      <vt:lpstr>Computer Generations </vt:lpstr>
      <vt:lpstr>1st Generation Computer </vt:lpstr>
      <vt:lpstr>Computer Generations </vt:lpstr>
      <vt:lpstr>2nd Generation Computer </vt:lpstr>
      <vt:lpstr>Computer Generations </vt:lpstr>
      <vt:lpstr>3rd Generation Computer </vt:lpstr>
      <vt:lpstr>Computer Generations </vt:lpstr>
      <vt:lpstr>4th Generation Computer</vt:lpstr>
      <vt:lpstr>Computer Generations </vt:lpstr>
      <vt:lpstr>5th Generation Computer</vt:lpstr>
      <vt:lpstr>Key Words/Phrases </vt:lpstr>
    </vt:vector>
  </TitlesOfParts>
  <Company>University of Trento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Computers </dc:title>
  <dc:creator>S. R. H. Noori</dc:creator>
  <cp:lastModifiedBy>DCL</cp:lastModifiedBy>
  <cp:revision>45</cp:revision>
  <dcterms:created xsi:type="dcterms:W3CDTF">2014-09-13T15:34:25Z</dcterms:created>
  <dcterms:modified xsi:type="dcterms:W3CDTF">2022-01-16T02:56:18Z</dcterms:modified>
</cp:coreProperties>
</file>