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0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2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62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63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3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8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4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8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7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50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3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20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005C6-B873-4EEB-AF96-0A6CCBAE956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D59F2-F1A0-479F-B33C-40D0B1F7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Mahinur</a:t>
            </a:r>
            <a:r>
              <a:rPr lang="en-US" dirty="0" smtClean="0"/>
              <a:t> </a:t>
            </a:r>
            <a:r>
              <a:rPr lang="en-US" dirty="0" err="1" smtClean="0"/>
              <a:t>Akther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Need /Need not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335110"/>
              </p:ext>
            </p:extLst>
          </p:nvPr>
        </p:nvGraphicFramePr>
        <p:xfrm>
          <a:off x="1295402" y="3166281"/>
          <a:ext cx="9601200" cy="1643115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164311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effectLst/>
                        </a:rPr>
                        <a:t>Something is necessary or</a:t>
                      </a:r>
                      <a:r>
                        <a:rPr lang="en-US" b="1" baseline="0" dirty="0" smtClean="0">
                          <a:effectLst/>
                        </a:rPr>
                        <a:t> not necessary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I </a:t>
                      </a:r>
                      <a:r>
                        <a:rPr lang="en-US" b="1" dirty="0" smtClean="0">
                          <a:solidFill>
                            <a:srgbClr val="129B50"/>
                          </a:solidFill>
                          <a:effectLst/>
                        </a:rPr>
                        <a:t>need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b="1" baseline="0" dirty="0" smtClean="0">
                          <a:solidFill>
                            <a:srgbClr val="CD4B3C"/>
                          </a:solidFill>
                          <a:effectLst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55A5D2"/>
                          </a:solidFill>
                          <a:effectLst/>
                        </a:rPr>
                        <a:t>go</a:t>
                      </a:r>
                      <a:r>
                        <a:rPr lang="en-US" dirty="0">
                          <a:effectLst/>
                        </a:rPr>
                        <a:t> to the supermarket, we're going to the restaurant tonight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dirty="0" smtClean="0">
                        <a:effectLst/>
                      </a:endParaRPr>
                    </a:p>
                    <a:p>
                      <a:pPr algn="l"/>
                      <a:r>
                        <a:rPr lang="en-US" dirty="0" smtClean="0">
                          <a:effectLst/>
                        </a:rPr>
                        <a:t>I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</a:rPr>
                        <a:t>need</a:t>
                      </a:r>
                      <a:r>
                        <a:rPr lang="en-US" dirty="0" smtClean="0">
                          <a:effectLst/>
                        </a:rPr>
                        <a:t> to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finish</a:t>
                      </a:r>
                      <a:r>
                        <a:rPr lang="en-US" dirty="0" smtClean="0">
                          <a:effectLst/>
                        </a:rPr>
                        <a:t> my work within 7pm.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92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Ought to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651274"/>
              </p:ext>
            </p:extLst>
          </p:nvPr>
        </p:nvGraphicFramePr>
        <p:xfrm>
          <a:off x="1295400" y="2893326"/>
          <a:ext cx="9601200" cy="237471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75199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Advice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You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ought to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drive</a:t>
                      </a:r>
                      <a:r>
                        <a:rPr lang="en-US">
                          <a:effectLst/>
                        </a:rPr>
                        <a:t> carefully in bad weather.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71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Obligation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effectLst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effectLst/>
                        </a:rPr>
                        <a:t>***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similar to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ought to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sounds a little less subjective***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You </a:t>
                      </a:r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ought to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switch</a:t>
                      </a:r>
                      <a:r>
                        <a:rPr lang="en-US" dirty="0">
                          <a:effectLst/>
                        </a:rPr>
                        <a:t> off the light when you leave the room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dirty="0" smtClean="0">
                        <a:effectLst/>
                      </a:endParaRPr>
                    </a:p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3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Shall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200690"/>
              </p:ext>
            </p:extLst>
          </p:nvPr>
        </p:nvGraphicFramePr>
        <p:xfrm>
          <a:off x="1295400" y="3111690"/>
          <a:ext cx="9601200" cy="2499360"/>
        </p:xfrm>
        <a:graphic>
          <a:graphicData uri="http://schemas.openxmlformats.org/drawingml/2006/table">
            <a:tbl>
              <a:tblPr/>
              <a:tblGrid>
                <a:gridCol w="5378355"/>
                <a:gridCol w="4222845"/>
              </a:tblGrid>
              <a:tr h="128759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Suggestion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Indicate a future action (normally used only with “I” and “we”)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Ask a question (normally used only with “I” and “we”)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129B50"/>
                          </a:solidFill>
                          <a:effectLst/>
                          <a:latin typeface="+mn-lt"/>
                        </a:rPr>
                        <a:t>Shall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 I </a:t>
                      </a:r>
                      <a:r>
                        <a:rPr lang="en-US" sz="2000" b="1" dirty="0">
                          <a:solidFill>
                            <a:srgbClr val="55A5D2"/>
                          </a:solidFill>
                          <a:effectLst/>
                          <a:latin typeface="+mn-lt"/>
                        </a:rPr>
                        <a:t>carry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 your bag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?</a:t>
                      </a:r>
                    </a:p>
                    <a:p>
                      <a:pPr algn="l"/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I </a:t>
                      </a:r>
                      <a:r>
                        <a:rPr lang="en-US" sz="2000" dirty="0" smtClean="0">
                          <a:solidFill>
                            <a:srgbClr val="129B50"/>
                          </a:solidFill>
                          <a:effectLst/>
                          <a:latin typeface="+mn-lt"/>
                        </a:rPr>
                        <a:t>shall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attend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l"/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rgbClr val="129B50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en-US" sz="2000" dirty="0" smtClean="0">
                          <a:solidFill>
                            <a:srgbClr val="129B50"/>
                          </a:solidFill>
                          <a:effectLst/>
                          <a:latin typeface="+mn-lt"/>
                        </a:rPr>
                        <a:t>Shall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we 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arrange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a meeting?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27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Should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25301"/>
              </p:ext>
            </p:extLst>
          </p:nvPr>
        </p:nvGraphicFramePr>
        <p:xfrm>
          <a:off x="1295400" y="2784143"/>
          <a:ext cx="9601200" cy="1935177"/>
        </p:xfrm>
        <a:graphic>
          <a:graphicData uri="http://schemas.openxmlformats.org/drawingml/2006/table">
            <a:tbl>
              <a:tblPr/>
              <a:tblGrid>
                <a:gridCol w="3645090"/>
                <a:gridCol w="5956110"/>
              </a:tblGrid>
              <a:tr h="703701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Advice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You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should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drive</a:t>
                      </a:r>
                      <a:r>
                        <a:rPr lang="en-US">
                          <a:effectLst/>
                        </a:rPr>
                        <a:t> carefully in bad weather.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14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Obligation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You </a:t>
                      </a:r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should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switch</a:t>
                      </a:r>
                      <a:r>
                        <a:rPr lang="en-US" dirty="0">
                          <a:effectLst/>
                        </a:rPr>
                        <a:t> off the light when you leave the room.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0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Will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926578"/>
              </p:ext>
            </p:extLst>
          </p:nvPr>
        </p:nvGraphicFramePr>
        <p:xfrm>
          <a:off x="1295398" y="2552132"/>
          <a:ext cx="9601200" cy="2961566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90134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wish, request, demand, order (less polite than would)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Will</a:t>
                      </a:r>
                      <a:r>
                        <a:rPr lang="en-US">
                          <a:effectLst/>
                        </a:rPr>
                        <a:t> you please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shut</a:t>
                      </a:r>
                      <a:r>
                        <a:rPr lang="en-US">
                          <a:effectLst/>
                        </a:rPr>
                        <a:t> the door?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5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prediction, assumption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 think it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will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rain</a:t>
                      </a:r>
                      <a:r>
                        <a:rPr lang="en-US">
                          <a:effectLst/>
                        </a:rPr>
                        <a:t> on Friday.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5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promise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will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stop</a:t>
                      </a:r>
                      <a:r>
                        <a:rPr lang="en-US">
                          <a:effectLst/>
                        </a:rPr>
                        <a:t> smoking.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5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spontaneous decision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Can somebody drive me to the station? - 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will</a:t>
                      </a:r>
                      <a:r>
                        <a:rPr lang="en-US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5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habits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She's strange, </a:t>
                      </a:r>
                      <a:r>
                        <a:rPr lang="en-US" dirty="0" smtClean="0">
                          <a:effectLst/>
                        </a:rPr>
                        <a:t>she</a:t>
                      </a:r>
                      <a:r>
                        <a:rPr lang="en-US" b="1" baseline="0" dirty="0" smtClean="0">
                          <a:solidFill>
                            <a:srgbClr val="129B50"/>
                          </a:solidFill>
                          <a:effectLst/>
                        </a:rPr>
                        <a:t> wi</a:t>
                      </a:r>
                      <a:r>
                        <a:rPr lang="en-US" b="1" dirty="0" smtClean="0">
                          <a:solidFill>
                            <a:srgbClr val="129B50"/>
                          </a:solidFill>
                          <a:effectLst/>
                        </a:rPr>
                        <a:t>ll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sit</a:t>
                      </a:r>
                      <a:r>
                        <a:rPr lang="en-US" dirty="0">
                          <a:effectLst/>
                        </a:rPr>
                        <a:t> for hours without talking.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3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Would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133371"/>
              </p:ext>
            </p:extLst>
          </p:nvPr>
        </p:nvGraphicFramePr>
        <p:xfrm>
          <a:off x="1295400" y="2920620"/>
          <a:ext cx="9601200" cy="2568130"/>
        </p:xfrm>
        <a:graphic>
          <a:graphicData uri="http://schemas.openxmlformats.org/drawingml/2006/table">
            <a:tbl>
              <a:tblPr/>
              <a:tblGrid>
                <a:gridCol w="4518546"/>
                <a:gridCol w="5082654"/>
              </a:tblGrid>
              <a:tr h="83077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Wish</a:t>
                      </a:r>
                      <a:r>
                        <a:rPr lang="en-US" dirty="0">
                          <a:effectLst/>
                        </a:rPr>
                        <a:t>, request (more polite than will)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Would</a:t>
                      </a:r>
                      <a:r>
                        <a:rPr lang="en-US">
                          <a:effectLst/>
                        </a:rPr>
                        <a:t> you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shut</a:t>
                      </a:r>
                      <a:r>
                        <a:rPr lang="en-US">
                          <a:effectLst/>
                        </a:rPr>
                        <a:t> the door, please?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077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Habits </a:t>
                      </a:r>
                      <a:r>
                        <a:rPr lang="en-US" dirty="0">
                          <a:effectLst/>
                        </a:rPr>
                        <a:t>in the </a:t>
                      </a:r>
                      <a:r>
                        <a:rPr lang="en-US" dirty="0" smtClean="0">
                          <a:effectLst/>
                        </a:rPr>
                        <a:t>past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commenting on likely truth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To know preferences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Sometimes he </a:t>
                      </a:r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would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bring</a:t>
                      </a:r>
                      <a:r>
                        <a:rPr lang="en-US" dirty="0">
                          <a:effectLst/>
                        </a:rPr>
                        <a:t> me some flowers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hear footsteps. That </a:t>
                      </a:r>
                      <a:r>
                        <a:rPr lang="en-US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your brother!</a:t>
                      </a:r>
                    </a:p>
                    <a:p>
                      <a:pPr algn="l"/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dirty="0" smtClean="0">
                        <a:effectLst/>
                      </a:endParaRP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you prefer a soft drink or something hot?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6" y="2442442"/>
            <a:ext cx="9601196" cy="223874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ook Antiqua" panose="02040602050305030304" pitchFamily="18" charset="0"/>
              </a:rPr>
              <a:t>Thank You!</a:t>
            </a:r>
            <a:endParaRPr lang="en-US" sz="6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group of auxiliary verbs, called the modal verbs (or modal auxiliary verbs, modal auxiliaries, or simply modals) are only used in combination with principal verbs.</a:t>
            </a:r>
          </a:p>
          <a:p>
            <a:r>
              <a:rPr lang="en-US" dirty="0" smtClean="0"/>
              <a:t>Modals may express permission, ability, prediction, possibility, or necessity.</a:t>
            </a:r>
          </a:p>
          <a:p>
            <a:r>
              <a:rPr lang="en-US" dirty="0" smtClean="0"/>
              <a:t>For example, in the statement “you must leave,” “must” is a modal verb indicating that it’s necessary for the subject (“you”) to perform the action of the verb (“leave”).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8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Modal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Can</a:t>
            </a:r>
          </a:p>
          <a:p>
            <a:r>
              <a:rPr lang="en-US" sz="1400" dirty="0" smtClean="0"/>
              <a:t>Could</a:t>
            </a:r>
          </a:p>
          <a:p>
            <a:r>
              <a:rPr lang="en-US" sz="1400" dirty="0" smtClean="0"/>
              <a:t>May</a:t>
            </a:r>
          </a:p>
          <a:p>
            <a:r>
              <a:rPr lang="en-US" sz="1400" dirty="0" smtClean="0"/>
              <a:t>Might</a:t>
            </a:r>
          </a:p>
          <a:p>
            <a:r>
              <a:rPr lang="en-US" sz="1400" dirty="0" smtClean="0"/>
              <a:t>Must</a:t>
            </a:r>
          </a:p>
          <a:p>
            <a:r>
              <a:rPr lang="en-US" sz="1400" dirty="0" smtClean="0"/>
              <a:t>Ought</a:t>
            </a:r>
          </a:p>
          <a:p>
            <a:r>
              <a:rPr lang="en-US" sz="1400" dirty="0" smtClean="0"/>
              <a:t>Shall</a:t>
            </a:r>
          </a:p>
          <a:p>
            <a:r>
              <a:rPr lang="en-US" sz="1400" dirty="0" smtClean="0"/>
              <a:t>Should</a:t>
            </a:r>
          </a:p>
          <a:p>
            <a:r>
              <a:rPr lang="en-US" sz="1400" dirty="0" smtClean="0"/>
              <a:t>Will</a:t>
            </a:r>
          </a:p>
          <a:p>
            <a:r>
              <a:rPr lang="en-US" sz="1400" dirty="0" smtClean="0"/>
              <a:t>Would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063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725695"/>
              </p:ext>
            </p:extLst>
          </p:nvPr>
        </p:nvGraphicFramePr>
        <p:xfrm>
          <a:off x="838200" y="2156346"/>
          <a:ext cx="10515600" cy="3548416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8279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ability to do </a:t>
                      </a:r>
                      <a:r>
                        <a:rPr lang="en-US" dirty="0" err="1">
                          <a:effectLst/>
                        </a:rPr>
                        <a:t>sth</a:t>
                      </a:r>
                      <a:r>
                        <a:rPr lang="en-US" dirty="0">
                          <a:effectLst/>
                        </a:rPr>
                        <a:t>. in the present (substitute form: to be able to)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can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speak</a:t>
                      </a:r>
                      <a:r>
                        <a:rPr lang="en-US">
                          <a:effectLst/>
                        </a:rPr>
                        <a:t> English.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9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permission </a:t>
                      </a:r>
                      <a:r>
                        <a:rPr lang="en-US" dirty="0">
                          <a:effectLst/>
                        </a:rPr>
                        <a:t>to do </a:t>
                      </a:r>
                      <a:r>
                        <a:rPr lang="en-US" dirty="0" err="1">
                          <a:effectLst/>
                        </a:rPr>
                        <a:t>sth</a:t>
                      </a:r>
                      <a:r>
                        <a:rPr lang="en-US" dirty="0">
                          <a:effectLst/>
                        </a:rPr>
                        <a:t>. in the present (substitute form: to be allowed to)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Can</a:t>
                      </a:r>
                      <a:r>
                        <a:rPr lang="en-US">
                          <a:effectLst/>
                        </a:rPr>
                        <a:t> I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go</a:t>
                      </a:r>
                      <a:r>
                        <a:rPr lang="en-US">
                          <a:effectLst/>
                        </a:rPr>
                        <a:t> to the cinema?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12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request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Can</a:t>
                      </a:r>
                      <a:r>
                        <a:rPr lang="en-US">
                          <a:effectLst/>
                        </a:rPr>
                        <a:t> you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wait</a:t>
                      </a:r>
                      <a:r>
                        <a:rPr lang="en-US">
                          <a:effectLst/>
                        </a:rPr>
                        <a:t> a moment, please?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12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offer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can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lend</a:t>
                      </a:r>
                      <a:r>
                        <a:rPr lang="en-US">
                          <a:effectLst/>
                        </a:rPr>
                        <a:t> you my car till tomorrow.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12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suggestion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Can</a:t>
                      </a:r>
                      <a:r>
                        <a:rPr lang="en-US">
                          <a:effectLst/>
                        </a:rPr>
                        <a:t> we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visit</a:t>
                      </a:r>
                      <a:r>
                        <a:rPr lang="en-US">
                          <a:effectLst/>
                        </a:rPr>
                        <a:t> Grandma at the weekend?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12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possibility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It </a:t>
                      </a:r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can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get</a:t>
                      </a:r>
                      <a:r>
                        <a:rPr lang="en-US" dirty="0">
                          <a:effectLst/>
                        </a:rPr>
                        <a:t> very hot in Arizona.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83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Could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827836"/>
              </p:ext>
            </p:extLst>
          </p:nvPr>
        </p:nvGraphicFramePr>
        <p:xfrm>
          <a:off x="1295400" y="2661920"/>
          <a:ext cx="9601200" cy="310896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ability to do </a:t>
                      </a:r>
                      <a:r>
                        <a:rPr lang="en-US" dirty="0" err="1">
                          <a:effectLst/>
                        </a:rPr>
                        <a:t>sth</a:t>
                      </a:r>
                      <a:r>
                        <a:rPr lang="en-US" dirty="0">
                          <a:effectLst/>
                        </a:rPr>
                        <a:t>. in the past (substitute form: to be able to)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could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speak</a:t>
                      </a:r>
                      <a:r>
                        <a:rPr lang="en-US">
                          <a:effectLst/>
                        </a:rPr>
                        <a:t> English.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permission to do </a:t>
                      </a:r>
                      <a:r>
                        <a:rPr lang="en-US" dirty="0" err="1">
                          <a:effectLst/>
                        </a:rPr>
                        <a:t>sth</a:t>
                      </a:r>
                      <a:r>
                        <a:rPr lang="en-US" dirty="0">
                          <a:effectLst/>
                        </a:rPr>
                        <a:t>. in the past (substitute form: to be allowed to)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could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go</a:t>
                      </a:r>
                      <a:r>
                        <a:rPr lang="en-US">
                          <a:effectLst/>
                        </a:rPr>
                        <a:t> to the cinema.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polite question 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Could</a:t>
                      </a:r>
                      <a:r>
                        <a:rPr lang="en-US">
                          <a:effectLst/>
                        </a:rPr>
                        <a:t> I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go </a:t>
                      </a:r>
                      <a:r>
                        <a:rPr lang="en-US">
                          <a:effectLst/>
                        </a:rPr>
                        <a:t>to the cinema, please?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polite request 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Could</a:t>
                      </a:r>
                      <a:r>
                        <a:rPr lang="en-US">
                          <a:effectLst/>
                        </a:rPr>
                        <a:t> you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wait</a:t>
                      </a:r>
                      <a:r>
                        <a:rPr lang="en-US">
                          <a:effectLst/>
                        </a:rPr>
                        <a:t> a moment, please?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polite offer 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could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lend</a:t>
                      </a:r>
                      <a:r>
                        <a:rPr lang="en-US">
                          <a:effectLst/>
                        </a:rPr>
                        <a:t> you my car till tomorrow.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polite suggestion 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Could</a:t>
                      </a:r>
                      <a:r>
                        <a:rPr lang="en-US">
                          <a:effectLst/>
                        </a:rPr>
                        <a:t> we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visit</a:t>
                      </a:r>
                      <a:r>
                        <a:rPr lang="en-US">
                          <a:effectLst/>
                        </a:rPr>
                        <a:t> Grandma at the weekend?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possibility 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It </a:t>
                      </a:r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could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get</a:t>
                      </a:r>
                      <a:r>
                        <a:rPr lang="en-US" dirty="0">
                          <a:effectLst/>
                        </a:rPr>
                        <a:t> very hot in Montana.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23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646315"/>
              </p:ext>
            </p:extLst>
          </p:nvPr>
        </p:nvGraphicFramePr>
        <p:xfrm>
          <a:off x="1295400" y="2920621"/>
          <a:ext cx="9601200" cy="2224586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59322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possibility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It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may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rain</a:t>
                      </a:r>
                      <a:r>
                        <a:rPr lang="en-US">
                          <a:effectLst/>
                        </a:rPr>
                        <a:t> today.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81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permission to do sth. in the present (substitute form: to be allowed to)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May</a:t>
                      </a:r>
                      <a:r>
                        <a:rPr lang="en-US">
                          <a:effectLst/>
                        </a:rPr>
                        <a:t> I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go</a:t>
                      </a:r>
                      <a:r>
                        <a:rPr lang="en-US">
                          <a:effectLst/>
                        </a:rPr>
                        <a:t> to the cinema?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22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polite suggestion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May</a:t>
                      </a:r>
                      <a:r>
                        <a:rPr lang="en-US" dirty="0">
                          <a:effectLst/>
                        </a:rPr>
                        <a:t> I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help</a:t>
                      </a:r>
                      <a:r>
                        <a:rPr lang="en-US" dirty="0">
                          <a:effectLst/>
                        </a:rPr>
                        <a:t> you?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53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026499"/>
              </p:ext>
            </p:extLst>
          </p:nvPr>
        </p:nvGraphicFramePr>
        <p:xfrm>
          <a:off x="1295400" y="2893324"/>
          <a:ext cx="9601200" cy="1688836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84441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possibility (less possible than may) 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It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might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rain</a:t>
                      </a:r>
                      <a:r>
                        <a:rPr lang="en-US">
                          <a:effectLst/>
                        </a:rPr>
                        <a:t> today.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441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hesitant offer 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Might</a:t>
                      </a:r>
                      <a:r>
                        <a:rPr lang="en-US" dirty="0">
                          <a:effectLst/>
                        </a:rPr>
                        <a:t> I help you?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2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Must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51878"/>
              </p:ext>
            </p:extLst>
          </p:nvPr>
        </p:nvGraphicFramePr>
        <p:xfrm>
          <a:off x="1295398" y="2702258"/>
          <a:ext cx="9601200" cy="2784141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92804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force, necessity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must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go</a:t>
                      </a:r>
                      <a:r>
                        <a:rPr lang="en-US">
                          <a:effectLst/>
                        </a:rPr>
                        <a:t> to the supermarket today.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804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</a:rPr>
                        <a:t>possibility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You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must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be</a:t>
                      </a:r>
                      <a:r>
                        <a:rPr lang="en-US">
                          <a:effectLst/>
                        </a:rPr>
                        <a:t> tired.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804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advice, recommendation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You </a:t>
                      </a:r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must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see</a:t>
                      </a:r>
                      <a:r>
                        <a:rPr lang="en-US" dirty="0">
                          <a:effectLst/>
                        </a:rPr>
                        <a:t> the new film with Brad Pitt.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84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Must not / May not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464828"/>
              </p:ext>
            </p:extLst>
          </p:nvPr>
        </p:nvGraphicFramePr>
        <p:xfrm>
          <a:off x="1295400" y="2838734"/>
          <a:ext cx="9601200" cy="1937982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968991">
                <a:tc row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</a:rPr>
                        <a:t>prohibition (must is a little stronger)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You </a:t>
                      </a:r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must</a:t>
                      </a:r>
                      <a:r>
                        <a:rPr lang="en-US" b="1">
                          <a:solidFill>
                            <a:srgbClr val="CD4B3C"/>
                          </a:solidFill>
                          <a:effectLst/>
                        </a:rPr>
                        <a:t>n't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b="1">
                          <a:solidFill>
                            <a:srgbClr val="55A5D2"/>
                          </a:solidFill>
                          <a:effectLst/>
                        </a:rPr>
                        <a:t>work</a:t>
                      </a:r>
                      <a:r>
                        <a:rPr lang="en-US">
                          <a:effectLst/>
                        </a:rPr>
                        <a:t> on dad's computer.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You </a:t>
                      </a:r>
                      <a:r>
                        <a:rPr lang="en-US" b="1" dirty="0">
                          <a:solidFill>
                            <a:srgbClr val="129B50"/>
                          </a:solidFill>
                          <a:effectLst/>
                        </a:rPr>
                        <a:t>may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CD4B3C"/>
                          </a:solidFill>
                          <a:effectLst/>
                        </a:rPr>
                        <a:t>not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solidFill>
                            <a:srgbClr val="55A5D2"/>
                          </a:solidFill>
                          <a:effectLst/>
                        </a:rPr>
                        <a:t>work</a:t>
                      </a:r>
                      <a:r>
                        <a:rPr lang="en-US" dirty="0">
                          <a:effectLst/>
                        </a:rPr>
                        <a:t> on dad's computer.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26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420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Garamond</vt:lpstr>
      <vt:lpstr>Organic</vt:lpstr>
      <vt:lpstr>Modals</vt:lpstr>
      <vt:lpstr>Definition </vt:lpstr>
      <vt:lpstr>Types of Modal Verbs</vt:lpstr>
      <vt:lpstr>1. Can </vt:lpstr>
      <vt:lpstr>2. Could</vt:lpstr>
      <vt:lpstr>3. May</vt:lpstr>
      <vt:lpstr>4. Might</vt:lpstr>
      <vt:lpstr>5. Must</vt:lpstr>
      <vt:lpstr>6. Must not / May not</vt:lpstr>
      <vt:lpstr>7. Need /Need not</vt:lpstr>
      <vt:lpstr>8. Ought to</vt:lpstr>
      <vt:lpstr>9. Shall</vt:lpstr>
      <vt:lpstr>10. Should</vt:lpstr>
      <vt:lpstr>11. Will</vt:lpstr>
      <vt:lpstr>12. Would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Modals</dc:title>
  <dc:creator>DIU</dc:creator>
  <cp:lastModifiedBy>DIU</cp:lastModifiedBy>
  <cp:revision>6</cp:revision>
  <dcterms:created xsi:type="dcterms:W3CDTF">2023-08-29T02:08:27Z</dcterms:created>
  <dcterms:modified xsi:type="dcterms:W3CDTF">2023-08-29T04:21:39Z</dcterms:modified>
</cp:coreProperties>
</file>