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71" r:id="rId3"/>
    <p:sldId id="258" r:id="rId4"/>
    <p:sldId id="296" r:id="rId5"/>
    <p:sldId id="299" r:id="rId6"/>
    <p:sldId id="259" r:id="rId7"/>
    <p:sldId id="278" r:id="rId8"/>
    <p:sldId id="292" r:id="rId9"/>
    <p:sldId id="279" r:id="rId10"/>
    <p:sldId id="280" r:id="rId11"/>
    <p:sldId id="283" r:id="rId12"/>
    <p:sldId id="285" r:id="rId13"/>
    <p:sldId id="286" r:id="rId14"/>
    <p:sldId id="293" r:id="rId15"/>
    <p:sldId id="288" r:id="rId16"/>
    <p:sldId id="289" r:id="rId17"/>
    <p:sldId id="290" r:id="rId18"/>
    <p:sldId id="300" r:id="rId19"/>
    <p:sldId id="298" r:id="rId20"/>
    <p:sldId id="297" r:id="rId21"/>
    <p:sldId id="275" r:id="rId22"/>
    <p:sldId id="27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SUS\Downloads\API_SL.AGR.EMPL.ZS_DS2_en_excel_v2_4150859.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800" b="1" dirty="0"/>
              <a:t>Employment in Agriculture (% of total Employment)</a:t>
            </a:r>
          </a:p>
        </c:rich>
      </c:tx>
      <c:layout>
        <c:manualLayout>
          <c:xMode val="edge"/>
          <c:yMode val="edge"/>
          <c:x val="5.8236497833579239E-2"/>
          <c:y val="1.8711017179513057E-2"/>
        </c:manualLayout>
      </c:layout>
      <c:overlay val="0"/>
      <c:spPr>
        <a:noFill/>
        <a:ln>
          <a:noFill/>
        </a:ln>
        <a:effectLst/>
      </c:spPr>
      <c:txPr>
        <a:bodyPr rot="0" spcFirstLastPara="1" vertOverflow="ellipsis" vert="horz" wrap="square" anchor="ctr" anchorCtr="1"/>
        <a:lstStyle/>
        <a:p>
          <a:pPr algn="l">
            <a:defRPr sz="18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8.1261924162650818E-4"/>
          <c:y val="0.12847347811535367"/>
          <c:w val="0.9917644390298257"/>
          <c:h val="0.73692545118381703"/>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Sheet1!$B$2:$B$11</c:f>
              <c:numCache>
                <c:formatCode>0.0</c:formatCode>
                <c:ptCount val="10"/>
                <c:pt idx="0">
                  <c:v>47.310001373291001</c:v>
                </c:pt>
                <c:pt idx="1">
                  <c:v>46.549999237060497</c:v>
                </c:pt>
                <c:pt idx="2">
                  <c:v>45.759998321533203</c:v>
                </c:pt>
                <c:pt idx="3">
                  <c:v>45.009998321533203</c:v>
                </c:pt>
                <c:pt idx="4">
                  <c:v>44.2700004577637</c:v>
                </c:pt>
                <c:pt idx="5">
                  <c:v>43.459999084472699</c:v>
                </c:pt>
                <c:pt idx="6">
                  <c:v>42.659999847412102</c:v>
                </c:pt>
                <c:pt idx="7">
                  <c:v>40.599998474121101</c:v>
                </c:pt>
                <c:pt idx="8">
                  <c:v>39.389999389648402</c:v>
                </c:pt>
                <c:pt idx="9">
                  <c:v>38.299999237060497</c:v>
                </c:pt>
              </c:numCache>
            </c:numRef>
          </c:val>
          <c:extLst xmlns:c16r2="http://schemas.microsoft.com/office/drawing/2015/06/chart">
            <c:ext xmlns:c16="http://schemas.microsoft.com/office/drawing/2014/chart" uri="{C3380CC4-5D6E-409C-BE32-E72D297353CC}">
              <c16:uniqueId val="{00000000-0A23-4EFF-B280-B672C048AABB}"/>
            </c:ext>
          </c:extLst>
        </c:ser>
        <c:dLbls>
          <c:dLblPos val="outEnd"/>
          <c:showLegendKey val="0"/>
          <c:showVal val="1"/>
          <c:showCatName val="0"/>
          <c:showSerName val="0"/>
          <c:showPercent val="0"/>
          <c:showBubbleSize val="0"/>
        </c:dLbls>
        <c:gapWidth val="219"/>
        <c:overlap val="-27"/>
        <c:axId val="110083648"/>
        <c:axId val="110085824"/>
      </c:barChart>
      <c:catAx>
        <c:axId val="11008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0085824"/>
        <c:crosses val="autoZero"/>
        <c:auto val="1"/>
        <c:lblAlgn val="ctr"/>
        <c:lblOffset val="100"/>
        <c:noMultiLvlLbl val="0"/>
      </c:catAx>
      <c:valAx>
        <c:axId val="110085824"/>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1008364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1172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276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16709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7572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01694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3782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9492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9889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8744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41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254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4451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486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358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9880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737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6/22/2022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7922909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file:///C:\Users\DIU\Downloads\IJEAS0407014.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A field of green grass&#10;&#10;Description automatically generated with medium confidence">
            <a:extLst>
              <a:ext uri="{FF2B5EF4-FFF2-40B4-BE49-F238E27FC236}">
                <a16:creationId xmlns:a16="http://schemas.microsoft.com/office/drawing/2014/main" xmlns="" id="{6132228C-B09C-5DED-5E91-BB52C3702E1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726" t="9091" r="18701"/>
          <a:stretch/>
        </p:blipFill>
        <p:spPr bwMode="auto">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01650" y="1678666"/>
            <a:ext cx="3066142" cy="2369093"/>
          </a:xfrm>
        </p:spPr>
        <p:txBody>
          <a:bodyPr>
            <a:noAutofit/>
          </a:bodyPr>
          <a:lstStyle/>
          <a:p>
            <a:pPr algn="ctr">
              <a:lnSpc>
                <a:spcPct val="90000"/>
              </a:lnSpc>
            </a:pPr>
            <a:r>
              <a:rPr lang="en-US" sz="3600" b="1" dirty="0">
                <a:latin typeface="Times New Roman" panose="02020603050405020304" pitchFamily="18" charset="0"/>
                <a:cs typeface="Times New Roman" panose="02020603050405020304" pitchFamily="18" charset="0"/>
              </a:rPr>
              <a:t>Sustainable Agriculture and Green Growth in Bangladesh</a:t>
            </a:r>
          </a:p>
        </p:txBody>
      </p:sp>
      <p:cxnSp>
        <p:nvCxnSpPr>
          <p:cNvPr id="1084" name="Straight Connector 1083">
            <a:extLst>
              <a:ext uri="{FF2B5EF4-FFF2-40B4-BE49-F238E27FC236}">
                <a16:creationId xmlns:a16="http://schemas.microsoft.com/office/drawing/2014/main" xmlns="" id="{A57C1A16-B8AB-4D99-A195-A38F556A648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6" name="Straight Connector 1085">
            <a:extLst>
              <a:ext uri="{FF2B5EF4-FFF2-40B4-BE49-F238E27FC236}">
                <a16:creationId xmlns:a16="http://schemas.microsoft.com/office/drawing/2014/main" xmlns="" id="{F8A9B20B-D1DD-4573-B5EC-55802951923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88" name="Rectangle 23">
            <a:extLst>
              <a:ext uri="{FF2B5EF4-FFF2-40B4-BE49-F238E27FC236}">
                <a16:creationId xmlns:a16="http://schemas.microsoft.com/office/drawing/2014/main" xmlns="" id="{66D61E08-70C3-48D8-BEA0-787111DC30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0" name="Rectangle 25">
            <a:extLst>
              <a:ext uri="{FF2B5EF4-FFF2-40B4-BE49-F238E27FC236}">
                <a16:creationId xmlns:a16="http://schemas.microsoft.com/office/drawing/2014/main" xmlns="" id="{FC55298F-0AE5-478E-AD2B-03C2614C5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2" name="Isosceles Triangle 24">
            <a:extLst>
              <a:ext uri="{FF2B5EF4-FFF2-40B4-BE49-F238E27FC236}">
                <a16:creationId xmlns:a16="http://schemas.microsoft.com/office/drawing/2014/main" xmlns="" id="{C180E4EA-0B63-4779-A895-7E90E71088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4" name="Rectangle 27">
            <a:extLst>
              <a:ext uri="{FF2B5EF4-FFF2-40B4-BE49-F238E27FC236}">
                <a16:creationId xmlns:a16="http://schemas.microsoft.com/office/drawing/2014/main" xmlns="" id="{CEE01D9D-3DE8-4EED-B0D3-8F3C79CC7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6" name="Rectangle 28">
            <a:extLst>
              <a:ext uri="{FF2B5EF4-FFF2-40B4-BE49-F238E27FC236}">
                <a16:creationId xmlns:a16="http://schemas.microsoft.com/office/drawing/2014/main" xmlns="" id="{89AF5CE9-607F-43F4-8983-DCD6DA4051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8" name="Rectangle 29">
            <a:extLst>
              <a:ext uri="{FF2B5EF4-FFF2-40B4-BE49-F238E27FC236}">
                <a16:creationId xmlns:a16="http://schemas.microsoft.com/office/drawing/2014/main" xmlns="" id="{6EEA2DBD-9E1E-4521-8C01-F32AD18A89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00" name="Isosceles Triangle 29">
            <a:extLst>
              <a:ext uri="{FF2B5EF4-FFF2-40B4-BE49-F238E27FC236}">
                <a16:creationId xmlns:a16="http://schemas.microsoft.com/office/drawing/2014/main" xmlns="" id="{15BBD2C1-BA9B-46A9-A27A-33498B1692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032" y="431801"/>
            <a:ext cx="8534400" cy="787399"/>
          </a:xfrm>
        </p:spPr>
        <p:txBody>
          <a:bodyPr>
            <a:normAutofit/>
          </a:bodyPr>
          <a:lstStyle/>
          <a:p>
            <a:r>
              <a:rPr lang="en-US" sz="4000" b="1" dirty="0">
                <a:latin typeface="Times New Roman" panose="02020603050405020304" pitchFamily="18" charset="0"/>
                <a:cs typeface="Times New Roman" panose="02020603050405020304" pitchFamily="18" charset="0"/>
              </a:rPr>
              <a:t>Strategy for Reducing Irrigation Cost</a:t>
            </a:r>
          </a:p>
        </p:txBody>
      </p:sp>
      <p:sp>
        <p:nvSpPr>
          <p:cNvPr id="3" name="Content Placeholder 2"/>
          <p:cNvSpPr>
            <a:spLocks noGrp="1"/>
          </p:cNvSpPr>
          <p:nvPr>
            <p:ph idx="1"/>
          </p:nvPr>
        </p:nvSpPr>
        <p:spPr>
          <a:xfrm>
            <a:off x="502272" y="1219200"/>
            <a:ext cx="7077269" cy="5105400"/>
          </a:xfrm>
        </p:spPr>
        <p:txBody>
          <a:bodyPr>
            <a:normAutofit/>
          </a:bodyPr>
          <a:lstStyle/>
          <a:p>
            <a:pPr algn="just"/>
            <a:r>
              <a:rPr lang="en-US" sz="2400" dirty="0">
                <a:latin typeface="Times New Roman" panose="02020603050405020304" pitchFamily="18" charset="0"/>
                <a:cs typeface="Times New Roman" panose="02020603050405020304" pitchFamily="18" charset="0"/>
              </a:rPr>
              <a:t>The government is implementing various activities for efficient micro-irrigation management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Rubber dam and Hydraulic Elevator Dam project has been taken in small and medium rivers of prospective areas for using surface water. Removal of water logging, re-excavation of canal, construction of surface irrigation channel and underground irrigation channel, embankment, irrigation structure, installation of power pump, Deep Tube Well (DTW), construction of </a:t>
            </a:r>
            <a:r>
              <a:rPr lang="en-US" sz="2400" i="1" dirty="0" err="1">
                <a:latin typeface="Times New Roman" panose="02020603050405020304" pitchFamily="18" charset="0"/>
                <a:cs typeface="Times New Roman" panose="02020603050405020304" pitchFamily="18" charset="0"/>
              </a:rPr>
              <a:t>Jhiribadh</a:t>
            </a:r>
            <a:r>
              <a:rPr lang="en-US" sz="2400" i="1" dirty="0">
                <a:latin typeface="Times New Roman" panose="02020603050405020304" pitchFamily="18" charset="0"/>
                <a:cs typeface="Times New Roman" panose="02020603050405020304" pitchFamily="18" charset="0"/>
              </a:rPr>
              <a:t> in hilly areas and installation of artisan well are being implemented.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781800" cy="1320800"/>
          </a:xfrm>
        </p:spPr>
        <p:txBody>
          <a:bodyPr>
            <a:normAutofit fontScale="90000"/>
          </a:bodyPr>
          <a:lstStyle/>
          <a:p>
            <a:r>
              <a:rPr lang="en-US" b="1" dirty="0">
                <a:latin typeface="Times New Roman" panose="02020603050405020304" pitchFamily="18" charset="0"/>
                <a:cs typeface="Times New Roman" panose="02020603050405020304" pitchFamily="18" charset="0"/>
              </a:rPr>
              <a:t>Development Projects for reducing the Impacts of COVID-19  </a:t>
            </a:r>
          </a:p>
        </p:txBody>
      </p:sp>
      <p:sp>
        <p:nvSpPr>
          <p:cNvPr id="3" name="Content Placeholder 2"/>
          <p:cNvSpPr>
            <a:spLocks noGrp="1"/>
          </p:cNvSpPr>
          <p:nvPr>
            <p:ph idx="1"/>
          </p:nvPr>
        </p:nvSpPr>
        <p:spPr>
          <a:xfrm>
            <a:off x="152400" y="1828800"/>
            <a:ext cx="8001000" cy="5029200"/>
          </a:xfrm>
        </p:spPr>
        <p:txBody>
          <a:bodyPr>
            <a:normAutofit fontScale="85000" lnSpcReduction="20000"/>
          </a:bodyPr>
          <a:lstStyle/>
          <a:p>
            <a:pPr algn="just"/>
            <a:r>
              <a:rPr lang="en-US" sz="2300" dirty="0">
                <a:latin typeface="Times New Roman" panose="02020603050405020304" pitchFamily="18" charset="0"/>
                <a:cs typeface="Times New Roman" panose="02020603050405020304" pitchFamily="18" charset="0"/>
              </a:rPr>
              <a:t>To deal with the COVID-19 shock and other emergency situations, the Ministry of Agriculture has developed an Action Plan-2020 to assure increased agricultural production, improved agricultural marketing mechanisms and fair agricultural commodity prices.</a:t>
            </a:r>
            <a:endParaRPr lang="en-US" dirty="0"/>
          </a:p>
          <a:p>
            <a:pPr algn="just">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Raising awareness among farmers and personnel involved with agricultural activities on the proper utilization of arable land, fertilizer and other agricultural inputs. </a:t>
            </a:r>
          </a:p>
          <a:p>
            <a:pPr algn="just">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Establishment of Bangladesh Institute of Research and Training on Applied Nutrition (BIRTAN) to reduce nutritional problems, to develop skilled Human Resources and create employment opportunities. </a:t>
            </a:r>
          </a:p>
          <a:p>
            <a:pPr algn="just">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Agriculture research organizations have invented flood, drought, salinity and high-temperature tolerant crop varieties to cope with climate change effects. </a:t>
            </a:r>
          </a:p>
          <a:p>
            <a:pPr algn="just">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Introduction of crop zoning technology. </a:t>
            </a:r>
          </a:p>
          <a:p>
            <a:pPr algn="just">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Implementing projects on the marketing of agricultural products to ensure fair prices for the farmers. </a:t>
            </a:r>
          </a:p>
          <a:p>
            <a:pPr algn="just">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Modernization of seed production, processing and distribution system to ensure quality seed supply to farmers. </a:t>
            </a:r>
          </a:p>
          <a:p>
            <a:pPr marL="0" indent="0" algn="just">
              <a:buNone/>
            </a:pP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 y="715333"/>
            <a:ext cx="6934201" cy="1469067"/>
          </a:xfrm>
        </p:spPr>
        <p:txBody>
          <a:bodyPr>
            <a:normAutofit/>
          </a:bodyPr>
          <a:lstStyle/>
          <a:p>
            <a:r>
              <a:rPr lang="en-US" b="1" dirty="0">
                <a:latin typeface="Times New Roman" panose="02020603050405020304" pitchFamily="18" charset="0"/>
                <a:cs typeface="Times New Roman" panose="02020603050405020304" pitchFamily="18" charset="0"/>
              </a:rPr>
              <a:t>Budget Allocation for Agriculture Sector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598" y="2209800"/>
            <a:ext cx="7239002" cy="4316410"/>
          </a:xfrm>
        </p:spPr>
        <p:txBody>
          <a:bodyPr>
            <a:normAutofit/>
          </a:bodyPr>
          <a:lstStyle/>
          <a:p>
            <a:pPr algn="just"/>
            <a:r>
              <a:rPr lang="en-US" sz="2000" dirty="0">
                <a:latin typeface="Times New Roman" panose="02020603050405020304" pitchFamily="18" charset="0"/>
                <a:cs typeface="Times New Roman" panose="02020603050405020304" pitchFamily="18" charset="0"/>
              </a:rPr>
              <a:t>The government is taking various steps for the development of the agriculture sector to establish a self-sufficient and sustainable agricultural system. To ensure food security and keep agricultural production normal during the COVID-19 situation, Tk. 24,345 crore has been allocated for agriculture, food security and fisheries and livestock in FY 2021-22, which is 4.03 per cent of the total budget allocation.</a:t>
            </a:r>
          </a:p>
          <a:p>
            <a:pPr algn="just"/>
            <a:r>
              <a:rPr lang="en-US" sz="2000" dirty="0">
                <a:latin typeface="Times New Roman" panose="02020603050405020304" pitchFamily="18" charset="0"/>
                <a:cs typeface="Times New Roman" panose="02020603050405020304" pitchFamily="18" charset="0"/>
              </a:rPr>
              <a:t>With a view to increasing agricultural production, Tk. 9,500 crore has been allocated in the budget of FY 2021-22 for subsidizing fertilizers and other agricultural activities to support the farmers. Up to February 2022 Tk. 5,809.58 crore has been released to provide subsidies on fertilizers and other Agriculture Inputs</a:t>
            </a:r>
            <a:r>
              <a:rPr lang="en-US"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467601" cy="1320800"/>
          </a:xfrm>
        </p:spPr>
        <p:txBody>
          <a:bodyPr>
            <a:normAutofit fontScale="90000"/>
          </a:bodyPr>
          <a:lstStyle/>
          <a:p>
            <a:r>
              <a:rPr lang="en-US" b="1" dirty="0">
                <a:latin typeface="Times New Roman" panose="02020603050405020304" pitchFamily="18" charset="0"/>
                <a:cs typeface="Times New Roman" panose="02020603050405020304" pitchFamily="18" charset="0"/>
              </a:rPr>
              <a:t>Promoting Sustainable Agriculture and Green Growth</a:t>
            </a:r>
            <a:br>
              <a:rPr lang="en-US" b="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599" y="2160590"/>
            <a:ext cx="6347714" cy="4697410"/>
          </a:xfrm>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The approach will be to achieve and sustainably maintain high yields and farm profits without undermining the natural resource base. </a:t>
            </a:r>
          </a:p>
          <a:p>
            <a:pPr algn="just"/>
            <a:r>
              <a:rPr lang="en-US" dirty="0">
                <a:latin typeface="Times New Roman" panose="02020603050405020304" pitchFamily="18" charset="0"/>
                <a:cs typeface="Times New Roman" panose="02020603050405020304" pitchFamily="18" charset="0"/>
              </a:rPr>
              <a:t>In earlier plans and other policy documents, several tools and strategies such as organic farming, Integrated Pest Management (IPM), Alternative Wetting and Drying (AWD) and others were identified and recommended.</a:t>
            </a:r>
          </a:p>
          <a:p>
            <a:pPr algn="just"/>
            <a:r>
              <a:rPr lang="en-US" dirty="0">
                <a:latin typeface="Times New Roman" panose="02020603050405020304" pitchFamily="18" charset="0"/>
                <a:cs typeface="Times New Roman" panose="02020603050405020304" pitchFamily="18" charset="0"/>
              </a:rPr>
              <a:t>For successful adoption of these, the plan documents stressed on coordination and combined actions of different government ministries and agencies including </a:t>
            </a:r>
            <a:r>
              <a:rPr lang="en-US" dirty="0" err="1">
                <a:latin typeface="Times New Roman" panose="02020603050405020304" pitchFamily="18" charset="0"/>
                <a:cs typeface="Times New Roman" panose="02020603050405020304" pitchFamily="18" charset="0"/>
              </a:rPr>
              <a:t>MoA</a:t>
            </a:r>
            <a:r>
              <a:rPr lang="en-US" dirty="0">
                <a:latin typeface="Times New Roman" panose="02020603050405020304" pitchFamily="18" charset="0"/>
                <a:cs typeface="Times New Roman" panose="02020603050405020304" pitchFamily="18" charset="0"/>
              </a:rPr>
              <a:t>, Ministry of Environment, Forest and Climate Change Ministry of Land, Ministry of Water Resources and Local Govt. Division. </a:t>
            </a:r>
          </a:p>
          <a:p>
            <a:pPr algn="just"/>
            <a:r>
              <a:rPr lang="en-US" dirty="0">
                <a:latin typeface="Times New Roman" panose="02020603050405020304" pitchFamily="18" charset="0"/>
                <a:cs typeface="Times New Roman" panose="02020603050405020304" pitchFamily="18" charset="0"/>
              </a:rPr>
              <a:t>However, the actual adoption status has not reached the desired level. To offer farmers some benefits of adopting these environment-friendly technologies, Economic and Policy Instruments (EPI) for ecosystem payment should be designed.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B567D1-E6D2-2E45-CEA3-7352151A5A5E}"/>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Activities for the Development of Green Growth</a:t>
            </a:r>
            <a:endParaRPr lang="en-US" b="1" dirty="0"/>
          </a:p>
        </p:txBody>
      </p:sp>
      <p:sp>
        <p:nvSpPr>
          <p:cNvPr id="3" name="Content Placeholder 2">
            <a:extLst>
              <a:ext uri="{FF2B5EF4-FFF2-40B4-BE49-F238E27FC236}">
                <a16:creationId xmlns:a16="http://schemas.microsoft.com/office/drawing/2014/main" xmlns="" id="{41A4FEB8-D9C3-9516-F94B-C060D5D37905}"/>
              </a:ext>
            </a:extLst>
          </p:cNvPr>
          <p:cNvSpPr>
            <a:spLocks noGrp="1"/>
          </p:cNvSpPr>
          <p:nvPr>
            <p:ph sz="half" idx="1"/>
          </p:nvPr>
        </p:nvSpPr>
        <p:spPr>
          <a:xfrm>
            <a:off x="381000" y="2160588"/>
            <a:ext cx="3316709" cy="4545011"/>
          </a:xfrm>
        </p:spPr>
        <p:txBody>
          <a:bodyPr>
            <a:normAutofit fontScale="92500"/>
          </a:bodyPr>
          <a:lstStyle/>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Fostering partnership among the public-private and international organizations to make sustainable agriculture to work</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Capacity building will be targeted at all segments of agriculture: farmers,  extension providers, dealers, distributors, entrepreneurs, agribusiness people, trainers and researchers (man, woman, youth will be the target groups) through knowledge and skill development,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Improving rain-fed agriculture</a:t>
            </a:r>
          </a:p>
        </p:txBody>
      </p:sp>
      <p:sp>
        <p:nvSpPr>
          <p:cNvPr id="4" name="Content Placeholder 3">
            <a:extLst>
              <a:ext uri="{FF2B5EF4-FFF2-40B4-BE49-F238E27FC236}">
                <a16:creationId xmlns:a16="http://schemas.microsoft.com/office/drawing/2014/main" xmlns="" id="{611DD9FF-93DB-BD54-7794-5AFB7E4CE58A}"/>
              </a:ext>
            </a:extLst>
          </p:cNvPr>
          <p:cNvSpPr>
            <a:spLocks noGrp="1"/>
          </p:cNvSpPr>
          <p:nvPr>
            <p:ph sz="half" idx="2"/>
          </p:nvPr>
        </p:nvSpPr>
        <p:spPr>
          <a:xfrm>
            <a:off x="3869204" y="2160590"/>
            <a:ext cx="3217396" cy="4240210"/>
          </a:xfrm>
        </p:spPr>
        <p:txBody>
          <a:bodyPr>
            <a:normAutofit fontScale="92500"/>
          </a:bodyPr>
          <a:lstStyle/>
          <a:p>
            <a:pP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Technology transfer through farmers’ group approach</a:t>
            </a:r>
            <a:endParaRPr lang="en-US" dirty="0"/>
          </a:p>
          <a:p>
            <a:pP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Protecting biodiversity (plant, animal, fisheries, pollinator, etc.), </a:t>
            </a:r>
          </a:p>
          <a:p>
            <a:pP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Promoting food safety, nutrition and dietary diversification, </a:t>
            </a:r>
          </a:p>
          <a:p>
            <a:pP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Improving natural resource management cultural exports,  </a:t>
            </a:r>
          </a:p>
          <a:p>
            <a:pP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Creating enabling environment for the institutions, </a:t>
            </a:r>
          </a:p>
          <a:p>
            <a:pP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Promoting farm mechanization</a:t>
            </a:r>
            <a:endParaRPr lang="en-US" dirty="0"/>
          </a:p>
        </p:txBody>
      </p:sp>
    </p:spTree>
    <p:extLst>
      <p:ext uri="{BB962C8B-B14F-4D97-AF65-F5344CB8AC3E}">
        <p14:creationId xmlns:p14="http://schemas.microsoft.com/office/powerpoint/2010/main" val="3506763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467601" cy="1320800"/>
          </a:xfrm>
        </p:spPr>
        <p:txBody>
          <a:bodyPr/>
          <a:lstStyle/>
          <a:p>
            <a:r>
              <a:rPr lang="en-US" b="1" dirty="0">
                <a:latin typeface="Times New Roman" panose="02020603050405020304" pitchFamily="18" charset="0"/>
                <a:cs typeface="Times New Roman" panose="02020603050405020304" pitchFamily="18" charset="0"/>
              </a:rPr>
              <a:t>Significance of Urban Agriculture</a:t>
            </a:r>
          </a:p>
        </p:txBody>
      </p:sp>
      <p:sp>
        <p:nvSpPr>
          <p:cNvPr id="3" name="Content Placeholder 2"/>
          <p:cNvSpPr>
            <a:spLocks noGrp="1"/>
          </p:cNvSpPr>
          <p:nvPr>
            <p:ph idx="1"/>
          </p:nvPr>
        </p:nvSpPr>
        <p:spPr>
          <a:xfrm>
            <a:off x="457200" y="1283952"/>
            <a:ext cx="7391400" cy="4953000"/>
          </a:xfrm>
        </p:spPr>
        <p:txBody>
          <a:bodyPr>
            <a:normAutofit/>
          </a:bodyPr>
          <a:lstStyle/>
          <a:p>
            <a:pPr algn="just"/>
            <a:r>
              <a:rPr lang="en-US" sz="2000" dirty="0">
                <a:latin typeface="Times New Roman" panose="02020603050405020304" pitchFamily="18" charset="0"/>
                <a:cs typeface="Times New Roman" panose="02020603050405020304" pitchFamily="18" charset="0"/>
              </a:rPr>
              <a:t>Promote food security for urban households. It is also a source of safe food for the urban people for whom conventional farming is not possible. Urban agriculture also contributes to environmental sustainability.</a:t>
            </a:r>
          </a:p>
          <a:p>
            <a:pPr algn="just"/>
            <a:r>
              <a:rPr lang="en-US" sz="2000" dirty="0">
                <a:latin typeface="Times New Roman" panose="02020603050405020304" pitchFamily="18" charset="0"/>
                <a:cs typeface="Times New Roman" panose="02020603050405020304" pitchFamily="18" charset="0"/>
              </a:rPr>
              <a:t>Moreover, for increasing productivity in urban agriculture, agricultural technological innovation is required to ensure the sustainability of production. Research is also needed for efficient fertilization technology and the eradication of plant pests and diseases. Finally, linking urban agricultural products with the value chain will be important. </a:t>
            </a:r>
          </a:p>
          <a:p>
            <a:pPr algn="just"/>
            <a:r>
              <a:rPr lang="en-US" sz="2000" dirty="0">
                <a:latin typeface="Times New Roman" panose="02020603050405020304" pitchFamily="18" charset="0"/>
                <a:cs typeface="Times New Roman" panose="02020603050405020304" pitchFamily="18" charset="0"/>
              </a:rPr>
              <a:t>Expansion of vertical farming can help attain food security for urban as well as rural households by making use of small areas more efficiently. Vertical farming can commercially produce a substantial number of leafy vegetables in urban areas.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The Importance of Agricultural Research</a:t>
            </a:r>
          </a:p>
        </p:txBody>
      </p:sp>
      <p:sp>
        <p:nvSpPr>
          <p:cNvPr id="3" name="Content Placeholder 2"/>
          <p:cNvSpPr>
            <a:spLocks noGrp="1"/>
          </p:cNvSpPr>
          <p:nvPr>
            <p:ph idx="1"/>
          </p:nvPr>
        </p:nvSpPr>
        <p:spPr>
          <a:xfrm>
            <a:off x="609598" y="2160590"/>
            <a:ext cx="7772401" cy="3880773"/>
          </a:xfrm>
        </p:spPr>
        <p:txBody>
          <a:bodyPr>
            <a:noAutofit/>
          </a:bodyPr>
          <a:lstStyle/>
          <a:p>
            <a:r>
              <a:rPr lang="en-US" sz="2000" dirty="0">
                <a:latin typeface="Times New Roman" panose="02020603050405020304" pitchFamily="18" charset="0"/>
                <a:cs typeface="Times New Roman" panose="02020603050405020304" pitchFamily="18" charset="0"/>
              </a:rPr>
              <a:t>In the 8FYP, emphasis will be given on agricultural research promotion, focusing on developing and refining technologies that will bridge yield gaps and promote diversification and intensification.</a:t>
            </a:r>
          </a:p>
          <a:p>
            <a:r>
              <a:rPr lang="en-US" sz="2000" dirty="0">
                <a:latin typeface="Times New Roman" panose="02020603050405020304" pitchFamily="18" charset="0"/>
                <a:cs typeface="Times New Roman" panose="02020603050405020304" pitchFamily="18" charset="0"/>
              </a:rPr>
              <a:t>Furthermore, research on packaging, harvesting, food processing, market intelligence, IPM, on-farm water management, food technology, biotechnology and biosecurity will have special emphasis along with other contemporary issues. </a:t>
            </a:r>
          </a:p>
          <a:p>
            <a:r>
              <a:rPr lang="en-US" sz="2000" dirty="0">
                <a:latin typeface="Times New Roman" panose="02020603050405020304" pitchFamily="18" charset="0"/>
                <a:cs typeface="Times New Roman" panose="02020603050405020304" pitchFamily="18" charset="0"/>
              </a:rPr>
              <a:t>For this purpose, budgetary allocation for research and extension should be expanded to at least 5 per cent of Agricultural GDP as against 1.5 per cent of current allocation.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Increasing Women and Youth Participation in Agriculture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000" dirty="0">
                <a:latin typeface="Times New Roman" panose="02020603050405020304" pitchFamily="18" charset="0"/>
                <a:cs typeface="Times New Roman" panose="02020603050405020304" pitchFamily="18" charset="0"/>
              </a:rPr>
              <a:t>Participation trend in agriculture and Bangladesh is no exception where more than half of the total agricultural </a:t>
            </a:r>
            <a:r>
              <a:rPr lang="en-US" sz="2000" dirty="0" err="1">
                <a:latin typeface="Times New Roman" panose="02020603050405020304" pitchFamily="18" charset="0"/>
                <a:cs typeface="Times New Roman" panose="02020603050405020304" pitchFamily="18" charset="0"/>
              </a:rPr>
              <a:t>labour</a:t>
            </a:r>
            <a:r>
              <a:rPr lang="en-US" sz="2000" dirty="0">
                <a:latin typeface="Times New Roman" panose="02020603050405020304" pitchFamily="18" charset="0"/>
                <a:cs typeface="Times New Roman" panose="02020603050405020304" pitchFamily="18" charset="0"/>
              </a:rPr>
              <a:t> force is women, and their participation is gradually increasing. Likewise, youths are to be attracted to farming and allied activities through the provision of introducing incentives for inspiration like easing loans and offering training as a new generation entrepreneur. </a:t>
            </a:r>
          </a:p>
          <a:p>
            <a:pPr algn="just"/>
            <a:r>
              <a:rPr lang="en-US" sz="2000" dirty="0">
                <a:latin typeface="Times New Roman" panose="02020603050405020304" pitchFamily="18" charset="0"/>
                <a:cs typeface="Times New Roman" panose="02020603050405020304" pitchFamily="18" charset="0"/>
              </a:rPr>
              <a:t>Most of the cases, women are engaged in seedling and post-harvest activities. </a:t>
            </a:r>
          </a:p>
          <a:p>
            <a:pPr algn="just"/>
            <a:r>
              <a:rPr lang="en-US" sz="2000" dirty="0">
                <a:latin typeface="Times New Roman" panose="02020603050405020304" pitchFamily="18" charset="0"/>
                <a:cs typeface="Times New Roman" panose="02020603050405020304" pitchFamily="18" charset="0"/>
              </a:rPr>
              <a:t>The 8FYP plan will focus on the productive participation of women in agricultural employment.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ICT and Agriculture </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598" y="1303270"/>
            <a:ext cx="7315201" cy="4487930"/>
          </a:xfrm>
        </p:spPr>
        <p:txBody>
          <a:bodyPr>
            <a:normAutofit fontScale="92500" lnSpcReduction="10000"/>
          </a:bodyPr>
          <a:lstStyle/>
          <a:p>
            <a:pPr marL="0" indent="0" algn="just">
              <a:buNone/>
            </a:pPr>
            <a:r>
              <a:rPr lang="en-GB" sz="2000" dirty="0" smtClean="0">
                <a:latin typeface="Times New Roman" panose="02020603050405020304" pitchFamily="18" charset="0"/>
                <a:cs typeface="Times New Roman" panose="02020603050405020304" pitchFamily="18" charset="0"/>
              </a:rPr>
              <a:t>The </a:t>
            </a:r>
            <a:r>
              <a:rPr lang="en-GB" sz="2000" dirty="0">
                <a:latin typeface="Times New Roman" panose="02020603050405020304" pitchFamily="18" charset="0"/>
                <a:cs typeface="Times New Roman" panose="02020603050405020304" pitchFamily="18" charset="0"/>
              </a:rPr>
              <a:t>information disseminated by e-Agriculture can </a:t>
            </a:r>
            <a:r>
              <a:rPr lang="en-GB" sz="2000" dirty="0" smtClean="0">
                <a:latin typeface="Times New Roman" panose="02020603050405020304" pitchFamily="18" charset="0"/>
                <a:cs typeface="Times New Roman" panose="02020603050405020304" pitchFamily="18" charset="0"/>
              </a:rPr>
              <a:t>be divided </a:t>
            </a:r>
            <a:r>
              <a:rPr lang="en-GB" sz="2000" dirty="0">
                <a:latin typeface="Times New Roman" panose="02020603050405020304" pitchFamily="18" charset="0"/>
                <a:cs typeface="Times New Roman" panose="02020603050405020304" pitchFamily="18" charset="0"/>
              </a:rPr>
              <a:t>into several major areas, which is called as services </a:t>
            </a:r>
            <a:r>
              <a:rPr lang="en-GB" sz="2000" dirty="0" smtClean="0">
                <a:latin typeface="Times New Roman" panose="02020603050405020304" pitchFamily="18" charset="0"/>
                <a:cs typeface="Times New Roman" panose="02020603050405020304" pitchFamily="18" charset="0"/>
              </a:rPr>
              <a:t>of e- </a:t>
            </a:r>
            <a:r>
              <a:rPr lang="en-GB" sz="2000" dirty="0">
                <a:latin typeface="Times New Roman" panose="02020603050405020304" pitchFamily="18" charset="0"/>
                <a:cs typeface="Times New Roman" panose="02020603050405020304" pitchFamily="18" charset="0"/>
              </a:rPr>
              <a:t>Agriculture (</a:t>
            </a:r>
            <a:r>
              <a:rPr lang="en-GB" sz="2000" dirty="0" err="1">
                <a:latin typeface="Times New Roman" panose="02020603050405020304" pitchFamily="18" charset="0"/>
                <a:cs typeface="Times New Roman" panose="02020603050405020304" pitchFamily="18" charset="0"/>
              </a:rPr>
              <a:t>Panchatopa</a:t>
            </a:r>
            <a:r>
              <a:rPr lang="en-GB" sz="2000" dirty="0">
                <a:latin typeface="Times New Roman" panose="02020603050405020304" pitchFamily="18" charset="0"/>
                <a:cs typeface="Times New Roman" panose="02020603050405020304" pitchFamily="18" charset="0"/>
              </a:rPr>
              <a:t> D. and </a:t>
            </a:r>
            <a:r>
              <a:rPr lang="en-GB" sz="2000" dirty="0" err="1">
                <a:latin typeface="Times New Roman" panose="02020603050405020304" pitchFamily="18" charset="0"/>
                <a:cs typeface="Times New Roman" panose="02020603050405020304" pitchFamily="18" charset="0"/>
              </a:rPr>
              <a:t>Karmakar</a:t>
            </a:r>
            <a:r>
              <a:rPr lang="en-GB" sz="2000" dirty="0">
                <a:latin typeface="Times New Roman" panose="02020603050405020304" pitchFamily="18" charset="0"/>
                <a:cs typeface="Times New Roman" panose="02020603050405020304" pitchFamily="18" charset="0"/>
              </a:rPr>
              <a:t> C. K. 2006</a:t>
            </a:r>
            <a:r>
              <a:rPr lang="en-GB" sz="2000" dirty="0" smtClean="0">
                <a:latin typeface="Times New Roman" panose="02020603050405020304" pitchFamily="18" charset="0"/>
                <a:cs typeface="Times New Roman" panose="02020603050405020304" pitchFamily="18" charset="0"/>
              </a:rPr>
              <a:t>). These </a:t>
            </a:r>
            <a:r>
              <a:rPr lang="en-GB" sz="2000" dirty="0">
                <a:latin typeface="Times New Roman" panose="02020603050405020304" pitchFamily="18" charset="0"/>
                <a:cs typeface="Times New Roman" panose="02020603050405020304" pitchFamily="18" charset="0"/>
              </a:rPr>
              <a:t>are:</a:t>
            </a:r>
          </a:p>
          <a:p>
            <a:pPr marL="0" indent="0">
              <a:buNone/>
            </a:pPr>
            <a:r>
              <a:rPr lang="en-GB" sz="2000" dirty="0">
                <a:latin typeface="Times New Roman" panose="02020603050405020304" pitchFamily="18" charset="0"/>
                <a:cs typeface="Times New Roman" panose="02020603050405020304" pitchFamily="18" charset="0"/>
              </a:rPr>
              <a:t> Weather Information</a:t>
            </a:r>
          </a:p>
          <a:p>
            <a:pPr marL="0" indent="0">
              <a:buNone/>
            </a:pPr>
            <a:r>
              <a:rPr lang="en-GB" sz="2000" dirty="0">
                <a:latin typeface="Times New Roman" panose="02020603050405020304" pitchFamily="18" charset="0"/>
                <a:cs typeface="Times New Roman" panose="02020603050405020304" pitchFamily="18" charset="0"/>
              </a:rPr>
              <a:t> Production and Cultivation Techniques</a:t>
            </a:r>
          </a:p>
          <a:p>
            <a:pPr marL="0" indent="0">
              <a:buNone/>
            </a:pPr>
            <a:r>
              <a:rPr lang="en-GB" sz="2000" dirty="0">
                <a:latin typeface="Times New Roman" panose="02020603050405020304" pitchFamily="18" charset="0"/>
                <a:cs typeface="Times New Roman" panose="02020603050405020304" pitchFamily="18" charset="0"/>
              </a:rPr>
              <a:t> Diseases and Insect Information</a:t>
            </a:r>
          </a:p>
          <a:p>
            <a:pPr marL="0" indent="0">
              <a:buNone/>
            </a:pPr>
            <a:r>
              <a:rPr lang="en-GB" sz="2000" dirty="0">
                <a:latin typeface="Times New Roman" panose="02020603050405020304" pitchFamily="18" charset="0"/>
                <a:cs typeface="Times New Roman" panose="02020603050405020304" pitchFamily="18" charset="0"/>
              </a:rPr>
              <a:t> Plant Nutrients and Water Usage</a:t>
            </a:r>
          </a:p>
          <a:p>
            <a:pPr marL="0" indent="0">
              <a:buNone/>
            </a:pPr>
            <a:r>
              <a:rPr lang="en-GB" sz="2000" dirty="0">
                <a:latin typeface="Times New Roman" panose="02020603050405020304" pitchFamily="18" charset="0"/>
                <a:cs typeface="Times New Roman" panose="02020603050405020304" pitchFamily="18" charset="0"/>
              </a:rPr>
              <a:t> Price Information</a:t>
            </a:r>
          </a:p>
          <a:p>
            <a:pPr marL="0" indent="0">
              <a:buNone/>
            </a:pPr>
            <a:r>
              <a:rPr lang="en-GB" sz="2000" dirty="0">
                <a:latin typeface="Times New Roman" panose="02020603050405020304" pitchFamily="18" charset="0"/>
                <a:cs typeface="Times New Roman" panose="02020603050405020304" pitchFamily="18" charset="0"/>
              </a:rPr>
              <a:t> Demands and Current Stock Information</a:t>
            </a:r>
          </a:p>
          <a:p>
            <a:pPr marL="0" indent="0">
              <a:buNone/>
            </a:pPr>
            <a:r>
              <a:rPr lang="en-GB" sz="2000" dirty="0">
                <a:latin typeface="Times New Roman" panose="02020603050405020304" pitchFamily="18" charset="0"/>
                <a:cs typeface="Times New Roman" panose="02020603050405020304" pitchFamily="18" charset="0"/>
              </a:rPr>
              <a:t> Educations and Health Information</a:t>
            </a:r>
          </a:p>
          <a:p>
            <a:pPr marL="0" indent="0">
              <a:buNone/>
            </a:pPr>
            <a:r>
              <a:rPr lang="en-GB" sz="2000" dirty="0">
                <a:latin typeface="Times New Roman" panose="02020603050405020304" pitchFamily="18" charset="0"/>
                <a:cs typeface="Times New Roman" panose="02020603050405020304" pitchFamily="18" charset="0"/>
              </a:rPr>
              <a:t> Government and Non-government </a:t>
            </a:r>
            <a:r>
              <a:rPr lang="en-GB" sz="2000" dirty="0" smtClean="0">
                <a:latin typeface="Times New Roman" panose="02020603050405020304" pitchFamily="18" charset="0"/>
                <a:cs typeface="Times New Roman" panose="02020603050405020304" pitchFamily="18" charset="0"/>
              </a:rPr>
              <a:t>Facilities</a:t>
            </a:r>
          </a:p>
          <a:p>
            <a:pPr marL="0" indent="0">
              <a:buNone/>
            </a:pPr>
            <a:r>
              <a:rPr lang="en-GB" sz="2000" dirty="0">
                <a:latin typeface="Times New Roman" panose="02020603050405020304" pitchFamily="18" charset="0"/>
                <a:cs typeface="Times New Roman" panose="02020603050405020304" pitchFamily="18" charset="0"/>
              </a:rPr>
              <a:t>More Details: </a:t>
            </a:r>
            <a:r>
              <a:rPr lang="en-GB" sz="2000" dirty="0">
                <a:latin typeface="Times New Roman" panose="02020603050405020304" pitchFamily="18" charset="0"/>
                <a:cs typeface="Times New Roman" panose="02020603050405020304" pitchFamily="18" charset="0"/>
                <a:hlinkClick r:id="rId2" action="ppaction://hlinkfile"/>
              </a:rPr>
              <a:t>file:///C:/</a:t>
            </a:r>
            <a:r>
              <a:rPr lang="en-GB" sz="2000" dirty="0" smtClean="0">
                <a:latin typeface="Times New Roman" panose="02020603050405020304" pitchFamily="18" charset="0"/>
                <a:cs typeface="Times New Roman" panose="02020603050405020304" pitchFamily="18" charset="0"/>
                <a:hlinkClick r:id="rId2" action="ppaction://hlinkfile"/>
              </a:rPr>
              <a:t>Users/DIU/Downloads/IJEAS0407014.pdf</a:t>
            </a:r>
            <a:endParaRPr lang="en-GB"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6509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DC5683-E1E4-E8F2-C74B-4B53EECC5843}"/>
              </a:ext>
            </a:extLst>
          </p:cNvPr>
          <p:cNvSpPr>
            <a:spLocks noGrp="1"/>
          </p:cNvSpPr>
          <p:nvPr>
            <p:ph type="title"/>
          </p:nvPr>
        </p:nvSpPr>
        <p:spPr/>
        <p:txBody>
          <a:bodyPr/>
          <a:lstStyle/>
          <a:p>
            <a:r>
              <a:rPr lang="en-US" b="1" dirty="0"/>
              <a:t>Challenges behind the Path of Sustainable Agriculture</a:t>
            </a:r>
          </a:p>
        </p:txBody>
      </p:sp>
      <p:sp>
        <p:nvSpPr>
          <p:cNvPr id="3" name="Content Placeholder 2">
            <a:extLst>
              <a:ext uri="{FF2B5EF4-FFF2-40B4-BE49-F238E27FC236}">
                <a16:creationId xmlns:a16="http://schemas.microsoft.com/office/drawing/2014/main" xmlns="" id="{49B9009E-EDFB-516F-39C4-BE645ABBDA26}"/>
              </a:ext>
            </a:extLst>
          </p:cNvPr>
          <p:cNvSpPr>
            <a:spLocks noGrp="1"/>
          </p:cNvSpPr>
          <p:nvPr>
            <p:ph idx="1"/>
          </p:nvPr>
        </p:nvSpPr>
        <p:spPr/>
        <p:txBody>
          <a:bodyPr>
            <a:normAutofit fontScale="92500" lnSpcReduction="10000"/>
          </a:bodyPr>
          <a:lstStyle/>
          <a:p>
            <a:r>
              <a:rPr lang="en-US" sz="2000" dirty="0"/>
              <a:t>Low Productivity</a:t>
            </a:r>
          </a:p>
          <a:p>
            <a:r>
              <a:rPr lang="en-US" sz="2000" dirty="0"/>
              <a:t>Institutional Bottleneck in Research-Extension-Farmer-Linkage</a:t>
            </a:r>
          </a:p>
          <a:p>
            <a:r>
              <a:rPr lang="en-US" sz="2000" dirty="0"/>
              <a:t>Climate Change</a:t>
            </a:r>
          </a:p>
          <a:p>
            <a:r>
              <a:rPr lang="en-US" sz="2000" dirty="0"/>
              <a:t>Degrading Natural Resource Base and Depleting Ground Water</a:t>
            </a:r>
          </a:p>
          <a:p>
            <a:r>
              <a:rPr lang="en-US" sz="2000" dirty="0"/>
              <a:t>Declining Availability of Agricultural Land</a:t>
            </a:r>
          </a:p>
          <a:p>
            <a:r>
              <a:rPr lang="en-US" sz="2000" dirty="0"/>
              <a:t>Poor Technological Assistance</a:t>
            </a:r>
          </a:p>
          <a:p>
            <a:r>
              <a:rPr lang="en-US" sz="2000" dirty="0"/>
              <a:t>Lack of Research and Human Capital</a:t>
            </a:r>
          </a:p>
          <a:p>
            <a:r>
              <a:rPr lang="en-US" sz="2000" dirty="0"/>
              <a:t>Challenges associated with storage, </a:t>
            </a:r>
            <a:r>
              <a:rPr lang="en-US" sz="2000" dirty="0" err="1"/>
              <a:t>agro</a:t>
            </a:r>
            <a:r>
              <a:rPr lang="en-US" sz="2000" dirty="0"/>
              <a:t>-processing and commercialization</a:t>
            </a:r>
          </a:p>
          <a:p>
            <a:endParaRPr lang="en-US" dirty="0"/>
          </a:p>
        </p:txBody>
      </p:sp>
    </p:spTree>
    <p:extLst>
      <p:ext uri="{BB962C8B-B14F-4D97-AF65-F5344CB8AC3E}">
        <p14:creationId xmlns:p14="http://schemas.microsoft.com/office/powerpoint/2010/main" val="4080203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Objectives of the class</a:t>
            </a:r>
          </a:p>
        </p:txBody>
      </p:sp>
      <p:sp>
        <p:nvSpPr>
          <p:cNvPr id="3" name="Content Placeholder 2"/>
          <p:cNvSpPr>
            <a:spLocks noGrp="1"/>
          </p:cNvSpPr>
          <p:nvPr>
            <p:ph idx="1"/>
          </p:nvPr>
        </p:nvSpPr>
        <p:spPr>
          <a:xfrm>
            <a:off x="637502" y="1447800"/>
            <a:ext cx="7439697" cy="3880773"/>
          </a:xfrm>
        </p:spPr>
        <p:txBody>
          <a:bodyPr>
            <a:normAutofit lnSpcReduction="10000"/>
          </a:bodyPr>
          <a:lstStyle/>
          <a:p>
            <a:r>
              <a:rPr lang="en-US" sz="1900" dirty="0">
                <a:solidFill>
                  <a:schemeClr val="tx1"/>
                </a:solidFill>
                <a:latin typeface="Times New Roman" panose="02020603050405020304" pitchFamily="18" charset="0"/>
                <a:cs typeface="Times New Roman" panose="02020603050405020304" pitchFamily="18" charset="0"/>
              </a:rPr>
              <a:t>Exploring the agricultural sector of Bangladesh</a:t>
            </a:r>
          </a:p>
          <a:p>
            <a:r>
              <a:rPr lang="en-US" sz="1900" dirty="0">
                <a:solidFill>
                  <a:schemeClr val="tx1"/>
                </a:solidFill>
                <a:latin typeface="Times New Roman" panose="02020603050405020304" pitchFamily="18" charset="0"/>
                <a:cs typeface="Times New Roman" panose="02020603050405020304" pitchFamily="18" charset="0"/>
              </a:rPr>
              <a:t>Highlighting the contribution of agriculture sector of Bangladesh</a:t>
            </a:r>
          </a:p>
          <a:p>
            <a:r>
              <a:rPr lang="en-US" sz="1900" dirty="0">
                <a:solidFill>
                  <a:schemeClr val="tx1"/>
                </a:solidFill>
                <a:latin typeface="Times New Roman" panose="02020603050405020304" pitchFamily="18" charset="0"/>
                <a:cs typeface="Times New Roman" panose="02020603050405020304" pitchFamily="18" charset="0"/>
              </a:rPr>
              <a:t>Describing the national initiatives for agricultural development</a:t>
            </a:r>
          </a:p>
          <a:p>
            <a:r>
              <a:rPr lang="en-US" sz="1900" dirty="0">
                <a:solidFill>
                  <a:schemeClr val="tx1"/>
                </a:solidFill>
                <a:latin typeface="Times New Roman" panose="02020603050405020304" pitchFamily="18" charset="0"/>
                <a:cs typeface="Times New Roman" panose="02020603050405020304" pitchFamily="18" charset="0"/>
              </a:rPr>
              <a:t>Discussing the strategies for reducing irrigation cost</a:t>
            </a:r>
          </a:p>
          <a:p>
            <a:r>
              <a:rPr lang="en-US" sz="1900" dirty="0">
                <a:solidFill>
                  <a:schemeClr val="tx1"/>
                </a:solidFill>
                <a:latin typeface="Times New Roman" panose="02020603050405020304" pitchFamily="18" charset="0"/>
                <a:cs typeface="Times New Roman" panose="02020603050405020304" pitchFamily="18" charset="0"/>
              </a:rPr>
              <a:t>Exploring the measures to alleviate the impacts of COVID-19 pandemic on the agriculture sector</a:t>
            </a:r>
          </a:p>
          <a:p>
            <a:r>
              <a:rPr lang="en-US" sz="1900" dirty="0">
                <a:solidFill>
                  <a:schemeClr val="tx1"/>
                </a:solidFill>
                <a:latin typeface="Times New Roman" panose="02020603050405020304" pitchFamily="18" charset="0"/>
                <a:cs typeface="Times New Roman" panose="02020603050405020304" pitchFamily="18" charset="0"/>
              </a:rPr>
              <a:t>Analyzing the budget allocation for agriculture sector</a:t>
            </a:r>
          </a:p>
          <a:p>
            <a:r>
              <a:rPr lang="en-US" sz="1900" dirty="0">
                <a:solidFill>
                  <a:schemeClr val="tx1"/>
                </a:solidFill>
                <a:latin typeface="Times New Roman" panose="02020603050405020304" pitchFamily="18" charset="0"/>
                <a:cs typeface="Times New Roman" panose="02020603050405020304" pitchFamily="18" charset="0"/>
              </a:rPr>
              <a:t>Exploring the methods of promoting sustainable agriculture and green growth</a:t>
            </a:r>
          </a:p>
          <a:p>
            <a:r>
              <a:rPr lang="en-US" sz="1900" dirty="0">
                <a:solidFill>
                  <a:schemeClr val="tx1"/>
                </a:solidFill>
                <a:latin typeface="Times New Roman" panose="02020603050405020304" pitchFamily="18" charset="0"/>
                <a:cs typeface="Times New Roman" panose="02020603050405020304" pitchFamily="18" charset="0"/>
              </a:rPr>
              <a:t>Discussing the importance of urban agriculture and agricultural research</a:t>
            </a:r>
          </a:p>
          <a:p>
            <a:endParaRPr lang="en-US"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3F09D6-037F-25B0-26DA-F03DB7D3CEF1}"/>
              </a:ext>
            </a:extLst>
          </p:cNvPr>
          <p:cNvSpPr>
            <a:spLocks noGrp="1"/>
          </p:cNvSpPr>
          <p:nvPr>
            <p:ph type="title"/>
          </p:nvPr>
        </p:nvSpPr>
        <p:spPr/>
        <p:txBody>
          <a:bodyPr/>
          <a:lstStyle/>
          <a:p>
            <a:r>
              <a:rPr lang="en-US" b="1" dirty="0"/>
              <a:t>Discussion Topic</a:t>
            </a:r>
          </a:p>
        </p:txBody>
      </p:sp>
      <p:sp>
        <p:nvSpPr>
          <p:cNvPr id="3" name="Content Placeholder 2">
            <a:extLst>
              <a:ext uri="{FF2B5EF4-FFF2-40B4-BE49-F238E27FC236}">
                <a16:creationId xmlns:a16="http://schemas.microsoft.com/office/drawing/2014/main" xmlns="" id="{D0370ED5-A9EC-407D-8426-9D3340A41F51}"/>
              </a:ext>
            </a:extLst>
          </p:cNvPr>
          <p:cNvSpPr>
            <a:spLocks noGrp="1"/>
          </p:cNvSpPr>
          <p:nvPr>
            <p:ph idx="1"/>
          </p:nvPr>
        </p:nvSpPr>
        <p:spPr/>
        <p:txBody>
          <a:bodyPr>
            <a:normAutofit/>
          </a:bodyPr>
          <a:lstStyle/>
          <a:p>
            <a:pPr algn="just"/>
            <a:r>
              <a:rPr lang="en-US" sz="2400" dirty="0"/>
              <a:t>How does agriculture play a vital role to increase the economic growth of Bangladesh in the era of the fourth industrial revolution?</a:t>
            </a:r>
          </a:p>
          <a:p>
            <a:pPr algn="just"/>
            <a:endParaRPr lang="en-US" sz="2400" dirty="0"/>
          </a:p>
          <a:p>
            <a:pPr algn="just"/>
            <a:r>
              <a:rPr lang="en-US" sz="2400" dirty="0"/>
              <a:t>What initiatives government should undertake to promote green development and sustainable agriculture?</a:t>
            </a:r>
          </a:p>
        </p:txBody>
      </p:sp>
    </p:spTree>
    <p:extLst>
      <p:ext uri="{BB962C8B-B14F-4D97-AF65-F5344CB8AC3E}">
        <p14:creationId xmlns:p14="http://schemas.microsoft.com/office/powerpoint/2010/main" val="3430489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Times New Roman" panose="02020603050405020304" pitchFamily="18" charset="0"/>
                <a:cs typeface="Times New Roman" panose="02020603050405020304" pitchFamily="18" charset="0"/>
              </a:rPr>
              <a:t>References </a:t>
            </a:r>
          </a:p>
        </p:txBody>
      </p:sp>
      <p:sp>
        <p:nvSpPr>
          <p:cNvPr id="3" name="Content Placeholder 2"/>
          <p:cNvSpPr>
            <a:spLocks noGrp="1"/>
          </p:cNvSpPr>
          <p:nvPr>
            <p:ph idx="1"/>
          </p:nvPr>
        </p:nvSpPr>
        <p:spPr/>
        <p:txBody>
          <a:bodyPr/>
          <a:lstStyle/>
          <a:p>
            <a:pPr>
              <a:buNone/>
            </a:pPr>
            <a:r>
              <a:rPr lang="en-US" sz="2000" dirty="0">
                <a:solidFill>
                  <a:schemeClr val="tx1"/>
                </a:solidFill>
                <a:latin typeface="Times New Roman" panose="02020603050405020304" pitchFamily="18" charset="0"/>
                <a:cs typeface="Times New Roman" panose="02020603050405020304" pitchFamily="18" charset="0"/>
              </a:rPr>
              <a:t>GED. (2020a). 8th Five Year Plan July 2020–June 2025: Promoting Prosperity and Fostering Inclusiveness. General Economics Division, Bangladesh Planning Commission. December 2020.</a:t>
            </a:r>
          </a:p>
          <a:p>
            <a:pPr>
              <a:buNone/>
            </a:pPr>
            <a:endParaRPr lang="en-US" sz="2000" dirty="0">
              <a:solidFill>
                <a:schemeClr val="tx1"/>
              </a:solidFill>
              <a:latin typeface="Times New Roman" panose="02020603050405020304" pitchFamily="18" charset="0"/>
              <a:cs typeface="Times New Roman" panose="02020603050405020304" pitchFamily="18" charset="0"/>
            </a:endParaRPr>
          </a:p>
          <a:p>
            <a:pPr>
              <a:buNone/>
            </a:pPr>
            <a:r>
              <a:rPr lang="en-US" sz="2000" dirty="0">
                <a:solidFill>
                  <a:schemeClr val="tx1"/>
                </a:solidFill>
                <a:latin typeface="Times New Roman" panose="02020603050405020304" pitchFamily="18" charset="0"/>
                <a:cs typeface="Times New Roman" panose="02020603050405020304" pitchFamily="18" charset="0"/>
              </a:rPr>
              <a:t>MoF. (2020). Bangladesh Economic Review 2020. Dhaka: Ministry of Finance</a:t>
            </a:r>
          </a:p>
          <a:p>
            <a:pPr>
              <a:buNone/>
            </a:pPr>
            <a:endParaRPr lang="en-US" dirty="0">
              <a:solidFill>
                <a:schemeClr val="tx1"/>
              </a:solidFill>
              <a:latin typeface="Times New Roman" panose="02020603050405020304" pitchFamily="18" charset="0"/>
              <a:cs typeface="Times New Roman" panose="02020603050405020304" pitchFamily="18" charset="0"/>
            </a:endParaRPr>
          </a:p>
          <a:p>
            <a:pPr>
              <a:buNone/>
            </a:pPr>
            <a:endParaRPr lang="en-US" dirty="0">
              <a:solidFill>
                <a:schemeClr val="tx1"/>
              </a:solidFill>
              <a:latin typeface="Times New Roman" panose="02020603050405020304" pitchFamily="18" charset="0"/>
              <a:cs typeface="Times New Roman" panose="02020603050405020304" pitchFamily="18" charset="0"/>
            </a:endParaRPr>
          </a:p>
          <a:p>
            <a:pPr>
              <a:buNone/>
            </a:pPr>
            <a:endParaRPr lang="en-US"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0"/>
            <a:ext cx="8534400" cy="2286000"/>
          </a:xfrm>
        </p:spPr>
        <p:txBody>
          <a:bodyPr>
            <a:normAutofit/>
          </a:bodyPr>
          <a:lstStyle/>
          <a:p>
            <a:pPr algn="ctr"/>
            <a:r>
              <a:rPr lang="en-US" sz="8000" dirty="0">
                <a:latin typeface="Times New Roman" panose="02020603050405020304" pitchFamily="18" charset="0"/>
                <a:cs typeface="Times New Roman" panose="02020603050405020304" pitchFamily="18" charset="0"/>
              </a:rPr>
              <a:t>Thank you</a:t>
            </a: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xmlns=""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0126" y="609600"/>
            <a:ext cx="7534274" cy="1320800"/>
          </a:xfrm>
        </p:spPr>
        <p:txBody>
          <a:bodyPr>
            <a:normAutofit fontScale="90000"/>
          </a:bodyPr>
          <a:lstStyle/>
          <a:p>
            <a:r>
              <a:rPr lang="en-US" sz="4400" b="1" dirty="0">
                <a:latin typeface="Times New Roman" panose="02020603050405020304" pitchFamily="18" charset="0"/>
                <a:cs typeface="Times New Roman" panose="02020603050405020304" pitchFamily="18" charset="0"/>
              </a:rPr>
              <a:t>Agriculture Sector of Bangladesh</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04863" y="1488613"/>
            <a:ext cx="7534274" cy="3880773"/>
          </a:xfrm>
        </p:spPr>
        <p:txBody>
          <a:bodyPr>
            <a:noAutofit/>
          </a:bodyPr>
          <a:lstStyle/>
          <a:p>
            <a:pPr algn="just"/>
            <a:r>
              <a:rPr lang="en-US" sz="2400" dirty="0">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The agriculture sector is playing an important role in increasing productivity, ensuring sustainable food security and creating employment opportunities. </a:t>
            </a:r>
          </a:p>
          <a:p>
            <a:pPr algn="just"/>
            <a:r>
              <a:rPr lang="en-US" sz="2400" dirty="0">
                <a:solidFill>
                  <a:schemeClr val="tx1"/>
                </a:solidFill>
                <a:latin typeface="Times New Roman" panose="02020603050405020304" pitchFamily="18" charset="0"/>
                <a:cs typeface="Times New Roman" panose="02020603050405020304" pitchFamily="18" charset="0"/>
              </a:rPr>
              <a:t> The government is working tirelessly to build sustainable, safe and profitable agricultural systems to ensure food security. One of the government's key goals is to achieve food self-sufficiency while also assuring nutritious and safe food, improving productivity, building marketing systems, and establishing profitable agricultural systems. </a:t>
            </a:r>
          </a:p>
        </p:txBody>
      </p:sp>
      <p:sp>
        <p:nvSpPr>
          <p:cNvPr id="10" name="Isosceles Triangle 9">
            <a:extLst>
              <a:ext uri="{FF2B5EF4-FFF2-40B4-BE49-F238E27FC236}">
                <a16:creationId xmlns:a16="http://schemas.microsoft.com/office/drawing/2014/main" xmlns=""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xmlns=""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4200"/>
            <a:ext cx="8763000" cy="1006044"/>
          </a:xfrm>
        </p:spPr>
        <p:txBody>
          <a:bodyPr>
            <a:noAutofit/>
          </a:bodyPr>
          <a:lstStyle/>
          <a:p>
            <a:r>
              <a:rPr lang="en-US" sz="3200" b="1" dirty="0">
                <a:solidFill>
                  <a:srgbClr val="92D050"/>
                </a:solidFill>
                <a:latin typeface="Times New Roman" panose="02020603050405020304" pitchFamily="18" charset="0"/>
                <a:cs typeface="Times New Roman" panose="02020603050405020304" pitchFamily="18" charset="0"/>
              </a:rPr>
              <a:t>Contribution of Agriculture Sector in Bangladesh</a:t>
            </a:r>
            <a:endParaRPr lang="en-US" sz="3200" dirty="0">
              <a:solidFill>
                <a:srgbClr val="92D05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9DA2DFCF-626C-EA20-30A9-532D2B7D8DF3}"/>
              </a:ext>
            </a:extLst>
          </p:cNvPr>
          <p:cNvPicPr>
            <a:picLocks noChangeAspect="1"/>
          </p:cNvPicPr>
          <p:nvPr/>
        </p:nvPicPr>
        <p:blipFill rotWithShape="1">
          <a:blip r:embed="rId2"/>
          <a:srcRect t="17344" b="6287"/>
          <a:stretch/>
        </p:blipFill>
        <p:spPr>
          <a:xfrm>
            <a:off x="35120" y="1738791"/>
            <a:ext cx="8346880" cy="4055533"/>
          </a:xfrm>
          <a:prstGeom prst="rect">
            <a:avLst/>
          </a:prstGeom>
        </p:spPr>
      </p:pic>
      <p:sp>
        <p:nvSpPr>
          <p:cNvPr id="15" name="Title 1">
            <a:extLst>
              <a:ext uri="{FF2B5EF4-FFF2-40B4-BE49-F238E27FC236}">
                <a16:creationId xmlns:a16="http://schemas.microsoft.com/office/drawing/2014/main" xmlns="" id="{2D4F196B-28C5-7064-4BD4-6D28350CE146}"/>
              </a:ext>
            </a:extLst>
          </p:cNvPr>
          <p:cNvSpPr txBox="1">
            <a:spLocks/>
          </p:cNvSpPr>
          <p:nvPr/>
        </p:nvSpPr>
        <p:spPr>
          <a:xfrm>
            <a:off x="1077974" y="5985933"/>
            <a:ext cx="7534274" cy="28786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600" b="1" dirty="0">
                <a:solidFill>
                  <a:schemeClr val="tx1"/>
                </a:solidFill>
                <a:latin typeface="Times New Roman" panose="02020603050405020304" pitchFamily="18" charset="0"/>
                <a:cs typeface="Times New Roman" panose="02020603050405020304" pitchFamily="18" charset="0"/>
              </a:rPr>
              <a:t>Source: World Bank</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72A84B37-375D-A0EC-65A3-A4C51737C68C}"/>
              </a:ext>
            </a:extLst>
          </p:cNvPr>
          <p:cNvSpPr txBox="1"/>
          <p:nvPr/>
        </p:nvSpPr>
        <p:spPr>
          <a:xfrm>
            <a:off x="21168" y="1233196"/>
            <a:ext cx="4588932" cy="400110"/>
          </a:xfrm>
          <a:prstGeom prst="rect">
            <a:avLst/>
          </a:prstGeom>
          <a:noFill/>
        </p:spPr>
        <p:txBody>
          <a:bodyPr wrap="square">
            <a:spAutoFit/>
          </a:bodyPr>
          <a:lstStyle/>
          <a:p>
            <a:pPr algn="ctr" rtl="0">
              <a:defRPr sz="1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2000" b="1" dirty="0"/>
              <a:t>Share of Agriculture (% of GDP)</a:t>
            </a:r>
          </a:p>
        </p:txBody>
      </p:sp>
    </p:spTree>
    <p:extLst>
      <p:ext uri="{BB962C8B-B14F-4D97-AF65-F5344CB8AC3E}">
        <p14:creationId xmlns:p14="http://schemas.microsoft.com/office/powerpoint/2010/main" val="1853644126"/>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4200"/>
            <a:ext cx="7696200" cy="1006044"/>
          </a:xfrm>
        </p:spPr>
        <p:txBody>
          <a:bodyPr>
            <a:normAutofit fontScale="90000"/>
          </a:bodyPr>
          <a:lstStyle/>
          <a:p>
            <a:r>
              <a:rPr lang="en-US" sz="4400" b="1" dirty="0">
                <a:latin typeface="Times New Roman" panose="02020603050405020304" pitchFamily="18" charset="0"/>
                <a:cs typeface="Times New Roman" panose="02020603050405020304" pitchFamily="18" charset="0"/>
              </a:rPr>
              <a:t>Contribution of Agriculture Sector in Bangladesh</a:t>
            </a:r>
            <a:endParaRPr lang="en-US" sz="4400" dirty="0">
              <a:latin typeface="Times New Roman" panose="02020603050405020304" pitchFamily="18" charset="0"/>
              <a:cs typeface="Times New Roman" panose="02020603050405020304" pitchFamily="18" charset="0"/>
            </a:endParaRPr>
          </a:p>
        </p:txBody>
      </p:sp>
      <p:graphicFrame>
        <p:nvGraphicFramePr>
          <p:cNvPr id="13" name="Chart 12">
            <a:extLst>
              <a:ext uri="{FF2B5EF4-FFF2-40B4-BE49-F238E27FC236}">
                <a16:creationId xmlns:a16="http://schemas.microsoft.com/office/drawing/2014/main" xmlns="" id="{AF507682-FC88-DF32-3346-3776A37C6A7F}"/>
              </a:ext>
            </a:extLst>
          </p:cNvPr>
          <p:cNvGraphicFramePr>
            <a:graphicFrameLocks/>
          </p:cNvGraphicFramePr>
          <p:nvPr>
            <p:extLst>
              <p:ext uri="{D42A27DB-BD31-4B8C-83A1-F6EECF244321}">
                <p14:modId xmlns:p14="http://schemas.microsoft.com/office/powerpoint/2010/main" val="3000708566"/>
              </p:ext>
            </p:extLst>
          </p:nvPr>
        </p:nvGraphicFramePr>
        <p:xfrm>
          <a:off x="1077975" y="1913465"/>
          <a:ext cx="7685026" cy="4072467"/>
        </p:xfrm>
        <a:graphic>
          <a:graphicData uri="http://schemas.openxmlformats.org/drawingml/2006/chart">
            <c:chart xmlns:c="http://schemas.openxmlformats.org/drawingml/2006/chart" xmlns:r="http://schemas.openxmlformats.org/officeDocument/2006/relationships" r:id="rId2"/>
          </a:graphicData>
        </a:graphic>
      </p:graphicFrame>
      <p:sp>
        <p:nvSpPr>
          <p:cNvPr id="15" name="Title 1">
            <a:extLst>
              <a:ext uri="{FF2B5EF4-FFF2-40B4-BE49-F238E27FC236}">
                <a16:creationId xmlns:a16="http://schemas.microsoft.com/office/drawing/2014/main" xmlns="" id="{2D4F196B-28C5-7064-4BD4-6D28350CE146}"/>
              </a:ext>
            </a:extLst>
          </p:cNvPr>
          <p:cNvSpPr txBox="1">
            <a:spLocks/>
          </p:cNvSpPr>
          <p:nvPr/>
        </p:nvSpPr>
        <p:spPr>
          <a:xfrm>
            <a:off x="1077974" y="5985933"/>
            <a:ext cx="7534274" cy="28786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600" b="1" dirty="0">
                <a:solidFill>
                  <a:schemeClr val="tx1"/>
                </a:solidFill>
                <a:latin typeface="Times New Roman" panose="02020603050405020304" pitchFamily="18" charset="0"/>
                <a:cs typeface="Times New Roman" panose="02020603050405020304" pitchFamily="18" charset="0"/>
              </a:rPr>
              <a:t>Source: World Bank</a:t>
            </a: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7872184"/>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934201" cy="1320800"/>
          </a:xfrm>
        </p:spPr>
        <p:txBody>
          <a:bodyPr>
            <a:normAutofit fontScale="90000"/>
          </a:bodyPr>
          <a:lstStyle/>
          <a:p>
            <a:r>
              <a:rPr lang="en-US" b="1" dirty="0">
                <a:latin typeface="Times New Roman" panose="02020603050405020304" pitchFamily="18" charset="0"/>
                <a:cs typeface="Times New Roman" panose="02020603050405020304" pitchFamily="18" charset="0"/>
              </a:rPr>
              <a:t>National Policies for the Development of Agriculture Sector</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599" y="1930400"/>
            <a:ext cx="7315201" cy="3880773"/>
          </a:xfrm>
        </p:spPr>
        <p:txBody>
          <a:bodyPr>
            <a:normAutofit lnSpcReduction="10000"/>
          </a:bodyPr>
          <a:lstStyle/>
          <a:p>
            <a:pPr algn="just"/>
            <a:r>
              <a:rPr lang="en-US" sz="2400" dirty="0">
                <a:latin typeface="Times New Roman" panose="02020603050405020304" pitchFamily="18" charset="0"/>
                <a:cs typeface="Times New Roman" panose="02020603050405020304" pitchFamily="18" charset="0"/>
              </a:rPr>
              <a:t>With the highest consideration for the development of agriculture and the welfare of the farmers, the government is continuing its all-out efforts for the overall development of the agricultural sector in the light of </a:t>
            </a:r>
            <a:r>
              <a:rPr lang="en-US" sz="2400" dirty="0">
                <a:solidFill>
                  <a:srgbClr val="0070C0"/>
                </a:solidFill>
                <a:latin typeface="Times New Roman" panose="02020603050405020304" pitchFamily="18" charset="0"/>
                <a:cs typeface="Times New Roman" panose="02020603050405020304" pitchFamily="18" charset="0"/>
              </a:rPr>
              <a:t>Vision 2041, 8th Five Year Plan, National Agriculture Policy 2018, National Agricultural Extension Policy 2020, National Agricultural </a:t>
            </a:r>
            <a:r>
              <a:rPr lang="en-US" sz="2400" dirty="0" err="1">
                <a:solidFill>
                  <a:srgbClr val="0070C0"/>
                </a:solidFill>
                <a:latin typeface="Times New Roman" panose="02020603050405020304" pitchFamily="18" charset="0"/>
                <a:cs typeface="Times New Roman" panose="02020603050405020304" pitchFamily="18" charset="0"/>
              </a:rPr>
              <a:t>Mechanisation</a:t>
            </a:r>
            <a:r>
              <a:rPr lang="en-US" sz="2400" dirty="0">
                <a:solidFill>
                  <a:srgbClr val="0070C0"/>
                </a:solidFill>
                <a:latin typeface="Times New Roman" panose="02020603050405020304" pitchFamily="18" charset="0"/>
                <a:cs typeface="Times New Roman" panose="02020603050405020304" pitchFamily="18" charset="0"/>
              </a:rPr>
              <a:t> Policy 2020, Master Plan for Agricultural Development in the South, Sustainable Development Goals, Deltaplan-2100 and other planning documents.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14874" y="152400"/>
            <a:ext cx="7671926" cy="1320800"/>
          </a:xfrm>
        </p:spPr>
        <p:txBody>
          <a:bodyPr>
            <a:normAutofit/>
          </a:bodyPr>
          <a:lstStyle/>
          <a:p>
            <a:r>
              <a:rPr lang="en-US" b="1" dirty="0">
                <a:latin typeface="Times New Roman" panose="02020603050405020304" pitchFamily="18" charset="0"/>
                <a:cs typeface="Times New Roman" panose="02020603050405020304" pitchFamily="18" charset="0"/>
              </a:rPr>
              <a:t>Recent Initiatives for Agricultural Development</a:t>
            </a:r>
          </a:p>
        </p:txBody>
      </p:sp>
      <p:sp>
        <p:nvSpPr>
          <p:cNvPr id="3" name="Content Placeholder 2"/>
          <p:cNvSpPr>
            <a:spLocks noGrp="1"/>
          </p:cNvSpPr>
          <p:nvPr>
            <p:ph idx="1"/>
          </p:nvPr>
        </p:nvSpPr>
        <p:spPr>
          <a:xfrm>
            <a:off x="816037" y="1473200"/>
            <a:ext cx="7807324" cy="4621211"/>
          </a:xfrm>
        </p:spPr>
        <p:txBody>
          <a:bodyPr>
            <a:noAutofit/>
          </a:bodyPr>
          <a:lstStyle/>
          <a:p>
            <a:pPr algn="just">
              <a:lnSpc>
                <a:spcPct val="90000"/>
              </a:lnSpc>
            </a:pPr>
            <a:r>
              <a:rPr lang="en-US" sz="2400" dirty="0">
                <a:latin typeface="Times New Roman" panose="02020603050405020304" pitchFamily="18" charset="0"/>
                <a:cs typeface="Times New Roman" panose="02020603050405020304" pitchFamily="18" charset="0"/>
              </a:rPr>
              <a:t>Improved and adaptable varieties are being developed </a:t>
            </a:r>
          </a:p>
          <a:p>
            <a:pPr algn="just">
              <a:lnSpc>
                <a:spcPct val="90000"/>
              </a:lnSpc>
            </a:pPr>
            <a:r>
              <a:rPr lang="en-US" sz="2400" dirty="0">
                <a:latin typeface="Times New Roman" panose="02020603050405020304" pitchFamily="18" charset="0"/>
                <a:cs typeface="Times New Roman" panose="02020603050405020304" pitchFamily="18" charset="0"/>
              </a:rPr>
              <a:t>Expedited, small and marginal farmers are being provided incentives for natural disasters</a:t>
            </a:r>
          </a:p>
          <a:p>
            <a:pPr algn="just">
              <a:lnSpc>
                <a:spcPct val="90000"/>
              </a:lnSpc>
            </a:pPr>
            <a:r>
              <a:rPr lang="en-US" sz="2400" dirty="0">
                <a:latin typeface="Times New Roman" panose="02020603050405020304" pitchFamily="18" charset="0"/>
                <a:cs typeface="Times New Roman" panose="02020603050405020304" pitchFamily="18" charset="0"/>
              </a:rPr>
              <a:t>Free and subsidized high-yielding varieties are being distributed among farmers and development assistance is being provided in agricultural inputs including fertilizers</a:t>
            </a:r>
          </a:p>
          <a:p>
            <a:pPr algn="just">
              <a:lnSpc>
                <a:spcPct val="90000"/>
              </a:lnSpc>
            </a:pPr>
            <a:r>
              <a:rPr lang="en-US" sz="2400" dirty="0">
                <a:latin typeface="Times New Roman" panose="02020603050405020304" pitchFamily="18" charset="0"/>
                <a:cs typeface="Times New Roman" panose="02020603050405020304" pitchFamily="18" charset="0"/>
              </a:rPr>
              <a:t>Mechanization of agriculture, innovation of new cropping systems, development of irrigation systems, production of transgenic crops etc. have been undertaken.</a:t>
            </a:r>
          </a:p>
          <a:p>
            <a:pPr algn="just">
              <a:lnSpc>
                <a:spcPct val="90000"/>
              </a:lnSpc>
            </a:pPr>
            <a:r>
              <a:rPr lang="en-US" sz="2400" dirty="0">
                <a:latin typeface="Times New Roman" panose="02020603050405020304" pitchFamily="18" charset="0"/>
                <a:cs typeface="Times New Roman" panose="02020603050405020304" pitchFamily="18" charset="0"/>
              </a:rPr>
              <a:t>Development of marketing system, and ensuring fair prices for all agricultural products.  </a:t>
            </a:r>
          </a:p>
        </p:txBody>
      </p:sp>
      <p:sp>
        <p:nvSpPr>
          <p:cNvPr id="10" name="Isosceles Triangle 9">
            <a:extLst>
              <a:ext uri="{FF2B5EF4-FFF2-40B4-BE49-F238E27FC236}">
                <a16:creationId xmlns:a16="http://schemas.microsoft.com/office/drawing/2014/main" xmlns=""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xmlns=""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14874" y="152400"/>
            <a:ext cx="7671926" cy="1320800"/>
          </a:xfrm>
        </p:spPr>
        <p:txBody>
          <a:bodyPr>
            <a:normAutofit/>
          </a:bodyPr>
          <a:lstStyle/>
          <a:p>
            <a:r>
              <a:rPr lang="en-US" b="1" dirty="0">
                <a:latin typeface="Times New Roman" panose="02020603050405020304" pitchFamily="18" charset="0"/>
                <a:cs typeface="Times New Roman" panose="02020603050405020304" pitchFamily="18" charset="0"/>
              </a:rPr>
              <a:t>Recent Initiatives for Agricultural Development</a:t>
            </a:r>
          </a:p>
        </p:txBody>
      </p:sp>
      <p:sp>
        <p:nvSpPr>
          <p:cNvPr id="3" name="Content Placeholder 2"/>
          <p:cNvSpPr>
            <a:spLocks noGrp="1"/>
          </p:cNvSpPr>
          <p:nvPr>
            <p:ph idx="1"/>
          </p:nvPr>
        </p:nvSpPr>
        <p:spPr>
          <a:xfrm>
            <a:off x="816037" y="1473200"/>
            <a:ext cx="7807324" cy="4621211"/>
          </a:xfrm>
        </p:spPr>
        <p:txBody>
          <a:bodyPr>
            <a:noAutofit/>
          </a:bodyPr>
          <a:lstStyle/>
          <a:p>
            <a:pPr algn="just">
              <a:lnSpc>
                <a:spcPct val="90000"/>
              </a:lnSpc>
            </a:pPr>
            <a:r>
              <a:rPr lang="en-US" sz="2000" dirty="0">
                <a:latin typeface="Times New Roman" panose="02020603050405020304" pitchFamily="18" charset="0"/>
                <a:cs typeface="Times New Roman" panose="02020603050405020304" pitchFamily="18" charset="0"/>
              </a:rPr>
              <a:t>Expansion of improved varieties of local fruits, the cultivation of exotic fruits suitable for cultivation in the country, such as teen, dragon, avocado, Arabic date, rambutan, </a:t>
            </a:r>
          </a:p>
          <a:p>
            <a:pPr algn="just">
              <a:lnSpc>
                <a:spcPct val="90000"/>
              </a:lnSpc>
            </a:pPr>
            <a:r>
              <a:rPr lang="en-US" sz="2000" dirty="0">
                <a:latin typeface="Times New Roman" panose="02020603050405020304" pitchFamily="18" charset="0"/>
                <a:cs typeface="Times New Roman" panose="02020603050405020304" pitchFamily="18" charset="0"/>
              </a:rPr>
              <a:t>Farmers have been given training to enhance crop density in order to increase productivity by cultivating seasonal fallow fields, planting vegetable and orchards in other fallow lands, including homesteads, and diversifying crops. </a:t>
            </a:r>
          </a:p>
          <a:p>
            <a:pPr algn="just">
              <a:lnSpc>
                <a:spcPct val="90000"/>
              </a:lnSpc>
            </a:pPr>
            <a:r>
              <a:rPr lang="en-US" sz="2000" dirty="0">
                <a:latin typeface="Times New Roman" panose="02020603050405020304" pitchFamily="18" charset="0"/>
                <a:cs typeface="Times New Roman" panose="02020603050405020304" pitchFamily="18" charset="0"/>
              </a:rPr>
              <a:t>According to the Hon'ble Prime Minister's directives, 32 vegetable and nutrition gardens are being established in each union of the country with the goal of cultivating every inch of land and ensuring family nutrition security. </a:t>
            </a:r>
            <a:endParaRPr lang="en-US" sz="2000" dirty="0" smtClean="0">
              <a:latin typeface="Times New Roman" panose="02020603050405020304" pitchFamily="18" charset="0"/>
              <a:cs typeface="Times New Roman" panose="02020603050405020304" pitchFamily="18" charset="0"/>
            </a:endParaRPr>
          </a:p>
          <a:p>
            <a:pPr algn="just">
              <a:lnSpc>
                <a:spcPct val="90000"/>
              </a:lnSpc>
            </a:pPr>
            <a:r>
              <a:rPr lang="en-US" sz="2000" dirty="0" smtClean="0">
                <a:latin typeface="Times New Roman" panose="02020603050405020304" pitchFamily="18" charset="0"/>
                <a:cs typeface="Times New Roman" panose="02020603050405020304" pitchFamily="18" charset="0"/>
              </a:rPr>
              <a:t>To </a:t>
            </a:r>
            <a:r>
              <a:rPr lang="en-US" sz="2000" dirty="0">
                <a:latin typeface="Times New Roman" panose="02020603050405020304" pitchFamily="18" charset="0"/>
                <a:cs typeface="Times New Roman" panose="02020603050405020304" pitchFamily="18" charset="0"/>
              </a:rPr>
              <a:t>mark the commemoration of the birth centenary of the Father of the Nation, step has been taken to create 100 additional Family Nutrition Gardens in each union of the country. </a:t>
            </a:r>
          </a:p>
        </p:txBody>
      </p:sp>
      <p:sp>
        <p:nvSpPr>
          <p:cNvPr id="10" name="Isosceles Triangle 9">
            <a:extLst>
              <a:ext uri="{FF2B5EF4-FFF2-40B4-BE49-F238E27FC236}">
                <a16:creationId xmlns:a16="http://schemas.microsoft.com/office/drawing/2014/main" xmlns=""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xmlns=""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80569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7848600" cy="762000"/>
          </a:xfrm>
        </p:spPr>
        <p:txBody>
          <a:bodyPr/>
          <a:lstStyle/>
          <a:p>
            <a:r>
              <a:rPr lang="en-US" b="1" dirty="0">
                <a:latin typeface="Times New Roman" panose="02020603050405020304" pitchFamily="18" charset="0"/>
                <a:cs typeface="Times New Roman" panose="02020603050405020304" pitchFamily="18" charset="0"/>
              </a:rPr>
              <a:t>Strategy for Reducing Irrigation Cost</a:t>
            </a:r>
          </a:p>
        </p:txBody>
      </p:sp>
      <p:sp>
        <p:nvSpPr>
          <p:cNvPr id="3" name="Content Placeholder 2"/>
          <p:cNvSpPr>
            <a:spLocks noGrp="1"/>
          </p:cNvSpPr>
          <p:nvPr>
            <p:ph idx="1"/>
          </p:nvPr>
        </p:nvSpPr>
        <p:spPr>
          <a:xfrm>
            <a:off x="533400" y="1447800"/>
            <a:ext cx="6629400" cy="3810000"/>
          </a:xfrm>
        </p:spPr>
        <p:txBody>
          <a:bodyPr>
            <a:noAutofit/>
          </a:bodyPr>
          <a:lstStyle/>
          <a:p>
            <a:pPr algn="just"/>
            <a:r>
              <a:rPr lang="en-US" sz="2000" dirty="0">
                <a:latin typeface="Times New Roman" panose="02020603050405020304" pitchFamily="18" charset="0"/>
                <a:cs typeface="Times New Roman" panose="02020603050405020304" pitchFamily="18" charset="0"/>
              </a:rPr>
              <a:t>Through environmental conservation, agricultural intensification, diversity and yield increase, efforts are being undertaken to ensure harmonious and well-planned use of the country's groundwater and surface water. </a:t>
            </a:r>
          </a:p>
          <a:p>
            <a:pPr algn="just"/>
            <a:r>
              <a:rPr lang="en-US" sz="2000" dirty="0">
                <a:latin typeface="Times New Roman" panose="02020603050405020304" pitchFamily="18" charset="0"/>
                <a:cs typeface="Times New Roman" panose="02020603050405020304" pitchFamily="18" charset="0"/>
              </a:rPr>
              <a:t>The government has placed special emphasis on maintaining ecological balance and reducing irrigation costs by reducing the use of groundwater and increasing the use of surface water.</a:t>
            </a:r>
          </a:p>
          <a:p>
            <a:pPr algn="just"/>
            <a:r>
              <a:rPr lang="en-US" sz="2000" dirty="0">
                <a:latin typeface="Times New Roman" panose="02020603050405020304" pitchFamily="18" charset="0"/>
                <a:cs typeface="Times New Roman" panose="02020603050405020304" pitchFamily="18" charset="0"/>
              </a:rPr>
              <a:t>Implementing projects on irrigation and conservation of rainwater in the </a:t>
            </a:r>
            <a:r>
              <a:rPr lang="en-US" sz="2000" i="1" dirty="0" err="1">
                <a:latin typeface="Times New Roman" panose="02020603050405020304" pitchFamily="18" charset="0"/>
                <a:cs typeface="Times New Roman" panose="02020603050405020304" pitchFamily="18" charset="0"/>
              </a:rPr>
              <a:t>Barind</a:t>
            </a:r>
            <a:r>
              <a:rPr lang="en-US" sz="2000" i="1" dirty="0">
                <a:latin typeface="Times New Roman" panose="02020603050405020304" pitchFamily="18" charset="0"/>
                <a:cs typeface="Times New Roman" panose="02020603050405020304" pitchFamily="18" charset="0"/>
              </a:rPr>
              <a:t> Region in order to increase crop production and promote minor irrigation facilities through solar energy-driven dug wells.</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355</TotalTime>
  <Words>1783</Words>
  <Application>Microsoft Office PowerPoint</Application>
  <PresentationFormat>On-screen Show (4:3)</PresentationFormat>
  <Paragraphs>107</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Times New Roman</vt:lpstr>
      <vt:lpstr>Trebuchet MS</vt:lpstr>
      <vt:lpstr>Wingdings</vt:lpstr>
      <vt:lpstr>Wingdings 3</vt:lpstr>
      <vt:lpstr>Facet</vt:lpstr>
      <vt:lpstr>Sustainable Agriculture and Green Growth in Bangladesh</vt:lpstr>
      <vt:lpstr>Objectives of the class</vt:lpstr>
      <vt:lpstr>Agriculture Sector of Bangladesh</vt:lpstr>
      <vt:lpstr>Contribution of Agriculture Sector in Bangladesh</vt:lpstr>
      <vt:lpstr>Contribution of Agriculture Sector in Bangladesh</vt:lpstr>
      <vt:lpstr>National Policies for the Development of Agriculture Sector</vt:lpstr>
      <vt:lpstr>Recent Initiatives for Agricultural Development</vt:lpstr>
      <vt:lpstr>Recent Initiatives for Agricultural Development</vt:lpstr>
      <vt:lpstr>Strategy for Reducing Irrigation Cost</vt:lpstr>
      <vt:lpstr>Strategy for Reducing Irrigation Cost</vt:lpstr>
      <vt:lpstr>Development Projects for reducing the Impacts of COVID-19  </vt:lpstr>
      <vt:lpstr>Budget Allocation for Agriculture Sector </vt:lpstr>
      <vt:lpstr>Promoting Sustainable Agriculture and Green Growth </vt:lpstr>
      <vt:lpstr>Activities for the Development of Green Growth</vt:lpstr>
      <vt:lpstr>Significance of Urban Agriculture</vt:lpstr>
      <vt:lpstr>The Importance of Agricultural Research</vt:lpstr>
      <vt:lpstr>Increasing Women and Youth Participation in Agriculture</vt:lpstr>
      <vt:lpstr>ICT and Agriculture </vt:lpstr>
      <vt:lpstr>Challenges behind the Path of Sustainable Agriculture</vt:lpstr>
      <vt:lpstr>Discussion Topic</vt:lpstr>
      <vt:lpstr>References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Development</dc:title>
  <dc:creator>DIU</dc:creator>
  <cp:lastModifiedBy>DIU</cp:lastModifiedBy>
  <cp:revision>112</cp:revision>
  <dcterms:created xsi:type="dcterms:W3CDTF">2006-08-16T00:00:00Z</dcterms:created>
  <dcterms:modified xsi:type="dcterms:W3CDTF">2022-06-22T03:45:57Z</dcterms:modified>
</cp:coreProperties>
</file>