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288" r:id="rId2"/>
    <p:sldId id="261" r:id="rId3"/>
    <p:sldId id="262" r:id="rId4"/>
    <p:sldId id="264" r:id="rId5"/>
    <p:sldId id="276" r:id="rId6"/>
    <p:sldId id="277" r:id="rId7"/>
    <p:sldId id="316" r:id="rId8"/>
    <p:sldId id="265" r:id="rId9"/>
    <p:sldId id="311" r:id="rId10"/>
    <p:sldId id="312" r:id="rId11"/>
    <p:sldId id="290" r:id="rId12"/>
    <p:sldId id="266" r:id="rId13"/>
    <p:sldId id="267" r:id="rId14"/>
    <p:sldId id="268" r:id="rId15"/>
    <p:sldId id="319" r:id="rId16"/>
    <p:sldId id="269" r:id="rId17"/>
    <p:sldId id="317" r:id="rId18"/>
    <p:sldId id="318" r:id="rId19"/>
    <p:sldId id="259" r:id="rId20"/>
    <p:sldId id="295" r:id="rId21"/>
    <p:sldId id="278" r:id="rId22"/>
    <p:sldId id="279" r:id="rId23"/>
    <p:sldId id="292" r:id="rId24"/>
    <p:sldId id="283" r:id="rId25"/>
    <p:sldId id="293" r:id="rId26"/>
    <p:sldId id="294" r:id="rId27"/>
    <p:sldId id="270" r:id="rId28"/>
    <p:sldId id="271" r:id="rId29"/>
    <p:sldId id="272" r:id="rId30"/>
    <p:sldId id="273" r:id="rId31"/>
    <p:sldId id="274" r:id="rId32"/>
    <p:sldId id="275" r:id="rId33"/>
    <p:sldId id="281" r:id="rId34"/>
    <p:sldId id="282" r:id="rId35"/>
    <p:sldId id="284" r:id="rId36"/>
    <p:sldId id="285" r:id="rId37"/>
    <p:sldId id="286" r:id="rId38"/>
    <p:sldId id="287" r:id="rId39"/>
    <p:sldId id="322" r:id="rId40"/>
    <p:sldId id="296" r:id="rId41"/>
    <p:sldId id="297" r:id="rId42"/>
    <p:sldId id="298" r:id="rId43"/>
    <p:sldId id="302" r:id="rId44"/>
    <p:sldId id="320" r:id="rId45"/>
    <p:sldId id="299" r:id="rId46"/>
    <p:sldId id="300" r:id="rId47"/>
    <p:sldId id="325" r:id="rId48"/>
    <p:sldId id="326" r:id="rId49"/>
    <p:sldId id="327" r:id="rId50"/>
    <p:sldId id="323" r:id="rId51"/>
    <p:sldId id="324" r:id="rId52"/>
    <p:sldId id="313" r:id="rId53"/>
    <p:sldId id="314" r:id="rId54"/>
    <p:sldId id="308" r:id="rId55"/>
    <p:sldId id="303" r:id="rId56"/>
    <p:sldId id="301" r:id="rId57"/>
    <p:sldId id="310" r:id="rId58"/>
    <p:sldId id="304" r:id="rId59"/>
    <p:sldId id="305" r:id="rId60"/>
    <p:sldId id="309" r:id="rId61"/>
    <p:sldId id="306" r:id="rId62"/>
    <p:sldId id="30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21B6-C9A5-4A3B-B43A-DB57B10FBFE0}" type="datetimeFigureOut">
              <a:rPr lang="en-US" smtClean="0"/>
              <a:t>6/22/2020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BDBEE-29A7-46A5-95E1-89185F6312CF}" type="slidenum">
              <a:rPr lang="en-US" smtClean="0"/>
              <a:t>‹#›</a:t>
            </a:fld>
            <a:endParaRPr lang="en-US"/>
          </a:p>
        </p:txBody>
      </p:sp>
    </p:spTree>
    <p:extLst>
      <p:ext uri="{BB962C8B-B14F-4D97-AF65-F5344CB8AC3E}">
        <p14:creationId xmlns:p14="http://schemas.microsoft.com/office/powerpoint/2010/main" val="400137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9b44702f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9b44702f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1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9b44702f2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9b44702f2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05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AA29F-86F1-4BF7-9B88-B5D7A4BB1E07}" type="slidenum">
              <a:rPr lang="en-US"/>
              <a:pPr/>
              <a:t>11</a:t>
            </a:fld>
            <a:endParaRPr lang="en-US"/>
          </a:p>
        </p:txBody>
      </p:sp>
      <p:sp>
        <p:nvSpPr>
          <p:cNvPr id="43010"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8870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88E7C-5557-460B-AA46-2A16DAAAE36A}" type="slidenum">
              <a:rPr lang="en-US"/>
              <a:pPr/>
              <a:t>20</a:t>
            </a:fld>
            <a:endParaRPr lang="en-US"/>
          </a:p>
        </p:txBody>
      </p:sp>
      <p:sp>
        <p:nvSpPr>
          <p:cNvPr id="173058" name="Rectangle 2050"/>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9" name="Rectangle 2051"/>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40807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8D8FB-1A5C-49F9-AC74-1826E856F711}" type="slidenum">
              <a:rPr lang="en-US"/>
              <a:pPr/>
              <a:t>23</a:t>
            </a:fld>
            <a:endParaRPr lang="en-US"/>
          </a:p>
        </p:txBody>
      </p:sp>
      <p:sp>
        <p:nvSpPr>
          <p:cNvPr id="71682"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3828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D9C61-C099-44C2-9D23-FBCCD1C0D3B8}" type="slidenum">
              <a:rPr lang="en-US"/>
              <a:pPr/>
              <a:t>25</a:t>
            </a:fld>
            <a:endParaRPr lang="en-US"/>
          </a:p>
        </p:txBody>
      </p:sp>
      <p:sp>
        <p:nvSpPr>
          <p:cNvPr id="94210" name="Rectangle 1026"/>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1" name="Rectangle 102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150499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3E4FD-89FD-445A-81C2-E2F47441BB52}" type="slidenum">
              <a:rPr lang="en-US"/>
              <a:pPr/>
              <a:t>26</a:t>
            </a:fld>
            <a:endParaRPr lang="en-US"/>
          </a:p>
        </p:txBody>
      </p:sp>
      <p:sp>
        <p:nvSpPr>
          <p:cNvPr id="98306" name="Rectangle 2"/>
          <p:cNvSpPr>
            <a:spLocks noGrp="1" noRot="1" noChangeAspect="1" noChangeArrowheads="1" noTextEdit="1"/>
          </p:cNvSpPr>
          <p:nvPr>
            <p:ph type="sldImg"/>
          </p:nvPr>
        </p:nvSpPr>
        <p:spPr bwMode="auto">
          <a:xfrm>
            <a:off x="384175" y="687388"/>
            <a:ext cx="6089650"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Tree>
    <p:extLst>
      <p:ext uri="{BB962C8B-B14F-4D97-AF65-F5344CB8AC3E}">
        <p14:creationId xmlns:p14="http://schemas.microsoft.com/office/powerpoint/2010/main" val="246483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9640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9454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94894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6107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3838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9096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474786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598481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3317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38573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t>6/22/2020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745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7A554-C184-4E3B-A6ED-581B6891B26D}"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149028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7A554-C184-4E3B-A6ED-581B6891B26D}" type="datetimeFigureOut">
              <a:rPr lang="en-US" smtClean="0"/>
              <a:t>6/22/2020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41410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7A554-C184-4E3B-A6ED-581B6891B26D}" type="datetimeFigureOut">
              <a:rPr lang="en-US" smtClean="0"/>
              <a:t>6/22/2020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3186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7A554-C184-4E3B-A6ED-581B6891B26D}" type="datetimeFigureOut">
              <a:rPr lang="en-US" smtClean="0"/>
              <a:t>6/22/2020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36886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77662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t>6/22/2020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t>‹#›</a:t>
            </a:fld>
            <a:endParaRPr lang="en-US"/>
          </a:p>
        </p:txBody>
      </p:sp>
    </p:spTree>
    <p:extLst>
      <p:ext uri="{BB962C8B-B14F-4D97-AF65-F5344CB8AC3E}">
        <p14:creationId xmlns:p14="http://schemas.microsoft.com/office/powerpoint/2010/main" val="255589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B7A554-C184-4E3B-A6ED-581B6891B26D}" type="datetimeFigureOut">
              <a:rPr lang="en-US" smtClean="0"/>
              <a:t>6/22/2020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E555D0-5F74-401A-8FD9-A9ED43CB8D11}" type="slidenum">
              <a:rPr lang="en-US" smtClean="0"/>
              <a:t>‹#›</a:t>
            </a:fld>
            <a:endParaRPr lang="en-US"/>
          </a:p>
        </p:txBody>
      </p:sp>
    </p:spTree>
    <p:extLst>
      <p:ext uri="{BB962C8B-B14F-4D97-AF65-F5344CB8AC3E}">
        <p14:creationId xmlns:p14="http://schemas.microsoft.com/office/powerpoint/2010/main" val="2698180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investopedia.com/terms/i/intermediate-good.as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investopedia.com/terms/s/salestax.asp" TargetMode="External"/><Relationship Id="rId2" Type="http://schemas.openxmlformats.org/officeDocument/2006/relationships/hyperlink" Target="https://www.investopedia.com/terms/f/factors-production.asp" TargetMode="External"/><Relationship Id="rId1" Type="http://schemas.openxmlformats.org/officeDocument/2006/relationships/slideLayout" Target="../slideLayouts/slideLayout2.xml"/><Relationship Id="rId5" Type="http://schemas.openxmlformats.org/officeDocument/2006/relationships/hyperlink" Target="https://www.investopedia.com/terms/d/depreciation.asp" TargetMode="External"/><Relationship Id="rId4" Type="http://schemas.openxmlformats.org/officeDocument/2006/relationships/hyperlink" Target="https://www.investopedia.com/terms/p/propertytax.asp"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Factor_income" TargetMode="External"/><Relationship Id="rId2" Type="http://schemas.openxmlformats.org/officeDocument/2006/relationships/hyperlink" Target="https://en.wikipedia.org/wiki/GD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Transaction_cost" TargetMode="External"/><Relationship Id="rId2" Type="http://schemas.openxmlformats.org/officeDocument/2006/relationships/hyperlink" Target="https://en.wikipedia.org/wiki/Law_of_one_price" TargetMode="External"/><Relationship Id="rId1" Type="http://schemas.openxmlformats.org/officeDocument/2006/relationships/slideLayout" Target="../slideLayouts/slideLayout2.xml"/><Relationship Id="rId4" Type="http://schemas.openxmlformats.org/officeDocument/2006/relationships/hyperlink" Target="https://en.wikipedia.org/wiki/Trade_barrier"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n.wikipedia.org/wiki/List_of_countries_by_GNI_(PPP)_per_capit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9744"/>
            <a:ext cx="8596668" cy="974361"/>
          </a:xfrm>
        </p:spPr>
        <p:txBody>
          <a:bodyPr/>
          <a:lstStyle/>
          <a:p>
            <a:r>
              <a:rPr lang="en-US" dirty="0" smtClean="0"/>
              <a:t>Basic Economics: Terms and definitions</a:t>
            </a:r>
            <a:endParaRPr lang="en-US" dirty="0"/>
          </a:p>
        </p:txBody>
      </p:sp>
      <p:sp>
        <p:nvSpPr>
          <p:cNvPr id="3" name="Content Placeholder 2"/>
          <p:cNvSpPr>
            <a:spLocks noGrp="1"/>
          </p:cNvSpPr>
          <p:nvPr>
            <p:ph idx="1"/>
          </p:nvPr>
        </p:nvSpPr>
        <p:spPr>
          <a:xfrm>
            <a:off x="677334" y="1364105"/>
            <a:ext cx="8596668" cy="4722229"/>
          </a:xfrm>
        </p:spPr>
        <p:txBody>
          <a:bodyPr>
            <a:normAutofit fontScale="92500" lnSpcReduction="10000"/>
          </a:bodyPr>
          <a:lstStyle/>
          <a:p>
            <a:r>
              <a:rPr lang="en-US" sz="2000" dirty="0" smtClean="0">
                <a:latin typeface="+mj-lt"/>
              </a:rPr>
              <a:t> </a:t>
            </a:r>
            <a:r>
              <a:rPr lang="en-US" sz="2000" b="1" dirty="0">
                <a:cs typeface="Times New Roman" panose="02020603050405020304" pitchFamily="18" charset="0"/>
              </a:rPr>
              <a:t>Three Questions of an Economic Organization</a:t>
            </a:r>
          </a:p>
          <a:p>
            <a:r>
              <a:rPr lang="en-US" sz="2000" b="1" dirty="0" smtClean="0">
                <a:latin typeface="+mj-lt"/>
              </a:rPr>
              <a:t> Economic System</a:t>
            </a:r>
          </a:p>
          <a:p>
            <a:r>
              <a:rPr lang="en-US" sz="2000" b="1" dirty="0">
                <a:latin typeface="+mj-lt"/>
              </a:rPr>
              <a:t> </a:t>
            </a:r>
            <a:r>
              <a:rPr lang="en-US" sz="2000" b="1" dirty="0" smtClean="0">
                <a:latin typeface="+mj-lt"/>
              </a:rPr>
              <a:t>Microeconomics and Macroeconomics</a:t>
            </a:r>
            <a:endParaRPr lang="en-US" sz="2000" b="1" dirty="0">
              <a:latin typeface="+mj-lt"/>
            </a:endParaRPr>
          </a:p>
          <a:p>
            <a:r>
              <a:rPr lang="en-US" sz="2000" b="1" dirty="0" smtClean="0">
                <a:latin typeface="+mj-lt"/>
                <a:cs typeface="Times New Roman" panose="02020603050405020304" pitchFamily="18" charset="0"/>
              </a:rPr>
              <a:t> Goods and Services</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Cost Concept</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Demand, Supply, Demand Supply Curves, Equilibrium</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Elasticity of Demand</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Utility, Total Utility (TU), Marginal Utility (MU)</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Inflation</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Gross Domestic Product (GDP) and Gross national Income (GNI)</a:t>
            </a:r>
          </a:p>
          <a:p>
            <a:r>
              <a:rPr lang="en-US" sz="2000" b="1" dirty="0" smtClean="0">
                <a:latin typeface="+mj-lt"/>
                <a:cs typeface="Times New Roman" panose="02020603050405020304" pitchFamily="18" charset="0"/>
              </a:rPr>
              <a:t> Purchase Power Parity (PPP)</a:t>
            </a:r>
          </a:p>
          <a:p>
            <a:r>
              <a:rPr lang="en-US" sz="2000" b="1" dirty="0">
                <a:latin typeface="+mj-lt"/>
                <a:cs typeface="Times New Roman" panose="02020603050405020304" pitchFamily="18" charset="0"/>
              </a:rPr>
              <a:t> </a:t>
            </a:r>
            <a:r>
              <a:rPr lang="en-US" sz="2000" b="1" dirty="0" smtClean="0">
                <a:latin typeface="+mj-lt"/>
                <a:cs typeface="Times New Roman" panose="02020603050405020304" pitchFamily="18" charset="0"/>
              </a:rPr>
              <a:t>Per Capita Income (PCI)</a:t>
            </a:r>
            <a:endParaRPr lang="en-US" sz="2000" dirty="0">
              <a:latin typeface="+mj-lt"/>
            </a:endParaRPr>
          </a:p>
        </p:txBody>
      </p:sp>
    </p:spTree>
    <p:extLst>
      <p:ext uri="{BB962C8B-B14F-4D97-AF65-F5344CB8AC3E}">
        <p14:creationId xmlns:p14="http://schemas.microsoft.com/office/powerpoint/2010/main" val="27051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20"/>
          <p:cNvGraphicFramePr/>
          <p:nvPr/>
        </p:nvGraphicFramePr>
        <p:xfrm>
          <a:off x="103200" y="970134"/>
          <a:ext cx="11985600" cy="6271240"/>
        </p:xfrm>
        <a:graphic>
          <a:graphicData uri="http://schemas.openxmlformats.org/drawingml/2006/table">
            <a:tbl>
              <a:tblPr>
                <a:noFill/>
              </a:tblPr>
              <a:tblGrid>
                <a:gridCol w="3995200"/>
                <a:gridCol w="3995200"/>
                <a:gridCol w="3995200"/>
              </a:tblGrid>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Return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returned.</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returned back once they are provided.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Separable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 goods can be separated from the seller</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No, services cannot be separated from the service provider.</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Variability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Identical</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Diversified</a:t>
                      </a:r>
                      <a:endParaRPr sz="2400">
                        <a:highlight>
                          <a:srgbClr val="FFFFFF"/>
                        </a:highlight>
                      </a:endParaRPr>
                    </a:p>
                  </a:txBody>
                  <a:tcPr marL="121900" marR="121900" marT="121900" marB="121900"/>
                </a:tc>
              </a:tr>
              <a:tr h="112400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Storage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Goods can be stored for use in future or multiple use.</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Services cannot be stored.</a:t>
                      </a:r>
                      <a:endParaRPr sz="2400">
                        <a:highlight>
                          <a:srgbClr val="FFFFFF"/>
                        </a:highlight>
                      </a:endParaRPr>
                    </a:p>
                  </a:txBody>
                  <a:tcPr marL="121900" marR="121900" marT="121900" marB="121900"/>
                </a:tc>
              </a:tr>
              <a:tr h="134108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There is a time lag between production and consumption of goods.</a:t>
                      </a:r>
                      <a:endParaRPr sz="240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a:solidFill>
                            <a:srgbClr val="222222"/>
                          </a:solidFill>
                          <a:highlight>
                            <a:srgbClr val="FFFFFF"/>
                          </a:highlight>
                          <a:latin typeface="Georgia"/>
                          <a:ea typeface="Georgia"/>
                          <a:cs typeface="Georgia"/>
                          <a:sym typeface="Georgia"/>
                        </a:rPr>
                        <a:t>Production and Consumption of goods occurs simultaneously.</a:t>
                      </a:r>
                      <a:endParaRPr sz="240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121608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77334" y="609600"/>
            <a:ext cx="8596668" cy="694544"/>
          </a:xfrm>
          <a:noFill/>
          <a:ln/>
        </p:spPr>
        <p:txBody>
          <a:bodyPr vert="horz" lIns="92075" tIns="46038" rIns="92075" bIns="46038" rtlCol="0" anchor="ctr">
            <a:normAutofit/>
          </a:bodyPr>
          <a:lstStyle/>
          <a:p>
            <a:pPr algn="ctr"/>
            <a:r>
              <a:rPr lang="en-US" sz="3400" dirty="0" smtClean="0"/>
              <a:t>Goods</a:t>
            </a:r>
            <a:endParaRPr lang="en-US" sz="3400" dirty="0"/>
          </a:p>
        </p:txBody>
      </p:sp>
      <p:sp>
        <p:nvSpPr>
          <p:cNvPr id="41987" name="Rectangle 3"/>
          <p:cNvSpPr>
            <a:spLocks noGrp="1" noChangeArrowheads="1"/>
          </p:cNvSpPr>
          <p:nvPr>
            <p:ph type="body" idx="1"/>
          </p:nvPr>
        </p:nvSpPr>
        <p:spPr>
          <a:xfrm>
            <a:off x="533400" y="1752600"/>
            <a:ext cx="8953500" cy="4248150"/>
          </a:xfrm>
          <a:noFill/>
          <a:ln/>
        </p:spPr>
        <p:txBody>
          <a:bodyPr vert="horz" lIns="92075" tIns="46038" rIns="92075" bIns="46038" rtlCol="0">
            <a:normAutofit/>
          </a:bodyPr>
          <a:lstStyle/>
          <a:p>
            <a:r>
              <a:rPr lang="en-US" b="1" i="1" dirty="0">
                <a:solidFill>
                  <a:srgbClr val="000000"/>
                </a:solidFill>
              </a:rPr>
              <a:t>Normal Goods</a:t>
            </a:r>
            <a:r>
              <a:rPr lang="en-US" dirty="0">
                <a:solidFill>
                  <a:srgbClr val="000000"/>
                </a:solidFill>
              </a:rPr>
              <a:t> are goods for which demand goes up when income is higher and for which demand goes down when income is lower.</a:t>
            </a:r>
          </a:p>
          <a:p>
            <a:pPr eaLnBrk="0" hangingPunct="0">
              <a:spcBef>
                <a:spcPct val="0"/>
              </a:spcBef>
              <a:spcAft>
                <a:spcPct val="0"/>
              </a:spcAft>
            </a:pPr>
            <a:r>
              <a:rPr lang="en-US" b="1" i="1" dirty="0">
                <a:solidFill>
                  <a:srgbClr val="000000"/>
                </a:solidFill>
                <a:effectLst/>
              </a:rPr>
              <a:t>Inferior Goods</a:t>
            </a:r>
            <a:r>
              <a:rPr lang="en-US" dirty="0">
                <a:solidFill>
                  <a:srgbClr val="000000"/>
                </a:solidFill>
                <a:effectLst/>
              </a:rPr>
              <a:t> are goods for which demand falls when income rises</a:t>
            </a:r>
            <a:r>
              <a:rPr lang="en-US" dirty="0" smtClean="0">
                <a:solidFill>
                  <a:srgbClr val="000000"/>
                </a:solidFill>
                <a:effectLst/>
              </a:rPr>
              <a:t>.</a:t>
            </a:r>
          </a:p>
          <a:p>
            <a:pPr marL="0" indent="0" eaLnBrk="0" hangingPunct="0">
              <a:spcBef>
                <a:spcPct val="0"/>
              </a:spcBef>
              <a:spcAft>
                <a:spcPct val="0"/>
              </a:spcAft>
              <a:buNone/>
            </a:pPr>
            <a:endParaRPr lang="en-US" dirty="0" smtClean="0">
              <a:solidFill>
                <a:srgbClr val="000000"/>
              </a:solidFill>
              <a:effectLst/>
            </a:endParaRPr>
          </a:p>
          <a:p>
            <a:r>
              <a:rPr lang="en-US" dirty="0">
                <a:solidFill>
                  <a:srgbClr val="000000"/>
                </a:solidFill>
              </a:rPr>
              <a:t> </a:t>
            </a:r>
            <a:r>
              <a:rPr lang="en-US" b="1" i="1" dirty="0">
                <a:solidFill>
                  <a:srgbClr val="000000"/>
                </a:solidFill>
              </a:rPr>
              <a:t>Substitutes</a:t>
            </a:r>
            <a:r>
              <a:rPr lang="en-US" dirty="0">
                <a:solidFill>
                  <a:srgbClr val="000000"/>
                </a:solidFill>
              </a:rPr>
              <a:t> are goods that can serve as replacements for one another; when the price of one increases, demand for the other goes up.  </a:t>
            </a:r>
            <a:r>
              <a:rPr lang="en-US" b="1" i="1" dirty="0">
                <a:solidFill>
                  <a:srgbClr val="000000"/>
                </a:solidFill>
              </a:rPr>
              <a:t>Perfect substitutes</a:t>
            </a:r>
            <a:r>
              <a:rPr lang="en-US" dirty="0">
                <a:solidFill>
                  <a:srgbClr val="000000"/>
                </a:solidFill>
              </a:rPr>
              <a:t> are identical products.</a:t>
            </a:r>
          </a:p>
          <a:p>
            <a:r>
              <a:rPr lang="en-US" b="1" i="1" dirty="0">
                <a:solidFill>
                  <a:srgbClr val="000000"/>
                </a:solidFill>
              </a:rPr>
              <a:t>Complements</a:t>
            </a:r>
            <a:r>
              <a:rPr lang="en-US" dirty="0">
                <a:solidFill>
                  <a:srgbClr val="000000"/>
                </a:solidFill>
              </a:rPr>
              <a:t> are goods that “go together”; a decrease in the price of one results in an increase in demand for the other, and vice versa.</a:t>
            </a:r>
          </a:p>
          <a:p>
            <a:pPr eaLnBrk="0"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210363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left)">
                                      <p:cBhvr>
                                        <p:cTn id="17" dur="5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wipe(left)">
                                      <p:cBhvr>
                                        <p:cTn id="2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Consumer Goods &amp; Producer Goods</a:t>
            </a:r>
            <a:r>
              <a:rPr lang="en-US" dirty="0"/>
              <a:t/>
            </a:r>
            <a:br>
              <a:rPr lang="en-US" dirty="0"/>
            </a:br>
            <a:endParaRPr lang="en-US" dirty="0"/>
          </a:p>
        </p:txBody>
      </p:sp>
      <p:sp>
        <p:nvSpPr>
          <p:cNvPr id="3" name="Content Placeholder 2"/>
          <p:cNvSpPr>
            <a:spLocks noGrp="1"/>
          </p:cNvSpPr>
          <p:nvPr>
            <p:ph idx="1"/>
          </p:nvPr>
        </p:nvSpPr>
        <p:spPr>
          <a:xfrm>
            <a:off x="838200" y="787400"/>
            <a:ext cx="10515600" cy="5389563"/>
          </a:xfrm>
        </p:spPr>
        <p:txBody>
          <a:bodyPr>
            <a:normAutofit/>
          </a:bodyPr>
          <a:lstStyle/>
          <a:p>
            <a:pPr algn="just"/>
            <a:r>
              <a:rPr lang="en-US" sz="1800" b="1" dirty="0">
                <a:latin typeface="Times New Roman" panose="02020603050405020304" pitchFamily="18" charset="0"/>
                <a:cs typeface="Times New Roman" panose="02020603050405020304" pitchFamily="18" charset="0"/>
              </a:rPr>
              <a:t>CONSUMER GOODS</a:t>
            </a:r>
            <a:r>
              <a:rPr lang="en-US" sz="1800" dirty="0">
                <a:latin typeface="Times New Roman" panose="02020603050405020304" pitchFamily="18" charset="0"/>
                <a:cs typeface="Times New Roman" panose="02020603050405020304" pitchFamily="18" charset="0"/>
              </a:rPr>
              <a:t> are tangible goods that are purchased for direct consumption to satisfy a human need or want. This is in contrast to producer goods, where are purchased as an input to produce another good.</a:t>
            </a:r>
          </a:p>
          <a:p>
            <a:pPr algn="just"/>
            <a:r>
              <a:rPr lang="en-US" b="1" dirty="0" smtClean="0">
                <a:latin typeface="Times New Roman" panose="02020603050405020304" pitchFamily="18" charset="0"/>
                <a:cs typeface="Times New Roman" panose="02020603050405020304" pitchFamily="18" charset="0"/>
              </a:rPr>
              <a:t>PRODUCER GOODS/CAPITAL GOODS, </a:t>
            </a:r>
            <a:r>
              <a:rPr lang="en-US" sz="1800" dirty="0">
                <a:latin typeface="Times New Roman" panose="02020603050405020304" pitchFamily="18" charset="0"/>
                <a:cs typeface="Times New Roman" panose="02020603050405020304" pitchFamily="18" charset="0"/>
              </a:rPr>
              <a:t>also called intermediate </a:t>
            </a:r>
            <a:r>
              <a:rPr lang="en-US" sz="1800" dirty="0" smtClean="0">
                <a:latin typeface="Times New Roman" panose="02020603050405020304" pitchFamily="18" charset="0"/>
                <a:cs typeface="Times New Roman" panose="02020603050405020304" pitchFamily="18" charset="0"/>
              </a:rPr>
              <a:t>goods</a:t>
            </a:r>
            <a:r>
              <a:rPr lang="en-US" sz="1800" dirty="0">
                <a:latin typeface="Times New Roman" panose="02020603050405020304" pitchFamily="18" charset="0"/>
                <a:cs typeface="Times New Roman" panose="02020603050405020304" pitchFamily="18" charset="0"/>
              </a:rPr>
              <a:t>, in economics, goods manufactured and used in further manufacturing processing or resale. Producer goods </a:t>
            </a:r>
            <a:r>
              <a:rPr lang="en-US" sz="1800" b="1" dirty="0">
                <a:latin typeface="Times New Roman" panose="02020603050405020304" pitchFamily="18" charset="0"/>
                <a:cs typeface="Times New Roman" panose="02020603050405020304" pitchFamily="18" charset="0"/>
              </a:rPr>
              <a:t>either become part of the final product or lose their distinct identity </a:t>
            </a:r>
            <a:r>
              <a:rPr lang="en-US" sz="1800" dirty="0">
                <a:latin typeface="Times New Roman" panose="02020603050405020304" pitchFamily="18" charset="0"/>
                <a:cs typeface="Times New Roman" panose="02020603050405020304" pitchFamily="18" charset="0"/>
              </a:rPr>
              <a:t>in the manufacturing stream</a:t>
            </a:r>
          </a:p>
          <a:p>
            <a:pPr algn="just"/>
            <a:r>
              <a:rPr lang="en-US" sz="1800" dirty="0" smtClean="0">
                <a:latin typeface="Times New Roman" panose="02020603050405020304" pitchFamily="18" charset="0"/>
                <a:cs typeface="Times New Roman" panose="02020603050405020304" pitchFamily="18" charset="0"/>
              </a:rPr>
              <a:t>Consumer goods are those that are purchased for direct consumption. ‘Consumption’ in this context does not necessity mean consume, as in eat. There are plenty of consumer goods that no one would consider eating, such as clothes. Clothing is a goods purchased to satisfy a human need – the need to be clothed.</a:t>
            </a:r>
          </a:p>
          <a:p>
            <a:pPr algn="just"/>
            <a:r>
              <a:rPr lang="en-US" sz="1800" dirty="0" smtClean="0">
                <a:latin typeface="Times New Roman" panose="02020603050405020304" pitchFamily="18" charset="0"/>
                <a:cs typeface="Times New Roman" panose="02020603050405020304" pitchFamily="18" charset="0"/>
              </a:rPr>
              <a:t>Another </a:t>
            </a:r>
            <a:r>
              <a:rPr lang="en-US" sz="1800" dirty="0">
                <a:latin typeface="Times New Roman" panose="02020603050405020304" pitchFamily="18" charset="0"/>
                <a:cs typeface="Times New Roman" panose="02020603050405020304" pitchFamily="18" charset="0"/>
              </a:rPr>
              <a:t>way to identify a consumer good is to think of a production line. The goods used as inputs at the beginning of the production line are not consumer goods; these would be considered capital or producer goods, and might include cloth, plastic, or other materials. The </a:t>
            </a:r>
            <a:r>
              <a:rPr lang="en-US" sz="1800" dirty="0" smtClean="0">
                <a:latin typeface="Times New Roman" panose="02020603050405020304" pitchFamily="18" charset="0"/>
                <a:cs typeface="Times New Roman" panose="02020603050405020304" pitchFamily="18" charset="0"/>
              </a:rPr>
              <a:t>goods </a:t>
            </a:r>
            <a:r>
              <a:rPr lang="en-US" sz="1800" dirty="0">
                <a:latin typeface="Times New Roman" panose="02020603050405020304" pitchFamily="18" charset="0"/>
                <a:cs typeface="Times New Roman" panose="02020603050405020304" pitchFamily="18" charset="0"/>
              </a:rPr>
              <a:t>that is produced at the end of production line (the clothing line) is a consumer good. It’s a final end product made for a buyer to consume.</a:t>
            </a:r>
          </a:p>
          <a:p>
            <a:endParaRPr lang="en-US" dirty="0"/>
          </a:p>
          <a:p>
            <a:endParaRPr lang="en-US" dirty="0"/>
          </a:p>
        </p:txBody>
      </p:sp>
    </p:spTree>
    <p:extLst>
      <p:ext uri="{BB962C8B-B14F-4D97-AF65-F5344CB8AC3E}">
        <p14:creationId xmlns:p14="http://schemas.microsoft.com/office/powerpoint/2010/main" val="380238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6700"/>
            <a:ext cx="10515600" cy="5910263"/>
          </a:xfrm>
        </p:spPr>
        <p:txBody>
          <a:bodyPr/>
          <a:lstStyle/>
          <a:p>
            <a:pPr algn="just"/>
            <a:r>
              <a:rPr lang="en-US" sz="2400" b="1" dirty="0">
                <a:latin typeface="Times New Roman" panose="02020603050405020304" pitchFamily="18" charset="0"/>
                <a:cs typeface="Times New Roman" panose="02020603050405020304" pitchFamily="18" charset="0"/>
              </a:rPr>
              <a:t>Types of Consumer Goods </a:t>
            </a:r>
            <a:r>
              <a:rPr lang="en-US" sz="2000" dirty="0">
                <a:latin typeface="Times New Roman" panose="02020603050405020304" pitchFamily="18" charset="0"/>
                <a:cs typeface="Times New Roman" panose="02020603050405020304" pitchFamily="18" charset="0"/>
              </a:rPr>
              <a:t>Consumers buy an enormous variety of products. Some are goods that will last for many years. Other items are consumed on the spot when we purchase them. To business people and economists, these are known as durable and non-durable goods. The production of </a:t>
            </a:r>
            <a:r>
              <a:rPr lang="en-US" sz="2000" b="1" dirty="0">
                <a:latin typeface="Times New Roman" panose="02020603050405020304" pitchFamily="18" charset="0"/>
                <a:cs typeface="Times New Roman" panose="02020603050405020304" pitchFamily="18" charset="0"/>
              </a:rPr>
              <a:t>durable and non – durable goods</a:t>
            </a:r>
            <a:r>
              <a:rPr lang="en-US" sz="2000" dirty="0">
                <a:latin typeface="Times New Roman" panose="02020603050405020304" pitchFamily="18" charset="0"/>
                <a:cs typeface="Times New Roman" panose="02020603050405020304" pitchFamily="18" charset="0"/>
              </a:rPr>
              <a:t> is the basis for important measures of economic trends.</a:t>
            </a:r>
          </a:p>
          <a:p>
            <a:pPr lvl="1" algn="just">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Durable </a:t>
            </a:r>
            <a:r>
              <a:rPr lang="en-US" sz="2000" b="1" dirty="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tend to have a long useful life. For statistical purposes, a durable good is expected to last three years, according to the Economics and Statistics Administration. Goods consumed in a short time or that have useful lives of less than three years are classified as non- durable. The dividing line isn’t always rigid. For example, people sometimes use a piece of clothing for more than three </a:t>
            </a:r>
            <a:r>
              <a:rPr lang="en-US" sz="2000" dirty="0" smtClean="0">
                <a:latin typeface="Times New Roman" panose="02020603050405020304" pitchFamily="18" charset="0"/>
                <a:cs typeface="Times New Roman" panose="02020603050405020304" pitchFamily="18" charset="0"/>
              </a:rPr>
              <a:t>years. Consumer </a:t>
            </a:r>
            <a:r>
              <a:rPr lang="en-US" sz="2000" dirty="0">
                <a:latin typeface="Times New Roman" panose="02020603050405020304" pitchFamily="18" charset="0"/>
                <a:cs typeface="Times New Roman" panose="02020603050405020304" pitchFamily="18" charset="0"/>
              </a:rPr>
              <a:t>durable goods include items like furniture, jewelry and cars. Large appliance such as stoves and washing machines are durable goods. The category also includes defense and commercial procurement of heavy equipment and assets like aircrafts, trucks and ships. </a:t>
            </a:r>
            <a:endParaRPr lang="en-US" sz="20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r>
              <a:rPr lang="en-US" sz="2000" b="1" dirty="0" smtClean="0">
                <a:latin typeface="Times New Roman" panose="02020603050405020304" pitchFamily="18" charset="0"/>
                <a:cs typeface="Times New Roman" panose="02020603050405020304" pitchFamily="18" charset="0"/>
              </a:rPr>
              <a:t>Non-durable goods </a:t>
            </a:r>
            <a:r>
              <a:rPr lang="en-US" sz="2000" dirty="0">
                <a:latin typeface="Times New Roman" panose="02020603050405020304" pitchFamily="18" charset="0"/>
                <a:cs typeface="Times New Roman" panose="02020603050405020304" pitchFamily="18" charset="0"/>
              </a:rPr>
              <a:t>include food, medicines and other consumable, as well as products that last a limited lifetime such as clothing, shoes and small electronic </a:t>
            </a:r>
            <a:r>
              <a:rPr lang="en-US" sz="2000" dirty="0" smtClean="0">
                <a:latin typeface="Times New Roman" panose="02020603050405020304" pitchFamily="18" charset="0"/>
                <a:cs typeface="Times New Roman" panose="02020603050405020304" pitchFamily="18" charset="0"/>
              </a:rPr>
              <a:t>devices.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721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58206"/>
          </a:xfrm>
        </p:spPr>
        <p:txBody>
          <a:bodyPr>
            <a:normAutofit fontScale="90000"/>
          </a:bodyPr>
          <a:lstStyle/>
          <a:p>
            <a:r>
              <a:rPr lang="en-US" b="1" dirty="0"/>
              <a:t>Cost Concept</a:t>
            </a:r>
            <a:r>
              <a:rPr lang="en-US" dirty="0"/>
              <a:t/>
            </a:r>
            <a:br>
              <a:rPr lang="en-US" dirty="0"/>
            </a:br>
            <a:endParaRPr lang="en-US" dirty="0"/>
          </a:p>
        </p:txBody>
      </p:sp>
      <p:sp>
        <p:nvSpPr>
          <p:cNvPr id="3" name="Content Placeholder 2"/>
          <p:cNvSpPr>
            <a:spLocks noGrp="1"/>
          </p:cNvSpPr>
          <p:nvPr>
            <p:ph idx="1"/>
          </p:nvPr>
        </p:nvSpPr>
        <p:spPr>
          <a:xfrm>
            <a:off x="838200" y="1146412"/>
            <a:ext cx="10515600" cy="5030551"/>
          </a:xfrm>
        </p:spPr>
        <p:txBody>
          <a:bodyPr>
            <a:normAutofit/>
          </a:bodyPr>
          <a:lstStyle/>
          <a:p>
            <a:pPr algn="just"/>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t>Cost:</a:t>
            </a:r>
            <a:r>
              <a:rPr lang="en-US" sz="2000" dirty="0"/>
              <a:t> Cost, in common usage, the monetary value of goods and services that producers and consumers purchase. In a basic economic sense, cost is the measure of the alternative opportunities foregone in the choice of </a:t>
            </a:r>
            <a:r>
              <a:rPr lang="en-US" sz="2000"/>
              <a:t>one </a:t>
            </a:r>
            <a:r>
              <a:rPr lang="en-US" sz="2000" smtClean="0"/>
              <a:t>goods </a:t>
            </a:r>
            <a:r>
              <a:rPr lang="en-US" sz="2000" dirty="0"/>
              <a:t>or activity over others.</a:t>
            </a:r>
            <a:r>
              <a:rPr lang="en-US" sz="2000"/>
              <a:t> </a:t>
            </a:r>
            <a:endParaRPr lang="en-US" sz="2000" smtClean="0"/>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Total Cost (TC): </a:t>
            </a:r>
            <a:r>
              <a:rPr lang="en-US" sz="2000" dirty="0">
                <a:latin typeface="Times New Roman" panose="02020603050405020304" pitchFamily="18" charset="0"/>
                <a:cs typeface="Times New Roman" panose="02020603050405020304" pitchFamily="18" charset="0"/>
              </a:rPr>
              <a:t>Total </a:t>
            </a:r>
            <a:r>
              <a:rPr lang="en-US" sz="2000" dirty="0" smtClean="0">
                <a:latin typeface="Times New Roman" panose="02020603050405020304" pitchFamily="18" charset="0"/>
                <a:cs typeface="Times New Roman" panose="02020603050405020304" pitchFamily="18" charset="0"/>
              </a:rPr>
              <a:t>cost </a:t>
            </a:r>
            <a:r>
              <a:rPr lang="en-US" sz="2000" dirty="0">
                <a:latin typeface="Times New Roman" panose="02020603050405020304" pitchFamily="18" charset="0"/>
                <a:cs typeface="Times New Roman" panose="02020603050405020304" pitchFamily="18" charset="0"/>
              </a:rPr>
              <a:t>of a firm is the sum total of all the </a:t>
            </a:r>
            <a:r>
              <a:rPr lang="en-US" sz="2000" b="1" dirty="0">
                <a:latin typeface="Times New Roman" panose="02020603050405020304" pitchFamily="18" charset="0"/>
                <a:cs typeface="Times New Roman" panose="02020603050405020304" pitchFamily="18" charset="0"/>
              </a:rPr>
              <a:t>explicit and implicit </a:t>
            </a:r>
            <a:r>
              <a:rPr lang="en-US" sz="2000" dirty="0">
                <a:latin typeface="Times New Roman" panose="02020603050405020304" pitchFamily="18" charset="0"/>
                <a:cs typeface="Times New Roman" panose="02020603050405020304" pitchFamily="18" charset="0"/>
              </a:rPr>
              <a:t>expenditures incurred for producing a given level of output. It represents the money value of the total resources required for production of goods and </a:t>
            </a:r>
            <a:r>
              <a:rPr lang="en-US" sz="2000" dirty="0" smtClean="0">
                <a:latin typeface="Times New Roman" panose="02020603050405020304" pitchFamily="18" charset="0"/>
                <a:cs typeface="Times New Roman" panose="02020603050405020304" pitchFamily="18" charset="0"/>
              </a:rPr>
              <a:t>services.</a:t>
            </a:r>
          </a:p>
          <a:p>
            <a:pPr algn="just"/>
            <a:r>
              <a:rPr lang="en-US" sz="2000" dirty="0">
                <a:latin typeface="Times New Roman" panose="02020603050405020304" pitchFamily="18" charset="0"/>
                <a:cs typeface="Times New Roman" panose="02020603050405020304" pitchFamily="18" charset="0"/>
              </a:rPr>
              <a:t>Average </a:t>
            </a:r>
            <a:r>
              <a:rPr lang="en-US" sz="2000" dirty="0" smtClean="0">
                <a:latin typeface="Times New Roman" panose="02020603050405020304" pitchFamily="18" charset="0"/>
                <a:cs typeface="Times New Roman" panose="02020603050405020304" pitchFamily="18" charset="0"/>
              </a:rPr>
              <a:t>Cost </a:t>
            </a:r>
            <a:r>
              <a:rPr lang="en-US" sz="2000" dirty="0">
                <a:latin typeface="Times New Roman" panose="02020603050405020304" pitchFamily="18" charset="0"/>
                <a:cs typeface="Times New Roman" panose="02020603050405020304" pitchFamily="18" charset="0"/>
              </a:rPr>
              <a:t>(AC</a:t>
            </a:r>
            <a:r>
              <a:rPr lang="en-US" sz="2000" dirty="0" smtClean="0">
                <a:latin typeface="Times New Roman" panose="02020603050405020304" pitchFamily="18" charset="0"/>
                <a:cs typeface="Times New Roman" panose="02020603050405020304" pitchFamily="18" charset="0"/>
              </a:rPr>
              <a:t>): Average Cost </a:t>
            </a:r>
            <a:r>
              <a:rPr lang="en-US" sz="2000" dirty="0">
                <a:latin typeface="Times New Roman" panose="02020603050405020304" pitchFamily="18" charset="0"/>
                <a:cs typeface="Times New Roman" panose="02020603050405020304" pitchFamily="18" charset="0"/>
              </a:rPr>
              <a:t>is the cost per unit of output, that is average cost equals the total cost divided by the number of units produced (N). If TC = </a:t>
            </a:r>
            <a:r>
              <a:rPr lang="en-US" sz="2000" dirty="0" smtClean="0">
                <a:latin typeface="Times New Roman" panose="02020603050405020304" pitchFamily="18" charset="0"/>
                <a:cs typeface="Times New Roman" panose="02020603050405020304" pitchFamily="18" charset="0"/>
              </a:rPr>
              <a:t>Tk. </a:t>
            </a:r>
            <a:r>
              <a:rPr lang="en-US" sz="2000" dirty="0">
                <a:latin typeface="Times New Roman" panose="02020603050405020304" pitchFamily="18" charset="0"/>
                <a:cs typeface="Times New Roman" panose="02020603050405020304" pitchFamily="18" charset="0"/>
              </a:rPr>
              <a:t>500 and N = 50 then AC = </a:t>
            </a:r>
            <a:r>
              <a:rPr lang="en-US" sz="2000" dirty="0" smtClean="0">
                <a:latin typeface="Times New Roman" panose="02020603050405020304" pitchFamily="18" charset="0"/>
                <a:cs typeface="Times New Roman" panose="02020603050405020304" pitchFamily="18" charset="0"/>
              </a:rPr>
              <a:t>Tk. </a:t>
            </a:r>
            <a:r>
              <a:rPr lang="en-US" sz="2000" dirty="0">
                <a:latin typeface="Times New Roman" panose="02020603050405020304" pitchFamily="18" charset="0"/>
                <a:cs typeface="Times New Roman" panose="02020603050405020304" pitchFamily="18" charset="0"/>
              </a:rPr>
              <a:t>10.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306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concept </a:t>
            </a:r>
            <a:endParaRPr lang="en-US" dirty="0"/>
          </a:p>
        </p:txBody>
      </p:sp>
      <p:sp>
        <p:nvSpPr>
          <p:cNvPr id="3" name="Content Placeholder 2"/>
          <p:cNvSpPr>
            <a:spLocks noGrp="1"/>
          </p:cNvSpPr>
          <p:nvPr>
            <p:ph idx="1"/>
          </p:nvPr>
        </p:nvSpPr>
        <p:spPr/>
        <p:txBody>
          <a:bodyPr>
            <a:normAutofit lnSpcReduction="10000"/>
          </a:bodyPr>
          <a:lstStyle/>
          <a:p>
            <a:pPr algn="just"/>
            <a:r>
              <a:rPr lang="en-US" sz="2400" dirty="0" smtClean="0">
                <a:latin typeface="Times New Roman" panose="02020603050405020304" pitchFamily="18" charset="0"/>
                <a:cs typeface="Times New Roman" panose="02020603050405020304" pitchFamily="18" charset="0"/>
              </a:rPr>
              <a:t>Fixed </a:t>
            </a:r>
            <a:r>
              <a:rPr lang="en-US" sz="2400" dirty="0">
                <a:latin typeface="Times New Roman" panose="02020603050405020304" pitchFamily="18" charset="0"/>
                <a:cs typeface="Times New Roman" panose="02020603050405020304" pitchFamily="18" charset="0"/>
              </a:rPr>
              <a:t>cost (FC): </a:t>
            </a:r>
            <a:r>
              <a:rPr lang="en-US" dirty="0">
                <a:latin typeface="Times New Roman" panose="02020603050405020304" pitchFamily="18" charset="0"/>
                <a:cs typeface="Times New Roman" panose="02020603050405020304" pitchFamily="18" charset="0"/>
              </a:rPr>
              <a:t>Fixed cost are that part of the total cost of the firm which does not change with output. Expenditures on depreciation, rent of land and buildings, property taxes, and interest on bonds are example of fixed costs. Given a capacity, fixed cost remains the same irrespective of actual output. </a:t>
            </a:r>
          </a:p>
          <a:p>
            <a:pPr algn="just"/>
            <a:r>
              <a:rPr lang="en-US" sz="2400" dirty="0">
                <a:latin typeface="Times New Roman" panose="02020603050405020304" pitchFamily="18" charset="0"/>
                <a:cs typeface="Times New Roman" panose="02020603050405020304" pitchFamily="18" charset="0"/>
              </a:rPr>
              <a:t>Variable cost (VC): </a:t>
            </a:r>
            <a:r>
              <a:rPr lang="en-US" dirty="0">
                <a:latin typeface="Times New Roman" panose="02020603050405020304" pitchFamily="18" charset="0"/>
                <a:cs typeface="Times New Roman" panose="02020603050405020304" pitchFamily="18" charset="0"/>
              </a:rPr>
              <a:t>Variable cost  on the other hand, change with changes in output. Examples of variable costs are wages and expenses on raw material. </a:t>
            </a:r>
            <a:endParaRPr lang="en-US"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Marginal cost (MC): </a:t>
            </a:r>
            <a:r>
              <a:rPr lang="en-US" dirty="0">
                <a:latin typeface="Times New Roman" panose="02020603050405020304" pitchFamily="18" charset="0"/>
                <a:cs typeface="Times New Roman" panose="02020603050405020304" pitchFamily="18" charset="0"/>
              </a:rPr>
              <a:t>Marginal cost is the extra cost of producing one additional unit. At a given level of output, one examines the additional cost being incurred in producing one extra unit and this yields the marginal cost. For example, it TC of producing 100 units is Tk. 10,000 and the TC of producing 101 units is Tk. 10,050, then MC at N = 101 equals Tk. 50. Marginal cost refers to the change in total cost associated with a one-unit change in output.</a:t>
            </a:r>
            <a:endParaRPr lang="en-US" dirty="0"/>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899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773"/>
            <a:ext cx="10515600" cy="6013190"/>
          </a:xfrm>
        </p:spPr>
        <p:txBody>
          <a:bodyPr>
            <a:normAutofit/>
          </a:bodyPr>
          <a:lstStyle/>
          <a:p>
            <a:pPr algn="just"/>
            <a:r>
              <a:rPr lang="en-US" sz="2400" dirty="0">
                <a:latin typeface="Times New Roman" panose="02020603050405020304" pitchFamily="18" charset="0"/>
                <a:cs typeface="Times New Roman" panose="02020603050405020304" pitchFamily="18" charset="0"/>
              </a:rPr>
              <a:t>Actual </a:t>
            </a:r>
            <a:r>
              <a:rPr lang="en-US" sz="2400" dirty="0" smtClean="0">
                <a:latin typeface="Times New Roman" panose="02020603050405020304" pitchFamily="18" charset="0"/>
                <a:cs typeface="Times New Roman" panose="02020603050405020304" pitchFamily="18" charset="0"/>
              </a:rPr>
              <a:t>Costs: </a:t>
            </a:r>
            <a:r>
              <a:rPr lang="en-US" dirty="0" smtClean="0">
                <a:latin typeface="Times New Roman" panose="02020603050405020304" pitchFamily="18" charset="0"/>
                <a:cs typeface="Times New Roman" panose="02020603050405020304" pitchFamily="18" charset="0"/>
              </a:rPr>
              <a:t>Actual costs </a:t>
            </a:r>
            <a:r>
              <a:rPr lang="en-US" sz="1800" dirty="0" smtClean="0">
                <a:latin typeface="Times New Roman" panose="02020603050405020304" pitchFamily="18" charset="0"/>
                <a:cs typeface="Times New Roman" panose="02020603050405020304" pitchFamily="18" charset="0"/>
              </a:rPr>
              <a:t>are </a:t>
            </a:r>
            <a:r>
              <a:rPr lang="en-US" sz="1800" dirty="0">
                <a:latin typeface="Times New Roman" panose="02020603050405020304" pitchFamily="18" charset="0"/>
                <a:cs typeface="Times New Roman" panose="02020603050405020304" pitchFamily="18" charset="0"/>
              </a:rPr>
              <a:t>those costs, which a firm incurs while producing or acquiring a </a:t>
            </a:r>
            <a:r>
              <a:rPr lang="en-US" sz="1800" dirty="0" smtClean="0">
                <a:latin typeface="Times New Roman" panose="02020603050405020304" pitchFamily="18" charset="0"/>
                <a:cs typeface="Times New Roman" panose="02020603050405020304" pitchFamily="18" charset="0"/>
              </a:rPr>
              <a:t>goods </a:t>
            </a:r>
            <a:r>
              <a:rPr lang="en-US" sz="1800" dirty="0">
                <a:latin typeface="Times New Roman" panose="02020603050405020304" pitchFamily="18" charset="0"/>
                <a:cs typeface="Times New Roman" panose="02020603050405020304" pitchFamily="18" charset="0"/>
              </a:rPr>
              <a:t>or </a:t>
            </a:r>
            <a:r>
              <a:rPr lang="en-US" sz="1800" dirty="0" smtClean="0">
                <a:latin typeface="Times New Roman" panose="02020603050405020304" pitchFamily="18" charset="0"/>
                <a:cs typeface="Times New Roman" panose="02020603050405020304" pitchFamily="18" charset="0"/>
              </a:rPr>
              <a:t>services </a:t>
            </a:r>
            <a:r>
              <a:rPr lang="en-US" sz="1800" dirty="0">
                <a:latin typeface="Times New Roman" panose="02020603050405020304" pitchFamily="18" charset="0"/>
                <a:cs typeface="Times New Roman" panose="02020603050405020304" pitchFamily="18" charset="0"/>
              </a:rPr>
              <a:t>like raw materials, labor, rent, etc. Suppose, we pay </a:t>
            </a:r>
            <a:r>
              <a:rPr lang="en-US" sz="1800" dirty="0" smtClean="0">
                <a:latin typeface="Times New Roman" panose="02020603050405020304" pitchFamily="18" charset="0"/>
                <a:cs typeface="Times New Roman" panose="02020603050405020304" pitchFamily="18" charset="0"/>
              </a:rPr>
              <a:t>Tk. 400 </a:t>
            </a:r>
            <a:r>
              <a:rPr lang="en-US" sz="1800" dirty="0">
                <a:latin typeface="Times New Roman" panose="02020603050405020304" pitchFamily="18" charset="0"/>
                <a:cs typeface="Times New Roman" panose="02020603050405020304" pitchFamily="18" charset="0"/>
              </a:rPr>
              <a:t>per day to a worker whom we employ for 10 days, then the cost </a:t>
            </a:r>
            <a:r>
              <a:rPr lang="en-US" sz="1800" dirty="0" smtClean="0">
                <a:latin typeface="Times New Roman" panose="02020603050405020304" pitchFamily="18" charset="0"/>
                <a:cs typeface="Times New Roman" panose="02020603050405020304" pitchFamily="18" charset="0"/>
              </a:rPr>
              <a:t>of </a:t>
            </a:r>
            <a:r>
              <a:rPr lang="en-US" sz="1800" dirty="0">
                <a:latin typeface="Times New Roman" panose="02020603050405020304" pitchFamily="18" charset="0"/>
                <a:cs typeface="Times New Roman" panose="02020603050405020304" pitchFamily="18" charset="0"/>
              </a:rPr>
              <a:t>labor is </a:t>
            </a:r>
            <a:r>
              <a:rPr lang="en-US" sz="1800" dirty="0" smtClean="0">
                <a:latin typeface="Times New Roman" panose="02020603050405020304" pitchFamily="18" charset="0"/>
                <a:cs typeface="Times New Roman" panose="02020603050405020304" pitchFamily="18" charset="0"/>
              </a:rPr>
              <a:t>Tk. 4000</a:t>
            </a:r>
          </a:p>
          <a:p>
            <a:pPr algn="just"/>
            <a:endParaRPr lang="en-US"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Explicit </a:t>
            </a:r>
            <a:r>
              <a:rPr lang="en-US" sz="2400" dirty="0">
                <a:latin typeface="Times New Roman" panose="02020603050405020304" pitchFamily="18" charset="0"/>
                <a:cs typeface="Times New Roman" panose="02020603050405020304" pitchFamily="18" charset="0"/>
              </a:rPr>
              <a:t>Cost</a:t>
            </a:r>
            <a:r>
              <a:rPr lang="en-US" sz="2400" dirty="0"/>
              <a:t>: </a:t>
            </a:r>
            <a:r>
              <a:rPr lang="en-US" sz="1900" dirty="0">
                <a:latin typeface="Times New Roman" panose="02020603050405020304" pitchFamily="18" charset="0"/>
                <a:cs typeface="Times New Roman" panose="02020603050405020304" pitchFamily="18" charset="0"/>
              </a:rPr>
              <a:t>An explicit cost is a cost that occurs, is easily identified, and is accounted for in business documents or financial statements.  It represents clear, obvious cash outflows that reduce a business's bottom-line profitability.  Examples of explicit costs would be items such as wage expenses, rent, </a:t>
            </a:r>
            <a:r>
              <a:rPr lang="en-US" sz="1900" dirty="0" smtClean="0">
                <a:latin typeface="Times New Roman" panose="02020603050405020304" pitchFamily="18" charset="0"/>
                <a:cs typeface="Times New Roman" panose="02020603050405020304" pitchFamily="18" charset="0"/>
              </a:rPr>
              <a:t>or lease costs</a:t>
            </a:r>
            <a:r>
              <a:rPr lang="en-US" sz="1900" dirty="0">
                <a:latin typeface="Times New Roman" panose="02020603050405020304" pitchFamily="18" charset="0"/>
                <a:cs typeface="Times New Roman" panose="02020603050405020304" pitchFamily="18" charset="0"/>
              </a:rPr>
              <a:t>; it is easy to identify the sources of those cash outflows and </a:t>
            </a:r>
            <a:r>
              <a:rPr lang="en-US" sz="1900" dirty="0" smtClean="0">
                <a:latin typeface="Times New Roman" panose="02020603050405020304" pitchFamily="18" charset="0"/>
                <a:cs typeface="Times New Roman" panose="02020603050405020304" pitchFamily="18" charset="0"/>
              </a:rPr>
              <a:t>the business activities to </a:t>
            </a:r>
            <a:r>
              <a:rPr lang="en-US" sz="1900" dirty="0">
                <a:latin typeface="Times New Roman" panose="02020603050405020304" pitchFamily="18" charset="0"/>
                <a:cs typeface="Times New Roman" panose="02020603050405020304" pitchFamily="18" charset="0"/>
              </a:rPr>
              <a:t>which the expenses are attributed.</a:t>
            </a:r>
          </a:p>
          <a:p>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Implicit </a:t>
            </a:r>
            <a:r>
              <a:rPr lang="en-US" sz="2400"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An implicit cost is any cost that has already occurred but is not necessarily shown or reported as a separate expense. It represents </a:t>
            </a:r>
            <a:r>
              <a:rPr lang="en-US" dirty="0" smtClean="0">
                <a:latin typeface="Times New Roman" panose="02020603050405020304" pitchFamily="18" charset="0"/>
                <a:cs typeface="Times New Roman" panose="02020603050405020304" pitchFamily="18" charset="0"/>
              </a:rPr>
              <a:t>an opportunity cost that </a:t>
            </a:r>
            <a:r>
              <a:rPr lang="en-US" dirty="0">
                <a:latin typeface="Times New Roman" panose="02020603050405020304" pitchFamily="18" charset="0"/>
                <a:cs typeface="Times New Roman" panose="02020603050405020304" pitchFamily="18" charset="0"/>
              </a:rPr>
              <a:t>arises when a company allocates internal resources toward a project without any explicit compensation for the utilization of resources. This means that when a company allocates its resources, it always forgoes the ability to earn money off the use of the resources elsewhere.</a:t>
            </a:r>
          </a:p>
          <a:p>
            <a:pPr algn="just"/>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781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Opportunity </a:t>
            </a:r>
            <a:r>
              <a:rPr lang="en-US" b="1" dirty="0" smtClean="0"/>
              <a:t>Cost</a:t>
            </a:r>
            <a:endParaRPr lang="en-US" dirty="0"/>
          </a:p>
        </p:txBody>
      </p:sp>
      <p:sp>
        <p:nvSpPr>
          <p:cNvPr id="3" name="Content Placeholder 2"/>
          <p:cNvSpPr>
            <a:spLocks noGrp="1"/>
          </p:cNvSpPr>
          <p:nvPr>
            <p:ph idx="1"/>
          </p:nvPr>
        </p:nvSpPr>
        <p:spPr/>
        <p:txBody>
          <a:bodyPr/>
          <a:lstStyle/>
          <a:p>
            <a:pPr marL="0" indent="0">
              <a:buNone/>
            </a:pPr>
            <a:r>
              <a:rPr lang="en-US" sz="2400" dirty="0" smtClean="0"/>
              <a:t>Opportunity </a:t>
            </a:r>
            <a:r>
              <a:rPr lang="en-US" sz="2400" dirty="0"/>
              <a:t>cost is defined as the value of a resource in its next best use. For example, Mr. Rahim is currently working with a firm and earning TK 5 lakhs per year. He decides to quit his job and start his own small business. Although, the accounting cost of Mr. Rahim’s labor to his own business is 0, the opportunity cost is TK. 5 lakhs per year Therefore, the opportunity cost is the earnings he foregoes by working for his own firm. </a:t>
            </a:r>
          </a:p>
          <a:p>
            <a:endParaRPr lang="en-US" dirty="0"/>
          </a:p>
        </p:txBody>
      </p:sp>
    </p:spTree>
    <p:extLst>
      <p:ext uri="{BB962C8B-B14F-4D97-AF65-F5344CB8AC3E}">
        <p14:creationId xmlns:p14="http://schemas.microsoft.com/office/powerpoint/2010/main" val="425064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Accounting Cost and Economics Cost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dirty="0" smtClean="0">
                <a:latin typeface="Times New Roman" panose="02020603050405020304" pitchFamily="18" charset="0"/>
                <a:cs typeface="Times New Roman" panose="02020603050405020304" pitchFamily="18" charset="0"/>
              </a:rPr>
              <a:t>Accountants </a:t>
            </a:r>
            <a:r>
              <a:rPr lang="en-US" sz="2600" dirty="0">
                <a:latin typeface="Times New Roman" panose="02020603050405020304" pitchFamily="18" charset="0"/>
                <a:cs typeface="Times New Roman" panose="02020603050405020304" pitchFamily="18" charset="0"/>
              </a:rPr>
              <a:t>always have been concerned with firm’s financial statements. Accountants tend to take a retrospective look at firms finances because they keep trace of assets and liabilities and evaluate past performance. The accounting costs are useful for managing taxation needs as well as to calculate profit or loss of the firm. On the other hand, economists take forward-looking view of the firm. They are concerned with what cost is expected to be in the future and how the firm might be able to rearrange its resources to lower its costs and improve its profitability. They must therefore be concerned with opportunity cost. Since the only cost that matters for business decisions are the future costs, it is the economic costs that are used for decision-making. Accountants and economists both include explicit costs in their calculations.</a:t>
            </a:r>
          </a:p>
          <a:p>
            <a:r>
              <a:rPr lang="en-US" sz="26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63477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9475"/>
          </a:xfrm>
        </p:spPr>
        <p:txBody>
          <a:bodyPr/>
          <a:lstStyle/>
          <a:p>
            <a:pPr algn="ctr"/>
            <a:r>
              <a:rPr lang="en-US" dirty="0" smtClean="0"/>
              <a:t>Demand and Supply</a:t>
            </a:r>
            <a:endParaRPr lang="en-US" dirty="0"/>
          </a:p>
        </p:txBody>
      </p:sp>
      <p:sp>
        <p:nvSpPr>
          <p:cNvPr id="3" name="Content Placeholder 2"/>
          <p:cNvSpPr>
            <a:spLocks noGrp="1"/>
          </p:cNvSpPr>
          <p:nvPr>
            <p:ph idx="1"/>
          </p:nvPr>
        </p:nvSpPr>
        <p:spPr>
          <a:xfrm>
            <a:off x="677334" y="1648919"/>
            <a:ext cx="8596668" cy="4392444"/>
          </a:xfrm>
        </p:spPr>
        <p:txBody>
          <a:bodyPr/>
          <a:lstStyle/>
          <a:p>
            <a:r>
              <a:rPr lang="en-US" sz="2000" b="1" dirty="0" smtClean="0"/>
              <a:t>Demand: </a:t>
            </a:r>
            <a:r>
              <a:rPr lang="en-US" dirty="0"/>
              <a:t>Demand in economics is the consumer's </a:t>
            </a:r>
            <a:r>
              <a:rPr lang="en-US" b="1" dirty="0"/>
              <a:t>desire and ability </a:t>
            </a:r>
            <a:r>
              <a:rPr lang="en-US" dirty="0"/>
              <a:t>to purchase a </a:t>
            </a:r>
            <a:r>
              <a:rPr lang="en-US" dirty="0" smtClean="0"/>
              <a:t>goods </a:t>
            </a:r>
            <a:r>
              <a:rPr lang="en-US" dirty="0"/>
              <a:t>or </a:t>
            </a:r>
            <a:r>
              <a:rPr lang="en-US" dirty="0" smtClean="0"/>
              <a:t>services. </a:t>
            </a:r>
            <a:r>
              <a:rPr lang="en-US" dirty="0"/>
              <a:t>It's the underlying force that </a:t>
            </a:r>
            <a:r>
              <a:rPr lang="en-US" dirty="0" smtClean="0"/>
              <a:t>drives economic growth and expansion. </a:t>
            </a:r>
            <a:r>
              <a:rPr lang="en-US" dirty="0"/>
              <a:t>Without demand, no business would ever bother producing anything</a:t>
            </a:r>
            <a:r>
              <a:rPr lang="en-US" dirty="0" smtClean="0"/>
              <a:t>.</a:t>
            </a:r>
          </a:p>
          <a:p>
            <a:r>
              <a:rPr lang="en-US" dirty="0" smtClean="0"/>
              <a:t>Price is inversely proportionate to demand, If price increase, demand will be lower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504" y="3314189"/>
            <a:ext cx="3970811" cy="3476519"/>
          </a:xfrm>
          <a:prstGeom prst="rect">
            <a:avLst/>
          </a:prstGeom>
        </p:spPr>
      </p:pic>
    </p:spTree>
    <p:extLst>
      <p:ext uri="{BB962C8B-B14F-4D97-AF65-F5344CB8AC3E}">
        <p14:creationId xmlns:p14="http://schemas.microsoft.com/office/powerpoint/2010/main" val="298939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0575"/>
          </a:xfrm>
        </p:spPr>
        <p:txBody>
          <a:bodyPr>
            <a:normAutofit/>
          </a:bodyPr>
          <a:lstStyle/>
          <a:p>
            <a:r>
              <a:rPr lang="en-US" sz="2400" b="1" dirty="0">
                <a:latin typeface="Times New Roman" panose="02020603050405020304" pitchFamily="18" charset="0"/>
                <a:cs typeface="Times New Roman" panose="02020603050405020304" pitchFamily="18" charset="0"/>
              </a:rPr>
              <a:t>Three Questions/Problems of economic Organization</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55700"/>
            <a:ext cx="10515600" cy="5283200"/>
          </a:xfrm>
        </p:spPr>
        <p:txBody>
          <a:bodyPr>
            <a:normAutofit/>
          </a:bodyPr>
          <a:lstStyle/>
          <a:p>
            <a:pPr algn="just">
              <a:lnSpc>
                <a:spcPct val="100000"/>
              </a:lnSpc>
            </a:pPr>
            <a:r>
              <a:rPr lang="en-US" sz="1800" dirty="0">
                <a:latin typeface="Times New Roman" panose="02020603050405020304" pitchFamily="18" charset="0"/>
                <a:cs typeface="Times New Roman" panose="02020603050405020304" pitchFamily="18" charset="0"/>
              </a:rPr>
              <a:t>Every society must have to determine what goods are produced, how these goods are made, and for whom these goods are produced. These three fundamental questions of economic organization- what, how and for </a:t>
            </a:r>
            <a:r>
              <a:rPr lang="en-US" sz="1800" dirty="0" smtClean="0">
                <a:latin typeface="Times New Roman" panose="02020603050405020304" pitchFamily="18" charset="0"/>
                <a:cs typeface="Times New Roman" panose="02020603050405020304" pitchFamily="18" charset="0"/>
              </a:rPr>
              <a:t>whom </a:t>
            </a:r>
            <a:r>
              <a:rPr lang="en-US" sz="1800" dirty="0">
                <a:latin typeface="Times New Roman" panose="02020603050405020304" pitchFamily="18" charset="0"/>
                <a:cs typeface="Times New Roman" panose="02020603050405020304" pitchFamily="18" charset="0"/>
              </a:rPr>
              <a:t>are as crucial </a:t>
            </a:r>
            <a:r>
              <a:rPr lang="en-US" dirty="0" smtClean="0">
                <a:latin typeface="Times New Roman" panose="02020603050405020304" pitchFamily="18" charset="0"/>
                <a:cs typeface="Times New Roman" panose="02020603050405020304" pitchFamily="18" charset="0"/>
              </a:rPr>
              <a:t>now a days</a:t>
            </a:r>
            <a:r>
              <a:rPr lang="en-US" sz="1800" dirty="0" smtClean="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en-US" sz="1800" b="1" dirty="0" smtClean="0">
                <a:latin typeface="Times New Roman" panose="02020603050405020304" pitchFamily="18" charset="0"/>
                <a:cs typeface="Times New Roman" panose="02020603050405020304" pitchFamily="18" charset="0"/>
              </a:rPr>
              <a:t>What goods are produced and in what quantities?</a:t>
            </a:r>
            <a:endParaRPr lang="en-US" sz="18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en-US" sz="1800" dirty="0" smtClean="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society must determine how much of each of the many possible goods and services it will make, and when they will be produced. Will we paddy or jute in our field? A few high breed paddy or much local paddy will produce? Will we use scarce resources to produce many consumption goods? Will we produce fewer consumption </a:t>
            </a:r>
            <a:r>
              <a:rPr lang="en-US" sz="1800" dirty="0" smtClean="0">
                <a:latin typeface="Times New Roman" panose="02020603050405020304" pitchFamily="18" charset="0"/>
                <a:cs typeface="Times New Roman" panose="02020603050405020304" pitchFamily="18" charset="0"/>
              </a:rPr>
              <a:t>goods </a:t>
            </a:r>
            <a:r>
              <a:rPr lang="en-US" sz="1800" dirty="0">
                <a:latin typeface="Times New Roman" panose="02020603050405020304" pitchFamily="18" charset="0"/>
                <a:cs typeface="Times New Roman" panose="02020603050405020304" pitchFamily="18" charset="0"/>
              </a:rPr>
              <a:t>and more investment goods? Every society has to face this type of question or problem, We </a:t>
            </a:r>
            <a:r>
              <a:rPr lang="en-US" sz="1800" dirty="0" smtClean="0">
                <a:latin typeface="Times New Roman" panose="02020603050405020304" pitchFamily="18" charset="0"/>
                <a:cs typeface="Times New Roman" panose="02020603050405020304" pitchFamily="18" charset="0"/>
              </a:rPr>
              <a:t>may </a:t>
            </a:r>
            <a:r>
              <a:rPr lang="en-US" sz="1800" dirty="0">
                <a:latin typeface="Times New Roman" panose="02020603050405020304" pitchFamily="18" charset="0"/>
                <a:cs typeface="Times New Roman" panose="02020603050405020304" pitchFamily="18" charset="0"/>
              </a:rPr>
              <a:t>call this problem as problem of choice</a:t>
            </a:r>
            <a:r>
              <a:rPr lang="en-US" sz="1800" dirty="0" smtClean="0">
                <a:latin typeface="Times New Roman" panose="02020603050405020304" pitchFamily="18" charset="0"/>
                <a:cs typeface="Times New Roman" panose="02020603050405020304" pitchFamily="18" charset="0"/>
              </a:rPr>
              <a:t>.</a:t>
            </a:r>
          </a:p>
          <a:p>
            <a:pPr algn="just">
              <a:lnSpc>
                <a:spcPct val="100000"/>
              </a:lnSpc>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How are goods produced</a:t>
            </a:r>
            <a:r>
              <a:rPr lang="en-US" sz="1800" b="1"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marL="0" indent="0" algn="just">
              <a:lnSpc>
                <a:spcPct val="100000"/>
              </a:lnSpc>
              <a:buNone/>
            </a:pPr>
            <a:r>
              <a:rPr lang="en-US" sz="1800" dirty="0">
                <a:latin typeface="Times New Roman" panose="02020603050405020304" pitchFamily="18" charset="0"/>
                <a:cs typeface="Times New Roman" panose="02020603050405020304" pitchFamily="18" charset="0"/>
              </a:rPr>
              <a:t>A society must determine who will do the production, with what resources, and what production techniques they will use. Is electricity generated from natural gas, </a:t>
            </a:r>
            <a:r>
              <a:rPr lang="en-US" sz="1800" dirty="0" smtClean="0">
                <a:latin typeface="Times New Roman" panose="02020603050405020304" pitchFamily="18" charset="0"/>
                <a:cs typeface="Times New Roman" panose="02020603050405020304" pitchFamily="18" charset="0"/>
              </a:rPr>
              <a:t>coal, solar or nuclear power</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For whom are goods produced</a:t>
            </a:r>
            <a:r>
              <a:rPr lang="en-US" sz="1800" b="1"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One key task for a society is to decide who gets to eat the fruit of the economic efforts. Or how is the national product divided among different </a:t>
            </a:r>
            <a:r>
              <a:rPr lang="en-US" sz="1800" dirty="0" smtClean="0">
                <a:latin typeface="Times New Roman" panose="02020603050405020304" pitchFamily="18" charset="0"/>
                <a:cs typeface="Times New Roman" panose="02020603050405020304" pitchFamily="18" charset="0"/>
              </a:rPr>
              <a:t>households? </a:t>
            </a:r>
            <a:r>
              <a:rPr lang="en-US" sz="1800" dirty="0">
                <a:latin typeface="Times New Roman" panose="02020603050405020304" pitchFamily="18" charset="0"/>
                <a:cs typeface="Times New Roman" panose="02020603050405020304" pitchFamily="18" charset="0"/>
              </a:rPr>
              <a:t>Are many people poor or rich? Do high incomes go to teacher, Doctor, Businessman or landlords? These type of problem is called to be problem of distribution.</a:t>
            </a:r>
          </a:p>
          <a:p>
            <a:pPr marL="0" indent="0" algn="just">
              <a:lnSpc>
                <a:spcPct val="100000"/>
              </a:lnSpc>
              <a:buNone/>
            </a:pPr>
            <a:endParaRPr lang="en-US" sz="1800" dirty="0"/>
          </a:p>
          <a:p>
            <a:pPr marL="0" indent="0" algn="just">
              <a:lnSpc>
                <a:spcPct val="100000"/>
              </a:lnSpc>
              <a:buNone/>
            </a:pPr>
            <a:endParaRPr lang="en-US" sz="18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129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77334" y="1"/>
            <a:ext cx="8596668" cy="929390"/>
          </a:xfrm>
          <a:noFill/>
          <a:ln/>
        </p:spPr>
        <p:txBody>
          <a:bodyPr vert="horz" lIns="92075" tIns="46038" rIns="92075" bIns="46038" rtlCol="0" anchor="ctr">
            <a:normAutofit/>
          </a:bodyPr>
          <a:lstStyle/>
          <a:p>
            <a:pPr algn="ctr"/>
            <a:r>
              <a:rPr lang="en-US" sz="3400" dirty="0" smtClean="0"/>
              <a:t>Determinants </a:t>
            </a:r>
            <a:r>
              <a:rPr lang="en-US" sz="3400" dirty="0"/>
              <a:t>of Household Demand</a:t>
            </a:r>
          </a:p>
        </p:txBody>
      </p:sp>
      <p:sp>
        <p:nvSpPr>
          <p:cNvPr id="172035" name="Rectangle 3"/>
          <p:cNvSpPr>
            <a:spLocks noGrp="1" noChangeArrowheads="1"/>
          </p:cNvSpPr>
          <p:nvPr>
            <p:ph type="body" idx="1"/>
          </p:nvPr>
        </p:nvSpPr>
        <p:spPr>
          <a:xfrm>
            <a:off x="899409" y="2083633"/>
            <a:ext cx="10523096" cy="4545767"/>
          </a:xfrm>
          <a:noFill/>
          <a:ln/>
        </p:spPr>
        <p:txBody>
          <a:bodyPr vert="horz" lIns="92075" tIns="46038" rIns="92075" bIns="46038" rtlCol="0">
            <a:normAutofit/>
          </a:bodyPr>
          <a:lstStyle/>
          <a:p>
            <a:pPr>
              <a:lnSpc>
                <a:spcPct val="90000"/>
              </a:lnSpc>
            </a:pPr>
            <a:r>
              <a:rPr lang="en-US" sz="2400" dirty="0"/>
              <a:t>The </a:t>
            </a:r>
            <a:r>
              <a:rPr lang="en-US" sz="2400" b="1" i="1" dirty="0"/>
              <a:t>price of the </a:t>
            </a:r>
            <a:r>
              <a:rPr lang="en-US" sz="2400" b="1" i="1" dirty="0" smtClean="0"/>
              <a:t>product</a:t>
            </a:r>
            <a:r>
              <a:rPr lang="en-US" sz="2400" dirty="0" smtClean="0"/>
              <a:t>.</a:t>
            </a:r>
            <a:endParaRPr lang="en-US" sz="2400" dirty="0"/>
          </a:p>
          <a:p>
            <a:pPr>
              <a:lnSpc>
                <a:spcPct val="90000"/>
              </a:lnSpc>
            </a:pPr>
            <a:r>
              <a:rPr lang="en-US" sz="2400" dirty="0"/>
              <a:t>The </a:t>
            </a:r>
            <a:r>
              <a:rPr lang="en-US" sz="2400" b="1" i="1" dirty="0"/>
              <a:t>income</a:t>
            </a:r>
            <a:r>
              <a:rPr lang="en-US" sz="2400" dirty="0"/>
              <a:t> available to the household.</a:t>
            </a:r>
          </a:p>
          <a:p>
            <a:pPr>
              <a:lnSpc>
                <a:spcPct val="90000"/>
              </a:lnSpc>
            </a:pPr>
            <a:r>
              <a:rPr lang="en-US" sz="2400" dirty="0"/>
              <a:t>The household’s amount of </a:t>
            </a:r>
            <a:r>
              <a:rPr lang="en-US" sz="2400" b="1" i="1" dirty="0"/>
              <a:t>accumulated wealth</a:t>
            </a:r>
            <a:r>
              <a:rPr lang="en-US" sz="2400" i="1" dirty="0"/>
              <a:t>.</a:t>
            </a:r>
          </a:p>
          <a:p>
            <a:pPr>
              <a:lnSpc>
                <a:spcPct val="90000"/>
              </a:lnSpc>
            </a:pPr>
            <a:r>
              <a:rPr lang="en-US" sz="2400" dirty="0"/>
              <a:t>The </a:t>
            </a:r>
            <a:r>
              <a:rPr lang="en-US" sz="2400" b="1" i="1" dirty="0"/>
              <a:t>prices of </a:t>
            </a:r>
            <a:r>
              <a:rPr lang="en-US" sz="2400" b="1" i="1" dirty="0" smtClean="0"/>
              <a:t>substitute </a:t>
            </a:r>
            <a:r>
              <a:rPr lang="en-US" sz="2400" b="1" i="1" dirty="0"/>
              <a:t>products</a:t>
            </a:r>
            <a:r>
              <a:rPr lang="en-US" sz="2400" dirty="0"/>
              <a:t> available to the household.</a:t>
            </a:r>
          </a:p>
          <a:p>
            <a:pPr>
              <a:lnSpc>
                <a:spcPct val="90000"/>
              </a:lnSpc>
            </a:pPr>
            <a:r>
              <a:rPr lang="en-US" sz="2400" dirty="0"/>
              <a:t>The household’s </a:t>
            </a:r>
            <a:r>
              <a:rPr lang="en-US" sz="2400" b="1" i="1" dirty="0"/>
              <a:t>tastes and preferences</a:t>
            </a:r>
            <a:r>
              <a:rPr lang="en-US" sz="2400" dirty="0"/>
              <a:t>.</a:t>
            </a:r>
          </a:p>
          <a:p>
            <a:pPr>
              <a:lnSpc>
                <a:spcPct val="90000"/>
              </a:lnSpc>
            </a:pPr>
            <a:r>
              <a:rPr lang="en-US" sz="2400" dirty="0"/>
              <a:t>The household’s </a:t>
            </a:r>
            <a:r>
              <a:rPr lang="en-US" sz="2400" b="1" i="1" dirty="0"/>
              <a:t>expectations</a:t>
            </a:r>
            <a:r>
              <a:rPr lang="en-US" sz="2400" dirty="0"/>
              <a:t> about future income, wealth, and prices.</a:t>
            </a:r>
          </a:p>
        </p:txBody>
      </p:sp>
      <p:sp>
        <p:nvSpPr>
          <p:cNvPr id="172036" name="Text Box 4"/>
          <p:cNvSpPr txBox="1">
            <a:spLocks noChangeArrowheads="1"/>
          </p:cNvSpPr>
          <p:nvPr/>
        </p:nvSpPr>
        <p:spPr bwMode="auto">
          <a:xfrm>
            <a:off x="677334" y="1321846"/>
            <a:ext cx="953346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5000"/>
              </a:spcBef>
              <a:spcAft>
                <a:spcPct val="45000"/>
              </a:spcAft>
            </a:pPr>
            <a:r>
              <a:rPr lang="en-US" sz="2000" b="1" dirty="0">
                <a:effectLst>
                  <a:outerShdw blurRad="38100" dist="38100" dir="2700000" algn="tl">
                    <a:srgbClr val="C0C0C0"/>
                  </a:outerShdw>
                </a:effectLst>
                <a:latin typeface="Arial" panose="020B0604020202020204" pitchFamily="34" charset="0"/>
              </a:rPr>
              <a:t>A household’s decision about the quantity of a particular output to demand depends on</a:t>
            </a:r>
            <a:r>
              <a:rPr lang="en-US" dirty="0">
                <a:effectLst>
                  <a:outerShdw blurRad="38100" dist="38100" dir="2700000" algn="tl">
                    <a:srgbClr val="C0C0C0"/>
                  </a:outerShdw>
                </a:effectLst>
                <a:latin typeface="Arial" panose="020B0604020202020204" pitchFamily="34" charset="0"/>
              </a:rPr>
              <a:t>:</a:t>
            </a:r>
            <a:endParaRPr lang="en-US" dirty="0"/>
          </a:p>
        </p:txBody>
      </p:sp>
    </p:spTree>
    <p:extLst>
      <p:ext uri="{BB962C8B-B14F-4D97-AF65-F5344CB8AC3E}">
        <p14:creationId xmlns:p14="http://schemas.microsoft.com/office/powerpoint/2010/main" val="568933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6"/>
                                        </p:tgtEl>
                                        <p:attrNameLst>
                                          <p:attrName>style.visibility</p:attrName>
                                        </p:attrNameLst>
                                      </p:cBhvr>
                                      <p:to>
                                        <p:strVal val="visible"/>
                                      </p:to>
                                    </p:set>
                                    <p:animEffect transition="in" filter="wipe(left)">
                                      <p:cBhvr>
                                        <p:cTn id="7" dur="500"/>
                                        <p:tgtEl>
                                          <p:spTgt spid="172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35">
                                            <p:txEl>
                                              <p:pRg st="0" end="0"/>
                                            </p:txEl>
                                          </p:spTgt>
                                        </p:tgtEl>
                                        <p:attrNameLst>
                                          <p:attrName>style.visibility</p:attrName>
                                        </p:attrNameLst>
                                      </p:cBhvr>
                                      <p:to>
                                        <p:strVal val="visible"/>
                                      </p:to>
                                    </p:set>
                                    <p:animEffect transition="in" filter="wipe(left)">
                                      <p:cBhvr>
                                        <p:cTn id="12" dur="500"/>
                                        <p:tgtEl>
                                          <p:spTgt spid="172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2035">
                                            <p:txEl>
                                              <p:pRg st="1" end="1"/>
                                            </p:txEl>
                                          </p:spTgt>
                                        </p:tgtEl>
                                        <p:attrNameLst>
                                          <p:attrName>style.visibility</p:attrName>
                                        </p:attrNameLst>
                                      </p:cBhvr>
                                      <p:to>
                                        <p:strVal val="visible"/>
                                      </p:to>
                                    </p:set>
                                    <p:animEffect transition="in" filter="wipe(left)">
                                      <p:cBhvr>
                                        <p:cTn id="17" dur="500"/>
                                        <p:tgtEl>
                                          <p:spTgt spid="1720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2035">
                                            <p:txEl>
                                              <p:pRg st="2" end="2"/>
                                            </p:txEl>
                                          </p:spTgt>
                                        </p:tgtEl>
                                        <p:attrNameLst>
                                          <p:attrName>style.visibility</p:attrName>
                                        </p:attrNameLst>
                                      </p:cBhvr>
                                      <p:to>
                                        <p:strVal val="visible"/>
                                      </p:to>
                                    </p:set>
                                    <p:animEffect transition="in" filter="wipe(left)">
                                      <p:cBhvr>
                                        <p:cTn id="22" dur="500"/>
                                        <p:tgtEl>
                                          <p:spTgt spid="1720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2035">
                                            <p:txEl>
                                              <p:pRg st="3" end="3"/>
                                            </p:txEl>
                                          </p:spTgt>
                                        </p:tgtEl>
                                        <p:attrNameLst>
                                          <p:attrName>style.visibility</p:attrName>
                                        </p:attrNameLst>
                                      </p:cBhvr>
                                      <p:to>
                                        <p:strVal val="visible"/>
                                      </p:to>
                                    </p:set>
                                    <p:animEffect transition="in" filter="wipe(left)">
                                      <p:cBhvr>
                                        <p:cTn id="27" dur="500"/>
                                        <p:tgtEl>
                                          <p:spTgt spid="17203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2035">
                                            <p:txEl>
                                              <p:pRg st="4" end="4"/>
                                            </p:txEl>
                                          </p:spTgt>
                                        </p:tgtEl>
                                        <p:attrNameLst>
                                          <p:attrName>style.visibility</p:attrName>
                                        </p:attrNameLst>
                                      </p:cBhvr>
                                      <p:to>
                                        <p:strVal val="visible"/>
                                      </p:to>
                                    </p:set>
                                    <p:animEffect transition="in" filter="wipe(left)">
                                      <p:cBhvr>
                                        <p:cTn id="32" dur="500"/>
                                        <p:tgtEl>
                                          <p:spTgt spid="17203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2035">
                                            <p:txEl>
                                              <p:pRg st="5" end="5"/>
                                            </p:txEl>
                                          </p:spTgt>
                                        </p:tgtEl>
                                        <p:attrNameLst>
                                          <p:attrName>style.visibility</p:attrName>
                                        </p:attrNameLst>
                                      </p:cBhvr>
                                      <p:to>
                                        <p:strVal val="visible"/>
                                      </p:to>
                                    </p:set>
                                    <p:animEffect transition="in" filter="wipe(left)">
                                      <p:cBhvr>
                                        <p:cTn id="37" dur="500"/>
                                        <p:tgtEl>
                                          <p:spTgt spid="172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4643"/>
          </a:xfrm>
        </p:spPr>
        <p:txBody>
          <a:bodyPr>
            <a:normAutofit fontScale="90000"/>
          </a:bodyPr>
          <a:lstStyle/>
          <a:p>
            <a:pPr algn="ctr"/>
            <a:r>
              <a:rPr lang="en-US" dirty="0" smtClean="0"/>
              <a:t>Supply</a:t>
            </a:r>
            <a:endParaRPr lang="en-US" dirty="0"/>
          </a:p>
        </p:txBody>
      </p:sp>
      <p:sp>
        <p:nvSpPr>
          <p:cNvPr id="3" name="Content Placeholder 2"/>
          <p:cNvSpPr>
            <a:spLocks noGrp="1"/>
          </p:cNvSpPr>
          <p:nvPr>
            <p:ph idx="1"/>
          </p:nvPr>
        </p:nvSpPr>
        <p:spPr>
          <a:xfrm>
            <a:off x="677334" y="1394085"/>
            <a:ext cx="8596668" cy="4647277"/>
          </a:xfrm>
        </p:spPr>
        <p:txBody>
          <a:bodyPr/>
          <a:lstStyle/>
          <a:p>
            <a:pPr fontAlgn="base"/>
            <a:r>
              <a:rPr lang="en-US" dirty="0" smtClean="0"/>
              <a:t> </a:t>
            </a:r>
            <a:r>
              <a:rPr lang="en-US" sz="2000" b="1" dirty="0" smtClean="0"/>
              <a:t>Supply: </a:t>
            </a:r>
            <a:r>
              <a:rPr lang="en-US" dirty="0"/>
              <a:t>Supply means the quantities that a seller is </a:t>
            </a:r>
            <a:r>
              <a:rPr lang="en-US" b="1" dirty="0"/>
              <a:t>willing and able </a:t>
            </a:r>
            <a:r>
              <a:rPr lang="en-US" dirty="0"/>
              <a:t>to sell at different prices. It is obvious that if the price goes up, </a:t>
            </a:r>
            <a:r>
              <a:rPr lang="en-US" dirty="0" smtClean="0"/>
              <a:t>seller </a:t>
            </a:r>
            <a:r>
              <a:rPr lang="en-US" dirty="0"/>
              <a:t>will offer more for sale.</a:t>
            </a:r>
          </a:p>
          <a:p>
            <a:pPr fontAlgn="base"/>
            <a:r>
              <a:rPr lang="en-US" dirty="0"/>
              <a:t>But if the price goes down, </a:t>
            </a:r>
            <a:r>
              <a:rPr lang="en-US" dirty="0" smtClean="0"/>
              <a:t>seller </a:t>
            </a:r>
            <a:r>
              <a:rPr lang="en-US" dirty="0"/>
              <a:t>will be reluctant to sell and will </a:t>
            </a:r>
            <a:r>
              <a:rPr lang="en-US" dirty="0" smtClean="0"/>
              <a:t>offer less </a:t>
            </a:r>
            <a:r>
              <a:rPr lang="en-US" dirty="0"/>
              <a:t>to </a:t>
            </a:r>
            <a:r>
              <a:rPr lang="en-US" dirty="0" smtClean="0"/>
              <a:t>sell.</a:t>
            </a:r>
            <a:endParaRPr lang="en-US" dirty="0"/>
          </a:p>
          <a:p>
            <a:endParaRPr lang="en-US" dirty="0"/>
          </a:p>
        </p:txBody>
      </p:sp>
      <p:pic>
        <p:nvPicPr>
          <p:cNvPr id="4" name="Picture 3"/>
          <p:cNvPicPr>
            <a:picLocks noChangeAspect="1"/>
          </p:cNvPicPr>
          <p:nvPr/>
        </p:nvPicPr>
        <p:blipFill>
          <a:blip r:embed="rId2"/>
          <a:stretch>
            <a:fillRect/>
          </a:stretch>
        </p:blipFill>
        <p:spPr>
          <a:xfrm>
            <a:off x="1699223" y="2984298"/>
            <a:ext cx="6979165" cy="3296906"/>
          </a:xfrm>
          <a:prstGeom prst="rect">
            <a:avLst/>
          </a:prstGeom>
        </p:spPr>
      </p:pic>
    </p:spTree>
    <p:extLst>
      <p:ext uri="{BB962C8B-B14F-4D97-AF65-F5344CB8AC3E}">
        <p14:creationId xmlns:p14="http://schemas.microsoft.com/office/powerpoint/2010/main" val="1227898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4466"/>
          </a:xfrm>
        </p:spPr>
        <p:txBody>
          <a:bodyPr/>
          <a:lstStyle/>
          <a:p>
            <a:pPr algn="ctr"/>
            <a:r>
              <a:rPr lang="en-US" dirty="0" smtClean="0"/>
              <a:t>Demand-Supply Curve</a:t>
            </a:r>
            <a:endParaRPr lang="en-US" dirty="0"/>
          </a:p>
        </p:txBody>
      </p:sp>
      <p:pic>
        <p:nvPicPr>
          <p:cNvPr id="4" name="Content Placeholder 3"/>
          <p:cNvPicPr>
            <a:picLocks noGrp="1" noChangeAspect="1"/>
          </p:cNvPicPr>
          <p:nvPr>
            <p:ph idx="1"/>
          </p:nvPr>
        </p:nvPicPr>
        <p:blipFill>
          <a:blip r:embed="rId2"/>
          <a:stretch>
            <a:fillRect/>
          </a:stretch>
        </p:blipFill>
        <p:spPr>
          <a:xfrm>
            <a:off x="3026947" y="2185233"/>
            <a:ext cx="3570581" cy="3570581"/>
          </a:xfrm>
          <a:prstGeom prst="rect">
            <a:avLst/>
          </a:prstGeom>
        </p:spPr>
      </p:pic>
    </p:spTree>
    <p:extLst>
      <p:ext uri="{BB962C8B-B14F-4D97-AF65-F5344CB8AC3E}">
        <p14:creationId xmlns:p14="http://schemas.microsoft.com/office/powerpoint/2010/main" val="74519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p:spPr>
        <p:txBody>
          <a:bodyPr vert="horz" lIns="92075" tIns="46038" rIns="92075" bIns="46038" rtlCol="0" anchor="ctr">
            <a:normAutofit/>
          </a:bodyPr>
          <a:lstStyle/>
          <a:p>
            <a:r>
              <a:rPr lang="en-US"/>
              <a:t>The Law of Supply</a:t>
            </a:r>
          </a:p>
        </p:txBody>
      </p:sp>
      <p:sp>
        <p:nvSpPr>
          <p:cNvPr id="70659" name="Rectangle 3"/>
          <p:cNvSpPr>
            <a:spLocks noGrp="1" noChangeArrowheads="1"/>
          </p:cNvSpPr>
          <p:nvPr>
            <p:ph type="body" idx="1"/>
          </p:nvPr>
        </p:nvSpPr>
        <p:spPr>
          <a:xfrm>
            <a:off x="6400800" y="1752600"/>
            <a:ext cx="3810000" cy="4800600"/>
          </a:xfrm>
          <a:noFill/>
          <a:ln/>
        </p:spPr>
        <p:txBody>
          <a:bodyPr vert="horz" lIns="92075" tIns="46038" rIns="92075" bIns="46038" rtlCol="0">
            <a:normAutofit/>
          </a:bodyPr>
          <a:lstStyle/>
          <a:p>
            <a:r>
              <a:rPr lang="en-US" dirty="0">
                <a:solidFill>
                  <a:srgbClr val="000000"/>
                </a:solidFill>
              </a:rPr>
              <a:t>The </a:t>
            </a:r>
            <a:r>
              <a:rPr lang="en-US" b="1" i="1" dirty="0">
                <a:solidFill>
                  <a:srgbClr val="000000"/>
                </a:solidFill>
              </a:rPr>
              <a:t>law of supply</a:t>
            </a:r>
            <a:r>
              <a:rPr lang="en-US" dirty="0">
                <a:solidFill>
                  <a:srgbClr val="000000"/>
                </a:solidFill>
              </a:rPr>
              <a:t> states that there is a positive relationship between price and quantity of a good supplied.</a:t>
            </a:r>
          </a:p>
          <a:p>
            <a:r>
              <a:rPr lang="en-US" dirty="0" smtClean="0">
                <a:solidFill>
                  <a:srgbClr val="000000"/>
                </a:solidFill>
              </a:rPr>
              <a:t>Higher price ensures  greater quantity </a:t>
            </a:r>
            <a:r>
              <a:rPr lang="en-US" smtClean="0">
                <a:solidFill>
                  <a:srgbClr val="000000"/>
                </a:solidFill>
              </a:rPr>
              <a:t>of supply.</a:t>
            </a:r>
            <a:endParaRPr lang="en-US" dirty="0">
              <a:solidFill>
                <a:srgbClr val="000000"/>
              </a:solidFill>
            </a:endParaRPr>
          </a:p>
        </p:txBody>
      </p:sp>
      <p:graphicFrame>
        <p:nvGraphicFramePr>
          <p:cNvPr id="70664" name="Object 8"/>
          <p:cNvGraphicFramePr>
            <a:graphicFrameLocks noChangeAspect="1"/>
          </p:cNvGraphicFramePr>
          <p:nvPr/>
        </p:nvGraphicFramePr>
        <p:xfrm>
          <a:off x="1981200" y="1752600"/>
          <a:ext cx="4419600" cy="3589338"/>
        </p:xfrm>
        <a:graphic>
          <a:graphicData uri="http://schemas.openxmlformats.org/presentationml/2006/ole">
            <mc:AlternateContent xmlns:mc="http://schemas.openxmlformats.org/markup-compatibility/2006">
              <mc:Choice xmlns:v="urn:schemas-microsoft-com:vml" Requires="v">
                <p:oleObj spid="_x0000_s1109" name="Chart" r:id="rId4" imgW="3800856" imgH="3086405" progId="Excel.Chart.8">
                  <p:embed/>
                </p:oleObj>
              </mc:Choice>
              <mc:Fallback>
                <p:oleObj name="Chart" r:id="rId4" imgW="3800856" imgH="308640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52600"/>
                        <a:ext cx="44196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5" name="Picture 9" descr="C:\Prentice Hall\CaseFair\presentations\Cf03\images\optimized\arrows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1" y="1752600"/>
            <a:ext cx="2049463" cy="115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4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0664"/>
                                        </p:tgtEl>
                                        <p:attrNameLst>
                                          <p:attrName>style.visibility</p:attrName>
                                        </p:attrNameLst>
                                      </p:cBhvr>
                                      <p:to>
                                        <p:strVal val="visible"/>
                                      </p:to>
                                    </p:set>
                                    <p:animEffect transition="in" filter="dissolve">
                                      <p:cBhvr>
                                        <p:cTn id="7" dur="500"/>
                                        <p:tgtEl>
                                          <p:spTgt spid="706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0" end="0"/>
                                            </p:txEl>
                                          </p:spTgt>
                                        </p:tgtEl>
                                        <p:attrNameLst>
                                          <p:attrName>style.visibility</p:attrName>
                                        </p:attrNameLst>
                                      </p:cBhvr>
                                      <p:to>
                                        <p:strVal val="visible"/>
                                      </p:to>
                                    </p:set>
                                    <p:animEffect transition="in" filter="wipe(left)">
                                      <p:cBhvr>
                                        <p:cTn id="12" dur="500"/>
                                        <p:tgtEl>
                                          <p:spTgt spid="706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wipe(left)">
                                      <p:cBhvr>
                                        <p:cTn id="17" dur="5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nodeType="clickEffect">
                                  <p:stCondLst>
                                    <p:cond delay="0"/>
                                  </p:stCondLst>
                                  <p:childTnLst>
                                    <p:set>
                                      <p:cBhvr>
                                        <p:cTn id="21" dur="1" fill="hold">
                                          <p:stCondLst>
                                            <p:cond delay="0"/>
                                          </p:stCondLst>
                                        </p:cTn>
                                        <p:tgtEl>
                                          <p:spTgt spid="70665"/>
                                        </p:tgtEl>
                                        <p:attrNameLst>
                                          <p:attrName>style.visibility</p:attrName>
                                        </p:attrNameLst>
                                      </p:cBhvr>
                                      <p:to>
                                        <p:strVal val="visible"/>
                                      </p:to>
                                    </p:set>
                                    <p:anim calcmode="lin" valueType="num">
                                      <p:cBhvr>
                                        <p:cTn id="22" dur="500" fill="hold"/>
                                        <p:tgtEl>
                                          <p:spTgt spid="70665"/>
                                        </p:tgtEl>
                                        <p:attrNameLst>
                                          <p:attrName>ppt_w</p:attrName>
                                        </p:attrNameLst>
                                      </p:cBhvr>
                                      <p:tavLst>
                                        <p:tav tm="0">
                                          <p:val>
                                            <p:fltVal val="0"/>
                                          </p:val>
                                        </p:tav>
                                        <p:tav tm="100000">
                                          <p:val>
                                            <p:strVal val="#ppt_w"/>
                                          </p:val>
                                        </p:tav>
                                      </p:tavLst>
                                    </p:anim>
                                    <p:anim calcmode="lin" valueType="num">
                                      <p:cBhvr>
                                        <p:cTn id="23" dur="500" fill="hold"/>
                                        <p:tgtEl>
                                          <p:spTgt spid="70665"/>
                                        </p:tgtEl>
                                        <p:attrNameLst>
                                          <p:attrName>ppt_h</p:attrName>
                                        </p:attrNameLst>
                                      </p:cBhvr>
                                      <p:tavLst>
                                        <p:tav tm="0">
                                          <p:val>
                                            <p:fltVal val="0"/>
                                          </p:val>
                                        </p:tav>
                                        <p:tav tm="100000">
                                          <p:val>
                                            <p:strVal val="#ppt_h"/>
                                          </p:val>
                                        </p:tav>
                                      </p:tavLst>
                                    </p:anim>
                                    <p:anim calcmode="lin" valueType="num">
                                      <p:cBhvr>
                                        <p:cTn id="24" dur="500" fill="hold"/>
                                        <p:tgtEl>
                                          <p:spTgt spid="70665"/>
                                        </p:tgtEl>
                                        <p:attrNameLst>
                                          <p:attrName>ppt_x</p:attrName>
                                        </p:attrNameLst>
                                      </p:cBhvr>
                                      <p:tavLst>
                                        <p:tav tm="0">
                                          <p:val>
                                            <p:fltVal val="0.5"/>
                                          </p:val>
                                        </p:tav>
                                        <p:tav tm="100000">
                                          <p:val>
                                            <p:strVal val="#ppt_x"/>
                                          </p:val>
                                        </p:tav>
                                      </p:tavLst>
                                    </p:anim>
                                    <p:anim calcmode="lin" valueType="num">
                                      <p:cBhvr>
                                        <p:cTn id="25" dur="500" fill="hold"/>
                                        <p:tgtEl>
                                          <p:spTgt spid="706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2" autoUpdateAnimBg="0"/>
      <p:bldOleChart spid="706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Equilibrium </a:t>
            </a:r>
            <a:endParaRPr lang="en-US" dirty="0"/>
          </a:p>
        </p:txBody>
      </p:sp>
      <p:sp>
        <p:nvSpPr>
          <p:cNvPr id="3" name="Content Placeholder 2"/>
          <p:cNvSpPr>
            <a:spLocks noGrp="1"/>
          </p:cNvSpPr>
          <p:nvPr>
            <p:ph idx="1"/>
          </p:nvPr>
        </p:nvSpPr>
        <p:spPr/>
        <p:txBody>
          <a:bodyPr/>
          <a:lstStyle/>
          <a:p>
            <a:r>
              <a:rPr lang="en-US" dirty="0" smtClean="0"/>
              <a:t>In economics,</a:t>
            </a:r>
            <a:r>
              <a:rPr lang="en-US" dirty="0"/>
              <a:t> </a:t>
            </a:r>
            <a:r>
              <a:rPr lang="en-US" b="1" dirty="0"/>
              <a:t>economic equilibrium</a:t>
            </a:r>
            <a:r>
              <a:rPr lang="en-US" dirty="0"/>
              <a:t> is a state where economic forces such </a:t>
            </a:r>
            <a:r>
              <a:rPr lang="en-US" dirty="0" smtClean="0"/>
              <a:t>as </a:t>
            </a:r>
            <a:r>
              <a:rPr lang="en-US" b="1" dirty="0" smtClean="0"/>
              <a:t>supply and demand are </a:t>
            </a:r>
            <a:r>
              <a:rPr lang="en-US" b="1" dirty="0"/>
              <a:t>balanced </a:t>
            </a:r>
            <a:r>
              <a:rPr lang="en-US" dirty="0"/>
              <a:t>and in the absence of external influences the </a:t>
            </a:r>
            <a:r>
              <a:rPr lang="en-US" dirty="0" smtClean="0"/>
              <a:t>(equilibrium) </a:t>
            </a:r>
            <a:r>
              <a:rPr lang="en-US" dirty="0"/>
              <a:t>values of economic variables will not change. </a:t>
            </a:r>
            <a:endParaRPr lang="en-US" dirty="0" smtClean="0"/>
          </a:p>
          <a:p>
            <a:r>
              <a:rPr lang="en-US" dirty="0" smtClean="0"/>
              <a:t>For </a:t>
            </a:r>
            <a:r>
              <a:rPr lang="en-US" dirty="0"/>
              <a:t>example, in the standard textbook model </a:t>
            </a:r>
            <a:r>
              <a:rPr lang="en-US" dirty="0" smtClean="0"/>
              <a:t>of perfect competition, </a:t>
            </a:r>
            <a:r>
              <a:rPr lang="en-US" b="1" dirty="0"/>
              <a:t>equilibrium occurs at the point at which quantity demanded and quantity supplied are equal</a:t>
            </a:r>
            <a:r>
              <a:rPr lang="en-US" dirty="0"/>
              <a:t>.</a:t>
            </a:r>
          </a:p>
        </p:txBody>
      </p:sp>
    </p:spTree>
    <p:extLst>
      <p:ext uri="{BB962C8B-B14F-4D97-AF65-F5344CB8AC3E}">
        <p14:creationId xmlns:p14="http://schemas.microsoft.com/office/powerpoint/2010/main" val="3103967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9" name="Picture 5" descr="C:\Prentice Hall\CaseFair\presentations\Cf03\images\optimized\equilibrium6.gif"/>
          <p:cNvPicPr>
            <a:picLocks noChangeAspect="1" noChangeArrowheads="1"/>
          </p:cNvPicPr>
          <p:nvPr/>
        </p:nvPicPr>
        <p:blipFill>
          <a:blip r:embed="rId3">
            <a:lum bright="52000" contrast="-64000"/>
            <a:extLst>
              <a:ext uri="{28A0092B-C50C-407E-A947-70E740481C1C}">
                <a14:useLocalDpi xmlns:a14="http://schemas.microsoft.com/office/drawing/2010/main" val="0"/>
              </a:ext>
            </a:extLst>
          </a:blip>
          <a:srcRect/>
          <a:stretch>
            <a:fillRect/>
          </a:stretch>
        </p:blipFill>
        <p:spPr bwMode="auto">
          <a:xfrm>
            <a:off x="3387726" y="1752601"/>
            <a:ext cx="6024563" cy="4405313"/>
          </a:xfrm>
          <a:prstGeom prst="rect">
            <a:avLst/>
          </a:prstGeom>
          <a:noFill/>
          <a:extLst>
            <a:ext uri="{909E8E84-426E-40DD-AFC4-6F175D3DCCD1}">
              <a14:hiddenFill xmlns:a14="http://schemas.microsoft.com/office/drawing/2010/main">
                <a:solidFill>
                  <a:srgbClr val="FFFFFF"/>
                </a:solidFill>
              </a14:hiddenFill>
            </a:ext>
          </a:extLst>
        </p:spPr>
      </p:pic>
      <p:sp>
        <p:nvSpPr>
          <p:cNvPr id="93186" name="Rectangle 2"/>
          <p:cNvSpPr>
            <a:spLocks noGrp="1" noChangeArrowheads="1"/>
          </p:cNvSpPr>
          <p:nvPr>
            <p:ph type="title"/>
          </p:nvPr>
        </p:nvSpPr>
        <p:spPr>
          <a:xfrm>
            <a:off x="677334" y="0"/>
            <a:ext cx="8596668" cy="1124262"/>
          </a:xfrm>
          <a:noFill/>
          <a:ln/>
        </p:spPr>
        <p:txBody>
          <a:bodyPr vert="horz" lIns="92075" tIns="46038" rIns="92075" bIns="46038" rtlCol="0" anchor="ctr">
            <a:normAutofit/>
          </a:bodyPr>
          <a:lstStyle/>
          <a:p>
            <a:pPr algn="ctr"/>
            <a:r>
              <a:rPr lang="en-US" dirty="0"/>
              <a:t>Market Equilibrium</a:t>
            </a:r>
          </a:p>
        </p:txBody>
      </p:sp>
      <p:sp>
        <p:nvSpPr>
          <p:cNvPr id="93187" name="Rectangle 3"/>
          <p:cNvSpPr>
            <a:spLocks noGrp="1" noChangeArrowheads="1"/>
          </p:cNvSpPr>
          <p:nvPr>
            <p:ph type="body" idx="1"/>
          </p:nvPr>
        </p:nvSpPr>
        <p:spPr>
          <a:xfrm>
            <a:off x="314793" y="1349115"/>
            <a:ext cx="9134007" cy="5051685"/>
          </a:xfrm>
          <a:noFill/>
          <a:ln/>
        </p:spPr>
        <p:txBody>
          <a:bodyPr vert="horz" lIns="92075" tIns="46038" rIns="92075" bIns="46038" rtlCol="0">
            <a:normAutofit/>
          </a:bodyPr>
          <a:lstStyle/>
          <a:p>
            <a:r>
              <a:rPr lang="en-US" dirty="0">
                <a:solidFill>
                  <a:srgbClr val="000000"/>
                </a:solidFill>
              </a:rPr>
              <a:t>The operation of the market depends on the interaction between buyers and sellers.</a:t>
            </a:r>
          </a:p>
          <a:p>
            <a:r>
              <a:rPr lang="en-US" dirty="0">
                <a:solidFill>
                  <a:srgbClr val="000000"/>
                </a:solidFill>
              </a:rPr>
              <a:t>An </a:t>
            </a:r>
            <a:r>
              <a:rPr lang="en-US" b="1" i="1" dirty="0">
                <a:solidFill>
                  <a:srgbClr val="000000"/>
                </a:solidFill>
              </a:rPr>
              <a:t>equilibrium</a:t>
            </a:r>
            <a:r>
              <a:rPr lang="en-US" dirty="0">
                <a:solidFill>
                  <a:srgbClr val="000000"/>
                </a:solidFill>
              </a:rPr>
              <a:t> is the condition that exists when quantity supplied and quantity demanded are equal.</a:t>
            </a:r>
          </a:p>
          <a:p>
            <a:r>
              <a:rPr lang="en-US" dirty="0">
                <a:solidFill>
                  <a:srgbClr val="000000"/>
                </a:solidFill>
              </a:rPr>
              <a:t>At equilibrium, there is no tendency for the market price to change.</a:t>
            </a:r>
          </a:p>
        </p:txBody>
      </p:sp>
    </p:spTree>
    <p:extLst>
      <p:ext uri="{BB962C8B-B14F-4D97-AF65-F5344CB8AC3E}">
        <p14:creationId xmlns:p14="http://schemas.microsoft.com/office/powerpoint/2010/main" val="93317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7">
                                            <p:txEl>
                                              <p:pRg st="0" end="0"/>
                                            </p:txEl>
                                          </p:spTgt>
                                        </p:tgtEl>
                                        <p:attrNameLst>
                                          <p:attrName>style.visibility</p:attrName>
                                        </p:attrNameLst>
                                      </p:cBhvr>
                                      <p:to>
                                        <p:strVal val="visible"/>
                                      </p:to>
                                    </p:set>
                                    <p:animEffect transition="in" filter="wipe(left)">
                                      <p:cBhvr>
                                        <p:cTn id="12" dur="500"/>
                                        <p:tgtEl>
                                          <p:spTgt spid="93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1" end="1"/>
                                            </p:txEl>
                                          </p:spTgt>
                                        </p:tgtEl>
                                        <p:attrNameLst>
                                          <p:attrName>style.visibility</p:attrName>
                                        </p:attrNameLst>
                                      </p:cBhvr>
                                      <p:to>
                                        <p:strVal val="visible"/>
                                      </p:to>
                                    </p:set>
                                    <p:animEffect transition="in" filter="wipe(left)">
                                      <p:cBhvr>
                                        <p:cTn id="17" dur="500"/>
                                        <p:tgtEl>
                                          <p:spTgt spid="93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2" end="2"/>
                                            </p:txEl>
                                          </p:spTgt>
                                        </p:tgtEl>
                                        <p:attrNameLst>
                                          <p:attrName>style.visibility</p:attrName>
                                        </p:attrNameLst>
                                      </p:cBhvr>
                                      <p:to>
                                        <p:strVal val="visible"/>
                                      </p:to>
                                    </p:set>
                                    <p:animEffect transition="in" filter="wipe(left)">
                                      <p:cBhvr>
                                        <p:cTn id="22"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a:ln/>
        </p:spPr>
        <p:txBody>
          <a:bodyPr vert="horz" lIns="92075" tIns="46038" rIns="92075" bIns="46038" rtlCol="0" anchor="ctr">
            <a:normAutofit/>
          </a:bodyPr>
          <a:lstStyle/>
          <a:p>
            <a:r>
              <a:rPr lang="en-US"/>
              <a:t>Market Equilibrium</a:t>
            </a:r>
          </a:p>
        </p:txBody>
      </p:sp>
      <p:sp>
        <p:nvSpPr>
          <p:cNvPr id="97301" name="Rectangle 21"/>
          <p:cNvSpPr>
            <a:spLocks noGrp="1" noChangeArrowheads="1"/>
          </p:cNvSpPr>
          <p:nvPr>
            <p:ph type="body" idx="1"/>
          </p:nvPr>
        </p:nvSpPr>
        <p:spPr>
          <a:xfrm>
            <a:off x="6400800" y="1752600"/>
            <a:ext cx="3886200" cy="2438400"/>
          </a:xfrm>
        </p:spPr>
        <p:txBody>
          <a:bodyPr/>
          <a:lstStyle/>
          <a:p>
            <a:r>
              <a:rPr lang="en-US"/>
              <a:t>Only in equilibrium is quantity supplied equal to quantity demanded.</a:t>
            </a:r>
          </a:p>
        </p:txBody>
      </p:sp>
      <p:sp>
        <p:nvSpPr>
          <p:cNvPr id="97302" name="Rectangle 22"/>
          <p:cNvSpPr>
            <a:spLocks noChangeArrowheads="1"/>
          </p:cNvSpPr>
          <p:nvPr/>
        </p:nvSpPr>
        <p:spPr bwMode="auto">
          <a:xfrm>
            <a:off x="6400800" y="3581400"/>
            <a:ext cx="381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5000"/>
              </a:spcBef>
              <a:spcAft>
                <a:spcPct val="45000"/>
              </a:spcAft>
              <a:buFontTx/>
              <a:buChar char="•"/>
            </a:pPr>
            <a:r>
              <a:rPr lang="en-US" sz="2800">
                <a:effectLst>
                  <a:outerShdw blurRad="38100" dist="38100" dir="2700000" algn="tl">
                    <a:srgbClr val="C0C0C0"/>
                  </a:outerShdw>
                </a:effectLst>
                <a:latin typeface="Arial" panose="020B0604020202020204" pitchFamily="34" charset="0"/>
              </a:rPr>
              <a:t>At any price level other than </a:t>
            </a:r>
            <a:r>
              <a:rPr lang="en-US" sz="2800" i="1">
                <a:effectLst>
                  <a:outerShdw blurRad="38100" dist="38100" dir="2700000" algn="tl">
                    <a:srgbClr val="C0C0C0"/>
                  </a:outerShdw>
                </a:effectLst>
                <a:latin typeface="Arial" panose="020B0604020202020204" pitchFamily="34" charset="0"/>
              </a:rPr>
              <a:t>P</a:t>
            </a:r>
            <a:r>
              <a:rPr lang="en-US" sz="2800" baseline="-25000">
                <a:effectLst>
                  <a:outerShdw blurRad="38100" dist="38100" dir="2700000" algn="tl">
                    <a:srgbClr val="C0C0C0"/>
                  </a:outerShdw>
                </a:effectLst>
                <a:latin typeface="Arial" panose="020B0604020202020204" pitchFamily="34" charset="0"/>
              </a:rPr>
              <a:t>0</a:t>
            </a:r>
            <a:r>
              <a:rPr lang="en-US" sz="2800">
                <a:effectLst>
                  <a:outerShdw blurRad="38100" dist="38100" dir="2700000" algn="tl">
                    <a:srgbClr val="C0C0C0"/>
                  </a:outerShdw>
                </a:effectLst>
                <a:latin typeface="Arial" panose="020B0604020202020204" pitchFamily="34" charset="0"/>
              </a:rPr>
              <a:t>, the wishes of buyers and sellers do not coincide.</a:t>
            </a:r>
          </a:p>
        </p:txBody>
      </p:sp>
      <p:pic>
        <p:nvPicPr>
          <p:cNvPr id="97314" name="Picture 34" descr="C:\Prentice Hall\CaseFair\presentations\Cf03\images\optimized\equilibrium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5" name="Picture 35" descr="C:\Prentice Hall\CaseFair\presentations\Cf03\images\optimized\equilibrium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6" name="Picture 36" descr="C:\Prentice Hall\CaseFair\presentations\Cf03\images\optimized\equilibriu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pic>
        <p:nvPicPr>
          <p:cNvPr id="97317" name="Picture 37" descr="C:\Prentice Hall\CaseFair\presentations\Cf03\images\optimized\equilibrium7.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752601"/>
            <a:ext cx="5189538" cy="379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32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7314"/>
                                        </p:tgtEl>
                                        <p:attrNameLst>
                                          <p:attrName>style.visibility</p:attrName>
                                        </p:attrNameLst>
                                      </p:cBhvr>
                                      <p:to>
                                        <p:strVal val="visible"/>
                                      </p:to>
                                    </p:set>
                                    <p:animEffect transition="in" filter="box(out)">
                                      <p:cBhvr>
                                        <p:cTn id="7" dur="500"/>
                                        <p:tgtEl>
                                          <p:spTgt spid="97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01">
                                            <p:txEl>
                                              <p:pRg st="0" end="0"/>
                                            </p:txEl>
                                          </p:spTgt>
                                        </p:tgtEl>
                                        <p:attrNameLst>
                                          <p:attrName>style.visibility</p:attrName>
                                        </p:attrNameLst>
                                      </p:cBhvr>
                                      <p:to>
                                        <p:strVal val="visible"/>
                                      </p:to>
                                    </p:set>
                                    <p:animEffect transition="in" filter="wipe(left)">
                                      <p:cBhvr>
                                        <p:cTn id="12" dur="500"/>
                                        <p:tgtEl>
                                          <p:spTgt spid="973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7315"/>
                                        </p:tgtEl>
                                        <p:attrNameLst>
                                          <p:attrName>style.visibility</p:attrName>
                                        </p:attrNameLst>
                                      </p:cBhvr>
                                      <p:to>
                                        <p:strVal val="visible"/>
                                      </p:to>
                                    </p:set>
                                    <p:animEffect transition="in" filter="box(out)">
                                      <p:cBhvr>
                                        <p:cTn id="17" dur="500"/>
                                        <p:tgtEl>
                                          <p:spTgt spid="97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7316"/>
                                        </p:tgtEl>
                                        <p:attrNameLst>
                                          <p:attrName>style.visibility</p:attrName>
                                        </p:attrNameLst>
                                      </p:cBhvr>
                                      <p:to>
                                        <p:strVal val="visible"/>
                                      </p:to>
                                    </p:set>
                                    <p:animEffect transition="in" filter="box(out)">
                                      <p:cBhvr>
                                        <p:cTn id="22" dur="500"/>
                                        <p:tgtEl>
                                          <p:spTgt spid="973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02"/>
                                        </p:tgtEl>
                                        <p:attrNameLst>
                                          <p:attrName>style.visibility</p:attrName>
                                        </p:attrNameLst>
                                      </p:cBhvr>
                                      <p:to>
                                        <p:strVal val="visible"/>
                                      </p:to>
                                    </p:set>
                                    <p:animEffect transition="in" filter="wipe(left)">
                                      <p:cBhvr>
                                        <p:cTn id="27" dur="500"/>
                                        <p:tgtEl>
                                          <p:spTgt spid="97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97317"/>
                                        </p:tgtEl>
                                        <p:attrNameLst>
                                          <p:attrName>style.visibility</p:attrName>
                                        </p:attrNameLst>
                                      </p:cBhvr>
                                      <p:to>
                                        <p:strVal val="visible"/>
                                      </p:to>
                                    </p:set>
                                    <p:animEffect transition="in" filter="box(out)">
                                      <p:cBhvr>
                                        <p:cTn id="32" dur="500"/>
                                        <p:tgtEl>
                                          <p:spTgt spid="97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1" grpId="0" build="p" bldLvl="2" autoUpdateAnimBg="0"/>
      <p:bldP spid="9730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4559"/>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Elasticity of  </a:t>
            </a:r>
            <a:r>
              <a:rPr lang="en-US" sz="3200" b="1" dirty="0">
                <a:latin typeface="Times New Roman" panose="02020603050405020304" pitchFamily="18" charset="0"/>
                <a:cs typeface="Times New Roman" panose="02020603050405020304" pitchFamily="18" charset="0"/>
              </a:rPr>
              <a:t>Demand</a:t>
            </a:r>
            <a:r>
              <a:rPr lang="en-US" dirty="0"/>
              <a:t/>
            </a:r>
            <a:br>
              <a:rPr lang="en-US" dirty="0"/>
            </a:br>
            <a:endParaRPr lang="en-US" dirty="0"/>
          </a:p>
        </p:txBody>
      </p:sp>
      <p:sp>
        <p:nvSpPr>
          <p:cNvPr id="3" name="Content Placeholder 2"/>
          <p:cNvSpPr>
            <a:spLocks noGrp="1"/>
          </p:cNvSpPr>
          <p:nvPr>
            <p:ph idx="1"/>
          </p:nvPr>
        </p:nvSpPr>
        <p:spPr>
          <a:xfrm>
            <a:off x="838200" y="1146412"/>
            <a:ext cx="10216487" cy="5030551"/>
          </a:xfrm>
        </p:spPr>
        <p:txBody>
          <a:bodyPr>
            <a:normAutofit lnSpcReduction="10000"/>
          </a:bodyPr>
          <a:lstStyle/>
          <a:p>
            <a:pPr marL="0" indent="0" algn="just">
              <a:buNone/>
            </a:pPr>
            <a:r>
              <a:rPr lang="en-US" sz="2000" dirty="0">
                <a:latin typeface="Times New Roman" panose="02020603050405020304" pitchFamily="18" charset="0"/>
                <a:cs typeface="Times New Roman" panose="02020603050405020304" pitchFamily="18" charset="0"/>
              </a:rPr>
              <a:t>Elasticity of demand is an important variation on the concept of demand. Demand can be classified as </a:t>
            </a:r>
            <a:r>
              <a:rPr lang="en-US" sz="2000" b="1" dirty="0" smtClean="0">
                <a:latin typeface="Times New Roman" panose="02020603050405020304" pitchFamily="18" charset="0"/>
                <a:cs typeface="Times New Roman" panose="02020603050405020304" pitchFamily="18" charset="0"/>
              </a:rPr>
              <a:t>1.Elastic demand, 2. </a:t>
            </a:r>
            <a:r>
              <a:rPr lang="en-US" sz="2000" b="1" dirty="0">
                <a:latin typeface="Times New Roman" panose="02020603050405020304" pitchFamily="18" charset="0"/>
                <a:cs typeface="Times New Roman" panose="02020603050405020304" pitchFamily="18" charset="0"/>
              </a:rPr>
              <a:t>I</a:t>
            </a:r>
            <a:r>
              <a:rPr lang="en-US" sz="2000" b="1" dirty="0" smtClean="0">
                <a:latin typeface="Times New Roman" panose="02020603050405020304" pitchFamily="18" charset="0"/>
                <a:cs typeface="Times New Roman" panose="02020603050405020304" pitchFamily="18" charset="0"/>
              </a:rPr>
              <a:t>nelastic demand 3.Unitary</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demand</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An </a:t>
            </a:r>
            <a:r>
              <a:rPr lang="en-US" sz="2000" b="1" dirty="0">
                <a:latin typeface="Times New Roman" panose="02020603050405020304" pitchFamily="18" charset="0"/>
                <a:cs typeface="Times New Roman" panose="02020603050405020304" pitchFamily="18" charset="0"/>
              </a:rPr>
              <a:t>elastic demand </a:t>
            </a:r>
            <a:r>
              <a:rPr lang="en-US" sz="2000" dirty="0">
                <a:latin typeface="Times New Roman" panose="02020603050405020304" pitchFamily="18" charset="0"/>
                <a:cs typeface="Times New Roman" panose="02020603050405020304" pitchFamily="18" charset="0"/>
              </a:rPr>
              <a:t>is one which the </a:t>
            </a:r>
            <a:r>
              <a:rPr lang="en-US" sz="2000" b="1" dirty="0">
                <a:latin typeface="Times New Roman" panose="02020603050405020304" pitchFamily="18" charset="0"/>
                <a:cs typeface="Times New Roman" panose="02020603050405020304" pitchFamily="18" charset="0"/>
              </a:rPr>
              <a:t>change in quantity demanded due to a change in price</a:t>
            </a:r>
            <a:r>
              <a:rPr lang="en-US" sz="2000" dirty="0">
                <a:latin typeface="Times New Roman" panose="02020603050405020304" pitchFamily="18" charset="0"/>
                <a:cs typeface="Times New Roman" panose="02020603050405020304" pitchFamily="18" charset="0"/>
              </a:rPr>
              <a:t> is large. An inelastic demand is one in which the change in quantity demanded due to a change in price is small.</a:t>
            </a:r>
          </a:p>
          <a:p>
            <a:pPr marL="0" indent="0">
              <a:buNone/>
            </a:pPr>
            <a:r>
              <a:rPr lang="en-US" sz="2000" dirty="0">
                <a:latin typeface="Times New Roman" panose="02020603050405020304" pitchFamily="18" charset="0"/>
                <a:cs typeface="Times New Roman" panose="02020603050405020304" pitchFamily="18" charset="0"/>
              </a:rPr>
              <a:t>The formula for computing elasticity of demand is:</a:t>
            </a:r>
          </a:p>
          <a:p>
            <a:pPr marL="0" indent="0">
              <a:buNone/>
            </a:pPr>
            <a:r>
              <a:rPr lang="en-US" sz="2000" u="sng" dirty="0">
                <a:latin typeface="Times New Roman" panose="02020603050405020304" pitchFamily="18" charset="0"/>
                <a:cs typeface="Times New Roman" panose="02020603050405020304" pitchFamily="18" charset="0"/>
              </a:rPr>
              <a:t>(Q1-Q2) / (Q1+Q2)</a:t>
            </a:r>
            <a:br>
              <a:rPr lang="en-US" sz="2000" u="sng"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(P1-P2) / (P1+P2)</a:t>
            </a:r>
          </a:p>
          <a:p>
            <a:pPr marL="0" indent="0" algn="just">
              <a:buNone/>
            </a:pPr>
            <a:r>
              <a:rPr lang="en-US" sz="2000" dirty="0">
                <a:latin typeface="Times New Roman" panose="02020603050405020304" pitchFamily="18" charset="0"/>
                <a:cs typeface="Times New Roman" panose="02020603050405020304" pitchFamily="18" charset="0"/>
              </a:rPr>
              <a:t>If the formula creates a number </a:t>
            </a:r>
            <a:r>
              <a:rPr lang="en-US" sz="2000" b="1" dirty="0">
                <a:latin typeface="Times New Roman" panose="02020603050405020304" pitchFamily="18" charset="0"/>
                <a:cs typeface="Times New Roman" panose="02020603050405020304" pitchFamily="18" charset="0"/>
              </a:rPr>
              <a:t>greater than 1</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demand is elastic</a:t>
            </a:r>
            <a:r>
              <a:rPr lang="en-US" sz="2000" dirty="0">
                <a:latin typeface="Times New Roman" panose="02020603050405020304" pitchFamily="18" charset="0"/>
                <a:cs typeface="Times New Roman" panose="02020603050405020304" pitchFamily="18" charset="0"/>
              </a:rPr>
              <a:t>. In other words, quantity changes faster than price.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number is </a:t>
            </a:r>
            <a:r>
              <a:rPr lang="en-US" sz="2000" b="1" dirty="0">
                <a:latin typeface="Times New Roman" panose="02020603050405020304" pitchFamily="18" charset="0"/>
                <a:cs typeface="Times New Roman" panose="02020603050405020304" pitchFamily="18" charset="0"/>
              </a:rPr>
              <a:t>less than 1, demand is inelastic</a:t>
            </a:r>
            <a:r>
              <a:rPr lang="en-US" sz="2000" dirty="0">
                <a:latin typeface="Times New Roman" panose="02020603050405020304" pitchFamily="18" charset="0"/>
                <a:cs typeface="Times New Roman" panose="02020603050405020304" pitchFamily="18" charset="0"/>
              </a:rPr>
              <a:t>. In other words, quantity changes slower than price.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number is equal to 1, elasticity of demand is unitary</a:t>
            </a:r>
            <a:r>
              <a:rPr lang="en-US" sz="2000" dirty="0">
                <a:latin typeface="Times New Roman" panose="02020603050405020304" pitchFamily="18" charset="0"/>
                <a:cs typeface="Times New Roman" panose="02020603050405020304" pitchFamily="18" charset="0"/>
              </a:rPr>
              <a:t>. In other words, quantity changes at the same rate as price.</a:t>
            </a:r>
          </a:p>
          <a:p>
            <a:endParaRPr lang="en-US" dirty="0"/>
          </a:p>
        </p:txBody>
      </p:sp>
    </p:spTree>
    <p:extLst>
      <p:ext uri="{BB962C8B-B14F-4D97-AF65-F5344CB8AC3E}">
        <p14:creationId xmlns:p14="http://schemas.microsoft.com/office/powerpoint/2010/main" val="2379742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690689"/>
          </a:xfrm>
        </p:spPr>
        <p:txBody>
          <a:bodyPr>
            <a:normAutofit/>
          </a:bodyPr>
          <a:lstStyle/>
          <a:p>
            <a:r>
              <a:rPr lang="en-US" sz="3200" b="1" dirty="0">
                <a:latin typeface="Times New Roman" panose="02020603050405020304" pitchFamily="18" charset="0"/>
                <a:cs typeface="Times New Roman" panose="02020603050405020304" pitchFamily="18" charset="0"/>
              </a:rPr>
              <a:t>Elastic Demand</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05719"/>
            <a:ext cx="10515600" cy="4771244"/>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Elasticity of demand is </a:t>
            </a:r>
            <a:r>
              <a:rPr lang="en-US" sz="2000" dirty="0" smtClean="0">
                <a:latin typeface="Times New Roman" panose="02020603050405020304" pitchFamily="18" charset="0"/>
                <a:cs typeface="Times New Roman" panose="02020603050405020304" pitchFamily="18" charset="0"/>
              </a:rPr>
              <a:t>illustrated here. </a:t>
            </a:r>
            <a:r>
              <a:rPr lang="en-US" sz="2000" dirty="0">
                <a:latin typeface="Times New Roman" panose="02020603050405020304" pitchFamily="18" charset="0"/>
                <a:cs typeface="Times New Roman" panose="02020603050405020304" pitchFamily="18" charset="0"/>
              </a:rPr>
              <a:t>Note that a change in price results in a large change in quantity demanded. An example of products with an elastic demand is consumer durables. These are items that are purchased infrequently, like a washing machine or an automobile, and can be postponed if price rises. For example, automobile rebates have been very successful in increasing automobile sales by reducing price.</a:t>
            </a:r>
          </a:p>
          <a:p>
            <a:pPr marL="0" indent="0" algn="just">
              <a:buNone/>
            </a:pPr>
            <a:r>
              <a:rPr lang="en-US" sz="2000" dirty="0">
                <a:latin typeface="Times New Roman" panose="02020603050405020304" pitchFamily="18" charset="0"/>
                <a:cs typeface="Times New Roman" panose="02020603050405020304" pitchFamily="18" charset="0"/>
              </a:rPr>
              <a:t>Close substitutes for a product affect the elasticity of demand. If another product can easily be substituted for your product, consumers will quickly switch to the other product if the price of your product rises or the price of the other product declines. For example, beef, pork, poultry are all meat products. The declining price of poultry in recent years has been caused the consumption if poultry to increase, at the expense of beef and pork. So products with close substitutes tend to have elastic demand</a:t>
            </a:r>
            <a:r>
              <a:rPr lang="en-US" sz="2000" dirty="0" smtClean="0">
                <a:latin typeface="Times New Roman" panose="02020603050405020304" pitchFamily="18" charset="0"/>
                <a:cs typeface="Times New Roman" panose="02020603050405020304" pitchFamily="18" charset="0"/>
              </a:rPr>
              <a:t>. </a:t>
            </a:r>
            <a:r>
              <a:rPr lang="en-US" dirty="0"/>
              <a:t/>
            </a:r>
            <a:br>
              <a:rPr lang="en-US" dirty="0"/>
            </a:br>
            <a:endParaRPr lang="en-US" dirty="0"/>
          </a:p>
        </p:txBody>
      </p:sp>
      <p:pic>
        <p:nvPicPr>
          <p:cNvPr id="4" name="Picture 3" descr="C:\Users\DIU\Desktop\Elasticity of Demand.jpg"/>
          <p:cNvPicPr/>
          <p:nvPr/>
        </p:nvPicPr>
        <p:blipFill>
          <a:blip r:embed="rId2"/>
          <a:srcRect/>
          <a:stretch>
            <a:fillRect/>
          </a:stretch>
        </p:blipFill>
        <p:spPr bwMode="auto">
          <a:xfrm>
            <a:off x="3471791" y="4410370"/>
            <a:ext cx="3829050" cy="1696720"/>
          </a:xfrm>
          <a:prstGeom prst="rect">
            <a:avLst/>
          </a:prstGeom>
          <a:noFill/>
          <a:ln w="9525">
            <a:noFill/>
            <a:miter lim="800000"/>
            <a:headEnd/>
            <a:tailEnd/>
          </a:ln>
        </p:spPr>
      </p:pic>
    </p:spTree>
    <p:extLst>
      <p:ext uri="{BB962C8B-B14F-4D97-AF65-F5344CB8AC3E}">
        <p14:creationId xmlns:p14="http://schemas.microsoft.com/office/powerpoint/2010/main" val="6612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8" y="-494684"/>
            <a:ext cx="10515600" cy="1325563"/>
          </a:xfrm>
        </p:spPr>
        <p:txBody>
          <a:bodyPr>
            <a:normAutofit/>
          </a:bodyPr>
          <a:lstStyle/>
          <a:p>
            <a:r>
              <a:rPr lang="en-US" sz="3200" dirty="0" smtClean="0">
                <a:latin typeface="Times New Roman" panose="02020603050405020304" pitchFamily="18" charset="0"/>
                <a:cs typeface="Times New Roman" panose="02020603050405020304" pitchFamily="18" charset="0"/>
              </a:rPr>
              <a:t>Problem1:</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830879"/>
            <a:ext cx="10515600" cy="5346084"/>
          </a:xfrm>
        </p:spPr>
        <p:txBody>
          <a:bodyPr/>
          <a:lstStyle/>
          <a:p>
            <a:pPr marL="0" indent="0">
              <a:buNone/>
            </a:pPr>
            <a:r>
              <a:rPr lang="en-US" sz="2000" dirty="0">
                <a:latin typeface="Times New Roman" panose="02020603050405020304" pitchFamily="18" charset="0"/>
                <a:cs typeface="Times New Roman" panose="02020603050405020304" pitchFamily="18" charset="0"/>
              </a:rPr>
              <a:t>An example of computing elasticity of demand using the formula above is shown below. When the price decreases from $10 per unit to $8 per unit, the quantity sold increases from 30 units to 50 units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Elasticity example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P1 = $10</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P2 = $8</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Q1 = 30</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Q2 = 50</a:t>
            </a:r>
            <a:br>
              <a:rPr lang="en-US"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(Q1-Q2) / (Q1+Q2)</a:t>
            </a:r>
            <a:r>
              <a:rPr lang="en-US" dirty="0">
                <a:latin typeface="Times New Roman" panose="02020603050405020304" pitchFamily="18" charset="0"/>
                <a:cs typeface="Times New Roman" panose="02020603050405020304" pitchFamily="18" charset="0"/>
              </a:rPr>
              <a:t>      </a:t>
            </a:r>
            <a:r>
              <a:rPr lang="en-US" u="dbl" dirty="0">
                <a:latin typeface="Times New Roman" panose="02020603050405020304" pitchFamily="18" charset="0"/>
                <a:cs typeface="Times New Roman" panose="02020603050405020304" pitchFamily="18" charset="0"/>
              </a:rPr>
              <a:t>_</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(50-30) / (50+30)  </a:t>
            </a:r>
            <a:r>
              <a:rPr lang="en-US" dirty="0">
                <a:latin typeface="Times New Roman" panose="02020603050405020304" pitchFamily="18" charset="0"/>
                <a:cs typeface="Times New Roman" panose="02020603050405020304" pitchFamily="18" charset="0"/>
              </a:rPr>
              <a:t>       </a:t>
            </a:r>
            <a:r>
              <a:rPr lang="en-US" u="dbl" dirty="0">
                <a:latin typeface="Times New Roman" panose="02020603050405020304" pitchFamily="18" charset="0"/>
                <a:cs typeface="Times New Roman" panose="02020603050405020304" pitchFamily="18" charset="0"/>
              </a:rPr>
              <a:t>_</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20/80</a:t>
            </a: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(P1-P2) / (P1+P2)               ($10-$8) / ($10+$8)           $2/$18</a:t>
            </a:r>
          </a:p>
          <a:p>
            <a:pPr marL="0" indent="0">
              <a:buNone/>
            </a:pPr>
            <a:r>
              <a:rPr lang="en-US" u="sng" dirty="0">
                <a:latin typeface="Times New Roman" panose="02020603050405020304" pitchFamily="18" charset="0"/>
                <a:cs typeface="Times New Roman" panose="02020603050405020304" pitchFamily="18" charset="0"/>
              </a:rPr>
              <a:t>1/4</a:t>
            </a:r>
            <a:r>
              <a:rPr lang="en-US" dirty="0">
                <a:latin typeface="Times New Roman" panose="02020603050405020304" pitchFamily="18" charset="0"/>
                <a:cs typeface="Times New Roman" panose="02020603050405020304" pitchFamily="18" charset="0"/>
              </a:rPr>
              <a:t>   </a:t>
            </a:r>
            <a:r>
              <a:rPr lang="en-US" u="dbl" dirty="0">
                <a:latin typeface="Times New Roman" panose="02020603050405020304" pitchFamily="18" charset="0"/>
                <a:cs typeface="Times New Roman" panose="02020603050405020304" pitchFamily="18" charset="0"/>
              </a:rPr>
              <a:t>_</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1x9</a:t>
            </a:r>
            <a:r>
              <a:rPr lang="en-US" dirty="0">
                <a:latin typeface="Times New Roman" panose="02020603050405020304" pitchFamily="18" charset="0"/>
                <a:cs typeface="Times New Roman" panose="02020603050405020304" pitchFamily="18" charset="0"/>
              </a:rPr>
              <a:t>    </a:t>
            </a:r>
            <a:r>
              <a:rPr lang="en-US" u="dbl" dirty="0">
                <a:latin typeface="Times New Roman" panose="02020603050405020304" pitchFamily="18" charset="0"/>
                <a:cs typeface="Times New Roman" panose="02020603050405020304" pitchFamily="18" charset="0"/>
              </a:rPr>
              <a:t>_</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9</a:t>
            </a:r>
            <a:r>
              <a:rPr lang="en-US" dirty="0">
                <a:latin typeface="Times New Roman" panose="02020603050405020304" pitchFamily="18" charset="0"/>
                <a:cs typeface="Times New Roman" panose="02020603050405020304" pitchFamily="18" charset="0"/>
              </a:rPr>
              <a:t>   </a:t>
            </a:r>
            <a:r>
              <a:rPr lang="en-US" u="dbl" dirty="0">
                <a:latin typeface="Times New Roman" panose="02020603050405020304" pitchFamily="18" charset="0"/>
                <a:cs typeface="Times New Roman" panose="02020603050405020304" pitchFamily="18" charset="0"/>
              </a:rPr>
              <a:t>_</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2.25</a:t>
            </a:r>
            <a:r>
              <a:rPr lang="en-US" u="sng" dirty="0">
                <a:latin typeface="Times New Roman" panose="02020603050405020304" pitchFamily="18" charset="0"/>
                <a:cs typeface="Times New Roman" panose="02020603050405020304" pitchFamily="18" charset="0"/>
              </a:rPr>
              <a:t/>
            </a:r>
            <a:br>
              <a:rPr lang="en-US" u="sng"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1/9        1x4        </a:t>
            </a: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5086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69626"/>
          </a:xfrm>
        </p:spPr>
        <p:txBody>
          <a:bodyPr>
            <a:normAutofit fontScale="90000"/>
          </a:bodyPr>
          <a:lstStyle/>
          <a:p>
            <a:pPr algn="ctr"/>
            <a:r>
              <a:rPr lang="en-US" sz="3200" dirty="0"/>
              <a:t>Economic System</a:t>
            </a:r>
            <a:r>
              <a:rPr lang="en-US" dirty="0"/>
              <a:t/>
            </a:r>
            <a:br>
              <a:rPr lang="en-US" dirty="0"/>
            </a:br>
            <a:endParaRPr lang="en-US" dirty="0"/>
          </a:p>
        </p:txBody>
      </p:sp>
      <p:sp>
        <p:nvSpPr>
          <p:cNvPr id="3" name="Content Placeholder 2"/>
          <p:cNvSpPr>
            <a:spLocks noGrp="1"/>
          </p:cNvSpPr>
          <p:nvPr>
            <p:ph idx="1"/>
          </p:nvPr>
        </p:nvSpPr>
        <p:spPr>
          <a:xfrm>
            <a:off x="838200" y="698500"/>
            <a:ext cx="10515600" cy="5837211"/>
          </a:xfrm>
        </p:spPr>
        <p:txBody>
          <a:bodyPr>
            <a:normAutofit/>
          </a:bodyPr>
          <a:lstStyle/>
          <a:p>
            <a:pPr marL="0" indent="0" algn="just">
              <a:buNone/>
            </a:pPr>
            <a:r>
              <a:rPr lang="en-US" sz="1800" dirty="0">
                <a:latin typeface="Times New Roman" panose="02020603050405020304" pitchFamily="18" charset="0"/>
                <a:cs typeface="Times New Roman" panose="02020603050405020304" pitchFamily="18" charset="0"/>
              </a:rPr>
              <a:t>One key task for </a:t>
            </a:r>
            <a:r>
              <a:rPr lang="en-US" sz="1800" dirty="0" smtClean="0">
                <a:latin typeface="Times New Roman" panose="02020603050405020304" pitchFamily="18" charset="0"/>
                <a:cs typeface="Times New Roman" panose="02020603050405020304" pitchFamily="18" charset="0"/>
              </a:rPr>
              <a:t>Economics </a:t>
            </a:r>
            <a:r>
              <a:rPr lang="en-US" sz="1800" dirty="0">
                <a:latin typeface="Times New Roman" panose="02020603050405020304" pitchFamily="18" charset="0"/>
                <a:cs typeface="Times New Roman" panose="02020603050405020304" pitchFamily="18" charset="0"/>
              </a:rPr>
              <a:t>is to study and explain the different ways that a society can answer the </a:t>
            </a:r>
            <a:r>
              <a:rPr lang="en-US" sz="1800" dirty="0" smtClean="0">
                <a:latin typeface="Times New Roman" panose="02020603050405020304" pitchFamily="18" charset="0"/>
                <a:cs typeface="Times New Roman" panose="02020603050405020304" pitchFamily="18" charset="0"/>
              </a:rPr>
              <a:t>question of what</a:t>
            </a:r>
            <a:r>
              <a:rPr lang="en-US" sz="1800" dirty="0">
                <a:latin typeface="Times New Roman" panose="02020603050405020304" pitchFamily="18" charset="0"/>
                <a:cs typeface="Times New Roman" panose="02020603050405020304" pitchFamily="18" charset="0"/>
              </a:rPr>
              <a:t>, how and for whom. Different societies are organized through alternative economic system and economic studies the different mechanism that a society can use to allocate its scarce resources. Different type of economic system prevails in different countries of the world. They </a:t>
            </a:r>
            <a:r>
              <a:rPr lang="en-US" sz="1800" dirty="0" smtClean="0">
                <a:latin typeface="Times New Roman" panose="02020603050405020304" pitchFamily="18" charset="0"/>
                <a:cs typeface="Times New Roman" panose="02020603050405020304" pitchFamily="18" charset="0"/>
              </a:rPr>
              <a:t>are</a:t>
            </a:r>
          </a:p>
          <a:p>
            <a:pPr lvl="1" algn="just">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1. Market </a:t>
            </a:r>
            <a:r>
              <a:rPr lang="en-US" sz="1600" dirty="0">
                <a:latin typeface="Times New Roman" panose="02020603050405020304" pitchFamily="18" charset="0"/>
                <a:cs typeface="Times New Roman" panose="02020603050405020304" pitchFamily="18" charset="0"/>
              </a:rPr>
              <a:t>Economy </a:t>
            </a:r>
            <a:endParaRPr lang="en-US" sz="16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Command Economy </a:t>
            </a:r>
            <a:endParaRPr lang="en-US" sz="1600" dirty="0" smtClean="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US" sz="1600" dirty="0" smtClean="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Mixed Economy</a:t>
            </a:r>
            <a:r>
              <a:rPr lang="en-US" sz="16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en-US"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800" b="1" u="sng" dirty="0"/>
              <a:t>Market Economy</a:t>
            </a:r>
            <a:endParaRPr lang="en-US" sz="1800" dirty="0"/>
          </a:p>
          <a:p>
            <a:pPr marL="0" indent="0" algn="just">
              <a:buNone/>
            </a:pPr>
            <a:r>
              <a:rPr lang="en-US" sz="1800" dirty="0">
                <a:latin typeface="Times New Roman" panose="02020603050405020304" pitchFamily="18" charset="0"/>
                <a:cs typeface="Times New Roman" panose="02020603050405020304" pitchFamily="18" charset="0"/>
              </a:rPr>
              <a:t>A market economy is one </a:t>
            </a:r>
            <a:r>
              <a:rPr lang="en-US" sz="1800" dirty="0" smtClean="0">
                <a:latin typeface="Times New Roman" panose="02020603050405020304" pitchFamily="18" charset="0"/>
                <a:cs typeface="Times New Roman" panose="02020603050405020304" pitchFamily="18" charset="0"/>
              </a:rPr>
              <a:t>in which </a:t>
            </a:r>
            <a:r>
              <a:rPr lang="en-US" sz="1800" b="1" dirty="0">
                <a:latin typeface="Times New Roman" panose="02020603050405020304" pitchFamily="18" charset="0"/>
                <a:cs typeface="Times New Roman" panose="02020603050405020304" pitchFamily="18" charset="0"/>
              </a:rPr>
              <a:t>individuals and private firms</a:t>
            </a:r>
            <a:r>
              <a:rPr lang="en-US" sz="1800" dirty="0">
                <a:latin typeface="Times New Roman" panose="02020603050405020304" pitchFamily="18" charset="0"/>
                <a:cs typeface="Times New Roman" panose="02020603050405020304" pitchFamily="18" charset="0"/>
              </a:rPr>
              <a:t> make the major decision about production and consumption. In this market </a:t>
            </a:r>
            <a:r>
              <a:rPr lang="en-US" sz="1800" dirty="0" smtClean="0">
                <a:latin typeface="Times New Roman" panose="02020603050405020304" pitchFamily="18" charset="0"/>
                <a:cs typeface="Times New Roman" panose="02020603050405020304" pitchFamily="18" charset="0"/>
              </a:rPr>
              <a:t>consumers </a:t>
            </a:r>
            <a:r>
              <a:rPr lang="en-US" sz="1800" dirty="0">
                <a:latin typeface="Times New Roman" panose="02020603050405020304" pitchFamily="18" charset="0"/>
                <a:cs typeface="Times New Roman" panose="02020603050405020304" pitchFamily="18" charset="0"/>
              </a:rPr>
              <a:t>are sovereign. Firms produce the commodity that </a:t>
            </a:r>
            <a:r>
              <a:rPr lang="en-US" sz="1800" b="1" dirty="0">
                <a:latin typeface="Times New Roman" panose="02020603050405020304" pitchFamily="18" charset="0"/>
                <a:cs typeface="Times New Roman" panose="02020603050405020304" pitchFamily="18" charset="0"/>
              </a:rPr>
              <a:t>yield the highest profit</a:t>
            </a:r>
            <a:r>
              <a:rPr lang="en-US" sz="1800" dirty="0">
                <a:latin typeface="Times New Roman" panose="02020603050405020304" pitchFamily="18" charset="0"/>
                <a:cs typeface="Times New Roman" panose="02020603050405020304" pitchFamily="18" charset="0"/>
              </a:rPr>
              <a:t>. From here </a:t>
            </a:r>
            <a:r>
              <a:rPr lang="en-US" sz="1800" dirty="0" smtClean="0">
                <a:latin typeface="Times New Roman" panose="02020603050405020304" pitchFamily="18" charset="0"/>
                <a:cs typeface="Times New Roman" panose="02020603050405020304" pitchFamily="18" charset="0"/>
              </a:rPr>
              <a:t>we </a:t>
            </a:r>
            <a:r>
              <a:rPr lang="en-US" sz="1800" dirty="0">
                <a:latin typeface="Times New Roman" panose="02020603050405020304" pitchFamily="18" charset="0"/>
                <a:cs typeface="Times New Roman" panose="02020603050405020304" pitchFamily="18" charset="0"/>
              </a:rPr>
              <a:t>can get answer of the question </a:t>
            </a:r>
            <a:r>
              <a:rPr lang="en-US" sz="1800" dirty="0" smtClean="0">
                <a:latin typeface="Times New Roman" panose="02020603050405020304" pitchFamily="18" charset="0"/>
                <a:cs typeface="Times New Roman" panose="02020603050405020304" pitchFamily="18" charset="0"/>
              </a:rPr>
              <a:t>‘What’. </a:t>
            </a:r>
            <a:r>
              <a:rPr lang="en-US" sz="1800" dirty="0">
                <a:latin typeface="Times New Roman" panose="02020603050405020304" pitchFamily="18" charset="0"/>
                <a:cs typeface="Times New Roman" panose="02020603050405020304" pitchFamily="18" charset="0"/>
              </a:rPr>
              <a:t>Firms use the techniques of production which are least costly. From here </a:t>
            </a:r>
            <a:r>
              <a:rPr lang="en-US" sz="1800" dirty="0" smtClean="0">
                <a:latin typeface="Times New Roman" panose="02020603050405020304" pitchFamily="18" charset="0"/>
                <a:cs typeface="Times New Roman" panose="02020603050405020304" pitchFamily="18" charset="0"/>
              </a:rPr>
              <a:t>we </a:t>
            </a:r>
            <a:r>
              <a:rPr lang="en-US" sz="1800" dirty="0">
                <a:latin typeface="Times New Roman" panose="02020603050405020304" pitchFamily="18" charset="0"/>
                <a:cs typeface="Times New Roman" panose="02020603050405020304" pitchFamily="18" charset="0"/>
              </a:rPr>
              <a:t>can get answer of the question </a:t>
            </a:r>
            <a:r>
              <a:rPr lang="en-US" sz="1800" dirty="0" smtClean="0">
                <a:latin typeface="Times New Roman" panose="02020603050405020304" pitchFamily="18" charset="0"/>
                <a:cs typeface="Times New Roman" panose="02020603050405020304" pitchFamily="18" charset="0"/>
              </a:rPr>
              <a:t>‘How’. </a:t>
            </a:r>
            <a:r>
              <a:rPr lang="en-US" sz="1800" dirty="0">
                <a:latin typeface="Times New Roman" panose="02020603050405020304" pitchFamily="18" charset="0"/>
                <a:cs typeface="Times New Roman" panose="02020603050405020304" pitchFamily="18" charset="0"/>
              </a:rPr>
              <a:t>Consumption is determined by individual </a:t>
            </a:r>
            <a:r>
              <a:rPr lang="en-US" sz="1800" dirty="0" smtClean="0">
                <a:latin typeface="Times New Roman" panose="02020603050405020304" pitchFamily="18" charset="0"/>
                <a:cs typeface="Times New Roman" panose="02020603050405020304" pitchFamily="18" charset="0"/>
              </a:rPr>
              <a:t>decisions. </a:t>
            </a:r>
            <a:r>
              <a:rPr lang="en-US" sz="1800" dirty="0">
                <a:latin typeface="Times New Roman" panose="02020603050405020304" pitchFamily="18" charset="0"/>
                <a:cs typeface="Times New Roman" panose="02020603050405020304" pitchFamily="18" charset="0"/>
              </a:rPr>
              <a:t>We get the answer of question for </a:t>
            </a:r>
            <a:r>
              <a:rPr lang="en-US" sz="1800" dirty="0" smtClean="0">
                <a:latin typeface="Times New Roman" panose="02020603050405020304" pitchFamily="18" charset="0"/>
                <a:cs typeface="Times New Roman" panose="02020603050405020304" pitchFamily="18" charset="0"/>
              </a:rPr>
              <a:t>‘whom’. </a:t>
            </a:r>
            <a:r>
              <a:rPr lang="en-US" sz="1800" dirty="0">
                <a:latin typeface="Times New Roman" panose="02020603050405020304" pitchFamily="18" charset="0"/>
                <a:cs typeface="Times New Roman" panose="02020603050405020304" pitchFamily="18" charset="0"/>
              </a:rPr>
              <a:t>Like united </a:t>
            </a:r>
            <a:r>
              <a:rPr lang="en-US" sz="1800" dirty="0" smtClean="0">
                <a:latin typeface="Times New Roman" panose="02020603050405020304" pitchFamily="18" charset="0"/>
                <a:cs typeface="Times New Roman" panose="02020603050405020304" pitchFamily="18" charset="0"/>
              </a:rPr>
              <a:t>states of America, </a:t>
            </a:r>
            <a:r>
              <a:rPr lang="en-US" sz="1800" dirty="0">
                <a:latin typeface="Times New Roman" panose="02020603050405020304" pitchFamily="18" charset="0"/>
                <a:cs typeface="Times New Roman" panose="02020603050405020304" pitchFamily="18" charset="0"/>
              </a:rPr>
              <a:t>most of the democratic </a:t>
            </a:r>
            <a:r>
              <a:rPr lang="en-US" sz="1800" dirty="0" smtClean="0">
                <a:latin typeface="Times New Roman" panose="02020603050405020304" pitchFamily="18" charset="0"/>
                <a:cs typeface="Times New Roman" panose="02020603050405020304" pitchFamily="18" charset="0"/>
              </a:rPr>
              <a:t>countries, economic </a:t>
            </a:r>
            <a:r>
              <a:rPr lang="en-US" sz="1800" dirty="0">
                <a:latin typeface="Times New Roman" panose="02020603050405020304" pitchFamily="18" charset="0"/>
                <a:cs typeface="Times New Roman" panose="02020603050405020304" pitchFamily="18" charset="0"/>
              </a:rPr>
              <a:t>question are solved by the </a:t>
            </a:r>
            <a:r>
              <a:rPr lang="en-US" sz="1800" dirty="0" smtClean="0">
                <a:latin typeface="Times New Roman" panose="02020603050405020304" pitchFamily="18" charset="0"/>
                <a:cs typeface="Times New Roman" panose="02020603050405020304" pitchFamily="18" charset="0"/>
              </a:rPr>
              <a:t>market. </a:t>
            </a:r>
          </a:p>
          <a:p>
            <a:pPr marL="0" indent="0" algn="just">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Example</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In the united states of America most economic question are solved  by the market. Hence </a:t>
            </a:r>
            <a:r>
              <a:rPr lang="en-US" sz="1800" dirty="0" smtClean="0">
                <a:latin typeface="Times New Roman" panose="02020603050405020304" pitchFamily="18" charset="0"/>
                <a:cs typeface="Times New Roman" panose="02020603050405020304" pitchFamily="18" charset="0"/>
              </a:rPr>
              <a:t>				    their economic </a:t>
            </a:r>
            <a:r>
              <a:rPr lang="en-US" sz="1800" dirty="0">
                <a:latin typeface="Times New Roman" panose="02020603050405020304" pitchFamily="18" charset="0"/>
                <a:cs typeface="Times New Roman" panose="02020603050405020304" pitchFamily="18" charset="0"/>
              </a:rPr>
              <a:t>system can be treated as Market Economy.</a:t>
            </a:r>
          </a:p>
          <a:p>
            <a:pPr algn="just"/>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56421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4"/>
          </a:xfrm>
        </p:spPr>
        <p:txBody>
          <a:bodyPr>
            <a:normAutofit fontScale="90000"/>
          </a:bodyPr>
          <a:lstStyle/>
          <a:p>
            <a:r>
              <a:rPr lang="en-US" dirty="0" smtClean="0"/>
              <a:t>Inelastic Demand</a:t>
            </a:r>
            <a:endParaRPr lang="en-US" dirty="0"/>
          </a:p>
        </p:txBody>
      </p:sp>
      <p:sp>
        <p:nvSpPr>
          <p:cNvPr id="3" name="Content Placeholder 2"/>
          <p:cNvSpPr>
            <a:spLocks noGrp="1"/>
          </p:cNvSpPr>
          <p:nvPr>
            <p:ph idx="1"/>
          </p:nvPr>
        </p:nvSpPr>
        <p:spPr>
          <a:xfrm>
            <a:off x="838200" y="1119116"/>
            <a:ext cx="10515600" cy="5057847"/>
          </a:xfrm>
        </p:spPr>
        <p:txBody>
          <a:bodyPr/>
          <a:lstStyle/>
          <a:p>
            <a:pPr marL="0" indent="0">
              <a:buNone/>
            </a:pPr>
            <a:r>
              <a:rPr lang="en-US" sz="2000" b="1" dirty="0">
                <a:latin typeface="Times New Roman" panose="02020603050405020304" pitchFamily="18" charset="0"/>
                <a:cs typeface="Times New Roman" panose="02020603050405020304" pitchFamily="18" charset="0"/>
              </a:rPr>
              <a:t>Inelastic Demand</a:t>
            </a:r>
            <a:r>
              <a:rPr lang="en-US" b="1" dirty="0"/>
              <a:t>:</a:t>
            </a:r>
            <a:r>
              <a:rPr lang="en-US" dirty="0"/>
              <a:t/>
            </a:r>
            <a:br>
              <a:rPr lang="en-US" dirty="0"/>
            </a:br>
            <a:r>
              <a:rPr lang="en-US" sz="2000" dirty="0">
                <a:latin typeface="Times New Roman" panose="02020603050405020304" pitchFamily="18" charset="0"/>
                <a:cs typeface="Times New Roman" panose="02020603050405020304" pitchFamily="18" charset="0"/>
              </a:rPr>
              <a:t>Inelastic demand is shown in </a:t>
            </a:r>
            <a:r>
              <a:rPr lang="en-US" sz="2000" dirty="0" smtClean="0">
                <a:latin typeface="Times New Roman" panose="02020603050405020304" pitchFamily="18" charset="0"/>
                <a:cs typeface="Times New Roman" panose="02020603050405020304" pitchFamily="18" charset="0"/>
              </a:rPr>
              <a:t>Figure, </a:t>
            </a:r>
            <a:r>
              <a:rPr lang="en-US" sz="2000" dirty="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ote </a:t>
            </a:r>
            <a:r>
              <a:rPr lang="en-US" sz="2000" dirty="0">
                <a:latin typeface="Times New Roman" panose="02020603050405020304" pitchFamily="18" charset="0"/>
                <a:cs typeface="Times New Roman" panose="02020603050405020304" pitchFamily="18" charset="0"/>
              </a:rPr>
              <a:t>that a change in price results in only a small change in quantity demanded. In other words, the quantity demanded is not very responsive to changes in price.</a:t>
            </a:r>
          </a:p>
          <a:p>
            <a:pPr marL="0" indent="0">
              <a:buNone/>
            </a:pPr>
            <a:r>
              <a:rPr lang="en-US" sz="2000" b="1" dirty="0">
                <a:latin typeface="Times New Roman" panose="02020603050405020304" pitchFamily="18" charset="0"/>
                <a:cs typeface="Times New Roman" panose="02020603050405020304" pitchFamily="18" charset="0"/>
              </a:rPr>
              <a:t>Examples</a:t>
            </a:r>
            <a:r>
              <a:rPr lang="en-US" sz="2000" dirty="0">
                <a:latin typeface="Times New Roman" panose="02020603050405020304" pitchFamily="18" charset="0"/>
                <a:cs typeface="Times New Roman" panose="02020603050405020304" pitchFamily="18" charset="0"/>
              </a:rPr>
              <a:t> of this are necessities like food and fuel. Consumers will not reduce their food purchases if food prices rise, although there may be shifts in the types of food they purchase. Also, consumers will not greatly change their driving behavior if gasoline prices rise.</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Figure: </a:t>
            </a:r>
            <a:r>
              <a:rPr lang="en-US" sz="2000" dirty="0">
                <a:latin typeface="Times New Roman" panose="02020603050405020304" pitchFamily="18" charset="0"/>
                <a:cs typeface="Times New Roman" panose="02020603050405020304" pitchFamily="18" charset="0"/>
              </a:rPr>
              <a:t>Inelastic demand</a:t>
            </a:r>
          </a:p>
        </p:txBody>
      </p:sp>
      <p:pic>
        <p:nvPicPr>
          <p:cNvPr id="4" name="Picture 3" descr="C:\Users\DIU\Desktop\Inelasticity of Demand.jpg"/>
          <p:cNvPicPr/>
          <p:nvPr/>
        </p:nvPicPr>
        <p:blipFill>
          <a:blip r:embed="rId2"/>
          <a:srcRect/>
          <a:stretch>
            <a:fillRect/>
          </a:stretch>
        </p:blipFill>
        <p:spPr bwMode="auto">
          <a:xfrm>
            <a:off x="3914348" y="3224624"/>
            <a:ext cx="3162300" cy="1691640"/>
          </a:xfrm>
          <a:prstGeom prst="rect">
            <a:avLst/>
          </a:prstGeom>
          <a:noFill/>
          <a:ln w="9525">
            <a:noFill/>
            <a:miter lim="800000"/>
            <a:headEnd/>
            <a:tailEnd/>
          </a:ln>
        </p:spPr>
      </p:pic>
    </p:spTree>
    <p:extLst>
      <p:ext uri="{BB962C8B-B14F-4D97-AF65-F5344CB8AC3E}">
        <p14:creationId xmlns:p14="http://schemas.microsoft.com/office/powerpoint/2010/main" val="3195266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2800" dirty="0" smtClean="0">
                <a:latin typeface="Times New Roman" panose="02020603050405020304" pitchFamily="18" charset="0"/>
                <a:cs typeface="Times New Roman" panose="02020603050405020304" pitchFamily="18" charset="0"/>
              </a:rPr>
              <a:t>Problem2</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14400"/>
            <a:ext cx="10515600" cy="5262563"/>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An example of computing inelasticity of demand using the formula above is shown below. When the price decreases from $12 to $6 (50%), the quantity of demand increases from 40 to only 50 (25%). </a:t>
            </a:r>
            <a:r>
              <a:rPr lang="en-US" sz="2400" u="sng" dirty="0">
                <a:latin typeface="Times New Roman" panose="02020603050405020304" pitchFamily="18" charset="0"/>
                <a:cs typeface="Times New Roman" panose="02020603050405020304" pitchFamily="18" charset="0"/>
              </a:rPr>
              <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P1 = $12</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P2 = $6</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Q1 = 40</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Q2 = 50</a:t>
            </a:r>
          </a:p>
          <a:p>
            <a:pPr marL="0" indent="0">
              <a:buNone/>
            </a:pPr>
            <a:r>
              <a:rPr lang="en-US" sz="2400" u="sng" dirty="0">
                <a:latin typeface="Times New Roman" panose="02020603050405020304" pitchFamily="18" charset="0"/>
                <a:cs typeface="Times New Roman" panose="02020603050405020304" pitchFamily="18" charset="0"/>
              </a:rPr>
              <a:t>(Q1-Q2) / (Q1+Q2)</a:t>
            </a:r>
            <a:r>
              <a:rPr lang="en-US" sz="2400" dirty="0">
                <a:latin typeface="Times New Roman" panose="02020603050405020304" pitchFamily="18" charset="0"/>
                <a:cs typeface="Times New Roman" panose="02020603050405020304" pitchFamily="18" charset="0"/>
              </a:rPr>
              <a:t>      </a:t>
            </a:r>
            <a:r>
              <a:rPr lang="en-US" sz="2400" u="dbl" dirty="0">
                <a:latin typeface="Times New Roman" panose="02020603050405020304" pitchFamily="18" charset="0"/>
                <a:cs typeface="Times New Roman" panose="02020603050405020304" pitchFamily="18" charset="0"/>
              </a:rPr>
              <a:t>_</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(50-40) / (50+40)  </a:t>
            </a:r>
            <a:r>
              <a:rPr lang="en-US" sz="2400" dirty="0">
                <a:latin typeface="Times New Roman" panose="02020603050405020304" pitchFamily="18" charset="0"/>
                <a:cs typeface="Times New Roman" panose="02020603050405020304" pitchFamily="18" charset="0"/>
              </a:rPr>
              <a:t>       </a:t>
            </a:r>
            <a:r>
              <a:rPr lang="en-US" sz="2400" u="dbl" dirty="0">
                <a:latin typeface="Times New Roman" panose="02020603050405020304" pitchFamily="18" charset="0"/>
                <a:cs typeface="Times New Roman" panose="02020603050405020304" pitchFamily="18" charset="0"/>
              </a:rPr>
              <a:t>_</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10/90</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(P1-P2) / (P1+P2)               ($12-$6) / ($12+$6)           $6/$18</a:t>
            </a:r>
          </a:p>
          <a:p>
            <a:pPr marL="0" indent="0">
              <a:buNone/>
            </a:pPr>
            <a:r>
              <a:rPr lang="en-US" sz="2400" u="sng" dirty="0">
                <a:latin typeface="Times New Roman" panose="02020603050405020304" pitchFamily="18" charset="0"/>
                <a:cs typeface="Times New Roman" panose="02020603050405020304" pitchFamily="18" charset="0"/>
              </a:rPr>
              <a:t>1/9</a:t>
            </a:r>
            <a:r>
              <a:rPr lang="en-US" sz="2400" dirty="0">
                <a:latin typeface="Times New Roman" panose="02020603050405020304" pitchFamily="18" charset="0"/>
                <a:cs typeface="Times New Roman" panose="02020603050405020304" pitchFamily="18" charset="0"/>
              </a:rPr>
              <a:t>   </a:t>
            </a:r>
            <a:r>
              <a:rPr lang="en-US" sz="2400" u="dbl" dirty="0">
                <a:latin typeface="Times New Roman" panose="02020603050405020304" pitchFamily="18" charset="0"/>
                <a:cs typeface="Times New Roman" panose="02020603050405020304" pitchFamily="18" charset="0"/>
              </a:rPr>
              <a:t>_</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1x3</a:t>
            </a:r>
            <a:r>
              <a:rPr lang="en-US" sz="2400" dirty="0">
                <a:latin typeface="Times New Roman" panose="02020603050405020304" pitchFamily="18" charset="0"/>
                <a:cs typeface="Times New Roman" panose="02020603050405020304" pitchFamily="18" charset="0"/>
              </a:rPr>
              <a:t>    </a:t>
            </a:r>
            <a:r>
              <a:rPr lang="en-US" sz="2400" u="dbl" dirty="0">
                <a:latin typeface="Times New Roman" panose="02020603050405020304" pitchFamily="18" charset="0"/>
                <a:cs typeface="Times New Roman" panose="02020603050405020304" pitchFamily="18" charset="0"/>
              </a:rPr>
              <a:t>_</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u="dbl" dirty="0">
                <a:latin typeface="Times New Roman" panose="02020603050405020304" pitchFamily="18" charset="0"/>
                <a:cs typeface="Times New Roman" panose="02020603050405020304" pitchFamily="18" charset="0"/>
              </a:rPr>
              <a:t>_</a:t>
            </a:r>
            <a:r>
              <a:rPr lang="en-US" sz="2400" dirty="0">
                <a:latin typeface="Times New Roman" panose="02020603050405020304" pitchFamily="18" charset="0"/>
                <a:cs typeface="Times New Roman" panose="02020603050405020304" pitchFamily="18" charset="0"/>
              </a:rPr>
              <a:t>   .33</a:t>
            </a:r>
            <a:r>
              <a:rPr lang="en-US" sz="2400" u="sng" dirty="0">
                <a:latin typeface="Times New Roman" panose="02020603050405020304" pitchFamily="18" charset="0"/>
                <a:cs typeface="Times New Roman" panose="02020603050405020304" pitchFamily="18" charset="0"/>
              </a:rPr>
              <a:t/>
            </a:r>
            <a:br>
              <a:rPr lang="en-US" sz="2400" u="sng"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1/3        1x9           9</a:t>
            </a:r>
          </a:p>
          <a:p>
            <a:pPr marL="0" indent="0" algn="just">
              <a:buNone/>
            </a:pPr>
            <a:r>
              <a:rPr lang="en-US" sz="2000" dirty="0">
                <a:latin typeface="Times New Roman" panose="02020603050405020304" pitchFamily="18" charset="0"/>
                <a:cs typeface="Times New Roman" panose="02020603050405020304" pitchFamily="18" charset="0"/>
              </a:rPr>
              <a:t>This does not mean that the demand for an individual producer is inelastic. For example, a rise in the price of gasoline at all stations may not reduce gasoline sales significantly. However, a rise of an individual station’s price will significantly affect that station’s sales.</a:t>
            </a:r>
          </a:p>
          <a:p>
            <a:endParaRPr lang="en-US" dirty="0"/>
          </a:p>
        </p:txBody>
      </p:sp>
    </p:spTree>
    <p:extLst>
      <p:ext uri="{BB962C8B-B14F-4D97-AF65-F5344CB8AC3E}">
        <p14:creationId xmlns:p14="http://schemas.microsoft.com/office/powerpoint/2010/main" val="2643567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3741"/>
          </a:xfrm>
        </p:spPr>
        <p:txBody>
          <a:bodyPr>
            <a:normAutofit fontScale="90000"/>
          </a:bodyPr>
          <a:lstStyle/>
          <a:p>
            <a:r>
              <a:rPr lang="en-US" sz="3100" dirty="0">
                <a:latin typeface="Times New Roman" panose="02020603050405020304" pitchFamily="18" charset="0"/>
                <a:cs typeface="Times New Roman" panose="02020603050405020304" pitchFamily="18" charset="0"/>
              </a:rPr>
              <a:t>Unitary Elasticity</a:t>
            </a:r>
            <a:r>
              <a:rPr lang="en-US" b="1" dirty="0"/>
              <a:t>:</a:t>
            </a:r>
            <a:endParaRPr lang="en-US" dirty="0"/>
          </a:p>
        </p:txBody>
      </p:sp>
      <p:sp>
        <p:nvSpPr>
          <p:cNvPr id="3" name="Content Placeholder 2"/>
          <p:cNvSpPr>
            <a:spLocks noGrp="1"/>
          </p:cNvSpPr>
          <p:nvPr>
            <p:ph idx="1"/>
          </p:nvPr>
        </p:nvSpPr>
        <p:spPr>
          <a:xfrm>
            <a:off x="838200" y="941696"/>
            <a:ext cx="10515600" cy="5235267"/>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If the elasticity coefficient is equal to one, demand is unitarily elastic as shown in Figure 3. For example, a </a:t>
            </a:r>
            <a:r>
              <a:rPr lang="en-US" sz="2000" dirty="0" smtClean="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quantity change divided by 10% price change is one. This means that a one percent change in </a:t>
            </a:r>
            <a:r>
              <a:rPr lang="en-US" sz="2000" dirty="0" smtClean="0">
                <a:latin typeface="Times New Roman" panose="02020603050405020304" pitchFamily="18" charset="0"/>
                <a:cs typeface="Times New Roman" panose="02020603050405020304" pitchFamily="18" charset="0"/>
              </a:rPr>
              <a:t>unitary occurs </a:t>
            </a:r>
            <a:r>
              <a:rPr lang="en-US" sz="2000" dirty="0">
                <a:latin typeface="Times New Roman" panose="02020603050405020304" pitchFamily="18" charset="0"/>
                <a:cs typeface="Times New Roman" panose="02020603050405020304" pitchFamily="18" charset="0"/>
              </a:rPr>
              <a:t>for every one percent change in </a:t>
            </a:r>
            <a:r>
              <a:rPr lang="en-US" sz="2000" dirty="0" smtClean="0">
                <a:latin typeface="Times New Roman" panose="02020603050405020304" pitchFamily="18" charset="0"/>
                <a:cs typeface="Times New Roman" panose="02020603050405020304" pitchFamily="18" charset="0"/>
              </a:rPr>
              <a:t>price.</a:t>
            </a:r>
            <a:endParaRPr lang="en-US" sz="2000" dirty="0">
              <a:latin typeface="Times New Roman" panose="02020603050405020304" pitchFamily="18" charset="0"/>
              <a:cs typeface="Times New Roman" panose="02020603050405020304" pitchFamily="18" charset="0"/>
            </a:endParaRPr>
          </a:p>
        </p:txBody>
      </p:sp>
      <p:pic>
        <p:nvPicPr>
          <p:cNvPr id="7" name="Picture 6" descr="C:\Users\DIU\Desktop\Unitary Demand.gif"/>
          <p:cNvPicPr/>
          <p:nvPr/>
        </p:nvPicPr>
        <p:blipFill>
          <a:blip r:embed="rId2"/>
          <a:srcRect/>
          <a:stretch>
            <a:fillRect/>
          </a:stretch>
        </p:blipFill>
        <p:spPr bwMode="auto">
          <a:xfrm>
            <a:off x="4448175" y="2305050"/>
            <a:ext cx="3295650" cy="2247900"/>
          </a:xfrm>
          <a:prstGeom prst="rect">
            <a:avLst/>
          </a:prstGeom>
          <a:noFill/>
          <a:ln w="9525">
            <a:noFill/>
            <a:miter lim="800000"/>
            <a:headEnd/>
            <a:tailEnd/>
          </a:ln>
        </p:spPr>
      </p:pic>
    </p:spTree>
    <p:extLst>
      <p:ext uri="{BB962C8B-B14F-4D97-AF65-F5344CB8AC3E}">
        <p14:creationId xmlns:p14="http://schemas.microsoft.com/office/powerpoint/2010/main" val="1719841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485"/>
          </a:xfrm>
        </p:spPr>
        <p:txBody>
          <a:bodyPr/>
          <a:lstStyle/>
          <a:p>
            <a:r>
              <a:rPr lang="en-US" dirty="0" smtClean="0"/>
              <a:t>Utility/Total Utility and Marginal Utility</a:t>
            </a:r>
            <a:endParaRPr lang="en-US" dirty="0"/>
          </a:p>
        </p:txBody>
      </p:sp>
      <p:sp>
        <p:nvSpPr>
          <p:cNvPr id="3" name="Content Placeholder 2"/>
          <p:cNvSpPr>
            <a:spLocks noGrp="1"/>
          </p:cNvSpPr>
          <p:nvPr>
            <p:ph idx="1"/>
          </p:nvPr>
        </p:nvSpPr>
        <p:spPr>
          <a:xfrm>
            <a:off x="677334" y="1678899"/>
            <a:ext cx="8596668" cy="4362464"/>
          </a:xfrm>
        </p:spPr>
        <p:txBody>
          <a:bodyPr/>
          <a:lstStyle/>
          <a:p>
            <a:r>
              <a:rPr lang="en-US" b="1" dirty="0" smtClean="0"/>
              <a:t>Utility: </a:t>
            </a:r>
            <a:r>
              <a:rPr lang="en-US" dirty="0"/>
              <a:t>Utility is the satisfaction that a person derives from the consumption of a good or service. </a:t>
            </a:r>
            <a:endParaRPr lang="en-US" dirty="0" smtClean="0"/>
          </a:p>
          <a:p>
            <a:r>
              <a:rPr lang="en-US" b="1" dirty="0"/>
              <a:t>Total utility</a:t>
            </a:r>
            <a:r>
              <a:rPr lang="en-US" dirty="0"/>
              <a:t> - It is total psychological satisfaction which a consumer derives from the consumption of a commodity is known as total utility</a:t>
            </a:r>
          </a:p>
          <a:p>
            <a:r>
              <a:rPr lang="en-US" b="1" dirty="0"/>
              <a:t>Marginal utility</a:t>
            </a:r>
            <a:r>
              <a:rPr lang="en-US" dirty="0"/>
              <a:t> - Marginal utility is the additional satisfaction a consumer gains from consuming one more unit of a good or service. Marginal utility is an important economic concept </a:t>
            </a:r>
            <a:r>
              <a:rPr lang="en-US" dirty="0" smtClean="0"/>
              <a:t>because economists</a:t>
            </a:r>
            <a:r>
              <a:rPr lang="en-US" dirty="0"/>
              <a:t> use it to determine how much of an item a consumer will buy. </a:t>
            </a:r>
            <a:endParaRPr lang="en-US" dirty="0" smtClean="0"/>
          </a:p>
          <a:p>
            <a:pPr lvl="1"/>
            <a:r>
              <a:rPr lang="en-US" dirty="0" smtClean="0"/>
              <a:t>When </a:t>
            </a:r>
            <a:r>
              <a:rPr lang="en-US" dirty="0"/>
              <a:t>marginal utility is </a:t>
            </a:r>
            <a:r>
              <a:rPr lang="en-US" dirty="0" smtClean="0"/>
              <a:t>positive, </a:t>
            </a:r>
            <a:r>
              <a:rPr lang="en-US" dirty="0"/>
              <a:t>total utility increases</a:t>
            </a:r>
          </a:p>
          <a:p>
            <a:pPr lvl="1"/>
            <a:r>
              <a:rPr lang="en-US" dirty="0"/>
              <a:t>When marginal utility is </a:t>
            </a:r>
            <a:r>
              <a:rPr lang="en-US" dirty="0" smtClean="0"/>
              <a:t>zero, </a:t>
            </a:r>
            <a:r>
              <a:rPr lang="en-US" dirty="0"/>
              <a:t>total utility is at maximum</a:t>
            </a:r>
          </a:p>
          <a:p>
            <a:pPr lvl="1"/>
            <a:r>
              <a:rPr lang="en-US" dirty="0"/>
              <a:t>When marginal utility is </a:t>
            </a:r>
            <a:r>
              <a:rPr lang="en-US" dirty="0" smtClean="0"/>
              <a:t>negative, </a:t>
            </a:r>
            <a:r>
              <a:rPr lang="en-US" dirty="0"/>
              <a:t>total utility </a:t>
            </a:r>
            <a:r>
              <a:rPr lang="en-US" dirty="0" smtClean="0"/>
              <a:t>decreases</a:t>
            </a:r>
            <a:endParaRPr lang="en-US" dirty="0"/>
          </a:p>
        </p:txBody>
      </p:sp>
    </p:spTree>
    <p:extLst>
      <p:ext uri="{BB962C8B-B14F-4D97-AF65-F5344CB8AC3E}">
        <p14:creationId xmlns:p14="http://schemas.microsoft.com/office/powerpoint/2010/main" val="3343483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2"/>
            <a:ext cx="8596668" cy="1004341"/>
          </a:xfrm>
        </p:spPr>
        <p:txBody>
          <a:bodyPr>
            <a:normAutofit fontScale="90000"/>
          </a:bodyPr>
          <a:lstStyle/>
          <a:p>
            <a:pPr algn="ctr"/>
            <a:r>
              <a:rPr lang="en-US" b="1" dirty="0"/>
              <a:t>Relationship Between Total Utility And Marginal Utility</a:t>
            </a:r>
            <a:endParaRPr lang="en-US" dirty="0"/>
          </a:p>
        </p:txBody>
      </p:sp>
      <p:pic>
        <p:nvPicPr>
          <p:cNvPr id="4" name="Content Placeholder 3"/>
          <p:cNvPicPr>
            <a:picLocks noGrp="1" noChangeAspect="1"/>
          </p:cNvPicPr>
          <p:nvPr>
            <p:ph idx="1"/>
          </p:nvPr>
        </p:nvPicPr>
        <p:blipFill>
          <a:blip r:embed="rId2"/>
          <a:stretch>
            <a:fillRect/>
          </a:stretch>
        </p:blipFill>
        <p:spPr>
          <a:xfrm>
            <a:off x="677334" y="1818040"/>
            <a:ext cx="10357964" cy="3203665"/>
          </a:xfrm>
          <a:prstGeom prst="rect">
            <a:avLst/>
          </a:prstGeom>
        </p:spPr>
      </p:pic>
    </p:spTree>
    <p:extLst>
      <p:ext uri="{BB962C8B-B14F-4D97-AF65-F5344CB8AC3E}">
        <p14:creationId xmlns:p14="http://schemas.microsoft.com/office/powerpoint/2010/main" val="384164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4544"/>
          </a:xfrm>
        </p:spPr>
        <p:txBody>
          <a:bodyPr/>
          <a:lstStyle/>
          <a:p>
            <a:pPr algn="ctr"/>
            <a:r>
              <a:rPr lang="en-US" dirty="0" smtClean="0"/>
              <a:t>Utility Curve </a:t>
            </a:r>
            <a:endParaRPr lang="en-US" dirty="0"/>
          </a:p>
        </p:txBody>
      </p:sp>
      <p:pic>
        <p:nvPicPr>
          <p:cNvPr id="4" name="Content Placeholder 3"/>
          <p:cNvPicPr>
            <a:picLocks noGrp="1" noChangeAspect="1"/>
          </p:cNvPicPr>
          <p:nvPr>
            <p:ph idx="1"/>
          </p:nvPr>
        </p:nvPicPr>
        <p:blipFill>
          <a:blip r:embed="rId2"/>
          <a:stretch>
            <a:fillRect/>
          </a:stretch>
        </p:blipFill>
        <p:spPr>
          <a:xfrm>
            <a:off x="1791009" y="1740863"/>
            <a:ext cx="6369318" cy="3881437"/>
          </a:xfrm>
          <a:prstGeom prst="rect">
            <a:avLst/>
          </a:prstGeom>
        </p:spPr>
      </p:pic>
    </p:spTree>
    <p:extLst>
      <p:ext uri="{BB962C8B-B14F-4D97-AF65-F5344CB8AC3E}">
        <p14:creationId xmlns:p14="http://schemas.microsoft.com/office/powerpoint/2010/main" val="3226147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525"/>
          </a:xfrm>
        </p:spPr>
        <p:txBody>
          <a:bodyPr/>
          <a:lstStyle/>
          <a:p>
            <a:pPr algn="ctr"/>
            <a:r>
              <a:rPr lang="en-US" dirty="0" smtClean="0"/>
              <a:t>Inflation</a:t>
            </a:r>
            <a:endParaRPr lang="en-US" dirty="0"/>
          </a:p>
        </p:txBody>
      </p:sp>
      <p:sp>
        <p:nvSpPr>
          <p:cNvPr id="3" name="Content Placeholder 2"/>
          <p:cNvSpPr>
            <a:spLocks noGrp="1"/>
          </p:cNvSpPr>
          <p:nvPr>
            <p:ph idx="1"/>
          </p:nvPr>
        </p:nvSpPr>
        <p:spPr>
          <a:xfrm>
            <a:off x="677334" y="1514007"/>
            <a:ext cx="8596668" cy="4527355"/>
          </a:xfrm>
        </p:spPr>
        <p:txBody>
          <a:bodyPr>
            <a:normAutofit fontScale="92500" lnSpcReduction="10000"/>
          </a:bodyPr>
          <a:lstStyle/>
          <a:p>
            <a:r>
              <a:rPr lang="en-US" dirty="0" smtClean="0"/>
              <a:t>Definition: Inflation is </a:t>
            </a:r>
            <a:r>
              <a:rPr lang="en-US" dirty="0"/>
              <a:t>the rate a price rises, and essentially how much the </a:t>
            </a:r>
            <a:r>
              <a:rPr lang="en-US" dirty="0" smtClean="0"/>
              <a:t>currency/dollar </a:t>
            </a:r>
            <a:r>
              <a:rPr lang="en-US" dirty="0"/>
              <a:t>is worth at a given moment with regards to purchasing.</a:t>
            </a:r>
          </a:p>
          <a:p>
            <a:pPr marL="0" indent="0">
              <a:buNone/>
            </a:pPr>
            <a:r>
              <a:rPr lang="en-US" dirty="0" smtClean="0"/>
              <a:t>		Inflation target: 2%</a:t>
            </a:r>
          </a:p>
          <a:p>
            <a:pPr marL="0" indent="0">
              <a:buNone/>
            </a:pPr>
            <a:r>
              <a:rPr lang="en-US" dirty="0"/>
              <a:t>	</a:t>
            </a:r>
            <a:r>
              <a:rPr lang="en-US" dirty="0" smtClean="0"/>
              <a:t>	Walking inflation: above 2% but less than 10%</a:t>
            </a:r>
          </a:p>
          <a:p>
            <a:pPr marL="0" indent="0">
              <a:buNone/>
            </a:pPr>
            <a:r>
              <a:rPr lang="en-US" dirty="0"/>
              <a:t>	</a:t>
            </a:r>
            <a:r>
              <a:rPr lang="en-US" dirty="0" smtClean="0"/>
              <a:t>	Running inflation: 10% - 20%</a:t>
            </a:r>
          </a:p>
          <a:p>
            <a:pPr marL="0" indent="0">
              <a:buNone/>
            </a:pPr>
            <a:r>
              <a:rPr lang="en-US" dirty="0"/>
              <a:t>	</a:t>
            </a:r>
            <a:r>
              <a:rPr lang="en-US" dirty="0" smtClean="0"/>
              <a:t>	Hyper inflation: around 50% in a month</a:t>
            </a:r>
          </a:p>
          <a:p>
            <a:r>
              <a:rPr lang="en-US" dirty="0"/>
              <a:t> </a:t>
            </a:r>
            <a:r>
              <a:rPr lang="en-US" dirty="0" smtClean="0"/>
              <a:t>Measures: measured in two ways</a:t>
            </a:r>
          </a:p>
          <a:p>
            <a:pPr marL="0" indent="0">
              <a:buNone/>
            </a:pPr>
            <a:r>
              <a:rPr lang="en-US" dirty="0"/>
              <a:t>	</a:t>
            </a:r>
            <a:r>
              <a:rPr lang="en-US" dirty="0" smtClean="0"/>
              <a:t>		</a:t>
            </a:r>
            <a:r>
              <a:rPr lang="en-US" b="1" dirty="0" smtClean="0"/>
              <a:t>a. </a:t>
            </a:r>
            <a:r>
              <a:rPr lang="en-US" b="1" dirty="0"/>
              <a:t>Consumer Price </a:t>
            </a:r>
            <a:r>
              <a:rPr lang="en-US" b="1" dirty="0" smtClean="0"/>
              <a:t>Index (CPI): </a:t>
            </a:r>
            <a:r>
              <a:rPr lang="en-US" dirty="0" smtClean="0"/>
              <a:t>measures </a:t>
            </a:r>
            <a:r>
              <a:rPr lang="en-US" dirty="0"/>
              <a:t>retail prices of goods and </a:t>
            </a:r>
            <a:r>
              <a:rPr lang="en-US" dirty="0" smtClean="0"/>
              <a:t>services, </a:t>
            </a:r>
            <a:r>
              <a:rPr lang="en-US" dirty="0"/>
              <a:t>putting more than 80,000 purchasable items from hundreds of different categories into a "market basket" that groups them together.</a:t>
            </a:r>
            <a:endParaRPr lang="en-US" b="1" dirty="0" smtClean="0"/>
          </a:p>
          <a:p>
            <a:pPr marL="0" indent="0">
              <a:buNone/>
            </a:pPr>
            <a:r>
              <a:rPr lang="en-US" b="1" dirty="0"/>
              <a:t>			b. Personal Composition </a:t>
            </a:r>
            <a:r>
              <a:rPr lang="en-US" b="1" dirty="0" smtClean="0"/>
              <a:t>Expenditures (PCE):</a:t>
            </a:r>
            <a:r>
              <a:rPr lang="en-US" dirty="0" smtClean="0"/>
              <a:t> </a:t>
            </a:r>
            <a:r>
              <a:rPr lang="en-US" dirty="0"/>
              <a:t>Some analysts prefer to use PCE to CPI when measuring the inflation rate. The Personal Composition Expenditures price index measure the aforementioned core inflation, which is the inflation of goods and services excluding food, gas and oil.</a:t>
            </a:r>
            <a:endParaRPr lang="en-US" dirty="0" smtClean="0"/>
          </a:p>
          <a:p>
            <a:pPr marL="0" indent="0">
              <a:buNone/>
            </a:pPr>
            <a:endParaRPr lang="en-US" dirty="0"/>
          </a:p>
        </p:txBody>
      </p:sp>
    </p:spTree>
    <p:extLst>
      <p:ext uri="{BB962C8B-B14F-4D97-AF65-F5344CB8AC3E}">
        <p14:creationId xmlns:p14="http://schemas.microsoft.com/office/powerpoint/2010/main" val="2090597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94479"/>
          </a:xfrm>
        </p:spPr>
        <p:txBody>
          <a:bodyPr/>
          <a:lstStyle/>
          <a:p>
            <a:pPr algn="ctr"/>
            <a:r>
              <a:rPr lang="en-US" dirty="0"/>
              <a:t>Inflation</a:t>
            </a:r>
          </a:p>
        </p:txBody>
      </p:sp>
      <p:sp>
        <p:nvSpPr>
          <p:cNvPr id="3" name="Content Placeholder 2"/>
          <p:cNvSpPr>
            <a:spLocks noGrp="1"/>
          </p:cNvSpPr>
          <p:nvPr>
            <p:ph idx="1"/>
          </p:nvPr>
        </p:nvSpPr>
        <p:spPr>
          <a:xfrm>
            <a:off x="677334" y="794479"/>
            <a:ext cx="8596668" cy="5876144"/>
          </a:xfrm>
        </p:spPr>
        <p:txBody>
          <a:bodyPr>
            <a:normAutofit fontScale="85000" lnSpcReduction="10000"/>
          </a:bodyPr>
          <a:lstStyle/>
          <a:p>
            <a:r>
              <a:rPr lang="en-US" dirty="0"/>
              <a:t> </a:t>
            </a:r>
            <a:r>
              <a:rPr lang="en-US" sz="2200" b="1" dirty="0"/>
              <a:t>Causes: </a:t>
            </a:r>
            <a:r>
              <a:rPr lang="en-US" dirty="0"/>
              <a:t>There are many different ways the inflation rate can rise, and they can be lumped into two different categories: Cost-push inflation and demand-pull inflation</a:t>
            </a:r>
            <a:r>
              <a:rPr lang="en-US" dirty="0" smtClean="0"/>
              <a:t>.</a:t>
            </a:r>
          </a:p>
          <a:p>
            <a:pPr lvl="2"/>
            <a:r>
              <a:rPr lang="en-US" sz="1900" b="1" dirty="0"/>
              <a:t>Cost-push Inflation</a:t>
            </a:r>
            <a:r>
              <a:rPr lang="en-US" sz="1900" b="1" dirty="0" smtClean="0"/>
              <a:t>: </a:t>
            </a:r>
            <a:r>
              <a:rPr lang="en-US" sz="1900" dirty="0" smtClean="0"/>
              <a:t>prices </a:t>
            </a:r>
            <a:r>
              <a:rPr lang="en-US" sz="1900" dirty="0"/>
              <a:t>are driven up by the rising costs to make or provide the goods and services. </a:t>
            </a:r>
            <a:r>
              <a:rPr lang="en-US" sz="1900" b="1" dirty="0"/>
              <a:t>This can cause a supply shortage</a:t>
            </a:r>
            <a:r>
              <a:rPr lang="en-US" sz="1900" dirty="0"/>
              <a:t>, but the demand for the goods and services has not decreased</a:t>
            </a:r>
            <a:r>
              <a:rPr lang="en-US" sz="1900" b="1" dirty="0" smtClean="0"/>
              <a:t>. Rise of wages </a:t>
            </a:r>
            <a:r>
              <a:rPr lang="en-US" sz="1900" b="1" dirty="0"/>
              <a:t>also </a:t>
            </a:r>
            <a:r>
              <a:rPr lang="en-US" sz="1900" b="1" dirty="0" smtClean="0"/>
              <a:t>trigger cost-push inflation up</a:t>
            </a:r>
            <a:r>
              <a:rPr lang="en-US" sz="1900" dirty="0" smtClean="0"/>
              <a:t>.</a:t>
            </a:r>
          </a:p>
          <a:p>
            <a:pPr lvl="2"/>
            <a:r>
              <a:rPr lang="en-US" sz="1900" b="1" dirty="0" smtClean="0"/>
              <a:t>Demand –pull </a:t>
            </a:r>
            <a:r>
              <a:rPr lang="en-US" sz="1900" b="1" dirty="0"/>
              <a:t>Inflation: </a:t>
            </a:r>
            <a:r>
              <a:rPr lang="en-US" sz="1900" dirty="0"/>
              <a:t>demand-pull inflation can be the sort of inflation businesses dream about</a:t>
            </a:r>
            <a:r>
              <a:rPr lang="en-US" sz="1900" b="1" dirty="0"/>
              <a:t>. often demand-pull inflation can develop as a result of too much money being made, devaluing the currenc</a:t>
            </a:r>
            <a:r>
              <a:rPr lang="en-US" sz="1900" dirty="0"/>
              <a:t>y and requiring an increase in price.</a:t>
            </a:r>
          </a:p>
          <a:p>
            <a:r>
              <a:rPr lang="en-US" dirty="0" smtClean="0"/>
              <a:t> </a:t>
            </a:r>
            <a:r>
              <a:rPr lang="en-US" sz="2200" b="1" dirty="0" smtClean="0"/>
              <a:t>Effects of Inflation: </a:t>
            </a:r>
            <a:r>
              <a:rPr lang="en-US" dirty="0" smtClean="0"/>
              <a:t>The </a:t>
            </a:r>
            <a:r>
              <a:rPr lang="en-US" dirty="0"/>
              <a:t>impact of </a:t>
            </a:r>
            <a:r>
              <a:rPr lang="en-US" dirty="0" smtClean="0"/>
              <a:t>inflation affect many different groups </a:t>
            </a:r>
            <a:r>
              <a:rPr lang="en-US" dirty="0"/>
              <a:t>when it hits. Not every group is affected the same way</a:t>
            </a:r>
            <a:r>
              <a:rPr lang="en-US" dirty="0" smtClean="0"/>
              <a:t>.</a:t>
            </a:r>
          </a:p>
          <a:p>
            <a:pPr marL="0" indent="0">
              <a:buNone/>
            </a:pPr>
            <a:r>
              <a:rPr lang="en-US" dirty="0"/>
              <a:t>		Generally in a period </a:t>
            </a:r>
            <a:r>
              <a:rPr lang="en-US" b="1" dirty="0"/>
              <a:t>of mild inflation</a:t>
            </a:r>
            <a:r>
              <a:rPr lang="en-US" dirty="0"/>
              <a:t>, job-seekers can benefit. Increased spending can mean increased demand, and companies may decide to hire new employees to better manage the new demand. If you have borrowed money from a lender, inflation could be convenient for you. With the currency devalued, what you borrowed a year or two ago is now the equivalent to a lower amount of money</a:t>
            </a:r>
            <a:r>
              <a:rPr lang="en-US" dirty="0" smtClean="0"/>
              <a:t>.</a:t>
            </a:r>
          </a:p>
          <a:p>
            <a:pPr marL="0" indent="0">
              <a:buNone/>
            </a:pPr>
            <a:r>
              <a:rPr lang="en-US" dirty="0"/>
              <a:t>In this assumed manageable level of inflation, businesses that sell goods and services can benefit as well. A healthy amount of inflation is said to increase and incentivize spending </a:t>
            </a:r>
            <a:r>
              <a:rPr lang="en-US" dirty="0" smtClean="0"/>
              <a:t>more.</a:t>
            </a:r>
          </a:p>
          <a:p>
            <a:pPr marL="0" indent="0">
              <a:buNone/>
            </a:pPr>
            <a:r>
              <a:rPr lang="en-US" dirty="0"/>
              <a:t>An unhealthy</a:t>
            </a:r>
            <a:r>
              <a:rPr lang="en-US" b="1" dirty="0"/>
              <a:t>, unmanageable level</a:t>
            </a:r>
            <a:r>
              <a:rPr lang="en-US" dirty="0"/>
              <a:t>, however, is disastrous for nearly everyone. If inflation spirals out of control, people lose faith in their currency. Financial institutions suffer as people pull their money out of them. Businesses suffer as their goods become too expensive for most </a:t>
            </a:r>
            <a:r>
              <a:rPr lang="en-US" dirty="0" smtClean="0"/>
              <a:t>people.</a:t>
            </a:r>
          </a:p>
        </p:txBody>
      </p:sp>
    </p:spTree>
    <p:extLst>
      <p:ext uri="{BB962C8B-B14F-4D97-AF65-F5344CB8AC3E}">
        <p14:creationId xmlns:p14="http://schemas.microsoft.com/office/powerpoint/2010/main" val="2544609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Inflation</a:t>
            </a:r>
            <a:endParaRPr lang="en-US" dirty="0"/>
          </a:p>
        </p:txBody>
      </p:sp>
      <p:sp>
        <p:nvSpPr>
          <p:cNvPr id="3" name="Content Placeholder 2"/>
          <p:cNvSpPr>
            <a:spLocks noGrp="1"/>
          </p:cNvSpPr>
          <p:nvPr>
            <p:ph idx="1"/>
          </p:nvPr>
        </p:nvSpPr>
        <p:spPr>
          <a:xfrm>
            <a:off x="677333" y="1558977"/>
            <a:ext cx="10910063" cy="4482385"/>
          </a:xfrm>
        </p:spPr>
        <p:txBody>
          <a:bodyPr/>
          <a:lstStyle/>
          <a:p>
            <a:r>
              <a:rPr lang="en-US" dirty="0" smtClean="0"/>
              <a:t> Example: Bangladesh Inflation Rate (CPI)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36" y="2605550"/>
            <a:ext cx="4838700" cy="2990850"/>
          </a:xfrm>
          <a:prstGeom prst="rect">
            <a:avLst/>
          </a:prstGeom>
        </p:spPr>
      </p:pic>
      <p:pic>
        <p:nvPicPr>
          <p:cNvPr id="5" name="Picture 4"/>
          <p:cNvPicPr>
            <a:picLocks noChangeAspect="1"/>
          </p:cNvPicPr>
          <p:nvPr/>
        </p:nvPicPr>
        <p:blipFill>
          <a:blip r:embed="rId3"/>
          <a:stretch>
            <a:fillRect/>
          </a:stretch>
        </p:blipFill>
        <p:spPr>
          <a:xfrm>
            <a:off x="5516034" y="2743199"/>
            <a:ext cx="5869387" cy="2563319"/>
          </a:xfrm>
          <a:prstGeom prst="rect">
            <a:avLst/>
          </a:prstGeom>
        </p:spPr>
      </p:pic>
    </p:spTree>
    <p:extLst>
      <p:ext uri="{BB962C8B-B14F-4D97-AF65-F5344CB8AC3E}">
        <p14:creationId xmlns:p14="http://schemas.microsoft.com/office/powerpoint/2010/main" val="1234229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0561" y="2160588"/>
            <a:ext cx="6250675" cy="455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8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69626"/>
          </a:xfrm>
        </p:spPr>
        <p:txBody>
          <a:bodyPr>
            <a:normAutofit fontScale="90000"/>
          </a:bodyPr>
          <a:lstStyle/>
          <a:p>
            <a:pPr algn="ctr"/>
            <a:r>
              <a:rPr lang="en-US" sz="3200" dirty="0"/>
              <a:t>Economic System</a:t>
            </a:r>
            <a:r>
              <a:rPr lang="en-US" dirty="0"/>
              <a:t/>
            </a:r>
            <a:br>
              <a:rPr lang="en-US" dirty="0"/>
            </a:br>
            <a:endParaRPr lang="en-US" dirty="0"/>
          </a:p>
        </p:txBody>
      </p:sp>
      <p:sp>
        <p:nvSpPr>
          <p:cNvPr id="3" name="Content Placeholder 2"/>
          <p:cNvSpPr>
            <a:spLocks noGrp="1"/>
          </p:cNvSpPr>
          <p:nvPr>
            <p:ph idx="1"/>
          </p:nvPr>
        </p:nvSpPr>
        <p:spPr>
          <a:xfrm>
            <a:off x="838200" y="698500"/>
            <a:ext cx="10515600" cy="5478463"/>
          </a:xfrm>
        </p:spPr>
        <p:txBody>
          <a:bodyPr>
            <a:normAutofit lnSpcReduction="10000"/>
          </a:bodyPr>
          <a:lstStyle/>
          <a:p>
            <a:pPr algn="jus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Command Economy</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 command </a:t>
            </a:r>
            <a:r>
              <a:rPr lang="en-US" dirty="0" smtClean="0">
                <a:latin typeface="Times New Roman" panose="02020603050405020304" pitchFamily="18" charset="0"/>
                <a:cs typeface="Times New Roman" panose="02020603050405020304" pitchFamily="18" charset="0"/>
              </a:rPr>
              <a:t>Economy is </a:t>
            </a:r>
            <a:r>
              <a:rPr lang="en-US" dirty="0">
                <a:latin typeface="Times New Roman" panose="02020603050405020304" pitchFamily="18" charset="0"/>
                <a:cs typeface="Times New Roman" panose="02020603050405020304" pitchFamily="18" charset="0"/>
              </a:rPr>
              <a:t>one in which </a:t>
            </a:r>
            <a:r>
              <a:rPr lang="en-US" b="1" dirty="0">
                <a:latin typeface="Times New Roman" panose="02020603050405020304" pitchFamily="18" charset="0"/>
                <a:cs typeface="Times New Roman" panose="02020603050405020304" pitchFamily="18" charset="0"/>
              </a:rPr>
              <a:t>the government makes all decisions about production and distribution</a:t>
            </a:r>
            <a:r>
              <a:rPr lang="en-US" dirty="0">
                <a:latin typeface="Times New Roman" panose="02020603050405020304" pitchFamily="18" charset="0"/>
                <a:cs typeface="Times New Roman" panose="02020603050405020304" pitchFamily="18" charset="0"/>
              </a:rPr>
              <a:t>. Soviet Union during most off previous century, the government owns most of the means of production (land and capital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also owns and directs the operations of enterprise in most industries; it is the employer of most workers and tells them how to do their jobs; and the government in a command economy decides how the output of the society is to be divided among different goods and services. In this economy, the government answers the major economic questions through its ownership of resources and its power to enforce decisions.</a:t>
            </a:r>
          </a:p>
          <a:p>
            <a:pPr marL="0" indent="0" algn="just">
              <a:buNone/>
            </a:pPr>
            <a:r>
              <a:rPr lang="en-US" b="1" dirty="0" smtClean="0">
                <a:latin typeface="Times New Roman" panose="02020603050405020304" pitchFamily="18" charset="0"/>
                <a:cs typeface="Times New Roman" panose="02020603050405020304" pitchFamily="18" charset="0"/>
              </a:rPr>
              <a:t>		Example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During the most of the 20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Soviet Union is operated by Command Economy</a:t>
            </a:r>
          </a:p>
          <a:p>
            <a:pPr>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Mixed Economy</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recent time no contemporary society falls completely into their market economy or command economy. Rather all exception of two or </a:t>
            </a:r>
            <a:r>
              <a:rPr lang="en-US" dirty="0" smtClean="0">
                <a:latin typeface="Times New Roman" panose="02020603050405020304" pitchFamily="18" charset="0"/>
                <a:cs typeface="Times New Roman" panose="02020603050405020304" pitchFamily="18" charset="0"/>
              </a:rPr>
              <a:t>three, </a:t>
            </a:r>
            <a:r>
              <a:rPr lang="en-US" dirty="0">
                <a:latin typeface="Times New Roman" panose="02020603050405020304" pitchFamily="18" charset="0"/>
                <a:cs typeface="Times New Roman" panose="02020603050405020304" pitchFamily="18" charset="0"/>
              </a:rPr>
              <a:t>societies are mixed economies with element of market and command. Like market economy, here </a:t>
            </a:r>
            <a:r>
              <a:rPr lang="en-US" b="1" dirty="0">
                <a:latin typeface="Times New Roman" panose="02020603050405020304" pitchFamily="18" charset="0"/>
                <a:cs typeface="Times New Roman" panose="02020603050405020304" pitchFamily="18" charset="0"/>
              </a:rPr>
              <a:t>the private ownership of property, earning of profit and individual initiative prevail. But, there is also government control over the economic activities at the private level</a:t>
            </a:r>
            <a:r>
              <a:rPr lang="en-US" dirty="0">
                <a:latin typeface="Times New Roman" panose="02020603050405020304" pitchFamily="18" charset="0"/>
                <a:cs typeface="Times New Roman" panose="02020603050405020304" pitchFamily="18" charset="0"/>
              </a:rPr>
              <a:t>. Besides, some large scale and basic industries and important commercial venture are run in the public sector</a:t>
            </a:r>
          </a:p>
          <a:p>
            <a:pPr marL="0" indent="0" algn="just">
              <a:buNone/>
            </a:pPr>
            <a:r>
              <a:rPr lang="en-US" b="1" dirty="0" smtClean="0">
                <a:latin typeface="Times New Roman" panose="02020603050405020304" pitchFamily="18" charset="0"/>
                <a:cs typeface="Times New Roman" panose="02020603050405020304" pitchFamily="18" charset="0"/>
              </a:rPr>
              <a:t>		Example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Though </a:t>
            </a:r>
            <a:r>
              <a:rPr lang="en-US" dirty="0">
                <a:latin typeface="Times New Roman" panose="02020603050405020304" pitchFamily="18" charset="0"/>
                <a:cs typeface="Times New Roman" panose="02020603050405020304" pitchFamily="18" charset="0"/>
              </a:rPr>
              <a:t>most decisions in the USA, UK and Japan are made in market place but the government plays an important role in modifying the functioning of the market. Mixed Economy also exits in Bangladesh where both market and government plays role simultaneously in production, distribution, c</a:t>
            </a:r>
            <a:r>
              <a:rPr lang="en-US" dirty="0" smtClean="0">
                <a:latin typeface="Times New Roman" panose="02020603050405020304" pitchFamily="18" charset="0"/>
                <a:cs typeface="Times New Roman" panose="02020603050405020304" pitchFamily="18" charset="0"/>
              </a:rPr>
              <a:t>onsumption </a:t>
            </a:r>
            <a:r>
              <a:rPr lang="en-US" dirty="0">
                <a:latin typeface="Times New Roman" panose="02020603050405020304" pitchFamily="18" charset="0"/>
                <a:cs typeface="Times New Roman" panose="02020603050405020304" pitchFamily="18" charset="0"/>
              </a:rPr>
              <a:t>etc. </a:t>
            </a:r>
          </a:p>
          <a:p>
            <a:pPr algn="just"/>
            <a:endParaRPr lang="en-US" sz="1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933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485"/>
          </a:xfrm>
        </p:spPr>
        <p:txBody>
          <a:bodyPr/>
          <a:lstStyle/>
          <a:p>
            <a:pPr algn="ctr"/>
            <a:r>
              <a:rPr lang="en-US" dirty="0" smtClean="0"/>
              <a:t>Gross Domestic Product (GDP)</a:t>
            </a:r>
            <a:endParaRPr lang="en-US" dirty="0"/>
          </a:p>
        </p:txBody>
      </p:sp>
      <p:sp>
        <p:nvSpPr>
          <p:cNvPr id="3" name="Content Placeholder 2"/>
          <p:cNvSpPr>
            <a:spLocks noGrp="1"/>
          </p:cNvSpPr>
          <p:nvPr>
            <p:ph idx="1"/>
          </p:nvPr>
        </p:nvSpPr>
        <p:spPr>
          <a:xfrm>
            <a:off x="677334" y="1528997"/>
            <a:ext cx="8596668" cy="4512365"/>
          </a:xfrm>
        </p:spPr>
        <p:txBody>
          <a:bodyPr/>
          <a:lstStyle/>
          <a:p>
            <a:r>
              <a:rPr lang="en-US" sz="2000" b="1" dirty="0"/>
              <a:t>Definition: </a:t>
            </a:r>
            <a:r>
              <a:rPr lang="en-US" dirty="0"/>
              <a:t>Gross domestic product (GDP) is the monetary value of all the finished goods and services produced within a country's borders in a specific time period. Though GDP is usually calculated on an annual basis, it can be calculated on </a:t>
            </a:r>
            <a:r>
              <a:rPr lang="en-US" dirty="0" smtClean="0"/>
              <a:t>a quarterly basis </a:t>
            </a:r>
            <a:r>
              <a:rPr lang="en-US" dirty="0"/>
              <a:t>as </a:t>
            </a:r>
            <a:r>
              <a:rPr lang="en-US" dirty="0" smtClean="0"/>
              <a:t>well.</a:t>
            </a:r>
          </a:p>
          <a:p>
            <a:r>
              <a:rPr lang="en-US" dirty="0"/>
              <a:t> GDP includes all private and public consumption, government outlays, investments, private inventories, paid-in construction costs and the foreign </a:t>
            </a:r>
            <a:r>
              <a:rPr lang="en-US" dirty="0" smtClean="0"/>
              <a:t>balance of trade ( exports </a:t>
            </a:r>
            <a:r>
              <a:rPr lang="en-US" dirty="0"/>
              <a:t>are added, imports are subtracted). Put simply, GDP is a </a:t>
            </a:r>
            <a:r>
              <a:rPr lang="en-US" dirty="0" smtClean="0"/>
              <a:t>broad measurement of a nation’s overall economic activity.</a:t>
            </a:r>
            <a:endParaRPr lang="en-US" dirty="0"/>
          </a:p>
          <a:p>
            <a:r>
              <a:rPr lang="en-US" dirty="0" smtClean="0"/>
              <a:t> </a:t>
            </a:r>
            <a:r>
              <a:rPr lang="en-US" dirty="0"/>
              <a:t>Textile sector contributes more than 12% in </a:t>
            </a:r>
            <a:r>
              <a:rPr lang="en-US" dirty="0" smtClean="0"/>
              <a:t>GDP </a:t>
            </a:r>
            <a:r>
              <a:rPr lang="en-US" smtClean="0"/>
              <a:t>of Bangladesh.</a:t>
            </a:r>
            <a:endParaRPr lang="en-US" dirty="0"/>
          </a:p>
        </p:txBody>
      </p:sp>
    </p:spTree>
    <p:extLst>
      <p:ext uri="{BB962C8B-B14F-4D97-AF65-F5344CB8AC3E}">
        <p14:creationId xmlns:p14="http://schemas.microsoft.com/office/powerpoint/2010/main" val="881205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rmAutofit fontScale="90000"/>
          </a:bodyPr>
          <a:lstStyle/>
          <a:p>
            <a:r>
              <a:rPr lang="en-US" b="1" dirty="0"/>
              <a:t>How to Determine GDP</a:t>
            </a:r>
            <a:br>
              <a:rPr lang="en-US" b="1" dirty="0"/>
            </a:br>
            <a:endParaRPr lang="en-US" dirty="0"/>
          </a:p>
        </p:txBody>
      </p:sp>
      <p:sp>
        <p:nvSpPr>
          <p:cNvPr id="3" name="Content Placeholder 2"/>
          <p:cNvSpPr>
            <a:spLocks noGrp="1"/>
          </p:cNvSpPr>
          <p:nvPr>
            <p:ph idx="1"/>
          </p:nvPr>
        </p:nvSpPr>
        <p:spPr>
          <a:xfrm>
            <a:off x="677334" y="1485901"/>
            <a:ext cx="8596668" cy="4555462"/>
          </a:xfrm>
        </p:spPr>
        <p:txBody>
          <a:bodyPr/>
          <a:lstStyle/>
          <a:p>
            <a:r>
              <a:rPr lang="en-US" dirty="0"/>
              <a:t> There are three primary methods by which GDP can be determined. All, when correctly calculated, should yield the same figure. </a:t>
            </a:r>
            <a:endParaRPr lang="en-US" dirty="0" smtClean="0"/>
          </a:p>
          <a:p>
            <a:r>
              <a:rPr lang="en-US" dirty="0" smtClean="0"/>
              <a:t>These </a:t>
            </a:r>
            <a:r>
              <a:rPr lang="en-US" dirty="0"/>
              <a:t>three approaches are often </a:t>
            </a:r>
            <a:r>
              <a:rPr lang="en-US" dirty="0" smtClean="0"/>
              <a:t>termed </a:t>
            </a:r>
          </a:p>
          <a:p>
            <a:pPr lvl="1"/>
            <a:r>
              <a:rPr lang="en-US" dirty="0" smtClean="0"/>
              <a:t>A. </a:t>
            </a:r>
            <a:r>
              <a:rPr lang="en-US" dirty="0"/>
              <a:t>the expenditure approach, </a:t>
            </a:r>
            <a:endParaRPr lang="en-US" dirty="0" smtClean="0"/>
          </a:p>
          <a:p>
            <a:pPr lvl="1"/>
            <a:r>
              <a:rPr lang="en-US" dirty="0" smtClean="0"/>
              <a:t>B. the </a:t>
            </a:r>
            <a:r>
              <a:rPr lang="en-US" dirty="0"/>
              <a:t>output (or production) approach and </a:t>
            </a:r>
            <a:endParaRPr lang="en-US" dirty="0" smtClean="0"/>
          </a:p>
          <a:p>
            <a:pPr lvl="1"/>
            <a:r>
              <a:rPr lang="en-US" dirty="0" smtClean="0"/>
              <a:t>C. the </a:t>
            </a:r>
            <a:r>
              <a:rPr lang="en-US" dirty="0"/>
              <a:t>income approach</a:t>
            </a:r>
          </a:p>
        </p:txBody>
      </p:sp>
    </p:spTree>
    <p:extLst>
      <p:ext uri="{BB962C8B-B14F-4D97-AF65-F5344CB8AC3E}">
        <p14:creationId xmlns:p14="http://schemas.microsoft.com/office/powerpoint/2010/main" val="4269908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lvl="1" algn="ctr"/>
            <a:r>
              <a:rPr lang="en-US" sz="2400" b="1" dirty="0"/>
              <a:t>A. the expenditure </a:t>
            </a:r>
            <a:r>
              <a:rPr lang="en-US" sz="2400" b="1" dirty="0" smtClean="0"/>
              <a:t>approach:  </a:t>
            </a:r>
            <a:endParaRPr lang="en-US" sz="2400" b="1" dirty="0"/>
          </a:p>
          <a:p>
            <a:r>
              <a:rPr lang="en-US" dirty="0"/>
              <a:t>The </a:t>
            </a:r>
            <a:r>
              <a:rPr lang="en-US" b="1" dirty="0"/>
              <a:t>expenditure approach </a:t>
            </a:r>
            <a:r>
              <a:rPr lang="en-US" dirty="0" smtClean="0"/>
              <a:t>or spending approach,</a:t>
            </a:r>
            <a:r>
              <a:rPr lang="en-US" b="1" dirty="0" smtClean="0"/>
              <a:t> </a:t>
            </a:r>
            <a:r>
              <a:rPr lang="en-US" dirty="0"/>
              <a:t>which is the most common method, calculates</a:t>
            </a:r>
            <a:r>
              <a:rPr lang="en-US" b="1" dirty="0"/>
              <a:t> the monies spent by the different groups that participate in the economy</a:t>
            </a:r>
            <a:r>
              <a:rPr lang="en-US" dirty="0"/>
              <a:t>. For instance, consumers spend money to buy various goods and services and businesses spend money as they invest in their business activities (buying machinery, for instance). And governments also spend money. All these activities contribute to the GDP of a country. In addition, some of the goods and services that an economy makes are exported overseas, </a:t>
            </a:r>
            <a:r>
              <a:rPr lang="en-US" dirty="0" smtClean="0"/>
              <a:t>their </a:t>
            </a:r>
            <a:r>
              <a:rPr lang="en-US" b="1" dirty="0" smtClean="0"/>
              <a:t>net export</a:t>
            </a:r>
            <a:r>
              <a:rPr lang="en-US" dirty="0" smtClean="0"/>
              <a:t>. </a:t>
            </a:r>
            <a:r>
              <a:rPr lang="en-US" dirty="0"/>
              <a:t>And some of the products and services that are consumed within the country are imports from overseas. The GDP calculation also accounts for spending on exports and imports. </a:t>
            </a:r>
          </a:p>
        </p:txBody>
      </p:sp>
    </p:spTree>
    <p:extLst>
      <p:ext uri="{BB962C8B-B14F-4D97-AF65-F5344CB8AC3E}">
        <p14:creationId xmlns:p14="http://schemas.microsoft.com/office/powerpoint/2010/main" val="1715364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a:t>expenditure approach</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a:p>
            <a:r>
              <a:rPr lang="en-US" dirty="0"/>
              <a:t> A country's gross domestic product can be calculated using the following formula: </a:t>
            </a:r>
            <a:r>
              <a:rPr lang="en-US" b="1" dirty="0"/>
              <a:t>GDP = C + G + I + NX. </a:t>
            </a:r>
            <a:endParaRPr lang="en-US" b="1" dirty="0" smtClean="0"/>
          </a:p>
          <a:p>
            <a:r>
              <a:rPr lang="en-US" dirty="0" smtClean="0"/>
              <a:t>C </a:t>
            </a:r>
            <a:r>
              <a:rPr lang="en-US" dirty="0"/>
              <a:t>is equal to all private consumption, </a:t>
            </a:r>
            <a:r>
              <a:rPr lang="en-US" dirty="0" smtClean="0"/>
              <a:t>or consumer spending, </a:t>
            </a:r>
            <a:r>
              <a:rPr lang="en-US" dirty="0"/>
              <a:t>in a nation's economy, </a:t>
            </a:r>
            <a:endParaRPr lang="en-US" dirty="0" smtClean="0"/>
          </a:p>
          <a:p>
            <a:r>
              <a:rPr lang="en-US" dirty="0" smtClean="0"/>
              <a:t>G </a:t>
            </a:r>
            <a:r>
              <a:rPr lang="en-US" dirty="0"/>
              <a:t>is the sum of government spending, </a:t>
            </a:r>
            <a:endParaRPr lang="en-US" dirty="0" smtClean="0"/>
          </a:p>
          <a:p>
            <a:r>
              <a:rPr lang="en-US" dirty="0" smtClean="0"/>
              <a:t>I </a:t>
            </a:r>
            <a:r>
              <a:rPr lang="en-US" dirty="0"/>
              <a:t>is the sum of all the country's investment, including </a:t>
            </a:r>
            <a:r>
              <a:rPr lang="en-US" dirty="0" smtClean="0"/>
              <a:t>businesses capital expenditure </a:t>
            </a:r>
            <a:r>
              <a:rPr lang="en-US" dirty="0"/>
              <a:t>and </a:t>
            </a:r>
            <a:endParaRPr lang="en-US" dirty="0" smtClean="0"/>
          </a:p>
          <a:p>
            <a:r>
              <a:rPr lang="en-US" dirty="0" smtClean="0"/>
              <a:t>NX </a:t>
            </a:r>
            <a:r>
              <a:rPr lang="en-US" dirty="0"/>
              <a:t>is the nation's total net exports, calculated as total exports minus total imports (NX = Exports - Imports).</a:t>
            </a:r>
          </a:p>
        </p:txBody>
      </p:sp>
    </p:spTree>
    <p:extLst>
      <p:ext uri="{BB962C8B-B14F-4D97-AF65-F5344CB8AC3E}">
        <p14:creationId xmlns:p14="http://schemas.microsoft.com/office/powerpoint/2010/main" val="4082774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a:t>expenditure approach</a:t>
            </a:r>
            <a:endParaRPr lang="en-US" dirty="0"/>
          </a:p>
        </p:txBody>
      </p:sp>
      <p:pic>
        <p:nvPicPr>
          <p:cNvPr id="4" name="Content Placeholder 3"/>
          <p:cNvPicPr>
            <a:picLocks noGrp="1" noChangeAspect="1"/>
          </p:cNvPicPr>
          <p:nvPr>
            <p:ph idx="1"/>
          </p:nvPr>
        </p:nvPicPr>
        <p:blipFill>
          <a:blip r:embed="rId2"/>
          <a:stretch>
            <a:fillRect/>
          </a:stretch>
        </p:blipFill>
        <p:spPr>
          <a:xfrm>
            <a:off x="1050878" y="2286794"/>
            <a:ext cx="7779223" cy="3629025"/>
          </a:xfrm>
          <a:prstGeom prst="rect">
            <a:avLst/>
          </a:prstGeom>
        </p:spPr>
      </p:pic>
    </p:spTree>
    <p:extLst>
      <p:ext uri="{BB962C8B-B14F-4D97-AF65-F5344CB8AC3E}">
        <p14:creationId xmlns:p14="http://schemas.microsoft.com/office/powerpoint/2010/main" val="1868904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p:txBody>
          <a:bodyPr/>
          <a:lstStyle/>
          <a:p>
            <a:pPr lvl="1" algn="ctr"/>
            <a:r>
              <a:rPr lang="en-US" sz="2400" b="1" dirty="0" smtClean="0"/>
              <a:t> </a:t>
            </a:r>
            <a:r>
              <a:rPr lang="en-US" sz="2400" b="1" dirty="0"/>
              <a:t>B. the output (or production) </a:t>
            </a:r>
            <a:r>
              <a:rPr lang="en-US" sz="2400" b="1" dirty="0" smtClean="0"/>
              <a:t>approach:</a:t>
            </a:r>
          </a:p>
          <a:p>
            <a:pPr lvl="1" algn="ctr"/>
            <a:r>
              <a:rPr lang="en-US" dirty="0" smtClean="0"/>
              <a:t> </a:t>
            </a:r>
            <a:endParaRPr lang="en-US" dirty="0"/>
          </a:p>
          <a:p>
            <a:r>
              <a:rPr lang="en-US" dirty="0"/>
              <a:t> The </a:t>
            </a:r>
            <a:r>
              <a:rPr lang="en-US" b="1" dirty="0"/>
              <a:t>production approach</a:t>
            </a:r>
            <a:r>
              <a:rPr lang="en-US" dirty="0"/>
              <a:t> is something like the reverse of the expenditure approach. Instead of exclusively measuring input costs that feed economic activity, the production approach estimates the </a:t>
            </a:r>
            <a:r>
              <a:rPr lang="en-US" b="1" dirty="0"/>
              <a:t>total value of economic output and deducts costs of </a:t>
            </a:r>
            <a:r>
              <a:rPr lang="en-US" b="1" dirty="0">
                <a:hlinkClick r:id="rId2"/>
              </a:rPr>
              <a:t>intermediate goods</a:t>
            </a:r>
            <a:r>
              <a:rPr lang="en-US" dirty="0"/>
              <a:t> that are consumed in the process, like those of materials and services.</a:t>
            </a:r>
          </a:p>
        </p:txBody>
      </p:sp>
    </p:spTree>
    <p:extLst>
      <p:ext uri="{BB962C8B-B14F-4D97-AF65-F5344CB8AC3E}">
        <p14:creationId xmlns:p14="http://schemas.microsoft.com/office/powerpoint/2010/main" val="3902247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Determine GDP</a:t>
            </a:r>
            <a:endParaRPr lang="en-US" dirty="0"/>
          </a:p>
        </p:txBody>
      </p:sp>
      <p:sp>
        <p:nvSpPr>
          <p:cNvPr id="3" name="Content Placeholder 2"/>
          <p:cNvSpPr>
            <a:spLocks noGrp="1"/>
          </p:cNvSpPr>
          <p:nvPr>
            <p:ph idx="1"/>
          </p:nvPr>
        </p:nvSpPr>
        <p:spPr>
          <a:xfrm>
            <a:off x="677334" y="1528997"/>
            <a:ext cx="8596668" cy="4512365"/>
          </a:xfrm>
        </p:spPr>
        <p:txBody>
          <a:bodyPr/>
          <a:lstStyle/>
          <a:p>
            <a:pPr marL="342900" lvl="1" indent="-342900" algn="ctr"/>
            <a:r>
              <a:rPr lang="en-US" sz="2400" b="1" dirty="0" smtClean="0"/>
              <a:t> </a:t>
            </a:r>
            <a:r>
              <a:rPr lang="en-US" sz="2400" b="1" dirty="0"/>
              <a:t>C. the income </a:t>
            </a:r>
            <a:r>
              <a:rPr lang="en-US" sz="2400" b="1" dirty="0" smtClean="0"/>
              <a:t>approach:</a:t>
            </a:r>
          </a:p>
          <a:p>
            <a:pPr marL="342900" lvl="1" indent="-342900" algn="ctr"/>
            <a:r>
              <a:rPr lang="en-US" dirty="0"/>
              <a:t>Income earned by all the </a:t>
            </a:r>
            <a:r>
              <a:rPr lang="en-US" dirty="0">
                <a:hlinkClick r:id="rId2"/>
              </a:rPr>
              <a:t>factors of production</a:t>
            </a:r>
            <a:r>
              <a:rPr lang="en-US" dirty="0"/>
              <a:t> in an economy includes the wages paid to labor, the rent earned by land, the return on capital in the form of interest, as well as an entrepreneur’s profits. An entrepreneur’s profits could be invested in his own business or it could be an investment in any outside business. All this constitutes national income, which is used both as an indicator of implied productivity and of implied expenditure</a:t>
            </a:r>
            <a:r>
              <a:rPr lang="en-US" dirty="0" smtClean="0"/>
              <a:t>.</a:t>
            </a:r>
          </a:p>
          <a:p>
            <a:pPr marL="342900" lvl="1" indent="-342900" algn="ctr"/>
            <a:r>
              <a:rPr lang="en-US" dirty="0"/>
              <a:t>In addition, the </a:t>
            </a:r>
            <a:r>
              <a:rPr lang="en-US" b="1" dirty="0"/>
              <a:t>income approach</a:t>
            </a:r>
            <a:r>
              <a:rPr lang="en-US" dirty="0"/>
              <a:t> factors in some adjustments for some items that don’t show up in these payments made to factors of production. For one, there are some taxes – such as </a:t>
            </a:r>
            <a:r>
              <a:rPr lang="en-US" dirty="0">
                <a:hlinkClick r:id="rId3"/>
              </a:rPr>
              <a:t>sales taxes</a:t>
            </a:r>
            <a:r>
              <a:rPr lang="en-US" dirty="0"/>
              <a:t> and </a:t>
            </a:r>
            <a:r>
              <a:rPr lang="en-US" dirty="0">
                <a:hlinkClick r:id="rId4"/>
              </a:rPr>
              <a:t>property taxes</a:t>
            </a:r>
            <a:r>
              <a:rPr lang="en-US" dirty="0"/>
              <a:t> – that are classified as indirect business taxes. In addition, </a:t>
            </a:r>
            <a:r>
              <a:rPr lang="en-US" dirty="0">
                <a:hlinkClick r:id="rId5"/>
              </a:rPr>
              <a:t>depreciation</a:t>
            </a:r>
            <a:r>
              <a:rPr lang="en-US" dirty="0"/>
              <a:t>, which is a reserve that businesses set aside to account for the replacement of equipment that tends to wear down with use, is also added to the national income.</a:t>
            </a:r>
          </a:p>
          <a:p>
            <a:endParaRPr lang="en-US" dirty="0"/>
          </a:p>
        </p:txBody>
      </p:sp>
    </p:spTree>
    <p:extLst>
      <p:ext uri="{BB962C8B-B14F-4D97-AF65-F5344CB8AC3E}">
        <p14:creationId xmlns:p14="http://schemas.microsoft.com/office/powerpoint/2010/main" val="28495136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899319"/>
            <a:ext cx="8596668" cy="1320800"/>
          </a:xfrm>
        </p:spPr>
        <p:txBody>
          <a:bodyPr/>
          <a:lstStyle/>
          <a:p>
            <a:pPr lvl="1" algn="l" defTabSz="457200" rtl="0">
              <a:spcBef>
                <a:spcPct val="0"/>
              </a:spcBef>
            </a:pPr>
            <a:r>
              <a:rPr lang="en-US" sz="2400" b="1" dirty="0"/>
              <a:t>T</a:t>
            </a:r>
            <a:r>
              <a:rPr lang="en-US" sz="2400" b="1" dirty="0" smtClean="0"/>
              <a:t>he </a:t>
            </a:r>
            <a:r>
              <a:rPr lang="en-US" sz="2400" b="1" dirty="0"/>
              <a:t>income approach:</a:t>
            </a:r>
            <a:br>
              <a:rPr lang="en-US" sz="2400"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744" y="2220119"/>
            <a:ext cx="5162550" cy="3762375"/>
          </a:xfrm>
        </p:spPr>
      </p:pic>
    </p:spTree>
    <p:extLst>
      <p:ext uri="{BB962C8B-B14F-4D97-AF65-F5344CB8AC3E}">
        <p14:creationId xmlns:p14="http://schemas.microsoft.com/office/powerpoint/2010/main" val="2510889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income approach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991" y="2074460"/>
            <a:ext cx="8775510" cy="4408227"/>
          </a:xfrm>
        </p:spPr>
      </p:pic>
    </p:spTree>
    <p:extLst>
      <p:ext uri="{BB962C8B-B14F-4D97-AF65-F5344CB8AC3E}">
        <p14:creationId xmlns:p14="http://schemas.microsoft.com/office/powerpoint/2010/main" val="1701711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income approach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9933" y="2391569"/>
            <a:ext cx="8393373" cy="3927344"/>
          </a:xfrm>
        </p:spPr>
      </p:pic>
    </p:spTree>
    <p:extLst>
      <p:ext uri="{BB962C8B-B14F-4D97-AF65-F5344CB8AC3E}">
        <p14:creationId xmlns:p14="http://schemas.microsoft.com/office/powerpoint/2010/main" val="119835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Terms: </a:t>
            </a:r>
            <a:br>
              <a:rPr lang="en-US" dirty="0" smtClean="0"/>
            </a:br>
            <a:r>
              <a:rPr lang="en-US" dirty="0" smtClean="0"/>
              <a:t>Micro </a:t>
            </a:r>
            <a:r>
              <a:rPr lang="en-US" dirty="0" err="1" smtClean="0"/>
              <a:t>Vs</a:t>
            </a:r>
            <a:r>
              <a:rPr lang="en-US" dirty="0" smtClean="0"/>
              <a:t> Macro</a:t>
            </a:r>
            <a:endParaRPr lang="en-US" dirty="0"/>
          </a:p>
        </p:txBody>
      </p:sp>
      <p:sp>
        <p:nvSpPr>
          <p:cNvPr id="3" name="Content Placeholder 2"/>
          <p:cNvSpPr>
            <a:spLocks noGrp="1"/>
          </p:cNvSpPr>
          <p:nvPr>
            <p:ph idx="1"/>
          </p:nvPr>
        </p:nvSpPr>
        <p:spPr/>
        <p:txBody>
          <a:bodyPr/>
          <a:lstStyle/>
          <a:p>
            <a:pPr marL="0" indent="0">
              <a:buNone/>
            </a:pPr>
            <a:r>
              <a:rPr lang="en-US" sz="2800" dirty="0" smtClean="0"/>
              <a:t>Microeconomics</a:t>
            </a:r>
          </a:p>
          <a:p>
            <a:pPr marL="0" indent="0">
              <a:buNone/>
            </a:pPr>
            <a:r>
              <a:rPr lang="en-US" sz="2400" dirty="0" smtClean="0">
                <a:solidFill>
                  <a:srgbClr val="00B050"/>
                </a:solidFill>
              </a:rPr>
              <a:t></a:t>
            </a:r>
            <a:r>
              <a:rPr lang="en-US" sz="2400" dirty="0">
                <a:solidFill>
                  <a:srgbClr val="00B050"/>
                </a:solidFill>
              </a:rPr>
              <a:t>Microeconomics: </a:t>
            </a:r>
            <a:r>
              <a:rPr lang="en-US" dirty="0"/>
              <a:t>The branch of economics that studies the behavior of an individual consumer, firm, family is known as </a:t>
            </a:r>
            <a:r>
              <a:rPr lang="en-US" dirty="0" smtClean="0"/>
              <a:t>Microeconomics. </a:t>
            </a:r>
          </a:p>
          <a:p>
            <a:pPr marL="0" indent="0">
              <a:buNone/>
            </a:pPr>
            <a:r>
              <a:rPr lang="en-US" sz="2800" dirty="0" smtClean="0"/>
              <a:t>Macroeconomics</a:t>
            </a:r>
            <a:r>
              <a:rPr lang="en-US" dirty="0" smtClean="0"/>
              <a:t> </a:t>
            </a:r>
          </a:p>
          <a:p>
            <a:pPr marL="0" indent="0">
              <a:buNone/>
            </a:pPr>
            <a:r>
              <a:rPr lang="en-US" sz="2400" dirty="0" smtClean="0"/>
              <a:t> </a:t>
            </a:r>
            <a:r>
              <a:rPr lang="en-US" sz="2400" dirty="0" smtClean="0">
                <a:solidFill>
                  <a:srgbClr val="00B050"/>
                </a:solidFill>
              </a:rPr>
              <a:t></a:t>
            </a:r>
            <a:r>
              <a:rPr lang="en-US" sz="2400" dirty="0">
                <a:solidFill>
                  <a:srgbClr val="00B050"/>
                </a:solidFill>
              </a:rPr>
              <a:t>Macroeconomics: </a:t>
            </a:r>
            <a:r>
              <a:rPr lang="en-US" dirty="0"/>
              <a:t>The branch of economics that studies the behavior of the whole economy, (both national and international) is known as </a:t>
            </a:r>
            <a:r>
              <a:rPr lang="en-US" dirty="0" smtClean="0"/>
              <a:t>Macroeconomics.</a:t>
            </a:r>
            <a:endParaRPr lang="en-US" dirty="0"/>
          </a:p>
        </p:txBody>
      </p:sp>
    </p:spTree>
    <p:extLst>
      <p:ext uri="{BB962C8B-B14F-4D97-AF65-F5344CB8AC3E}">
        <p14:creationId xmlns:p14="http://schemas.microsoft.com/office/powerpoint/2010/main" val="1449410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665" y="2169994"/>
            <a:ext cx="5390865" cy="3998794"/>
          </a:xfrm>
        </p:spPr>
      </p:pic>
    </p:spTree>
    <p:extLst>
      <p:ext uri="{BB962C8B-B14F-4D97-AF65-F5344CB8AC3E}">
        <p14:creationId xmlns:p14="http://schemas.microsoft.com/office/powerpoint/2010/main" val="326723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493" y="2160588"/>
            <a:ext cx="6796585" cy="4376690"/>
          </a:xfrm>
        </p:spPr>
      </p:pic>
    </p:spTree>
    <p:extLst>
      <p:ext uri="{BB962C8B-B14F-4D97-AF65-F5344CB8AC3E}">
        <p14:creationId xmlns:p14="http://schemas.microsoft.com/office/powerpoint/2010/main" val="2102547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9824"/>
            <a:ext cx="8596668" cy="779488"/>
          </a:xfrm>
        </p:spPr>
        <p:txBody>
          <a:bodyPr>
            <a:normAutofit/>
          </a:bodyPr>
          <a:lstStyle/>
          <a:p>
            <a:pPr algn="ctr"/>
            <a:r>
              <a:rPr lang="en-US" dirty="0" smtClean="0"/>
              <a:t>GDP of South Asian Countries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115" y="1083572"/>
            <a:ext cx="9503764" cy="6074076"/>
          </a:xfrm>
        </p:spPr>
      </p:pic>
    </p:spTree>
    <p:extLst>
      <p:ext uri="{BB962C8B-B14F-4D97-AF65-F5344CB8AC3E}">
        <p14:creationId xmlns:p14="http://schemas.microsoft.com/office/powerpoint/2010/main" val="1296595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525"/>
          </a:xfrm>
        </p:spPr>
        <p:txBody>
          <a:bodyPr/>
          <a:lstStyle/>
          <a:p>
            <a:pPr algn="ctr"/>
            <a:r>
              <a:rPr lang="en-US" dirty="0" smtClean="0"/>
              <a:t>GDP Growth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961" y="1633928"/>
            <a:ext cx="8104606" cy="4063038"/>
          </a:xfrm>
        </p:spPr>
      </p:pic>
    </p:spTree>
    <p:extLst>
      <p:ext uri="{BB962C8B-B14F-4D97-AF65-F5344CB8AC3E}">
        <p14:creationId xmlns:p14="http://schemas.microsoft.com/office/powerpoint/2010/main" val="185843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9613"/>
          </a:xfrm>
        </p:spPr>
        <p:txBody>
          <a:bodyPr>
            <a:normAutofit fontScale="90000"/>
          </a:bodyPr>
          <a:lstStyle/>
          <a:p>
            <a:pPr algn="ctr"/>
            <a:r>
              <a:rPr lang="en-US" dirty="0" smtClean="0"/>
              <a:t>Top 10 Biggest GDP in the World</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6820107"/>
              </p:ext>
            </p:extLst>
          </p:nvPr>
        </p:nvGraphicFramePr>
        <p:xfrm>
          <a:off x="677863" y="1753846"/>
          <a:ext cx="9155684" cy="5104154"/>
        </p:xfrm>
        <a:graphic>
          <a:graphicData uri="http://schemas.openxmlformats.org/drawingml/2006/table">
            <a:tbl>
              <a:tblPr firstRow="1" firstCol="1" bandRow="1">
                <a:tableStyleId>{5C22544A-7EE6-4342-B048-85BDC9FD1C3A}</a:tableStyleId>
              </a:tblPr>
              <a:tblGrid>
                <a:gridCol w="2288921"/>
                <a:gridCol w="2288921"/>
                <a:gridCol w="2288921"/>
                <a:gridCol w="2288921"/>
              </a:tblGrid>
              <a:tr h="464014">
                <a:tc>
                  <a:txBody>
                    <a:bodyPr/>
                    <a:lstStyle/>
                    <a:p>
                      <a:pPr marL="0" marR="0" algn="ctr">
                        <a:lnSpc>
                          <a:spcPct val="107000"/>
                        </a:lnSpc>
                        <a:spcBef>
                          <a:spcPts val="0"/>
                        </a:spcBef>
                        <a:spcAft>
                          <a:spcPts val="0"/>
                        </a:spcAft>
                      </a:pPr>
                      <a:r>
                        <a:rPr lang="en-US" sz="1200" dirty="0">
                          <a:effectLst/>
                        </a:rPr>
                        <a:t>Rank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Country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Wealth ($ Trillions)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Bef>
                          <a:spcPts val="0"/>
                        </a:spcBef>
                        <a:spcAft>
                          <a:spcPts val="0"/>
                        </a:spcAft>
                      </a:pPr>
                      <a:r>
                        <a:rPr lang="en-US" sz="1200">
                          <a:effectLst/>
                        </a:rPr>
                        <a:t>Change (2007-2017,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United States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China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$24.8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198%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Japan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$19.5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United Kingdom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Germany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India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France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Canada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Australia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r h="464014">
                <a:tc>
                  <a:txBody>
                    <a:bodyPr/>
                    <a:lstStyle/>
                    <a:p>
                      <a:pPr marL="0" marR="0">
                        <a:lnSpc>
                          <a:spcPct val="107000"/>
                        </a:lnSpc>
                        <a:spcBef>
                          <a:spcPts val="0"/>
                        </a:spcBef>
                        <a:spcAft>
                          <a:spcPts val="0"/>
                        </a:spcAft>
                      </a:pPr>
                      <a:r>
                        <a:rPr lang="en-US"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Italy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nSpc>
                          <a:spcPct val="107000"/>
                        </a:lnSpc>
                        <a:spcBef>
                          <a:spcPts val="0"/>
                        </a:spcBef>
                        <a:spcAft>
                          <a:spcPts val="0"/>
                        </a:spcAft>
                      </a:pPr>
                      <a:r>
                        <a:rPr lang="en-US" sz="12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r>
            </a:tbl>
          </a:graphicData>
        </a:graphic>
      </p:graphicFrame>
    </p:spTree>
    <p:extLst>
      <p:ext uri="{BB962C8B-B14F-4D97-AF65-F5344CB8AC3E}">
        <p14:creationId xmlns:p14="http://schemas.microsoft.com/office/powerpoint/2010/main" val="2520241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550"/>
            <a:ext cx="8596668" cy="1066800"/>
          </a:xfrm>
        </p:spPr>
        <p:txBody>
          <a:bodyPr/>
          <a:lstStyle/>
          <a:p>
            <a:pPr algn="ctr"/>
            <a:r>
              <a:rPr lang="en-US" dirty="0" smtClean="0"/>
              <a:t>Wealthiest Countries in the World</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273" y="823359"/>
            <a:ext cx="9963150" cy="5218003"/>
          </a:xfrm>
          <a:prstGeom prst="rect">
            <a:avLst/>
          </a:prstGeom>
        </p:spPr>
      </p:pic>
    </p:spTree>
    <p:extLst>
      <p:ext uri="{BB962C8B-B14F-4D97-AF65-F5344CB8AC3E}">
        <p14:creationId xmlns:p14="http://schemas.microsoft.com/office/powerpoint/2010/main" val="1197618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National Income (GNI)</a:t>
            </a:r>
            <a:endParaRPr lang="en-US" dirty="0"/>
          </a:p>
        </p:txBody>
      </p:sp>
      <p:sp>
        <p:nvSpPr>
          <p:cNvPr id="3" name="Content Placeholder 2"/>
          <p:cNvSpPr>
            <a:spLocks noGrp="1"/>
          </p:cNvSpPr>
          <p:nvPr>
            <p:ph idx="1"/>
          </p:nvPr>
        </p:nvSpPr>
        <p:spPr/>
        <p:txBody>
          <a:bodyPr/>
          <a:lstStyle/>
          <a:p>
            <a:r>
              <a:rPr lang="en-US" dirty="0"/>
              <a:t> The </a:t>
            </a:r>
            <a:r>
              <a:rPr lang="en-US" b="1" dirty="0"/>
              <a:t>gross national income</a:t>
            </a:r>
            <a:r>
              <a:rPr lang="en-US" dirty="0"/>
              <a:t> (</a:t>
            </a:r>
            <a:r>
              <a:rPr lang="en-US" b="1" dirty="0"/>
              <a:t>GNI</a:t>
            </a:r>
            <a:r>
              <a:rPr lang="en-US" dirty="0"/>
              <a:t>), previously known as </a:t>
            </a:r>
            <a:r>
              <a:rPr lang="en-US" b="1" dirty="0"/>
              <a:t>gross national product</a:t>
            </a:r>
            <a:r>
              <a:rPr lang="en-US" dirty="0"/>
              <a:t> (</a:t>
            </a:r>
            <a:r>
              <a:rPr lang="en-US" b="1" dirty="0"/>
              <a:t>GNP</a:t>
            </a:r>
            <a:r>
              <a:rPr lang="en-US" dirty="0"/>
              <a:t>), is the total domestic and foreign output claimed by residents of a country, consisting of gross domestic product (</a:t>
            </a:r>
            <a:r>
              <a:rPr lang="en-US" dirty="0">
                <a:hlinkClick r:id="rId2" tooltip="GDP"/>
              </a:rPr>
              <a:t>GDP</a:t>
            </a:r>
            <a:r>
              <a:rPr lang="en-US" dirty="0"/>
              <a:t>), plus </a:t>
            </a:r>
            <a:r>
              <a:rPr lang="en-US" dirty="0">
                <a:hlinkClick r:id="rId3" tooltip="Factor income"/>
              </a:rPr>
              <a:t>factor incomes</a:t>
            </a:r>
            <a:r>
              <a:rPr lang="en-US" dirty="0"/>
              <a:t> earned by foreign residents, minus income earned in the domestic economy by </a:t>
            </a:r>
            <a:r>
              <a:rPr lang="en-US" dirty="0" smtClean="0"/>
              <a:t>nonresidents.</a:t>
            </a:r>
            <a:endParaRPr lang="en-US" dirty="0"/>
          </a:p>
        </p:txBody>
      </p:sp>
    </p:spTree>
    <p:extLst>
      <p:ext uri="{BB962C8B-B14F-4D97-AF65-F5344CB8AC3E}">
        <p14:creationId xmlns:p14="http://schemas.microsoft.com/office/powerpoint/2010/main" val="3614460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9397"/>
          </a:xfrm>
        </p:spPr>
        <p:txBody>
          <a:bodyPr/>
          <a:lstStyle/>
          <a:p>
            <a:pPr algn="ctr"/>
            <a:r>
              <a:rPr lang="en-US" dirty="0"/>
              <a:t>Purchasing power parity (</a:t>
            </a:r>
            <a:r>
              <a:rPr lang="en-US" dirty="0" smtClean="0"/>
              <a:t>PPP)</a:t>
            </a:r>
            <a:endParaRPr lang="en-US" dirty="0"/>
          </a:p>
        </p:txBody>
      </p:sp>
      <p:sp>
        <p:nvSpPr>
          <p:cNvPr id="3" name="Content Placeholder 2"/>
          <p:cNvSpPr>
            <a:spLocks noGrp="1"/>
          </p:cNvSpPr>
          <p:nvPr>
            <p:ph idx="1"/>
          </p:nvPr>
        </p:nvSpPr>
        <p:spPr>
          <a:xfrm>
            <a:off x="677334" y="1648919"/>
            <a:ext cx="8596668" cy="4392444"/>
          </a:xfrm>
        </p:spPr>
        <p:txBody>
          <a:bodyPr/>
          <a:lstStyle/>
          <a:p>
            <a:r>
              <a:rPr lang="en-US" sz="2000" b="1" dirty="0" smtClean="0"/>
              <a:t> Concept: </a:t>
            </a:r>
          </a:p>
          <a:p>
            <a:pPr marL="0" indent="0">
              <a:buNone/>
            </a:pPr>
            <a:r>
              <a:rPr lang="en-US" dirty="0"/>
              <a:t>Macroeconomic analysis relies on several different metrics to compare economic productivity and standards of living between countries and across time. One popular metric is purchasing power parity (PPP).</a:t>
            </a:r>
            <a:endParaRPr lang="en-US" dirty="0" smtClean="0"/>
          </a:p>
          <a:p>
            <a:pPr marL="0" indent="0">
              <a:buNone/>
            </a:pPr>
            <a:r>
              <a:rPr lang="en-US" dirty="0" smtClean="0"/>
              <a:t>	</a:t>
            </a:r>
            <a:r>
              <a:rPr lang="en-US" dirty="0"/>
              <a:t> The concept is based on the </a:t>
            </a:r>
            <a:r>
              <a:rPr lang="en-US" i="1" dirty="0">
                <a:hlinkClick r:id="rId2" tooltip="Law of one price"/>
              </a:rPr>
              <a:t>law of one price</a:t>
            </a:r>
            <a:r>
              <a:rPr lang="en-US" dirty="0"/>
              <a:t>, where in the absence of </a:t>
            </a:r>
            <a:r>
              <a:rPr lang="en-US" dirty="0">
                <a:hlinkClick r:id="rId3" tooltip="Transaction cost"/>
              </a:rPr>
              <a:t>transaction costs</a:t>
            </a:r>
            <a:r>
              <a:rPr lang="en-US" dirty="0"/>
              <a:t> and official </a:t>
            </a:r>
            <a:r>
              <a:rPr lang="en-US" dirty="0">
                <a:hlinkClick r:id="rId4" tooltip="Trade barrier"/>
              </a:rPr>
              <a:t>trade barriers</a:t>
            </a:r>
            <a:r>
              <a:rPr lang="en-US" dirty="0"/>
              <a:t>, identical goods will have the same price in different markets when the prices are expressed in the same currency</a:t>
            </a:r>
            <a:r>
              <a:rPr lang="en-US" dirty="0" smtClean="0"/>
              <a:t>.</a:t>
            </a:r>
            <a:endParaRPr lang="en-US" dirty="0"/>
          </a:p>
        </p:txBody>
      </p:sp>
    </p:spTree>
    <p:extLst>
      <p:ext uri="{BB962C8B-B14F-4D97-AF65-F5344CB8AC3E}">
        <p14:creationId xmlns:p14="http://schemas.microsoft.com/office/powerpoint/2010/main" val="645762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9416"/>
          </a:xfrm>
        </p:spPr>
        <p:txBody>
          <a:bodyPr>
            <a:normAutofit fontScale="90000"/>
          </a:bodyPr>
          <a:lstStyle/>
          <a:p>
            <a:pPr algn="ctr"/>
            <a:r>
              <a:rPr lang="en-US" dirty="0"/>
              <a:t>Purchasing power </a:t>
            </a:r>
            <a:r>
              <a:rPr lang="en-US" dirty="0" smtClean="0"/>
              <a:t>parity (PPP)</a:t>
            </a:r>
            <a:r>
              <a:rPr lang="en-US" dirty="0"/>
              <a:t/>
            </a:r>
            <a:br>
              <a:rPr lang="en-US" dirty="0"/>
            </a:br>
            <a:endParaRPr lang="en-US" dirty="0"/>
          </a:p>
        </p:txBody>
      </p:sp>
      <p:sp>
        <p:nvSpPr>
          <p:cNvPr id="3" name="Content Placeholder 2"/>
          <p:cNvSpPr>
            <a:spLocks noGrp="1"/>
          </p:cNvSpPr>
          <p:nvPr>
            <p:ph idx="1"/>
          </p:nvPr>
        </p:nvSpPr>
        <p:spPr>
          <a:xfrm>
            <a:off x="677334" y="1499017"/>
            <a:ext cx="8596668" cy="4542346"/>
          </a:xfrm>
        </p:spPr>
        <p:txBody>
          <a:bodyPr/>
          <a:lstStyle/>
          <a:p>
            <a:r>
              <a:rPr lang="en-US" dirty="0" smtClean="0"/>
              <a:t> </a:t>
            </a:r>
            <a:r>
              <a:rPr lang="en-US" sz="2000" b="1" dirty="0" smtClean="0"/>
              <a:t>Definition: </a:t>
            </a:r>
            <a:r>
              <a:rPr lang="en-US" dirty="0" smtClean="0"/>
              <a:t>Purchasing </a:t>
            </a:r>
            <a:r>
              <a:rPr lang="en-US" dirty="0"/>
              <a:t>power parity (PPP) is an economic theory that compares different countries' currencies through a "basket of goods" approach</a:t>
            </a:r>
            <a:r>
              <a:rPr lang="en-US" dirty="0" smtClean="0"/>
              <a:t>. </a:t>
            </a:r>
            <a:r>
              <a:rPr lang="en-US" dirty="0"/>
              <a:t> According to this concept, two currencies are in equilibrium or at par when a basket of goods (taking into account the exchange rate) is priced the same in both countries.  </a:t>
            </a:r>
            <a:endParaRPr lang="en-US" dirty="0" smtClean="0"/>
          </a:p>
          <a:p>
            <a:r>
              <a:rPr lang="en-US" dirty="0"/>
              <a:t> </a:t>
            </a:r>
            <a:r>
              <a:rPr lang="en-US" dirty="0" smtClean="0"/>
              <a:t>Measurement of PPP:</a:t>
            </a:r>
          </a:p>
          <a:p>
            <a:pPr lvl="1"/>
            <a:r>
              <a:rPr lang="en-US" dirty="0"/>
              <a:t> </a:t>
            </a:r>
            <a:r>
              <a:rPr lang="en-US" b="1" dirty="0"/>
              <a:t>Law of one price</a:t>
            </a:r>
          </a:p>
          <a:p>
            <a:pPr lvl="1"/>
            <a:r>
              <a:rPr lang="en-US" dirty="0" smtClean="0"/>
              <a:t> </a:t>
            </a:r>
            <a:r>
              <a:rPr lang="en-US" b="1" dirty="0"/>
              <a:t>Big Mac Index</a:t>
            </a:r>
          </a:p>
          <a:p>
            <a:pPr lvl="1"/>
            <a:r>
              <a:rPr lang="en-US" dirty="0" smtClean="0"/>
              <a:t> </a:t>
            </a:r>
            <a:r>
              <a:rPr lang="en-US" b="1" dirty="0"/>
              <a:t>iPad Index</a:t>
            </a:r>
          </a:p>
          <a:p>
            <a:pPr lvl="1"/>
            <a:r>
              <a:rPr lang="en-US" dirty="0" smtClean="0"/>
              <a:t> </a:t>
            </a:r>
            <a:r>
              <a:rPr lang="en-US" b="1" dirty="0"/>
              <a:t>KFC </a:t>
            </a:r>
            <a:r>
              <a:rPr lang="en-US" b="1" dirty="0" smtClean="0"/>
              <a:t>Index</a:t>
            </a:r>
            <a:endParaRPr lang="en-US" b="1" dirty="0"/>
          </a:p>
        </p:txBody>
      </p:sp>
    </p:spTree>
    <p:extLst>
      <p:ext uri="{BB962C8B-B14F-4D97-AF65-F5344CB8AC3E}">
        <p14:creationId xmlns:p14="http://schemas.microsoft.com/office/powerpoint/2010/main" val="1344662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 Capita Income</a:t>
            </a:r>
            <a:endParaRPr lang="en-US" dirty="0"/>
          </a:p>
        </p:txBody>
      </p:sp>
      <p:sp>
        <p:nvSpPr>
          <p:cNvPr id="3" name="Content Placeholder 2"/>
          <p:cNvSpPr>
            <a:spLocks noGrp="1"/>
          </p:cNvSpPr>
          <p:nvPr>
            <p:ph idx="1"/>
          </p:nvPr>
        </p:nvSpPr>
        <p:spPr/>
        <p:txBody>
          <a:bodyPr/>
          <a:lstStyle/>
          <a:p>
            <a:r>
              <a:rPr lang="en-US" b="1" dirty="0"/>
              <a:t>Per capita income</a:t>
            </a:r>
            <a:r>
              <a:rPr lang="en-US" dirty="0"/>
              <a:t> (</a:t>
            </a:r>
            <a:r>
              <a:rPr lang="en-US" b="1" dirty="0"/>
              <a:t>PCI</a:t>
            </a:r>
            <a:r>
              <a:rPr lang="en-US" dirty="0"/>
              <a:t>) or </a:t>
            </a:r>
            <a:r>
              <a:rPr lang="en-US" b="1" dirty="0"/>
              <a:t>average </a:t>
            </a:r>
            <a:r>
              <a:rPr lang="en-US" b="1" dirty="0" smtClean="0"/>
              <a:t>income </a:t>
            </a:r>
            <a:r>
              <a:rPr lang="en-US" dirty="0" smtClean="0"/>
              <a:t>measures </a:t>
            </a:r>
            <a:r>
              <a:rPr lang="en-US" dirty="0"/>
              <a:t>the average income earned per person in a given area (city, region, country, etc.) in a specified year. It is calculated by dividing the area's total income by its total population</a:t>
            </a:r>
            <a:r>
              <a:rPr lang="en-US" dirty="0" smtClean="0"/>
              <a:t>.</a:t>
            </a:r>
          </a:p>
          <a:p>
            <a:pPr marL="0" indent="0">
              <a:buNone/>
            </a:pPr>
            <a:endParaRPr lang="en-US" dirty="0"/>
          </a:p>
        </p:txBody>
      </p:sp>
    </p:spTree>
    <p:extLst>
      <p:ext uri="{BB962C8B-B14F-4D97-AF65-F5344CB8AC3E}">
        <p14:creationId xmlns:p14="http://schemas.microsoft.com/office/powerpoint/2010/main" val="2190455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normAutofit fontScale="90000"/>
          </a:bodyPr>
          <a:lstStyle/>
          <a:p>
            <a:r>
              <a:rPr lang="en-US" sz="3600" b="1" dirty="0">
                <a:latin typeface="Times New Roman" panose="02020603050405020304" pitchFamily="18" charset="0"/>
                <a:cs typeface="Times New Roman" panose="02020603050405020304" pitchFamily="18" charset="0"/>
              </a:rPr>
              <a:t>Microeconomics vs. Macroeconomics</a:t>
            </a:r>
            <a:r>
              <a:rPr lang="en-US" dirty="0"/>
              <a:t/>
            </a:r>
            <a:br>
              <a:rPr lang="en-US" dirty="0"/>
            </a:br>
            <a:endParaRPr lang="en-US" dirty="0"/>
          </a:p>
        </p:txBody>
      </p:sp>
      <p:sp>
        <p:nvSpPr>
          <p:cNvPr id="3" name="Content Placeholder 2"/>
          <p:cNvSpPr>
            <a:spLocks noGrp="1"/>
          </p:cNvSpPr>
          <p:nvPr>
            <p:ph idx="1"/>
          </p:nvPr>
        </p:nvSpPr>
        <p:spPr>
          <a:xfrm>
            <a:off x="838200" y="1117600"/>
            <a:ext cx="10401300" cy="5059363"/>
          </a:xfrm>
        </p:spPr>
        <p:txBody>
          <a:bodyPr numCol="2">
            <a:normAutofit lnSpcReduction="10000"/>
          </a:bodyPr>
          <a:lstStyle/>
          <a:p>
            <a:pPr marL="0" indent="0">
              <a:buNone/>
            </a:pPr>
            <a:r>
              <a:rPr lang="en-US" sz="1800" dirty="0" smtClean="0">
                <a:latin typeface="Times New Roman" panose="02020603050405020304" pitchFamily="18" charset="0"/>
                <a:cs typeface="Times New Roman" panose="02020603050405020304" pitchFamily="18" charset="0"/>
              </a:rPr>
              <a:t>    Economic </a:t>
            </a:r>
            <a:r>
              <a:rPr lang="en-US" sz="1800" dirty="0">
                <a:latin typeface="Times New Roman" panose="02020603050405020304" pitchFamily="18" charset="0"/>
                <a:cs typeface="Times New Roman" panose="02020603050405020304" pitchFamily="18" charset="0"/>
              </a:rPr>
              <a:t>analysis is divided into two main branches microeconomics and macroeconomics.</a:t>
            </a:r>
          </a:p>
          <a:p>
            <a:r>
              <a:rPr lang="en-US" sz="2400" b="1" dirty="0">
                <a:latin typeface="Times New Roman" panose="02020603050405020304" pitchFamily="18" charset="0"/>
                <a:cs typeface="Times New Roman" panose="02020603050405020304" pitchFamily="18" charset="0"/>
              </a:rPr>
              <a:t>Microeconomic</a:t>
            </a:r>
            <a:endParaRPr lang="en-US" sz="24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Greek word Micro means ‘small’. Microeconomic is the study of </a:t>
            </a:r>
            <a:r>
              <a:rPr lang="en-US" sz="1800" b="1" dirty="0">
                <a:solidFill>
                  <a:schemeClr val="tx1"/>
                </a:solidFill>
                <a:latin typeface="Times New Roman" panose="02020603050405020304" pitchFamily="18" charset="0"/>
                <a:cs typeface="Times New Roman" panose="02020603050405020304" pitchFamily="18" charset="0"/>
              </a:rPr>
              <a:t>decisions of the people </a:t>
            </a:r>
            <a:r>
              <a:rPr lang="en-US" sz="1800" b="1" dirty="0">
                <a:latin typeface="Times New Roman" panose="02020603050405020304" pitchFamily="18" charset="0"/>
                <a:cs typeface="Times New Roman" panose="02020603050405020304" pitchFamily="18" charset="0"/>
              </a:rPr>
              <a:t>and business and the interaction of those decisions in markets</a:t>
            </a:r>
            <a:r>
              <a:rPr lang="en-US" sz="1800" dirty="0">
                <a:latin typeface="Times New Roman" panose="02020603050405020304" pitchFamily="18" charset="0"/>
                <a:cs typeface="Times New Roman" panose="02020603050405020304" pitchFamily="18" charset="0"/>
              </a:rPr>
              <a:t>. The goal of microeconomics is to explain the prices and quantities of individual goods and services. Microeconomic also studies the effect of government regulation and taxes on the prices and quantities of individual; goods and services</a:t>
            </a:r>
            <a:r>
              <a:rPr lang="en-US" sz="2100" dirty="0">
                <a:latin typeface="Times New Roman" panose="02020603050405020304" pitchFamily="18" charset="0"/>
                <a:cs typeface="Times New Roman" panose="02020603050405020304" pitchFamily="18" charset="0"/>
              </a:rPr>
              <a:t>.</a:t>
            </a:r>
          </a:p>
          <a:p>
            <a:pPr algn="just"/>
            <a:r>
              <a:rPr lang="en-US" sz="1800" b="1" dirty="0">
                <a:latin typeface="Times New Roman" panose="02020603050405020304" pitchFamily="18" charset="0"/>
                <a:cs typeface="Times New Roman" panose="02020603050405020304" pitchFamily="18" charset="0"/>
              </a:rPr>
              <a:t>Example</a:t>
            </a:r>
            <a:r>
              <a:rPr lang="en-US" sz="18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Microeconomic </a:t>
            </a:r>
            <a:r>
              <a:rPr lang="en-US" sz="1900" dirty="0">
                <a:latin typeface="Times New Roman" panose="02020603050405020304" pitchFamily="18" charset="0"/>
                <a:cs typeface="Times New Roman" panose="02020603050405020304" pitchFamily="18" charset="0"/>
              </a:rPr>
              <a:t>studies the factors that determine the prices and quantities of a product (say cement) of cement factory.</a:t>
            </a:r>
          </a:p>
          <a:p>
            <a:pPr algn="just"/>
            <a:endParaRPr lang="en-US" sz="2400" b="1" dirty="0" smtClean="0">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Macroeconomics</a:t>
            </a:r>
            <a:endParaRPr lang="en-US" sz="24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Macro means Big. Macroeconomic is the study of </a:t>
            </a:r>
            <a:r>
              <a:rPr lang="en-US" sz="1900" b="1" dirty="0">
                <a:latin typeface="Times New Roman" panose="02020603050405020304" pitchFamily="18" charset="0"/>
                <a:cs typeface="Times New Roman" panose="02020603050405020304" pitchFamily="18" charset="0"/>
              </a:rPr>
              <a:t>national economy as well as global Economy </a:t>
            </a:r>
            <a:r>
              <a:rPr lang="en-US" sz="1900" dirty="0">
                <a:latin typeface="Times New Roman" panose="02020603050405020304" pitchFamily="18" charset="0"/>
                <a:cs typeface="Times New Roman" panose="02020603050405020304" pitchFamily="18" charset="0"/>
              </a:rPr>
              <a:t>and </a:t>
            </a:r>
            <a:r>
              <a:rPr lang="en-US" sz="1900" b="1" dirty="0">
                <a:latin typeface="Times New Roman" panose="02020603050405020304" pitchFamily="18" charset="0"/>
                <a:cs typeface="Times New Roman" panose="02020603050405020304" pitchFamily="18" charset="0"/>
              </a:rPr>
              <a:t>the way that a Economic system work</a:t>
            </a:r>
            <a:r>
              <a:rPr lang="en-US" sz="1900" dirty="0">
                <a:latin typeface="Times New Roman" panose="02020603050405020304" pitchFamily="18" charset="0"/>
                <a:cs typeface="Times New Roman" panose="02020603050405020304" pitchFamily="18" charset="0"/>
              </a:rPr>
              <a:t>. The goal of macroeconomics is to explain general price level, national income, Employment, Production. Macroeconomics also studies the effect of Government actions-taxes, spending and the defect on total incomes and price level.</a:t>
            </a:r>
          </a:p>
          <a:p>
            <a:pPr algn="just"/>
            <a:r>
              <a:rPr lang="en-US" sz="1900" dirty="0" smtClean="0">
                <a:latin typeface="Times New Roman" panose="02020603050405020304" pitchFamily="18" charset="0"/>
                <a:cs typeface="Times New Roman" panose="02020603050405020304" pitchFamily="18" charset="0"/>
              </a:rPr>
              <a:t>Example: Macroeconomic </a:t>
            </a:r>
            <a:r>
              <a:rPr lang="en-US" sz="1900" dirty="0">
                <a:latin typeface="Times New Roman" panose="02020603050405020304" pitchFamily="18" charset="0"/>
                <a:cs typeface="Times New Roman" panose="02020603050405020304" pitchFamily="18" charset="0"/>
              </a:rPr>
              <a:t>studies the forces that the average cost of living, the total value of production in a country.</a:t>
            </a:r>
          </a:p>
          <a:p>
            <a:endParaRPr lang="en-US" sz="1900" dirty="0"/>
          </a:p>
        </p:txBody>
      </p:sp>
    </p:spTree>
    <p:extLst>
      <p:ext uri="{BB962C8B-B14F-4D97-AF65-F5344CB8AC3E}">
        <p14:creationId xmlns:p14="http://schemas.microsoft.com/office/powerpoint/2010/main" val="1392688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pPr algn="ctr"/>
            <a:r>
              <a:rPr lang="en-US" dirty="0" smtClean="0"/>
              <a:t>PCI of Bangladesh</a:t>
            </a:r>
            <a:endParaRPr lang="en-US" dirty="0"/>
          </a:p>
        </p:txBody>
      </p:sp>
      <p:pic>
        <p:nvPicPr>
          <p:cNvPr id="4" name="Content Placeholder 3"/>
          <p:cNvPicPr>
            <a:picLocks noGrp="1" noChangeAspect="1"/>
          </p:cNvPicPr>
          <p:nvPr>
            <p:ph idx="1"/>
          </p:nvPr>
        </p:nvPicPr>
        <p:blipFill>
          <a:blip r:embed="rId2"/>
          <a:stretch>
            <a:fillRect/>
          </a:stretch>
        </p:blipFill>
        <p:spPr>
          <a:xfrm>
            <a:off x="1330671" y="1169233"/>
            <a:ext cx="6909010" cy="5688767"/>
          </a:xfrm>
          <a:prstGeom prst="rect">
            <a:avLst/>
          </a:prstGeom>
        </p:spPr>
      </p:pic>
    </p:spTree>
    <p:extLst>
      <p:ext uri="{BB962C8B-B14F-4D97-AF65-F5344CB8AC3E}">
        <p14:creationId xmlns:p14="http://schemas.microsoft.com/office/powerpoint/2010/main" val="1110224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a:hlinkClick r:id="rId2" tooltip="List of countries by GNI (PPP) per capita"/>
              </a:rPr>
              <a:t>Countries by GNI (PPP) per capita</a:t>
            </a:r>
            <a:r>
              <a:rPr lang="en-US" sz="3200" dirty="0"/>
              <a:t> in 2016</a:t>
            </a:r>
          </a:p>
        </p:txBody>
      </p:sp>
      <p:sp>
        <p:nvSpPr>
          <p:cNvPr id="3" name="Content Placeholder 2"/>
          <p:cNvSpPr>
            <a:spLocks noGrp="1"/>
          </p:cNvSpPr>
          <p:nvPr>
            <p:ph idx="1"/>
          </p:nvPr>
        </p:nvSpPr>
        <p:spPr/>
        <p:txBody>
          <a:bodyPr/>
          <a:lstStyle/>
          <a:p>
            <a:endParaRPr lang="en-US"/>
          </a:p>
        </p:txBody>
      </p:sp>
      <p:pic>
        <p:nvPicPr>
          <p:cNvPr id="2050" name="Picture 2" descr="https://upload.wikimedia.org/wikipedia/commons/thumb/2/26/Countries_by_GNI_%28PPP%29_per_capita_in_2016.png/440px-Countries_by_GNI_%28PPP%29_per_capita_in_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56" y="1573967"/>
            <a:ext cx="7776373" cy="446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32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 10 countries in PCI</a:t>
            </a:r>
            <a:endParaRPr lang="en-US" dirty="0"/>
          </a:p>
        </p:txBody>
      </p:sp>
      <p:sp>
        <p:nvSpPr>
          <p:cNvPr id="3" name="Content Placeholder 2"/>
          <p:cNvSpPr>
            <a:spLocks noGrp="1"/>
          </p:cNvSpPr>
          <p:nvPr>
            <p:ph idx="1"/>
          </p:nvPr>
        </p:nvSpPr>
        <p:spPr/>
        <p:txBody>
          <a:bodyPr/>
          <a:lstStyle/>
          <a:p>
            <a:endParaRPr lang="en-US"/>
          </a:p>
        </p:txBody>
      </p:sp>
      <p:pic>
        <p:nvPicPr>
          <p:cNvPr id="3074" name="Picture 2" descr="top 10 countries according to per capita income à¦à¦° à¦à¦¬à¦¿à¦° à¦«à¦²à¦¾à¦«à¦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0" y="1270000"/>
            <a:ext cx="6607886" cy="515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35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micro and macro economics</a:t>
            </a:r>
            <a:endParaRPr lang="en-US" dirty="0"/>
          </a:p>
        </p:txBody>
      </p:sp>
      <p:pic>
        <p:nvPicPr>
          <p:cNvPr id="2050" name="Picture 2" descr="Difference between microeconomics and macroeconomics - Economics Hel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0060" y="1538760"/>
            <a:ext cx="7859784" cy="46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normAutofit/>
          </a:bodyPr>
          <a:lstStyle/>
          <a:p>
            <a:pPr marL="0" marR="0" algn="ctr">
              <a:lnSpc>
                <a:spcPct val="115000"/>
              </a:lnSpc>
              <a:spcBef>
                <a:spcPts val="0"/>
              </a:spcBef>
              <a:spcAft>
                <a:spcPts val="1000"/>
              </a:spcAft>
            </a:pPr>
            <a:r>
              <a:rPr lang="en-US" sz="3200" dirty="0">
                <a:latin typeface="Times New Roman" panose="02020603050405020304" pitchFamily="18" charset="0"/>
                <a:cs typeface="Times New Roman" panose="02020603050405020304" pitchFamily="18" charset="0"/>
              </a:rPr>
              <a:t>Goods and Services</a:t>
            </a:r>
          </a:p>
        </p:txBody>
      </p:sp>
      <p:sp>
        <p:nvSpPr>
          <p:cNvPr id="3" name="Content Placeholder 2"/>
          <p:cNvSpPr>
            <a:spLocks noGrp="1"/>
          </p:cNvSpPr>
          <p:nvPr>
            <p:ph idx="1"/>
          </p:nvPr>
        </p:nvSpPr>
        <p:spPr>
          <a:xfrm>
            <a:off x="677334" y="1319135"/>
            <a:ext cx="8596668" cy="4722228"/>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There is a major difference between goods and </a:t>
            </a:r>
            <a:r>
              <a:rPr lang="en-US" sz="2000" dirty="0" smtClean="0">
                <a:latin typeface="Times New Roman" panose="02020603050405020304" pitchFamily="18" charset="0"/>
                <a:cs typeface="Times New Roman" panose="02020603050405020304" pitchFamily="18" charset="0"/>
              </a:rPr>
              <a:t>services. Goods </a:t>
            </a:r>
            <a:r>
              <a:rPr lang="en-US" sz="2000" dirty="0">
                <a:latin typeface="Times New Roman" panose="02020603050405020304" pitchFamily="18" charset="0"/>
                <a:cs typeface="Times New Roman" panose="02020603050405020304" pitchFamily="18" charset="0"/>
              </a:rPr>
              <a:t>and services based on both tangible as well as intangible factors. Goods are basically objects or products which have to be manufactured, stored, transported, market and sold. </a:t>
            </a:r>
            <a:r>
              <a:rPr lang="en-US" sz="2000" dirty="0" smtClean="0">
                <a:latin typeface="Times New Roman" panose="02020603050405020304" pitchFamily="18" charset="0"/>
                <a:cs typeface="Times New Roman" panose="02020603050405020304" pitchFamily="18" charset="0"/>
              </a:rPr>
              <a:t>Square Pharmaceutical, BMW</a:t>
            </a:r>
            <a:r>
              <a:rPr lang="en-US" sz="2000" dirty="0">
                <a:latin typeface="Times New Roman" panose="02020603050405020304" pitchFamily="18" charset="0"/>
                <a:cs typeface="Times New Roman" panose="02020603050405020304" pitchFamily="18" charset="0"/>
              </a:rPr>
              <a:t>, Adidas are some companies manufacturing goods.</a:t>
            </a:r>
          </a:p>
          <a:p>
            <a:pPr algn="just"/>
            <a:r>
              <a:rPr lang="en-US" sz="2000" dirty="0">
                <a:latin typeface="Times New Roman" panose="02020603050405020304" pitchFamily="18" charset="0"/>
                <a:cs typeface="Times New Roman" panose="02020603050405020304" pitchFamily="18" charset="0"/>
              </a:rPr>
              <a:t>Services on the other hand are output of individuals and they can be collective or individualistic action or performance by an individual. For example a barber or a chartered accountant is giving individual services. Airlines on the other hand have airplanes which are a produced but travelling by airplanes is a service (airlines are one of the most competitive service sectors today).</a:t>
            </a:r>
          </a:p>
          <a:p>
            <a:pPr algn="just"/>
            <a:r>
              <a:rPr lang="en-US" sz="2000" dirty="0">
                <a:latin typeface="Times New Roman" panose="02020603050405020304" pitchFamily="18" charset="0"/>
                <a:cs typeface="Times New Roman" panose="02020603050405020304" pitchFamily="18" charset="0"/>
              </a:rPr>
              <a:t>Thus the different between </a:t>
            </a:r>
            <a:r>
              <a:rPr lang="en-US" sz="2000" dirty="0" smtClean="0">
                <a:latin typeface="Times New Roman" panose="02020603050405020304" pitchFamily="18" charset="0"/>
                <a:cs typeface="Times New Roman" panose="02020603050405020304" pitchFamily="18" charset="0"/>
              </a:rPr>
              <a:t>goods </a:t>
            </a:r>
            <a:r>
              <a:rPr lang="en-US" sz="2000" dirty="0">
                <a:latin typeface="Times New Roman" panose="02020603050405020304" pitchFamily="18" charset="0"/>
                <a:cs typeface="Times New Roman" panose="02020603050405020304" pitchFamily="18" charset="0"/>
              </a:rPr>
              <a:t>and services is based on tangibility. Where goods are tangible in nature, services are mostly intangible. The classic rules which defined services were intangibility, heterogeneity, perishability and variability. However, although the old rules are applicable even today, several new rules have been added to define the difference between goods and services.</a:t>
            </a:r>
          </a:p>
          <a:p>
            <a:endParaRPr lang="en-US" dirty="0"/>
          </a:p>
        </p:txBody>
      </p:sp>
    </p:spTree>
    <p:extLst>
      <p:ext uri="{BB962C8B-B14F-4D97-AF65-F5344CB8AC3E}">
        <p14:creationId xmlns:p14="http://schemas.microsoft.com/office/powerpoint/2010/main" val="91481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26" name="Google Shape;126;p19"/>
          <p:cNvGraphicFramePr/>
          <p:nvPr>
            <p:extLst>
              <p:ext uri="{D42A27DB-BD31-4B8C-83A1-F6EECF244321}">
                <p14:modId xmlns:p14="http://schemas.microsoft.com/office/powerpoint/2010/main" val="1171411615"/>
              </p:ext>
            </p:extLst>
          </p:nvPr>
        </p:nvGraphicFramePr>
        <p:xfrm>
          <a:off x="71085" y="899410"/>
          <a:ext cx="11666214" cy="5641486"/>
        </p:xfrm>
        <a:graphic>
          <a:graphicData uri="http://schemas.openxmlformats.org/drawingml/2006/table">
            <a:tbl>
              <a:tblPr>
                <a:noFill/>
              </a:tblPr>
              <a:tblGrid>
                <a:gridCol w="3888738"/>
                <a:gridCol w="3888738"/>
                <a:gridCol w="3888738"/>
              </a:tblGrid>
              <a:tr h="919106">
                <a:tc>
                  <a:txBody>
                    <a:bodyPr/>
                    <a:lstStyle/>
                    <a:p>
                      <a:pPr marL="0" lvl="0" indent="0" algn="l" rtl="0">
                        <a:spcBef>
                          <a:spcPts val="0"/>
                        </a:spcBef>
                        <a:spcAft>
                          <a:spcPts val="0"/>
                        </a:spcAft>
                        <a:buNone/>
                      </a:pPr>
                      <a:r>
                        <a:rPr lang="en" sz="2100" b="1" dirty="0">
                          <a:highlight>
                            <a:srgbClr val="FFFFFF"/>
                          </a:highlight>
                          <a:latin typeface="Georgia"/>
                          <a:ea typeface="Georgia"/>
                          <a:cs typeface="Georgia"/>
                          <a:sym typeface="Georgia"/>
                        </a:rPr>
                        <a:t>BASIS FOR COMPARISON</a:t>
                      </a:r>
                      <a:endParaRPr sz="2100" b="1"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GOODS</a:t>
                      </a:r>
                      <a:endParaRPr sz="2100">
                        <a:highlight>
                          <a:srgbClr val="FFFFFF"/>
                        </a:highlight>
                      </a:endParaRPr>
                    </a:p>
                  </a:txBody>
                  <a:tcPr marL="121900" marR="121900" marT="121900" marB="121900"/>
                </a:tc>
                <a:tc>
                  <a:txBody>
                    <a:bodyPr/>
                    <a:lstStyle/>
                    <a:p>
                      <a:pPr marL="0" lvl="0" indent="0" algn="l" rtl="0">
                        <a:spcBef>
                          <a:spcPts val="0"/>
                        </a:spcBef>
                        <a:spcAft>
                          <a:spcPts val="0"/>
                        </a:spcAft>
                        <a:buNone/>
                      </a:pPr>
                      <a:r>
                        <a:rPr lang="en" sz="2100" b="1">
                          <a:solidFill>
                            <a:srgbClr val="222222"/>
                          </a:solidFill>
                          <a:highlight>
                            <a:srgbClr val="FFFFFF"/>
                          </a:highlight>
                          <a:latin typeface="Georgia"/>
                          <a:ea typeface="Georgia"/>
                          <a:cs typeface="Georgia"/>
                          <a:sym typeface="Georgia"/>
                        </a:rPr>
                        <a:t>SERVICES</a:t>
                      </a:r>
                      <a:endParaRPr sz="2100">
                        <a:highlight>
                          <a:srgbClr val="FFFFFF"/>
                        </a:highlight>
                      </a:endParaRPr>
                    </a:p>
                  </a:txBody>
                  <a:tcPr marL="121900" marR="121900" marT="121900" marB="121900"/>
                </a:tc>
              </a:tr>
              <a:tr h="2022447">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Meaning</a:t>
                      </a:r>
                      <a:endParaRPr sz="2400"/>
                    </a:p>
                  </a:txBody>
                  <a:tcPr marL="121900" marR="121900" marT="121900" marB="121900"/>
                </a:tc>
                <a:tc>
                  <a:txBody>
                    <a:bodyPr/>
                    <a:lstStyle/>
                    <a:p>
                      <a:pPr marL="0" lvl="0" indent="0" algn="just" rtl="0">
                        <a:spcBef>
                          <a:spcPts val="0"/>
                        </a:spcBef>
                        <a:spcAft>
                          <a:spcPts val="0"/>
                        </a:spcAft>
                        <a:buNone/>
                      </a:pPr>
                      <a:r>
                        <a:rPr lang="en" sz="2400" dirty="0">
                          <a:solidFill>
                            <a:srgbClr val="222222"/>
                          </a:solidFill>
                          <a:highlight>
                            <a:srgbClr val="FFFFFF"/>
                          </a:highlight>
                          <a:latin typeface="Georgia"/>
                          <a:ea typeface="Georgia"/>
                          <a:cs typeface="Georgia"/>
                          <a:sym typeface="Georgia"/>
                        </a:rPr>
                        <a:t>Goods are the material items that can be seen, touched or felt and are ready for sale to the customers.</a:t>
                      </a:r>
                      <a:endParaRPr sz="2400" dirty="0">
                        <a:highlight>
                          <a:srgbClr val="FFFFFF"/>
                        </a:highlight>
                      </a:endParaRPr>
                    </a:p>
                  </a:txBody>
                  <a:tcPr marL="121900" marR="121900" marT="121900" marB="121900"/>
                </a:tc>
                <a:tc>
                  <a:txBody>
                    <a:bodyPr/>
                    <a:lstStyle/>
                    <a:p>
                      <a:pPr marL="0" lvl="0" indent="0" algn="just" rtl="0">
                        <a:spcBef>
                          <a:spcPts val="0"/>
                        </a:spcBef>
                        <a:spcAft>
                          <a:spcPts val="0"/>
                        </a:spcAft>
                        <a:buNone/>
                      </a:pPr>
                      <a:r>
                        <a:rPr lang="en" sz="2400" dirty="0">
                          <a:solidFill>
                            <a:srgbClr val="222222"/>
                          </a:solidFill>
                          <a:highlight>
                            <a:srgbClr val="FFFFFF"/>
                          </a:highlight>
                          <a:latin typeface="Georgia"/>
                          <a:ea typeface="Georgia"/>
                          <a:cs typeface="Georgia"/>
                          <a:sym typeface="Georgia"/>
                        </a:rPr>
                        <a:t>Services are amenities, facilities, benefits or help provided by other people.</a:t>
                      </a:r>
                      <a:endParaRPr sz="2400" dirty="0">
                        <a:highlight>
                          <a:srgbClr val="FFFFFF"/>
                        </a:highlight>
                      </a:endParaRPr>
                    </a:p>
                  </a:txBody>
                  <a:tcPr marL="121900" marR="121900" marT="121900" marB="121900"/>
                </a:tc>
              </a:tr>
              <a:tr h="883260">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Nature</a:t>
                      </a:r>
                      <a:endParaRPr sz="2400"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Tangible</a:t>
                      </a:r>
                      <a:endParaRPr sz="2400" dirty="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Intangible</a:t>
                      </a:r>
                      <a:endParaRPr sz="2400" dirty="0">
                        <a:highlight>
                          <a:srgbClr val="FFFFFF"/>
                        </a:highlight>
                      </a:endParaRPr>
                    </a:p>
                  </a:txBody>
                  <a:tcPr marL="121900" marR="121900" marT="121900" marB="121900"/>
                </a:tc>
              </a:tr>
              <a:tr h="88326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Transfer of ownership</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Yes</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t>No</a:t>
                      </a:r>
                      <a:endParaRPr sz="2400"/>
                    </a:p>
                  </a:txBody>
                  <a:tcPr marL="121900" marR="121900" marT="121900" marB="121900"/>
                </a:tc>
              </a:tr>
              <a:tr h="883260">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Evaluation</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a:solidFill>
                            <a:srgbClr val="222222"/>
                          </a:solidFill>
                          <a:highlight>
                            <a:srgbClr val="FFFFFF"/>
                          </a:highlight>
                          <a:latin typeface="Georgia"/>
                          <a:ea typeface="Georgia"/>
                          <a:cs typeface="Georgia"/>
                          <a:sym typeface="Georgia"/>
                        </a:rPr>
                        <a:t>Very simple and easy</a:t>
                      </a:r>
                      <a:endParaRPr sz="2400">
                        <a:highlight>
                          <a:srgbClr val="FFFFFF"/>
                        </a:highlight>
                      </a:endParaRPr>
                    </a:p>
                  </a:txBody>
                  <a:tcPr marL="121900" marR="121900" marT="121900" marB="121900"/>
                </a:tc>
                <a:tc>
                  <a:txBody>
                    <a:bodyPr/>
                    <a:lstStyle/>
                    <a:p>
                      <a:pPr marL="0" lvl="0" indent="0" algn="l" rtl="0">
                        <a:spcBef>
                          <a:spcPts val="0"/>
                        </a:spcBef>
                        <a:spcAft>
                          <a:spcPts val="0"/>
                        </a:spcAft>
                        <a:buNone/>
                      </a:pPr>
                      <a:r>
                        <a:rPr lang="en" sz="2400" dirty="0">
                          <a:solidFill>
                            <a:srgbClr val="222222"/>
                          </a:solidFill>
                          <a:highlight>
                            <a:srgbClr val="FFFFFF"/>
                          </a:highlight>
                          <a:latin typeface="Georgia"/>
                          <a:ea typeface="Georgia"/>
                          <a:cs typeface="Georgia"/>
                          <a:sym typeface="Georgia"/>
                        </a:rPr>
                        <a:t>Complicated</a:t>
                      </a:r>
                      <a:endParaRPr sz="2400" dirty="0">
                        <a:highlight>
                          <a:srgbClr val="FFFFFF"/>
                        </a:highlight>
                      </a:endParaRPr>
                    </a:p>
                  </a:txBody>
                  <a:tcPr marL="121900" marR="121900" marT="121900" marB="121900"/>
                </a:tc>
              </a:tr>
            </a:tbl>
          </a:graphicData>
        </a:graphic>
      </p:graphicFrame>
    </p:spTree>
    <p:extLst>
      <p:ext uri="{BB962C8B-B14F-4D97-AF65-F5344CB8AC3E}">
        <p14:creationId xmlns:p14="http://schemas.microsoft.com/office/powerpoint/2010/main" val="830249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1651</TotalTime>
  <Words>3915</Words>
  <Application>Microsoft Office PowerPoint</Application>
  <PresentationFormat>Widescreen</PresentationFormat>
  <Paragraphs>315</Paragraphs>
  <Slides>62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Arial</vt:lpstr>
      <vt:lpstr>Calibri</vt:lpstr>
      <vt:lpstr>Georgia</vt:lpstr>
      <vt:lpstr>Times New Roman</vt:lpstr>
      <vt:lpstr>Trebuchet MS</vt:lpstr>
      <vt:lpstr>Wingdings</vt:lpstr>
      <vt:lpstr>Wingdings 3</vt:lpstr>
      <vt:lpstr>Facet</vt:lpstr>
      <vt:lpstr>Chart</vt:lpstr>
      <vt:lpstr>Basic Economics: Terms and definitions</vt:lpstr>
      <vt:lpstr>Three Questions/Problems of economic Organization</vt:lpstr>
      <vt:lpstr>Economic System </vt:lpstr>
      <vt:lpstr>Economic System </vt:lpstr>
      <vt:lpstr>Economic Terms:  Micro Vs Macro</vt:lpstr>
      <vt:lpstr>Microeconomics vs. Macroeconomics </vt:lpstr>
      <vt:lpstr>Examples of micro and macro economics</vt:lpstr>
      <vt:lpstr>Goods and Services</vt:lpstr>
      <vt:lpstr>PowerPoint Presentation</vt:lpstr>
      <vt:lpstr>PowerPoint Presentation</vt:lpstr>
      <vt:lpstr>Goods</vt:lpstr>
      <vt:lpstr>Consumer Goods &amp; Producer Goods </vt:lpstr>
      <vt:lpstr>PowerPoint Presentation</vt:lpstr>
      <vt:lpstr>Cost Concept </vt:lpstr>
      <vt:lpstr>Cost concept </vt:lpstr>
      <vt:lpstr>PowerPoint Presentation</vt:lpstr>
      <vt:lpstr>Opportunity Cost</vt:lpstr>
      <vt:lpstr>Accounting Cost and Economics Cost</vt:lpstr>
      <vt:lpstr>Demand and Supply</vt:lpstr>
      <vt:lpstr>Determinants of Household Demand</vt:lpstr>
      <vt:lpstr>Supply</vt:lpstr>
      <vt:lpstr>Demand-Supply Curve</vt:lpstr>
      <vt:lpstr>The Law of Supply</vt:lpstr>
      <vt:lpstr>Equilibrium </vt:lpstr>
      <vt:lpstr>Market Equilibrium</vt:lpstr>
      <vt:lpstr>Market Equilibrium</vt:lpstr>
      <vt:lpstr>Elasticity of  Demand </vt:lpstr>
      <vt:lpstr>Elastic Demand</vt:lpstr>
      <vt:lpstr>Problem1:</vt:lpstr>
      <vt:lpstr>Inelastic Demand</vt:lpstr>
      <vt:lpstr>Problem2</vt:lpstr>
      <vt:lpstr>Unitary Elasticity:</vt:lpstr>
      <vt:lpstr>Utility/Total Utility and Marginal Utility</vt:lpstr>
      <vt:lpstr>Relationship Between Total Utility And Marginal Utility</vt:lpstr>
      <vt:lpstr>Utility Curve </vt:lpstr>
      <vt:lpstr>Inflation</vt:lpstr>
      <vt:lpstr>Inflation</vt:lpstr>
      <vt:lpstr>Inflation</vt:lpstr>
      <vt:lpstr>PowerPoint Presentation</vt:lpstr>
      <vt:lpstr>Gross Domestic Product (GDP)</vt:lpstr>
      <vt:lpstr>How to Determine GDP </vt:lpstr>
      <vt:lpstr>How to Determine GDP</vt:lpstr>
      <vt:lpstr>The expenditure approach</vt:lpstr>
      <vt:lpstr>The expenditure approach</vt:lpstr>
      <vt:lpstr>How to Determine GDP</vt:lpstr>
      <vt:lpstr>How to Determine GDP</vt:lpstr>
      <vt:lpstr>The income approach: </vt:lpstr>
      <vt:lpstr>The income approach</vt:lpstr>
      <vt:lpstr>The income approach</vt:lpstr>
      <vt:lpstr>PowerPoint Presentation</vt:lpstr>
      <vt:lpstr>PowerPoint Presentation</vt:lpstr>
      <vt:lpstr>GDP of South Asian Countries</vt:lpstr>
      <vt:lpstr>GDP Growth of Bangladesh</vt:lpstr>
      <vt:lpstr>Top 10 Biggest GDP in the World</vt:lpstr>
      <vt:lpstr>Wealthiest Countries in the World</vt:lpstr>
      <vt:lpstr>Gross National Income (GNI)</vt:lpstr>
      <vt:lpstr>Purchasing power parity (PPP)</vt:lpstr>
      <vt:lpstr>Purchasing power parity (PPP) </vt:lpstr>
      <vt:lpstr>Per Capita Income</vt:lpstr>
      <vt:lpstr>PCI of Bangladesh</vt:lpstr>
      <vt:lpstr>Countries by GNI (PPP) per capita in 2016</vt:lpstr>
      <vt:lpstr>Top 10 countries in PCI</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Terms: </dc:title>
  <dc:creator>Abdullah Al Mamun</dc:creator>
  <cp:lastModifiedBy>AlamgirPC</cp:lastModifiedBy>
  <cp:revision>115</cp:revision>
  <dcterms:created xsi:type="dcterms:W3CDTF">2019-01-19T13:38:54Z</dcterms:created>
  <dcterms:modified xsi:type="dcterms:W3CDTF">2020-06-22T11:01:09Z</dcterms:modified>
</cp:coreProperties>
</file>