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2E7"/>
    <a:srgbClr val="10D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7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0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1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2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A6E2-928F-446A-BC27-73D76D0C269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7F41B-202E-4412-920E-5EE01A362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3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4749" y="18241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Overcoming Procrastination - Stop Delaying, Start Doing!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943" y="4657482"/>
            <a:ext cx="2665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Conducted By:</a:t>
            </a:r>
          </a:p>
          <a:p>
            <a:endParaRPr lang="en-US" dirty="0"/>
          </a:p>
          <a:p>
            <a:r>
              <a:rPr lang="en-US" dirty="0" err="1" smtClean="0"/>
              <a:t>Bilkis</a:t>
            </a:r>
            <a:r>
              <a:rPr lang="en-US" dirty="0" smtClean="0"/>
              <a:t> </a:t>
            </a:r>
            <a:r>
              <a:rPr lang="en-US" dirty="0" err="1" smtClean="0"/>
              <a:t>Khanam</a:t>
            </a:r>
            <a:endParaRPr lang="en-US" dirty="0" smtClean="0"/>
          </a:p>
          <a:p>
            <a:r>
              <a:rPr lang="en-US" dirty="0" smtClean="0"/>
              <a:t>Psychologist</a:t>
            </a:r>
          </a:p>
          <a:p>
            <a:r>
              <a:rPr lang="en-US" dirty="0" smtClean="0"/>
              <a:t>Daffodil International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“I am really tired, I am better off doing it after I have rested” </a:t>
            </a:r>
          </a:p>
          <a:p>
            <a:r>
              <a:rPr lang="en-US" sz="1800" dirty="0" smtClean="0"/>
              <a:t>“I don’t want to do it now, I may feel more like doing it tomorrow”</a:t>
            </a:r>
          </a:p>
          <a:p>
            <a:r>
              <a:rPr lang="en-US" sz="1800" dirty="0" smtClean="0"/>
              <a:t> “I don’t feel inspired, I will wait till I do” </a:t>
            </a:r>
          </a:p>
          <a:p>
            <a:r>
              <a:rPr lang="en-US" sz="1800" dirty="0" smtClean="0"/>
              <a:t>“I am not in the mood, I will wait till I am”</a:t>
            </a:r>
          </a:p>
          <a:p>
            <a:pPr marL="0" indent="0" algn="ctr">
              <a:buNone/>
            </a:pPr>
            <a:r>
              <a:rPr lang="en-US" b="1" dirty="0" smtClean="0"/>
              <a:t>Fatigue, Motivation, Inspiration &amp; Poor Mood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0</a:t>
            </a:r>
            <a:r>
              <a:rPr lang="en-US" b="1" dirty="0" smtClean="0"/>
              <a:t> 								10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et yourself a small amount of time and do the task (5 minutes, 10 minutes or 30 minutes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63091" y="4585855"/>
            <a:ext cx="6844145" cy="277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7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 Rather Than Criticize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26123"/>
              </p:ext>
            </p:extLst>
          </p:nvPr>
        </p:nvGraphicFramePr>
        <p:xfrm>
          <a:off x="838200" y="1825625"/>
          <a:ext cx="6504710" cy="484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355"/>
                <a:gridCol w="3252355"/>
              </a:tblGrid>
              <a:tr h="553092">
                <a:tc>
                  <a:txBody>
                    <a:bodyPr/>
                    <a:lstStyle/>
                    <a:p>
                      <a:r>
                        <a:rPr lang="en-US" dirty="0" smtClean="0"/>
                        <a:t>Self-Critical Self-Talk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Motivational Self-Talk</a:t>
                      </a:r>
                      <a:endParaRPr lang="en-US" dirty="0"/>
                    </a:p>
                  </a:txBody>
                  <a:tcPr/>
                </a:tc>
              </a:tr>
              <a:tr h="1363785">
                <a:tc>
                  <a:txBody>
                    <a:bodyPr/>
                    <a:lstStyle/>
                    <a:p>
                      <a:r>
                        <a:rPr lang="en-US" dirty="0" smtClean="0"/>
                        <a:t>I should be finished by now. If I can’t even do this I must be a real idiot!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 would prefer to be finished by now. But let’s focus on what I can do to get closer to the finish line.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63785">
                <a:tc>
                  <a:txBody>
                    <a:bodyPr/>
                    <a:lstStyle/>
                    <a:p>
                      <a:r>
                        <a:rPr lang="en-US" dirty="0" smtClean="0"/>
                        <a:t>I can’t believe I haven’t started yet. I must be so lazy!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Just focus on getting started. Just because I haven’t started, doesn’t mean anything bad about me.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63785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on! Others can get it done faster than this – I must be a complete</a:t>
                      </a:r>
                      <a:r>
                        <a:rPr lang="en-US" baseline="0" dirty="0" smtClean="0"/>
                        <a:t> stupid</a:t>
                      </a:r>
                      <a:r>
                        <a:rPr lang="en-US" dirty="0" smtClean="0"/>
                        <a:t>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 others do is of no concern. Focusing on what I am doing and my task is more helpful.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601" y="2337340"/>
            <a:ext cx="38195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E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3: How to Overcome (Part 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Session content:</a:t>
            </a:r>
          </a:p>
          <a:p>
            <a:r>
              <a:rPr lang="en-US" dirty="0" smtClean="0"/>
              <a:t>Procrastination</a:t>
            </a:r>
            <a:r>
              <a:rPr lang="en-US" dirty="0"/>
              <a:t> cycle</a:t>
            </a:r>
          </a:p>
          <a:p>
            <a:r>
              <a:rPr lang="en-US" dirty="0"/>
              <a:t>Do </a:t>
            </a:r>
            <a:r>
              <a:rPr lang="en-US" dirty="0" smtClean="0"/>
              <a:t>you </a:t>
            </a:r>
            <a:r>
              <a:rPr lang="en-US" dirty="0"/>
              <a:t>want to change?</a:t>
            </a:r>
          </a:p>
          <a:p>
            <a:r>
              <a:rPr lang="en-US" dirty="0"/>
              <a:t>Dismissing procrastination </a:t>
            </a:r>
            <a:r>
              <a:rPr lang="en-US" dirty="0" smtClean="0"/>
              <a:t>excuses by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challenging </a:t>
            </a:r>
            <a:r>
              <a:rPr lang="en-US" dirty="0"/>
              <a:t>unhelpful conclusions</a:t>
            </a:r>
          </a:p>
          <a:p>
            <a:r>
              <a:rPr lang="en-US" dirty="0"/>
              <a:t>Testing unhelpful conclusions</a:t>
            </a:r>
          </a:p>
          <a:p>
            <a:r>
              <a:rPr lang="en-US" dirty="0"/>
              <a:t>Encourage rather criticize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237" y="1406237"/>
            <a:ext cx="5451763" cy="545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Procrastination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Task/Goal</a:t>
            </a:r>
          </a:p>
          <a:p>
            <a:r>
              <a:rPr lang="en-US" dirty="0" smtClean="0"/>
              <a:t>Unhelpful Rules/Assumptions</a:t>
            </a:r>
          </a:p>
          <a:p>
            <a:r>
              <a:rPr lang="en-US" dirty="0" smtClean="0"/>
              <a:t>Discomfort </a:t>
            </a:r>
            <a:r>
              <a:rPr lang="en-US" dirty="0" smtClean="0"/>
              <a:t>Driven</a:t>
            </a:r>
          </a:p>
          <a:p>
            <a:r>
              <a:rPr lang="en-US" dirty="0" smtClean="0"/>
              <a:t>Procrastination </a:t>
            </a:r>
            <a:r>
              <a:rPr lang="en-US" dirty="0" smtClean="0"/>
              <a:t>Excuses</a:t>
            </a:r>
          </a:p>
          <a:p>
            <a:r>
              <a:rPr lang="en-US" dirty="0" smtClean="0"/>
              <a:t>Procrastination Activities/Diversions</a:t>
            </a:r>
          </a:p>
          <a:p>
            <a:r>
              <a:rPr lang="en-US" dirty="0" smtClean="0"/>
              <a:t>Consequences: Positive &amp;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31216" y="371273"/>
            <a:ext cx="2653048" cy="3863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Approach Task/Goal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206" y="1287261"/>
            <a:ext cx="12027794" cy="8886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or more unhelpful rules/assumptions are activated</a:t>
            </a:r>
          </a:p>
          <a:p>
            <a:pPr algn="ctr"/>
            <a:r>
              <a:rPr lang="en-US" dirty="0" smtClean="0"/>
              <a:t>1. Need To Be In Charge 2. Pleasure Seeking 3. Fear of Failure 4. Fear of Uncertainty 5. Low Self-Confidence 6. Depleted Energy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7391" y="2693465"/>
            <a:ext cx="6774287" cy="7856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Discomfort </a:t>
            </a:r>
            <a:r>
              <a:rPr lang="en-US" dirty="0" smtClean="0"/>
              <a:t>Driven ( Emotions)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347694" y="3829445"/>
            <a:ext cx="3365678" cy="4636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Procrastination Excuses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21937" y="4695382"/>
            <a:ext cx="3683357" cy="360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Procrastination Activities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93194" y="5589431"/>
            <a:ext cx="3206840" cy="3219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Positive Consequences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84264" y="5586983"/>
            <a:ext cx="3206840" cy="3219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Negative Consequences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69476" y="6241694"/>
            <a:ext cx="2943896" cy="372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Continue to Procrastinate</a:t>
            </a: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718220" y="832801"/>
            <a:ext cx="283335" cy="3958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91200" y="2220310"/>
            <a:ext cx="283335" cy="3958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867669" y="4299501"/>
            <a:ext cx="283335" cy="3958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852105" y="3468837"/>
            <a:ext cx="298899" cy="354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9285639">
            <a:off x="4346220" y="5239934"/>
            <a:ext cx="694185" cy="2244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616037">
            <a:off x="7376592" y="5216281"/>
            <a:ext cx="662681" cy="210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2616037">
            <a:off x="4125637" y="6104122"/>
            <a:ext cx="662681" cy="210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 rot="19285639">
            <a:off x="7714545" y="6139524"/>
            <a:ext cx="694185" cy="2244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Want To Change?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09962"/>
              </p:ext>
            </p:extLst>
          </p:nvPr>
        </p:nvGraphicFramePr>
        <p:xfrm>
          <a:off x="838200" y="1825625"/>
          <a:ext cx="10515600" cy="4729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66123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Being a procrastinator…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0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does it hurt me?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does it help me? 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2641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If I change and no longer procrastinate…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5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will be good?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will be bad?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23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Changing Your Conclusions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54064"/>
              </p:ext>
            </p:extLst>
          </p:nvPr>
        </p:nvGraphicFramePr>
        <p:xfrm>
          <a:off x="838200" y="1825625"/>
          <a:ext cx="10515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Truth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Unhelpful 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am really tired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am better off doing it after I have rested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want to do it 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may feel more like doing it tomorrow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will miss out on the fun happening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can always wait till nothing much is happening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have everything I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will wait till I do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plenty of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 I don’t have to start it now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feel inspired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will wait till I 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other things 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 will do it once those things are finished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have enough time to get it all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will wait till I have a lot of time to do 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work better under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I will leave it to the last minute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Your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Disputation Questions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reasons that it is better for me to put off this task or goal?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reasons that it is better for me to start this task or goal now? </a:t>
            </a:r>
          </a:p>
          <a:p>
            <a:pPr marL="514350" indent="-514350">
              <a:buAutoNum type="arabicPeriod"/>
            </a:pPr>
            <a:r>
              <a:rPr lang="en-US" dirty="0" smtClean="0"/>
              <a:t>Is it really true that I will be better off in the long run delaying this task or goal? </a:t>
            </a:r>
          </a:p>
          <a:p>
            <a:pPr marL="514350" indent="-514350">
              <a:buAutoNum type="arabicPeriod"/>
            </a:pPr>
            <a:r>
              <a:rPr lang="en-US" dirty="0" smtClean="0"/>
              <a:t>Is it really true that I can’t make even a small start on the task or goal right now? Can I still get some parts of the task or goal done now, even though conditions aren’t ideal? </a:t>
            </a:r>
          </a:p>
          <a:p>
            <a:pPr marL="514350" indent="-514350">
              <a:buAutoNum type="arabicPeriod"/>
            </a:pPr>
            <a:r>
              <a:rPr lang="en-US" dirty="0" smtClean="0"/>
              <a:t>Is it really true that later is a better time to do it? </a:t>
            </a:r>
          </a:p>
          <a:p>
            <a:pPr marL="514350" indent="-514350">
              <a:buAutoNum type="arabicPeriod"/>
            </a:pPr>
            <a:r>
              <a:rPr lang="en-US" dirty="0" smtClean="0"/>
              <a:t>If I do make some start on the task or goal right now – What might happen? How might I feel? </a:t>
            </a:r>
          </a:p>
          <a:p>
            <a:pPr marL="514350" indent="-514350">
              <a:buAutoNum type="arabicPeriod"/>
            </a:pPr>
            <a:r>
              <a:rPr lang="en-US" dirty="0" smtClean="0"/>
              <a:t>If I don’t make a start on the task or goal right now – What might happen? How might I feel?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607496"/>
              </p:ext>
            </p:extLst>
          </p:nvPr>
        </p:nvGraphicFramePr>
        <p:xfrm>
          <a:off x="838200" y="511988"/>
          <a:ext cx="10515600" cy="6083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4725"/>
                <a:gridCol w="162805"/>
                <a:gridCol w="5138070"/>
              </a:tblGrid>
              <a:tr h="34380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Procrastination Excuse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Truth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Old Unhelpful Conclusion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 am really tired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 am better off doing it after I have rested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720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Answers to Disputation Questions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It is true I am tired right now and things will be more of an effort.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But, times before when I have done things even though I am tired, I have felt better for having gotten started and accomplished something, and usually I end up having more energy rather than less.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If I delay this, it will just play on my mind, I will just feel worse in the long run, and things will be harder to get done.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 guess I could make a small start, maybe just 30minutes on it.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 don’t know that I will feel any better after resting, it may be the same story tomorrow.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If I make a small start I know I will feel better, and may feel like doing more.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68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End Result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12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The Truth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New Helpful Conclusion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I am really tired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But I can still make a small start right now and then rest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63" marR="6696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5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52426"/>
            <a:ext cx="10515600" cy="13255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180205"/>
              </p:ext>
            </p:extLst>
          </p:nvPr>
        </p:nvGraphicFramePr>
        <p:xfrm>
          <a:off x="838200" y="52426"/>
          <a:ext cx="10515600" cy="6957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418"/>
                <a:gridCol w="62691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The Truth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Helpful Conclusion </a:t>
                      </a:r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am really tired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I can still make a small start right now, and then rest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7926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want to do it 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But later won’t be any better, so I may as well try to get started</a:t>
                      </a:r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will miss out on the fun happening 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if I get some of it done, I can reward myself with other fun later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have everything I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I can still try to make a start on some bits of the task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plenty of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better to get on top of it now than leave it to the last minute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feel inspired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if I get started, the inspiration may follow, I can’t just wait around for inspiration to arrive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I have other things 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they are not more important and can be done after this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77926">
                <a:tc>
                  <a:txBody>
                    <a:bodyPr/>
                    <a:lstStyle/>
                    <a:p>
                      <a:r>
                        <a:rPr lang="en-US" dirty="0" smtClean="0"/>
                        <a:t>I don’t have enough time to get it all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that doesn’t mean I can’t get some of it done now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1701">
                <a:tc>
                  <a:txBody>
                    <a:bodyPr/>
                    <a:lstStyle/>
                    <a:p>
                      <a:r>
                        <a:rPr lang="en-US" dirty="0" smtClean="0"/>
                        <a:t>I work better under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But it is still worth making a start now, because if I leave things too late it can backfire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1041</Words>
  <Application>Microsoft Office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Session 3: How to Overcome (Part 1) </vt:lpstr>
      <vt:lpstr>The Procrastination Cycle</vt:lpstr>
      <vt:lpstr>PowerPoint Presentation</vt:lpstr>
      <vt:lpstr>Do I Want To Change?</vt:lpstr>
      <vt:lpstr>Changing Your Conclusions </vt:lpstr>
      <vt:lpstr>Challenging Your Conclusions</vt:lpstr>
      <vt:lpstr>PowerPoint Presentation</vt:lpstr>
      <vt:lpstr>PowerPoint Presentation</vt:lpstr>
      <vt:lpstr>Testing Your Conclusions</vt:lpstr>
      <vt:lpstr>Encourage Rather Than Criticize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dcterms:created xsi:type="dcterms:W3CDTF">2020-11-30T06:05:26Z</dcterms:created>
  <dcterms:modified xsi:type="dcterms:W3CDTF">2020-11-30T09:34:55Z</dcterms:modified>
</cp:coreProperties>
</file>