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7"/>
  </p:notesMasterIdLst>
  <p:sldIdLst>
    <p:sldId id="308" r:id="rId2"/>
    <p:sldId id="348" r:id="rId3"/>
    <p:sldId id="361" r:id="rId4"/>
    <p:sldId id="352" r:id="rId5"/>
    <p:sldId id="353" r:id="rId6"/>
    <p:sldId id="309" r:id="rId7"/>
    <p:sldId id="258" r:id="rId8"/>
    <p:sldId id="339" r:id="rId9"/>
    <p:sldId id="363" r:id="rId10"/>
    <p:sldId id="259" r:id="rId11"/>
    <p:sldId id="379" r:id="rId12"/>
    <p:sldId id="364" r:id="rId13"/>
    <p:sldId id="365" r:id="rId14"/>
    <p:sldId id="380" r:id="rId15"/>
    <p:sldId id="381" r:id="rId16"/>
    <p:sldId id="383" r:id="rId17"/>
    <p:sldId id="418" r:id="rId18"/>
    <p:sldId id="385" r:id="rId19"/>
    <p:sldId id="386" r:id="rId20"/>
    <p:sldId id="387" r:id="rId21"/>
    <p:sldId id="388" r:id="rId22"/>
    <p:sldId id="390" r:id="rId23"/>
    <p:sldId id="391" r:id="rId24"/>
    <p:sldId id="389" r:id="rId25"/>
    <p:sldId id="393" r:id="rId26"/>
    <p:sldId id="394" r:id="rId27"/>
    <p:sldId id="392" r:id="rId28"/>
    <p:sldId id="395" r:id="rId29"/>
    <p:sldId id="396" r:id="rId30"/>
    <p:sldId id="397" r:id="rId31"/>
    <p:sldId id="419" r:id="rId32"/>
    <p:sldId id="399" r:id="rId33"/>
    <p:sldId id="398" r:id="rId34"/>
    <p:sldId id="400" r:id="rId35"/>
    <p:sldId id="401" r:id="rId36"/>
  </p:sldIdLst>
  <p:sldSz cx="9144000" cy="5143500" type="screen16x9"/>
  <p:notesSz cx="6858000" cy="9144000"/>
  <p:embeddedFontLst>
    <p:embeddedFont>
      <p:font typeface="Montserrat ExtraBold" panose="020B0604020202020204" charset="0"/>
      <p:bold r:id="rId38"/>
      <p:boldItalic r:id="rId39"/>
    </p:embeddedFont>
    <p:embeddedFont>
      <p:font typeface="Montserrat Medium" panose="020B0604020202020204" charset="0"/>
      <p:regular r:id="rId40"/>
      <p:italic r:id="rId41"/>
    </p:embeddedFont>
    <p:embeddedFont>
      <p:font typeface="Montserrat SemiBold" panose="020B0604020202020204" charset="0"/>
      <p:regular r:id="rId42"/>
      <p:bold r:id="rId43"/>
      <p:italic r:id="rId44"/>
      <p:boldItalic r:id="rId45"/>
    </p:embeddedFont>
    <p:embeddedFont>
      <p:font typeface="Montserrat" panose="020B0604020202020204" charset="0"/>
      <p:regular r:id="rId46"/>
      <p:bold r:id="rId47"/>
      <p:italic r:id="rId48"/>
      <p:boldItalic r:id="rId49"/>
    </p:embeddedFont>
    <p:embeddedFont>
      <p:font typeface="Montserrat Black" panose="020B0604020202020204" charset="0"/>
      <p:bold r:id="rId50"/>
      <p:boldItalic r:id="rId51"/>
    </p:embeddedFont>
    <p:embeddedFont>
      <p:font typeface="Roboto Black" panose="020B0604020202020204" charset="0"/>
      <p:bold r:id="rId52"/>
      <p:boldItalic r:id="rId53"/>
    </p:embeddedFont>
    <p:embeddedFont>
      <p:font typeface="Roboto"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08" y="66"/>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243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32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790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D550430-A923-41B7-8490-CB4C5D4D27CA}"/>
              </a:ext>
            </a:extLst>
          </p:cNvPr>
          <p:cNvSpPr>
            <a:spLocks noGrp="1"/>
          </p:cNvSpPr>
          <p:nvPr>
            <p:ph type="title"/>
          </p:nvPr>
        </p:nvSpPr>
        <p:spPr>
          <a:xfrm>
            <a:off x="1254282" y="1930970"/>
            <a:ext cx="7129429" cy="1380000"/>
          </a:xfrm>
        </p:spPr>
        <p:txBody>
          <a:bodyPr/>
          <a:lstStyle/>
          <a:p>
            <a:pPr algn="ctr"/>
            <a:r>
              <a:rPr lang="en-US" sz="4400" dirty="0" smtClean="0">
                <a:solidFill>
                  <a:schemeClr val="tx1"/>
                </a:solidFill>
              </a:rPr>
              <a:t>Targeting Customers and Gathering Information</a:t>
            </a:r>
            <a:endParaRPr lang="en-US" sz="4400" dirty="0">
              <a:solidFill>
                <a:schemeClr val="tx1"/>
              </a:solidFill>
            </a:endParaRPr>
          </a:p>
        </p:txBody>
      </p:sp>
      <p:sp>
        <p:nvSpPr>
          <p:cNvPr id="6" name="TextBox 5">
            <a:extLst>
              <a:ext uri="{FF2B5EF4-FFF2-40B4-BE49-F238E27FC236}">
                <a16:creationId xmlns:a16="http://schemas.microsoft.com/office/drawing/2014/main" xmlns="" id="{722D8978-0361-4DBD-AA48-3D4DB781DE4F}"/>
              </a:ext>
            </a:extLst>
          </p:cNvPr>
          <p:cNvSpPr txBox="1"/>
          <p:nvPr/>
        </p:nvSpPr>
        <p:spPr>
          <a:xfrm>
            <a:off x="2803839" y="1356290"/>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3</a:t>
            </a:r>
          </a:p>
        </p:txBody>
      </p:sp>
    </p:spTree>
    <p:extLst>
      <p:ext uri="{BB962C8B-B14F-4D97-AF65-F5344CB8AC3E}">
        <p14:creationId xmlns:p14="http://schemas.microsoft.com/office/powerpoint/2010/main" val="13691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4294967295"/>
          </p:nvPr>
        </p:nvSpPr>
        <p:spPr>
          <a:xfrm>
            <a:off x="1643864" y="211167"/>
            <a:ext cx="6154219" cy="570042"/>
          </a:xfrm>
          <a:prstGeom prst="rect">
            <a:avLst/>
          </a:prstGeom>
          <a:solidFill>
            <a:srgbClr val="33CCFF"/>
          </a:solidFill>
        </p:spPr>
        <p:txBody>
          <a:bodyPr spcFirstLastPara="1" wrap="square" lIns="91425" tIns="91425" rIns="91425" bIns="91425" anchor="ctr" anchorCtr="0">
            <a:noAutofit/>
          </a:bodyPr>
          <a:lstStyle/>
          <a:p>
            <a:pPr marL="0" lvl="0" indent="0" algn="ctr">
              <a:lnSpc>
                <a:spcPct val="100000"/>
              </a:lnSpc>
              <a:buSzPts val="1100"/>
              <a:buNone/>
            </a:pPr>
            <a:r>
              <a:rPr lang="en-US" sz="2400" b="1" dirty="0"/>
              <a:t>Attitudes Towards Shopping</a:t>
            </a:r>
          </a:p>
        </p:txBody>
      </p:sp>
      <p:sp>
        <p:nvSpPr>
          <p:cNvPr id="4" name="Rectangle 3"/>
          <p:cNvSpPr txBox="1">
            <a:spLocks noChangeArrowheads="1"/>
          </p:cNvSpPr>
          <p:nvPr/>
        </p:nvSpPr>
        <p:spPr>
          <a:xfrm>
            <a:off x="1062579" y="922961"/>
            <a:ext cx="7316787" cy="411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66725" indent="-466725">
              <a:lnSpc>
                <a:spcPct val="150000"/>
              </a:lnSpc>
              <a:buClr>
                <a:srgbClr val="3333CC"/>
              </a:buClr>
              <a:buFont typeface="Wingdings" panose="05000000000000000000" pitchFamily="2" charset="2"/>
              <a:buChar char="¯"/>
            </a:pPr>
            <a:r>
              <a:rPr lang="en-US" sz="2000" dirty="0" smtClean="0"/>
              <a:t>Shopping enjoyment</a:t>
            </a:r>
          </a:p>
          <a:p>
            <a:pPr marL="466725" indent="-466725">
              <a:lnSpc>
                <a:spcPct val="150000"/>
              </a:lnSpc>
              <a:buClr>
                <a:srgbClr val="3333CC"/>
              </a:buClr>
              <a:buFont typeface="Wingdings" panose="05000000000000000000" pitchFamily="2" charset="2"/>
              <a:buChar char="¯"/>
            </a:pPr>
            <a:r>
              <a:rPr lang="en-US" sz="2000" dirty="0" smtClean="0"/>
              <a:t>Shopping time</a:t>
            </a:r>
          </a:p>
          <a:p>
            <a:pPr marL="466725" indent="-466725">
              <a:lnSpc>
                <a:spcPct val="150000"/>
              </a:lnSpc>
              <a:buClr>
                <a:srgbClr val="3333CC"/>
              </a:buClr>
              <a:buFont typeface="Wingdings" panose="05000000000000000000" pitchFamily="2" charset="2"/>
              <a:buChar char="¯"/>
            </a:pPr>
            <a:r>
              <a:rPr lang="en-US" sz="2000" dirty="0" smtClean="0"/>
              <a:t>Shifting feelings about retailing (Spending ,value &amp;shopping)</a:t>
            </a:r>
          </a:p>
          <a:p>
            <a:pPr marL="466725" indent="-466725">
              <a:lnSpc>
                <a:spcPct val="150000"/>
              </a:lnSpc>
              <a:buClr>
                <a:srgbClr val="3333CC"/>
              </a:buClr>
              <a:buFont typeface="Wingdings" panose="05000000000000000000" pitchFamily="2" charset="2"/>
              <a:buChar char="¯"/>
            </a:pPr>
            <a:r>
              <a:rPr lang="en-US" sz="2000" dirty="0" smtClean="0"/>
              <a:t>Why people buy or not on a shopping trip</a:t>
            </a:r>
          </a:p>
          <a:p>
            <a:pPr marL="466725" indent="-466725">
              <a:lnSpc>
                <a:spcPct val="150000"/>
              </a:lnSpc>
              <a:buClr>
                <a:srgbClr val="3333CC"/>
              </a:buClr>
              <a:buFont typeface="Wingdings" panose="05000000000000000000" pitchFamily="2" charset="2"/>
              <a:buChar char="¯"/>
            </a:pPr>
            <a:r>
              <a:rPr lang="en-US" sz="2000" dirty="0" smtClean="0"/>
              <a:t>Attitudes toward private brands they think that its better than manufacturer brand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1684962" y="170442"/>
            <a:ext cx="6154220"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Top Reasons for Leaving an Apparel Store Without Buying</a:t>
            </a:r>
          </a:p>
        </p:txBody>
      </p:sp>
      <p:sp>
        <p:nvSpPr>
          <p:cNvPr id="5" name="Rectangle 3"/>
          <p:cNvSpPr txBox="1">
            <a:spLocks noChangeArrowheads="1"/>
          </p:cNvSpPr>
          <p:nvPr/>
        </p:nvSpPr>
        <p:spPr>
          <a:xfrm>
            <a:off x="923087" y="792395"/>
            <a:ext cx="7316787" cy="411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0" indent="-508000">
              <a:lnSpc>
                <a:spcPct val="150000"/>
              </a:lnSpc>
              <a:buClr>
                <a:srgbClr val="3333CC"/>
              </a:buClr>
              <a:buFont typeface="Wingdings" panose="05000000000000000000" pitchFamily="2" charset="2"/>
              <a:buChar char="¯"/>
            </a:pPr>
            <a:r>
              <a:rPr lang="en-US" sz="2800" dirty="0" smtClean="0"/>
              <a:t>Cannot find an appealing style</a:t>
            </a:r>
          </a:p>
          <a:p>
            <a:pPr marL="508000" indent="-508000">
              <a:lnSpc>
                <a:spcPct val="150000"/>
              </a:lnSpc>
              <a:buClr>
                <a:srgbClr val="3333CC"/>
              </a:buClr>
              <a:buFont typeface="Wingdings" panose="05000000000000000000" pitchFamily="2" charset="2"/>
              <a:buChar char="¯"/>
            </a:pPr>
            <a:r>
              <a:rPr lang="en-US" sz="2800" dirty="0" smtClean="0"/>
              <a:t>Cannot find the right size</a:t>
            </a:r>
          </a:p>
          <a:p>
            <a:pPr marL="508000" indent="-508000">
              <a:lnSpc>
                <a:spcPct val="150000"/>
              </a:lnSpc>
              <a:buClr>
                <a:srgbClr val="3333CC"/>
              </a:buClr>
              <a:buFont typeface="Wingdings" panose="05000000000000000000" pitchFamily="2" charset="2"/>
              <a:buChar char="¯"/>
            </a:pPr>
            <a:r>
              <a:rPr lang="en-US" sz="2800" dirty="0" smtClean="0"/>
              <a:t>No sales help is available</a:t>
            </a:r>
          </a:p>
          <a:p>
            <a:pPr marL="508000" indent="-508000">
              <a:lnSpc>
                <a:spcPct val="150000"/>
              </a:lnSpc>
              <a:buClr>
                <a:srgbClr val="3333CC"/>
              </a:buClr>
              <a:buFont typeface="Wingdings" panose="05000000000000000000" pitchFamily="2" charset="2"/>
              <a:buChar char="¯"/>
            </a:pPr>
            <a:r>
              <a:rPr lang="en-US" sz="2800" dirty="0" smtClean="0"/>
              <a:t>Cannot get in and out of the store easily</a:t>
            </a:r>
          </a:p>
          <a:p>
            <a:pPr marL="508000" indent="-508000">
              <a:lnSpc>
                <a:spcPct val="150000"/>
              </a:lnSpc>
              <a:buClr>
                <a:srgbClr val="3333CC"/>
              </a:buClr>
              <a:buFont typeface="Wingdings" panose="05000000000000000000" pitchFamily="2" charset="2"/>
              <a:buChar char="¯"/>
            </a:pPr>
            <a:r>
              <a:rPr lang="en-US" sz="2800" dirty="0" smtClean="0"/>
              <a:t>Prices are too high</a:t>
            </a:r>
            <a:endParaRPr lang="en-US" sz="2800" dirty="0"/>
          </a:p>
        </p:txBody>
      </p:sp>
    </p:spTree>
    <p:extLst>
      <p:ext uri="{BB962C8B-B14F-4D97-AF65-F5344CB8AC3E}">
        <p14:creationId xmlns:p14="http://schemas.microsoft.com/office/powerpoint/2010/main" val="986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2867248" y="149894"/>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sz="2000" b="1" dirty="0"/>
              <a:t>Cross-Shopping</a:t>
            </a:r>
          </a:p>
        </p:txBody>
      </p:sp>
      <p:sp>
        <p:nvSpPr>
          <p:cNvPr id="2" name="TextBox 1"/>
          <p:cNvSpPr txBox="1"/>
          <p:nvPr/>
        </p:nvSpPr>
        <p:spPr>
          <a:xfrm>
            <a:off x="442448" y="544533"/>
            <a:ext cx="8362597" cy="1420325"/>
          </a:xfrm>
          <a:prstGeom prst="rect">
            <a:avLst/>
          </a:prstGeom>
          <a:noFill/>
        </p:spPr>
        <p:txBody>
          <a:bodyPr wrap="square" rtlCol="0">
            <a:spAutoFit/>
          </a:bodyPr>
          <a:lstStyle/>
          <a:p>
            <a:pPr marL="508000" indent="-508000">
              <a:lnSpc>
                <a:spcPct val="150000"/>
              </a:lnSpc>
              <a:buClr>
                <a:srgbClr val="3333CC"/>
              </a:buClr>
              <a:buFont typeface="Wingdings" panose="05000000000000000000" pitchFamily="2" charset="2"/>
              <a:buChar char="¯"/>
            </a:pPr>
            <a:r>
              <a:rPr lang="en-US" sz="2000" dirty="0"/>
              <a:t>Shopping for a product category at more than one retail format during the year</a:t>
            </a:r>
          </a:p>
          <a:p>
            <a:pPr marL="508000" indent="-508000">
              <a:lnSpc>
                <a:spcPct val="150000"/>
              </a:lnSpc>
              <a:buClr>
                <a:srgbClr val="3333CC"/>
              </a:buClr>
              <a:buFont typeface="Wingdings" panose="05000000000000000000" pitchFamily="2" charset="2"/>
              <a:buChar char="¯"/>
            </a:pPr>
            <a:r>
              <a:rPr lang="en-US" sz="2000" dirty="0"/>
              <a:t>Visiting multiple retailers on one shopping trip</a:t>
            </a:r>
          </a:p>
        </p:txBody>
      </p:sp>
      <p:pic>
        <p:nvPicPr>
          <p:cNvPr id="1028" name="Picture 4" descr="Upselling v/s Cross-selling: All You Need To Know | WP Sw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108" y="2085655"/>
            <a:ext cx="6657653" cy="289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98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01;p34"/>
          <p:cNvSpPr txBox="1">
            <a:spLocks/>
          </p:cNvSpPr>
          <p:nvPr/>
        </p:nvSpPr>
        <p:spPr>
          <a:xfrm>
            <a:off x="2466557" y="107535"/>
            <a:ext cx="4088355" cy="467818"/>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The Consumer Decision Process</a:t>
            </a:r>
          </a:p>
        </p:txBody>
      </p:sp>
      <p:sp>
        <p:nvSpPr>
          <p:cNvPr id="4" name="TextBox 3"/>
          <p:cNvSpPr txBox="1"/>
          <p:nvPr/>
        </p:nvSpPr>
        <p:spPr>
          <a:xfrm>
            <a:off x="431514" y="750014"/>
            <a:ext cx="8404261" cy="1061829"/>
          </a:xfrm>
          <a:prstGeom prst="rect">
            <a:avLst/>
          </a:prstGeom>
          <a:noFill/>
        </p:spPr>
        <p:txBody>
          <a:bodyPr wrap="square" rtlCol="0">
            <a:spAutoFit/>
          </a:bodyPr>
          <a:lstStyle/>
          <a:p>
            <a:pPr algn="just">
              <a:lnSpc>
                <a:spcPct val="150000"/>
              </a:lnSpc>
            </a:pPr>
            <a:r>
              <a:rPr lang="en-US" dirty="0">
                <a:latin typeface="+mn-lt"/>
              </a:rPr>
              <a:t>Besides identifying target market traits, a retailer should know how people make decisions. This requires familiarity with consumer behavior, which is the process by which people determine whether, what, when, where, how, from whom, and how often to purchase goods and services.</a:t>
            </a:r>
            <a:endParaRPr lang="en-US" dirty="0">
              <a:latin typeface="+mn-lt"/>
              <a:ea typeface="Roboto" panose="020B0604020202020204" charset="0"/>
            </a:endParaRPr>
          </a:p>
        </p:txBody>
      </p:sp>
      <p:pic>
        <p:nvPicPr>
          <p:cNvPr id="3" name="Picture 2"/>
          <p:cNvPicPr>
            <a:picLocks noChangeAspect="1"/>
          </p:cNvPicPr>
          <p:nvPr/>
        </p:nvPicPr>
        <p:blipFill>
          <a:blip r:embed="rId2"/>
          <a:stretch>
            <a:fillRect/>
          </a:stretch>
        </p:blipFill>
        <p:spPr>
          <a:xfrm>
            <a:off x="795069" y="1986504"/>
            <a:ext cx="7677150" cy="2752725"/>
          </a:xfrm>
          <a:prstGeom prst="rect">
            <a:avLst/>
          </a:prstGeom>
        </p:spPr>
      </p:pic>
    </p:spTree>
    <p:extLst>
      <p:ext uri="{BB962C8B-B14F-4D97-AF65-F5344CB8AC3E}">
        <p14:creationId xmlns:p14="http://schemas.microsoft.com/office/powerpoint/2010/main" val="1196898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39421" y="174659"/>
            <a:ext cx="5630238" cy="369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Key Factors </a:t>
            </a:r>
            <a:r>
              <a:rPr lang="en-US" sz="1600" b="1" dirty="0" smtClean="0">
                <a:solidFill>
                  <a:schemeClr val="tx1"/>
                </a:solidFill>
              </a:rPr>
              <a:t>in </a:t>
            </a:r>
            <a:r>
              <a:rPr lang="en-US" sz="1600" b="1" dirty="0">
                <a:solidFill>
                  <a:schemeClr val="tx1"/>
                </a:solidFill>
              </a:rPr>
              <a:t>the Purchase Act</a:t>
            </a:r>
            <a:endParaRPr lang="en-US" sz="1600" b="1" dirty="0">
              <a:solidFill>
                <a:schemeClr val="tx1"/>
              </a:solidFill>
              <a:ea typeface="Roboto" panose="020B0604020202020204" charset="0"/>
            </a:endParaRPr>
          </a:p>
        </p:txBody>
      </p:sp>
      <p:pic>
        <p:nvPicPr>
          <p:cNvPr id="2" name="Picture 1"/>
          <p:cNvPicPr>
            <a:picLocks noChangeAspect="1"/>
          </p:cNvPicPr>
          <p:nvPr/>
        </p:nvPicPr>
        <p:blipFill>
          <a:blip r:embed="rId2"/>
          <a:stretch>
            <a:fillRect/>
          </a:stretch>
        </p:blipFill>
        <p:spPr>
          <a:xfrm>
            <a:off x="1281376" y="1029716"/>
            <a:ext cx="7146328" cy="3511461"/>
          </a:xfrm>
          <a:prstGeom prst="rect">
            <a:avLst/>
          </a:prstGeom>
        </p:spPr>
      </p:pic>
    </p:spTree>
    <p:extLst>
      <p:ext uri="{BB962C8B-B14F-4D97-AF65-F5344CB8AC3E}">
        <p14:creationId xmlns:p14="http://schemas.microsoft.com/office/powerpoint/2010/main" val="3888961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66487" y="226030"/>
            <a:ext cx="3339101" cy="369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Types of Consumer Decisions</a:t>
            </a:r>
            <a:endParaRPr lang="en-US" sz="1600" b="1" dirty="0">
              <a:solidFill>
                <a:schemeClr val="tx1"/>
              </a:solidFill>
              <a:latin typeface="Roboto" panose="020B0604020202020204" charset="0"/>
              <a:ea typeface="Roboto" panose="020B0604020202020204" charset="0"/>
            </a:endParaRPr>
          </a:p>
        </p:txBody>
      </p:sp>
      <p:sp>
        <p:nvSpPr>
          <p:cNvPr id="5" name="AutoShape 7"/>
          <p:cNvSpPr>
            <a:spLocks noChangeArrowheads="1"/>
          </p:cNvSpPr>
          <p:nvPr/>
        </p:nvSpPr>
        <p:spPr bwMode="auto">
          <a:xfrm>
            <a:off x="3295436" y="982894"/>
            <a:ext cx="1828800" cy="3505200"/>
          </a:xfrm>
          <a:prstGeom prst="upArrow">
            <a:avLst>
              <a:gd name="adj1" fmla="val 50000"/>
              <a:gd name="adj2" fmla="val 47917"/>
            </a:avLst>
          </a:prstGeom>
          <a:gradFill rotWithShape="0">
            <a:gsLst>
              <a:gs pos="0">
                <a:srgbClr val="CC0066"/>
              </a:gs>
              <a:gs pos="100000">
                <a:srgbClr val="CC0066">
                  <a:gamma/>
                  <a:shade val="46275"/>
                  <a:invGamma/>
                </a:srgbClr>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8"/>
          <p:cNvSpPr txBox="1">
            <a:spLocks noChangeArrowheads="1"/>
          </p:cNvSpPr>
          <p:nvPr/>
        </p:nvSpPr>
        <p:spPr bwMode="auto">
          <a:xfrm>
            <a:off x="5505236" y="1363894"/>
            <a:ext cx="2590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dirty="0"/>
              <a:t>     High</a:t>
            </a:r>
          </a:p>
          <a:p>
            <a:endParaRPr lang="en-US" sz="2800" b="1" i="1" dirty="0"/>
          </a:p>
          <a:p>
            <a:endParaRPr lang="en-US" sz="2800" b="1" i="1" dirty="0"/>
          </a:p>
          <a:p>
            <a:r>
              <a:rPr lang="en-US" sz="2800" b="1" i="1" dirty="0">
                <a:solidFill>
                  <a:srgbClr val="CC0066"/>
                </a:solidFill>
              </a:rPr>
              <a:t>RISK &amp; TIME</a:t>
            </a:r>
          </a:p>
          <a:p>
            <a:endParaRPr lang="en-US" sz="2800" b="1" i="1" dirty="0">
              <a:solidFill>
                <a:srgbClr val="FF3300"/>
              </a:solidFill>
            </a:endParaRPr>
          </a:p>
          <a:p>
            <a:endParaRPr lang="en-US" sz="2800" b="1" i="1" dirty="0"/>
          </a:p>
          <a:p>
            <a:r>
              <a:rPr lang="en-US" sz="2800" b="1" i="1" dirty="0"/>
              <a:t>     Low</a:t>
            </a:r>
            <a:endParaRPr lang="en-US" dirty="0"/>
          </a:p>
        </p:txBody>
      </p:sp>
      <p:sp>
        <p:nvSpPr>
          <p:cNvPr id="8" name="Text Box 9"/>
          <p:cNvSpPr txBox="1">
            <a:spLocks noChangeArrowheads="1"/>
          </p:cNvSpPr>
          <p:nvPr/>
        </p:nvSpPr>
        <p:spPr bwMode="auto">
          <a:xfrm>
            <a:off x="1085636" y="1363894"/>
            <a:ext cx="214947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t>Extended</a:t>
            </a:r>
          </a:p>
          <a:p>
            <a:endParaRPr lang="en-US" sz="2800" b="1" dirty="0"/>
          </a:p>
          <a:p>
            <a:endParaRPr lang="en-US" sz="2800" b="1" dirty="0"/>
          </a:p>
          <a:p>
            <a:r>
              <a:rPr lang="en-US" sz="2800" b="1" dirty="0"/>
              <a:t>Limited</a:t>
            </a:r>
          </a:p>
          <a:p>
            <a:endParaRPr lang="en-US" sz="2800" b="1" dirty="0"/>
          </a:p>
          <a:p>
            <a:endParaRPr lang="en-US" sz="2800" b="1" dirty="0"/>
          </a:p>
          <a:p>
            <a:r>
              <a:rPr lang="en-US" sz="2800" b="1" dirty="0"/>
              <a:t>Routine</a:t>
            </a:r>
            <a:endParaRPr lang="en-US" sz="2800" dirty="0"/>
          </a:p>
        </p:txBody>
      </p:sp>
    </p:spTree>
    <p:extLst>
      <p:ext uri="{BB962C8B-B14F-4D97-AF65-F5344CB8AC3E}">
        <p14:creationId xmlns:p14="http://schemas.microsoft.com/office/powerpoint/2010/main" val="255934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10842353" s="0" l="0"/>
                                      </p:by>
                                    </p:animClr>
                                    <p:animClr clrSpc="hsl" dir="cw">
                                      <p:cBhvr>
                                        <p:cTn id="7" dur="500" fill="hold"/>
                                        <p:tgtEl>
                                          <p:spTgt spid="5"/>
                                        </p:tgtEl>
                                        <p:attrNameLst>
                                          <p:attrName>fillcolor</p:attrName>
                                        </p:attrNameLst>
                                      </p:cBhvr>
                                      <p:by>
                                        <p:hsl h="10842353" s="0" l="0"/>
                                      </p:by>
                                    </p:animClr>
                                    <p:animClr clrSpc="hsl" dir="cw">
                                      <p:cBhvr>
                                        <p:cTn id="8" dur="500" fill="hold"/>
                                        <p:tgtEl>
                                          <p:spTgt spid="5"/>
                                        </p:tgtEl>
                                        <p:attrNameLst>
                                          <p:attrName>stroke.color</p:attrName>
                                        </p:attrNameLst>
                                      </p:cBhvr>
                                      <p:by>
                                        <p:hsl h="10842353"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84297" y="154112"/>
            <a:ext cx="3698696" cy="410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Types of Impulse Shopping</a:t>
            </a:r>
          </a:p>
        </p:txBody>
      </p:sp>
      <p:sp>
        <p:nvSpPr>
          <p:cNvPr id="6" name="Rectangle 3"/>
          <p:cNvSpPr txBox="1">
            <a:spLocks noChangeArrowheads="1"/>
          </p:cNvSpPr>
          <p:nvPr/>
        </p:nvSpPr>
        <p:spPr>
          <a:xfrm>
            <a:off x="733746" y="708061"/>
            <a:ext cx="6400800" cy="1600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66725" indent="-466725">
              <a:lnSpc>
                <a:spcPct val="150000"/>
              </a:lnSpc>
              <a:buClr>
                <a:srgbClr val="3333CC"/>
              </a:buClr>
              <a:buFont typeface="Wingdings" panose="05000000000000000000" pitchFamily="2" charset="2"/>
              <a:buChar char="¯"/>
            </a:pPr>
            <a:r>
              <a:rPr lang="en-US" sz="1800" dirty="0" smtClean="0"/>
              <a:t>Completely unplanned</a:t>
            </a:r>
          </a:p>
          <a:p>
            <a:pPr marL="466725" indent="-466725">
              <a:lnSpc>
                <a:spcPct val="150000"/>
              </a:lnSpc>
              <a:buClr>
                <a:srgbClr val="3333CC"/>
              </a:buClr>
              <a:buFont typeface="Wingdings" panose="05000000000000000000" pitchFamily="2" charset="2"/>
              <a:buChar char="¯"/>
            </a:pPr>
            <a:r>
              <a:rPr lang="en-US" sz="1800" dirty="0" smtClean="0"/>
              <a:t>Partially unplanned</a:t>
            </a:r>
          </a:p>
          <a:p>
            <a:pPr marL="466725" indent="-466725">
              <a:lnSpc>
                <a:spcPct val="150000"/>
              </a:lnSpc>
              <a:buClr>
                <a:srgbClr val="3333CC"/>
              </a:buClr>
              <a:buFont typeface="Wingdings" panose="05000000000000000000" pitchFamily="2" charset="2"/>
              <a:buChar char="¯"/>
            </a:pPr>
            <a:r>
              <a:rPr lang="en-US" sz="1800" dirty="0" smtClean="0"/>
              <a:t>Unplanned substitution</a:t>
            </a:r>
            <a:endParaRPr lang="en-US" sz="1800" dirty="0"/>
          </a:p>
        </p:txBody>
      </p:sp>
      <p:sp>
        <p:nvSpPr>
          <p:cNvPr id="2" name="TextBox 1"/>
          <p:cNvSpPr txBox="1"/>
          <p:nvPr/>
        </p:nvSpPr>
        <p:spPr>
          <a:xfrm>
            <a:off x="2082658" y="2969231"/>
            <a:ext cx="2410146" cy="872034"/>
          </a:xfrm>
          <a:prstGeom prst="rect">
            <a:avLst/>
          </a:prstGeom>
          <a:noFill/>
        </p:spPr>
        <p:txBody>
          <a:bodyPr wrap="square" rtlCol="0">
            <a:spAutoFit/>
          </a:bodyPr>
          <a:lstStyle/>
          <a:p>
            <a:pPr>
              <a:lnSpc>
                <a:spcPct val="150000"/>
              </a:lnSpc>
            </a:pPr>
            <a:r>
              <a:rPr lang="en-US" sz="1800" b="1" dirty="0" smtClean="0">
                <a:latin typeface="+mn-lt"/>
              </a:rPr>
              <a:t>Figure: Stimulating </a:t>
            </a:r>
            <a:r>
              <a:rPr lang="en-US" sz="1800" b="1" dirty="0">
                <a:latin typeface="+mn-lt"/>
              </a:rPr>
              <a:t>Impulse Purchases</a:t>
            </a:r>
          </a:p>
        </p:txBody>
      </p:sp>
      <p:pic>
        <p:nvPicPr>
          <p:cNvPr id="7" name="Picture 6" descr="07-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016" y="952500"/>
            <a:ext cx="330517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87010" y="1421258"/>
            <a:ext cx="6760397" cy="139386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smtClean="0">
                <a:solidFill>
                  <a:schemeClr val="tx1"/>
                </a:solidFill>
              </a:rPr>
              <a:t>Information Gathering and Processing in Retailing</a:t>
            </a:r>
            <a:endParaRPr lang="en-US" sz="4000" b="1" dirty="0">
              <a:solidFill>
                <a:schemeClr val="tx1"/>
              </a:solidFill>
            </a:endParaRPr>
          </a:p>
        </p:txBody>
      </p:sp>
    </p:spTree>
    <p:extLst>
      <p:ext uri="{BB962C8B-B14F-4D97-AF65-F5344CB8AC3E}">
        <p14:creationId xmlns:p14="http://schemas.microsoft.com/office/powerpoint/2010/main" val="30301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93188" y="113016"/>
            <a:ext cx="5116530" cy="580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How Information Flows in a Retail Distribution Channel</a:t>
            </a:r>
            <a:endParaRPr lang="en-US" sz="1600" b="1" dirty="0">
              <a:solidFill>
                <a:schemeClr val="tx1"/>
              </a:solidFill>
              <a:latin typeface="Roboto" panose="020B0604020202020204" charset="0"/>
              <a:ea typeface="Roboto" panose="020B0604020202020204" charset="0"/>
            </a:endParaRPr>
          </a:p>
        </p:txBody>
      </p:sp>
      <p:sp>
        <p:nvSpPr>
          <p:cNvPr id="4" name="Oval 3"/>
          <p:cNvSpPr>
            <a:spLocks noChangeArrowheads="1"/>
          </p:cNvSpPr>
          <p:nvPr/>
        </p:nvSpPr>
        <p:spPr bwMode="auto">
          <a:xfrm>
            <a:off x="873304" y="1531705"/>
            <a:ext cx="2057400" cy="1524000"/>
          </a:xfrm>
          <a:prstGeom prst="ellipse">
            <a:avLst/>
          </a:prstGeom>
          <a:solidFill>
            <a:srgbClr val="A493F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Information</a:t>
            </a:r>
          </a:p>
          <a:p>
            <a:pPr algn="ctr"/>
            <a:r>
              <a:rPr lang="en-US" b="1">
                <a:solidFill>
                  <a:schemeClr val="bg1"/>
                </a:solidFill>
              </a:rPr>
              <a:t>and the</a:t>
            </a:r>
          </a:p>
          <a:p>
            <a:pPr algn="ctr"/>
            <a:r>
              <a:rPr lang="en-US" b="1">
                <a:solidFill>
                  <a:schemeClr val="bg1"/>
                </a:solidFill>
              </a:rPr>
              <a:t>Supplier</a:t>
            </a:r>
          </a:p>
        </p:txBody>
      </p:sp>
      <p:sp>
        <p:nvSpPr>
          <p:cNvPr id="5" name="Rectangle 4"/>
          <p:cNvSpPr>
            <a:spLocks noChangeArrowheads="1"/>
          </p:cNvSpPr>
          <p:nvPr/>
        </p:nvSpPr>
        <p:spPr bwMode="auto">
          <a:xfrm>
            <a:off x="3387904" y="1684105"/>
            <a:ext cx="2057400" cy="1371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Information</a:t>
            </a:r>
          </a:p>
          <a:p>
            <a:pPr algn="ctr"/>
            <a:r>
              <a:rPr lang="en-US" b="1">
                <a:solidFill>
                  <a:schemeClr val="bg1"/>
                </a:solidFill>
              </a:rPr>
              <a:t>and the</a:t>
            </a:r>
          </a:p>
          <a:p>
            <a:pPr algn="ctr"/>
            <a:r>
              <a:rPr lang="en-US" b="1">
                <a:solidFill>
                  <a:schemeClr val="bg1"/>
                </a:solidFill>
              </a:rPr>
              <a:t>Retailer</a:t>
            </a:r>
          </a:p>
        </p:txBody>
      </p:sp>
      <p:sp>
        <p:nvSpPr>
          <p:cNvPr id="6" name="Oval 5"/>
          <p:cNvSpPr>
            <a:spLocks noChangeArrowheads="1"/>
          </p:cNvSpPr>
          <p:nvPr/>
        </p:nvSpPr>
        <p:spPr bwMode="auto">
          <a:xfrm>
            <a:off x="5902504" y="1531705"/>
            <a:ext cx="2057400" cy="15240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Information</a:t>
            </a:r>
          </a:p>
          <a:p>
            <a:pPr algn="ctr"/>
            <a:r>
              <a:rPr lang="en-US" b="1">
                <a:solidFill>
                  <a:schemeClr val="bg1"/>
                </a:solidFill>
              </a:rPr>
              <a:t>and the</a:t>
            </a:r>
          </a:p>
          <a:p>
            <a:pPr algn="ctr"/>
            <a:r>
              <a:rPr lang="en-US" b="1">
                <a:solidFill>
                  <a:schemeClr val="bg1"/>
                </a:solidFill>
              </a:rPr>
              <a:t>Consumer</a:t>
            </a:r>
          </a:p>
        </p:txBody>
      </p:sp>
      <p:cxnSp>
        <p:nvCxnSpPr>
          <p:cNvPr id="7" name="AutoShape 6"/>
          <p:cNvCxnSpPr>
            <a:cxnSpLocks noChangeShapeType="1"/>
            <a:stCxn id="4" idx="0"/>
            <a:endCxn id="6" idx="0"/>
          </p:cNvCxnSpPr>
          <p:nvPr/>
        </p:nvCxnSpPr>
        <p:spPr bwMode="auto">
          <a:xfrm rot="5400000" flipV="1">
            <a:off x="4415810" y="-982101"/>
            <a:ext cx="1588" cy="5029200"/>
          </a:xfrm>
          <a:prstGeom prst="bentConnector3">
            <a:avLst>
              <a:gd name="adj1" fmla="val -144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7"/>
          <p:cNvCxnSpPr>
            <a:cxnSpLocks noChangeShapeType="1"/>
            <a:stCxn id="6" idx="4"/>
            <a:endCxn id="4" idx="4"/>
          </p:cNvCxnSpPr>
          <p:nvPr/>
        </p:nvCxnSpPr>
        <p:spPr bwMode="auto">
          <a:xfrm rot="5400000">
            <a:off x="4415810" y="541899"/>
            <a:ext cx="1588" cy="5029200"/>
          </a:xfrm>
          <a:prstGeom prst="bentConnector3">
            <a:avLst>
              <a:gd name="adj1" fmla="val 144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Line 9"/>
          <p:cNvSpPr>
            <a:spLocks noChangeShapeType="1"/>
          </p:cNvSpPr>
          <p:nvPr/>
        </p:nvSpPr>
        <p:spPr bwMode="auto">
          <a:xfrm>
            <a:off x="2930704" y="2141305"/>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flipH="1">
            <a:off x="2930704" y="2598505"/>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a:off x="5521504" y="2065105"/>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flipH="1">
            <a:off x="5521504" y="259850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2490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00200" y="62928"/>
            <a:ext cx="75438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smtClean="0"/>
              <a:t>Suppliers Need To Know</a:t>
            </a:r>
            <a:endParaRPr lang="en-US" sz="3600" dirty="0"/>
          </a:p>
        </p:txBody>
      </p:sp>
      <p:sp>
        <p:nvSpPr>
          <p:cNvPr id="5" name="Rectangle 3"/>
          <p:cNvSpPr txBox="1">
            <a:spLocks noChangeArrowheads="1"/>
          </p:cNvSpPr>
          <p:nvPr/>
        </p:nvSpPr>
        <p:spPr>
          <a:xfrm>
            <a:off x="852755" y="918252"/>
            <a:ext cx="346710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smtClean="0">
                <a:solidFill>
                  <a:srgbClr val="CC0066"/>
                </a:solidFill>
                <a:effectLst>
                  <a:outerShdw blurRad="38100" dist="38100" dir="2700000" algn="tl">
                    <a:srgbClr val="C0C0C0"/>
                  </a:outerShdw>
                </a:effectLst>
              </a:rPr>
              <a:t>From the Retailer</a:t>
            </a:r>
          </a:p>
          <a:p>
            <a:pPr>
              <a:buClr>
                <a:srgbClr val="3333CC"/>
              </a:buClr>
              <a:buFont typeface="Wingdings" panose="05000000000000000000" pitchFamily="2" charset="2"/>
              <a:buChar char="v"/>
            </a:pPr>
            <a:r>
              <a:rPr lang="en-US" sz="2400" b="1" smtClean="0"/>
              <a:t>Estimates of category sales</a:t>
            </a:r>
          </a:p>
          <a:p>
            <a:pPr>
              <a:buClr>
                <a:srgbClr val="3333CC"/>
              </a:buClr>
              <a:buFont typeface="Wingdings" panose="05000000000000000000" pitchFamily="2" charset="2"/>
              <a:buChar char="v"/>
            </a:pPr>
            <a:r>
              <a:rPr lang="en-US" sz="2400" b="1" smtClean="0"/>
              <a:t>Inventory turnover rates</a:t>
            </a:r>
          </a:p>
          <a:p>
            <a:pPr>
              <a:buClr>
                <a:srgbClr val="3333CC"/>
              </a:buClr>
              <a:buFont typeface="Wingdings" panose="05000000000000000000" pitchFamily="2" charset="2"/>
              <a:buChar char="v"/>
            </a:pPr>
            <a:r>
              <a:rPr lang="en-US" sz="2400" b="1" smtClean="0"/>
              <a:t>Feedback on competitors</a:t>
            </a:r>
          </a:p>
          <a:p>
            <a:pPr>
              <a:buClr>
                <a:srgbClr val="3333CC"/>
              </a:buClr>
              <a:buFont typeface="Wingdings" panose="05000000000000000000" pitchFamily="2" charset="2"/>
              <a:buChar char="v"/>
            </a:pPr>
            <a:r>
              <a:rPr lang="en-US" sz="2400" b="1" smtClean="0"/>
              <a:t>Level of customer returns</a:t>
            </a:r>
          </a:p>
          <a:p>
            <a:endParaRPr lang="en-US" sz="2400" b="1" dirty="0"/>
          </a:p>
        </p:txBody>
      </p:sp>
      <p:sp>
        <p:nvSpPr>
          <p:cNvPr id="6" name="Rectangle 4"/>
          <p:cNvSpPr txBox="1">
            <a:spLocks noChangeArrowheads="1"/>
          </p:cNvSpPr>
          <p:nvPr/>
        </p:nvSpPr>
        <p:spPr>
          <a:xfrm>
            <a:off x="4472255" y="918252"/>
            <a:ext cx="354330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smtClean="0">
                <a:solidFill>
                  <a:srgbClr val="CC0066"/>
                </a:solidFill>
                <a:effectLst>
                  <a:outerShdw blurRad="38100" dist="38100" dir="2700000" algn="tl">
                    <a:srgbClr val="C0C0C0"/>
                  </a:outerShdw>
                </a:effectLst>
              </a:rPr>
              <a:t>From the Customer</a:t>
            </a:r>
          </a:p>
          <a:p>
            <a:pPr>
              <a:buClr>
                <a:srgbClr val="3333CC"/>
              </a:buClr>
              <a:buFont typeface="Wingdings" panose="05000000000000000000" pitchFamily="2" charset="2"/>
              <a:buChar char="v"/>
            </a:pPr>
            <a:r>
              <a:rPr lang="en-US" sz="2400" b="1" dirty="0" smtClean="0"/>
              <a:t>Attitudes toward styles and models</a:t>
            </a:r>
          </a:p>
          <a:p>
            <a:pPr>
              <a:buClr>
                <a:srgbClr val="3333CC"/>
              </a:buClr>
              <a:buFont typeface="Wingdings" panose="05000000000000000000" pitchFamily="2" charset="2"/>
              <a:buChar char="v"/>
            </a:pPr>
            <a:r>
              <a:rPr lang="en-US" sz="2400" b="1" dirty="0" smtClean="0"/>
              <a:t>Extent of brand loyalty</a:t>
            </a:r>
          </a:p>
          <a:p>
            <a:pPr>
              <a:buClr>
                <a:srgbClr val="3333CC"/>
              </a:buClr>
              <a:buFont typeface="Wingdings" panose="05000000000000000000" pitchFamily="2" charset="2"/>
              <a:buChar char="v"/>
            </a:pPr>
            <a:r>
              <a:rPr lang="en-US" sz="2400" b="1" dirty="0" smtClean="0"/>
              <a:t>Willingness to pay a premium for superior quality</a:t>
            </a:r>
            <a:endParaRPr lang="en-US" sz="2400" b="1" dirty="0"/>
          </a:p>
        </p:txBody>
      </p:sp>
    </p:spTree>
    <p:extLst>
      <p:ext uri="{BB962C8B-B14F-4D97-AF65-F5344CB8AC3E}">
        <p14:creationId xmlns:p14="http://schemas.microsoft.com/office/powerpoint/2010/main" val="3264969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239765" y="81317"/>
            <a:ext cx="4746662" cy="401569"/>
          </a:xfrm>
          <a:prstGeom prst="rect">
            <a:avLst/>
          </a:prstGeom>
          <a:solidFill>
            <a:srgbClr val="00B0F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r>
              <a:rPr lang="en-US" sz="1800" dirty="0" smtClean="0"/>
              <a:t>Identifying and Understanding Consumers</a:t>
            </a:r>
            <a:endParaRPr lang="en-US" sz="1800" dirty="0"/>
          </a:p>
        </p:txBody>
      </p:sp>
      <p:pic>
        <p:nvPicPr>
          <p:cNvPr id="7" name="Picture 6"/>
          <p:cNvPicPr>
            <a:picLocks noChangeAspect="1"/>
          </p:cNvPicPr>
          <p:nvPr/>
        </p:nvPicPr>
        <p:blipFill>
          <a:blip r:embed="rId2"/>
          <a:stretch>
            <a:fillRect/>
          </a:stretch>
        </p:blipFill>
        <p:spPr>
          <a:xfrm>
            <a:off x="3123343" y="829477"/>
            <a:ext cx="5943599" cy="3980274"/>
          </a:xfrm>
          <a:prstGeom prst="rect">
            <a:avLst/>
          </a:prstGeom>
        </p:spPr>
      </p:pic>
      <p:sp>
        <p:nvSpPr>
          <p:cNvPr id="8" name="TextBox 7"/>
          <p:cNvSpPr txBox="1"/>
          <p:nvPr/>
        </p:nvSpPr>
        <p:spPr>
          <a:xfrm>
            <a:off x="565078" y="1828801"/>
            <a:ext cx="2558265" cy="646331"/>
          </a:xfrm>
          <a:prstGeom prst="rect">
            <a:avLst/>
          </a:prstGeom>
          <a:noFill/>
        </p:spPr>
        <p:txBody>
          <a:bodyPr wrap="square" rtlCol="0">
            <a:spAutoFit/>
          </a:bodyPr>
          <a:lstStyle/>
          <a:p>
            <a:r>
              <a:rPr lang="en-US" sz="1800" b="1" dirty="0"/>
              <a:t>What Makes Retail Shoppers Tick</a:t>
            </a:r>
          </a:p>
        </p:txBody>
      </p:sp>
    </p:spTree>
    <p:extLst>
      <p:ext uri="{BB962C8B-B14F-4D97-AF65-F5344CB8AC3E}">
        <p14:creationId xmlns:p14="http://schemas.microsoft.com/office/powerpoint/2010/main" val="99962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922105" y="147263"/>
            <a:ext cx="7543800" cy="7260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smtClean="0">
                <a:solidFill>
                  <a:schemeClr val="accent2">
                    <a:lumMod val="50000"/>
                  </a:schemeClr>
                </a:solidFill>
              </a:rPr>
              <a:t>Retailers Need To Know</a:t>
            </a:r>
            <a:endParaRPr lang="en-US" sz="3600" dirty="0">
              <a:solidFill>
                <a:schemeClr val="accent2">
                  <a:lumMod val="50000"/>
                </a:schemeClr>
              </a:solidFill>
            </a:endParaRPr>
          </a:p>
        </p:txBody>
      </p:sp>
      <p:sp>
        <p:nvSpPr>
          <p:cNvPr id="18" name="Rectangle 3"/>
          <p:cNvSpPr txBox="1">
            <a:spLocks noChangeArrowheads="1"/>
          </p:cNvSpPr>
          <p:nvPr/>
        </p:nvSpPr>
        <p:spPr>
          <a:xfrm>
            <a:off x="996592" y="1068084"/>
            <a:ext cx="346710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smtClean="0">
                <a:solidFill>
                  <a:srgbClr val="CC0066"/>
                </a:solidFill>
                <a:effectLst>
                  <a:outerShdw blurRad="38100" dist="38100" dir="2700000" algn="tl">
                    <a:srgbClr val="C0C0C0"/>
                  </a:outerShdw>
                </a:effectLst>
              </a:rPr>
              <a:t>From the Supplier</a:t>
            </a:r>
          </a:p>
          <a:p>
            <a:pPr>
              <a:buClr>
                <a:srgbClr val="3333CC"/>
              </a:buClr>
              <a:buFont typeface="Wingdings" panose="05000000000000000000" pitchFamily="2" charset="2"/>
              <a:buChar char="v"/>
            </a:pPr>
            <a:r>
              <a:rPr lang="en-US" sz="2400" b="1" dirty="0" smtClean="0"/>
              <a:t>Advance notice of new models and model changes</a:t>
            </a:r>
          </a:p>
          <a:p>
            <a:pPr>
              <a:buClr>
                <a:srgbClr val="3333CC"/>
              </a:buClr>
              <a:buFont typeface="Wingdings" panose="05000000000000000000" pitchFamily="2" charset="2"/>
              <a:buChar char="v"/>
            </a:pPr>
            <a:r>
              <a:rPr lang="en-US" sz="2400" b="1" dirty="0" smtClean="0"/>
              <a:t>Training materials</a:t>
            </a:r>
          </a:p>
          <a:p>
            <a:pPr>
              <a:buClr>
                <a:srgbClr val="3333CC"/>
              </a:buClr>
              <a:buFont typeface="Wingdings" panose="05000000000000000000" pitchFamily="2" charset="2"/>
              <a:buChar char="v"/>
            </a:pPr>
            <a:r>
              <a:rPr lang="en-US" sz="2400" b="1" dirty="0" smtClean="0"/>
              <a:t>Sales forecasts</a:t>
            </a:r>
          </a:p>
          <a:p>
            <a:pPr>
              <a:buClr>
                <a:srgbClr val="3333CC"/>
              </a:buClr>
              <a:buFont typeface="Wingdings" panose="05000000000000000000" pitchFamily="2" charset="2"/>
              <a:buChar char="v"/>
            </a:pPr>
            <a:r>
              <a:rPr lang="en-US" sz="2400" b="1" dirty="0" smtClean="0"/>
              <a:t>Justifications for price changes</a:t>
            </a:r>
            <a:endParaRPr lang="en-US" sz="2400" b="1" dirty="0"/>
          </a:p>
        </p:txBody>
      </p:sp>
      <p:sp>
        <p:nvSpPr>
          <p:cNvPr id="19" name="Rectangle 4"/>
          <p:cNvSpPr txBox="1">
            <a:spLocks noChangeArrowheads="1"/>
          </p:cNvSpPr>
          <p:nvPr/>
        </p:nvSpPr>
        <p:spPr>
          <a:xfrm>
            <a:off x="4872946" y="1068084"/>
            <a:ext cx="369570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smtClean="0">
                <a:solidFill>
                  <a:srgbClr val="CC0066"/>
                </a:solidFill>
                <a:effectLst>
                  <a:outerShdw blurRad="38100" dist="38100" dir="2700000" algn="tl">
                    <a:srgbClr val="C0C0C0"/>
                  </a:outerShdw>
                </a:effectLst>
              </a:rPr>
              <a:t>From the Customer</a:t>
            </a:r>
          </a:p>
          <a:p>
            <a:pPr>
              <a:buClr>
                <a:srgbClr val="3333CC"/>
              </a:buClr>
              <a:buFont typeface="Wingdings" panose="05000000000000000000" pitchFamily="2" charset="2"/>
              <a:buChar char="v"/>
            </a:pPr>
            <a:r>
              <a:rPr lang="en-US" sz="2400" b="1" dirty="0" smtClean="0"/>
              <a:t>Why people shop there</a:t>
            </a:r>
          </a:p>
          <a:p>
            <a:pPr>
              <a:buClr>
                <a:srgbClr val="3333CC"/>
              </a:buClr>
              <a:buFont typeface="Wingdings" panose="05000000000000000000" pitchFamily="2" charset="2"/>
              <a:buChar char="v"/>
            </a:pPr>
            <a:r>
              <a:rPr lang="en-US" sz="2400" b="1" dirty="0" smtClean="0"/>
              <a:t>What they like and dislike</a:t>
            </a:r>
          </a:p>
          <a:p>
            <a:pPr>
              <a:buClr>
                <a:srgbClr val="3333CC"/>
              </a:buClr>
              <a:buFont typeface="Wingdings" panose="05000000000000000000" pitchFamily="2" charset="2"/>
              <a:buChar char="v"/>
            </a:pPr>
            <a:r>
              <a:rPr lang="en-US" sz="2400" b="1" dirty="0" smtClean="0"/>
              <a:t>Where else people shop</a:t>
            </a:r>
            <a:endParaRPr lang="en-US" sz="2400" b="1" dirty="0"/>
          </a:p>
        </p:txBody>
      </p:sp>
    </p:spTree>
    <p:extLst>
      <p:ext uri="{BB962C8B-B14F-4D97-AF65-F5344CB8AC3E}">
        <p14:creationId xmlns:p14="http://schemas.microsoft.com/office/powerpoint/2010/main" val="79789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62948" y="167811"/>
            <a:ext cx="7543800" cy="6232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smtClean="0">
                <a:solidFill>
                  <a:schemeClr val="accent2">
                    <a:lumMod val="50000"/>
                  </a:schemeClr>
                </a:solidFill>
              </a:rPr>
              <a:t>Consumers Need To Know</a:t>
            </a:r>
            <a:endParaRPr lang="en-US" sz="3600" b="1" dirty="0">
              <a:solidFill>
                <a:schemeClr val="accent2">
                  <a:lumMod val="50000"/>
                </a:schemeClr>
              </a:solidFill>
            </a:endParaRPr>
          </a:p>
        </p:txBody>
      </p:sp>
      <p:sp>
        <p:nvSpPr>
          <p:cNvPr id="8" name="Rectangle 3"/>
          <p:cNvSpPr txBox="1">
            <a:spLocks noChangeArrowheads="1"/>
          </p:cNvSpPr>
          <p:nvPr/>
        </p:nvSpPr>
        <p:spPr>
          <a:xfrm>
            <a:off x="1062948" y="1037261"/>
            <a:ext cx="346710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smtClean="0">
                <a:solidFill>
                  <a:srgbClr val="CC0066"/>
                </a:solidFill>
                <a:effectLst>
                  <a:outerShdw blurRad="38100" dist="38100" dir="2700000" algn="tl">
                    <a:srgbClr val="C0C0C0"/>
                  </a:outerShdw>
                </a:effectLst>
              </a:rPr>
              <a:t>From the Supplier</a:t>
            </a:r>
          </a:p>
          <a:p>
            <a:pPr>
              <a:buClr>
                <a:srgbClr val="3333CC"/>
              </a:buClr>
              <a:buFont typeface="Wingdings" panose="05000000000000000000" pitchFamily="2" charset="2"/>
              <a:buChar char="v"/>
            </a:pPr>
            <a:r>
              <a:rPr lang="en-US" sz="2400" b="1" dirty="0" smtClean="0"/>
              <a:t>Assembly and operating instructions</a:t>
            </a:r>
          </a:p>
          <a:p>
            <a:pPr>
              <a:buClr>
                <a:srgbClr val="3333CC"/>
              </a:buClr>
              <a:buFont typeface="Wingdings" panose="05000000000000000000" pitchFamily="2" charset="2"/>
              <a:buChar char="v"/>
            </a:pPr>
            <a:r>
              <a:rPr lang="en-US" sz="2400" b="1" dirty="0" smtClean="0"/>
              <a:t>Extent of warranty coverage</a:t>
            </a:r>
          </a:p>
          <a:p>
            <a:pPr>
              <a:buClr>
                <a:srgbClr val="3333CC"/>
              </a:buClr>
              <a:buFont typeface="Wingdings" panose="05000000000000000000" pitchFamily="2" charset="2"/>
              <a:buChar char="v"/>
            </a:pPr>
            <a:r>
              <a:rPr lang="en-US" sz="2400" b="1" dirty="0" smtClean="0"/>
              <a:t>Where to send a complaint</a:t>
            </a:r>
            <a:endParaRPr lang="en-US" sz="2400" b="1" dirty="0"/>
          </a:p>
        </p:txBody>
      </p:sp>
      <p:sp>
        <p:nvSpPr>
          <p:cNvPr id="9" name="Rectangle 4"/>
          <p:cNvSpPr txBox="1">
            <a:spLocks noChangeArrowheads="1"/>
          </p:cNvSpPr>
          <p:nvPr/>
        </p:nvSpPr>
        <p:spPr>
          <a:xfrm>
            <a:off x="4911048" y="1028700"/>
            <a:ext cx="369570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smtClean="0">
                <a:solidFill>
                  <a:srgbClr val="CC0066"/>
                </a:solidFill>
                <a:effectLst>
                  <a:outerShdw blurRad="38100" dist="38100" dir="2700000" algn="tl">
                    <a:srgbClr val="C0C0C0"/>
                  </a:outerShdw>
                </a:effectLst>
              </a:rPr>
              <a:t>From the Retailer</a:t>
            </a:r>
          </a:p>
          <a:p>
            <a:pPr>
              <a:buClr>
                <a:srgbClr val="3333CC"/>
              </a:buClr>
              <a:buFont typeface="Wingdings" panose="05000000000000000000" pitchFamily="2" charset="2"/>
              <a:buChar char="v"/>
            </a:pPr>
            <a:r>
              <a:rPr lang="en-US" sz="2400" b="1" dirty="0" smtClean="0"/>
              <a:t>Where specific merchandise is stocked in the store</a:t>
            </a:r>
          </a:p>
          <a:p>
            <a:pPr>
              <a:buClr>
                <a:srgbClr val="3333CC"/>
              </a:buClr>
              <a:buFont typeface="Wingdings" panose="05000000000000000000" pitchFamily="2" charset="2"/>
              <a:buChar char="v"/>
            </a:pPr>
            <a:r>
              <a:rPr lang="en-US" sz="2400" b="1" dirty="0" smtClean="0"/>
              <a:t>Methods of payment acceptable</a:t>
            </a:r>
          </a:p>
          <a:p>
            <a:pPr>
              <a:buClr>
                <a:srgbClr val="3333CC"/>
              </a:buClr>
              <a:buFont typeface="Wingdings" panose="05000000000000000000" pitchFamily="2" charset="2"/>
              <a:buChar char="v"/>
            </a:pPr>
            <a:r>
              <a:rPr lang="en-US" sz="2400" b="1" dirty="0" smtClean="0"/>
              <a:t>Rain check and other policies</a:t>
            </a:r>
            <a:endParaRPr lang="en-US" sz="2400" b="1" dirty="0"/>
          </a:p>
        </p:txBody>
      </p:sp>
    </p:spTree>
    <p:extLst>
      <p:ext uri="{BB962C8B-B14F-4D97-AF65-F5344CB8AC3E}">
        <p14:creationId xmlns:p14="http://schemas.microsoft.com/office/powerpoint/2010/main" val="1858491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44712" y="239730"/>
            <a:ext cx="75438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smtClean="0">
                <a:solidFill>
                  <a:schemeClr val="accent2">
                    <a:lumMod val="50000"/>
                  </a:schemeClr>
                </a:solidFill>
              </a:rPr>
              <a:t>Retail Information System (RIS)</a:t>
            </a:r>
            <a:endParaRPr lang="en-US" b="1" dirty="0">
              <a:solidFill>
                <a:schemeClr val="accent2">
                  <a:lumMod val="50000"/>
                </a:schemeClr>
              </a:solidFill>
            </a:endParaRPr>
          </a:p>
        </p:txBody>
      </p:sp>
      <p:sp>
        <p:nvSpPr>
          <p:cNvPr id="8" name="Rectangle 3"/>
          <p:cNvSpPr txBox="1">
            <a:spLocks noChangeArrowheads="1"/>
          </p:cNvSpPr>
          <p:nvPr/>
        </p:nvSpPr>
        <p:spPr>
          <a:xfrm>
            <a:off x="887858" y="1054814"/>
            <a:ext cx="7701338" cy="2971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66725" indent="-466725">
              <a:lnSpc>
                <a:spcPct val="150000"/>
              </a:lnSpc>
              <a:buClr>
                <a:srgbClr val="3333CC"/>
              </a:buClr>
              <a:buFont typeface="Wingdings" panose="05000000000000000000" pitchFamily="2" charset="2"/>
              <a:buChar char="v"/>
            </a:pPr>
            <a:r>
              <a:rPr lang="en-US" sz="2400" b="1" dirty="0" smtClean="0"/>
              <a:t>Anticipates the information needs of retail managers</a:t>
            </a:r>
          </a:p>
          <a:p>
            <a:pPr marL="466725" indent="-466725">
              <a:lnSpc>
                <a:spcPct val="150000"/>
              </a:lnSpc>
              <a:buClr>
                <a:srgbClr val="3333CC"/>
              </a:buClr>
              <a:buFont typeface="Wingdings" panose="05000000000000000000" pitchFamily="2" charset="2"/>
              <a:buChar char="v"/>
            </a:pPr>
            <a:r>
              <a:rPr lang="en-US" sz="2400" b="1" dirty="0" smtClean="0"/>
              <a:t>Collects, organizes, and stores relevant data on a continuous basis</a:t>
            </a:r>
          </a:p>
          <a:p>
            <a:pPr marL="466725" indent="-466725">
              <a:lnSpc>
                <a:spcPct val="150000"/>
              </a:lnSpc>
              <a:buClr>
                <a:srgbClr val="3333CC"/>
              </a:buClr>
              <a:buFont typeface="Wingdings" panose="05000000000000000000" pitchFamily="2" charset="2"/>
              <a:buChar char="v"/>
            </a:pPr>
            <a:r>
              <a:rPr lang="en-US" sz="2400" b="1" dirty="0" smtClean="0"/>
              <a:t>Directs the flow of information to the proper decision makers</a:t>
            </a:r>
            <a:endParaRPr lang="en-US" sz="2400" b="1" dirty="0"/>
          </a:p>
        </p:txBody>
      </p:sp>
    </p:spTree>
    <p:extLst>
      <p:ext uri="{BB962C8B-B14F-4D97-AF65-F5344CB8AC3E}">
        <p14:creationId xmlns:p14="http://schemas.microsoft.com/office/powerpoint/2010/main" val="101531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199" y="113015"/>
            <a:ext cx="3811713" cy="554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 Retail Information System</a:t>
            </a:r>
            <a:endParaRPr lang="en-US" sz="2000" b="1" dirty="0">
              <a:solidFill>
                <a:schemeClr val="tx1"/>
              </a:solidFill>
              <a:latin typeface="Roboto" panose="020B0604020202020204" charset="0"/>
              <a:ea typeface="Roboto" panose="020B0604020202020204" charset="0"/>
            </a:endParaRPr>
          </a:p>
        </p:txBody>
      </p:sp>
      <p:pic>
        <p:nvPicPr>
          <p:cNvPr id="7" name="Picture 6"/>
          <p:cNvPicPr>
            <a:picLocks noChangeAspect="1"/>
          </p:cNvPicPr>
          <p:nvPr/>
        </p:nvPicPr>
        <p:blipFill>
          <a:blip r:embed="rId2"/>
          <a:stretch>
            <a:fillRect/>
          </a:stretch>
        </p:blipFill>
        <p:spPr>
          <a:xfrm>
            <a:off x="1345915" y="785812"/>
            <a:ext cx="6606283" cy="4156058"/>
          </a:xfrm>
          <a:prstGeom prst="rect">
            <a:avLst/>
          </a:prstGeom>
        </p:spPr>
      </p:pic>
    </p:spTree>
    <p:extLst>
      <p:ext uri="{BB962C8B-B14F-4D97-AF65-F5344CB8AC3E}">
        <p14:creationId xmlns:p14="http://schemas.microsoft.com/office/powerpoint/2010/main" val="2161622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4830" y="174660"/>
            <a:ext cx="4787757" cy="400110"/>
          </a:xfrm>
          <a:prstGeom prst="rect">
            <a:avLst/>
          </a:prstGeom>
          <a:solidFill>
            <a:schemeClr val="accent1">
              <a:lumMod val="20000"/>
              <a:lumOff val="80000"/>
            </a:schemeClr>
          </a:solidFill>
        </p:spPr>
        <p:txBody>
          <a:bodyPr wrap="square" rtlCol="0">
            <a:spAutoFit/>
          </a:bodyPr>
          <a:lstStyle/>
          <a:p>
            <a:pPr algn="ctr"/>
            <a:r>
              <a:rPr lang="en-US" sz="2000" b="1" dirty="0">
                <a:solidFill>
                  <a:schemeClr val="tx1"/>
                </a:solidFill>
              </a:rPr>
              <a:t>Data-Base Management</a:t>
            </a:r>
            <a:endParaRPr lang="en-US" sz="2000" b="1" dirty="0">
              <a:solidFill>
                <a:schemeClr val="tx1"/>
              </a:solidFill>
              <a:latin typeface="Roboto" panose="020B0604020202020204" charset="0"/>
              <a:ea typeface="Roboto" panose="020B0604020202020204" charset="0"/>
            </a:endParaRPr>
          </a:p>
        </p:txBody>
      </p:sp>
      <p:sp>
        <p:nvSpPr>
          <p:cNvPr id="4" name="Rectangle 3"/>
          <p:cNvSpPr txBox="1">
            <a:spLocks noChangeArrowheads="1"/>
          </p:cNvSpPr>
          <p:nvPr/>
        </p:nvSpPr>
        <p:spPr>
          <a:xfrm>
            <a:off x="358950" y="574770"/>
            <a:ext cx="878505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0" indent="-508000">
              <a:lnSpc>
                <a:spcPct val="150000"/>
              </a:lnSpc>
              <a:buClr>
                <a:srgbClr val="3333CC"/>
              </a:buClr>
              <a:buFont typeface="Wingdings" panose="05000000000000000000" pitchFamily="2" charset="2"/>
              <a:buChar char="v"/>
            </a:pPr>
            <a:r>
              <a:rPr lang="en-US" sz="2000" dirty="0" smtClean="0"/>
              <a:t>System gathers, integrates, applies, and stores information in related subject areas</a:t>
            </a:r>
            <a:endParaRPr lang="ar-AE" sz="2000" dirty="0" smtClean="0">
              <a:cs typeface="Arial" panose="020B0604020202020204" pitchFamily="34" charset="0"/>
            </a:endParaRPr>
          </a:p>
          <a:p>
            <a:pPr marL="508000" indent="-508000">
              <a:lnSpc>
                <a:spcPct val="150000"/>
              </a:lnSpc>
              <a:buClr>
                <a:srgbClr val="3333CC"/>
              </a:buClr>
              <a:buFont typeface="Wingdings" panose="05000000000000000000" pitchFamily="2" charset="2"/>
              <a:buChar char="v"/>
            </a:pPr>
            <a:r>
              <a:rPr lang="en-US" sz="2000" dirty="0" smtClean="0"/>
              <a:t>Its a major element in an RIS</a:t>
            </a:r>
          </a:p>
          <a:p>
            <a:pPr marL="508000" indent="-508000">
              <a:lnSpc>
                <a:spcPct val="150000"/>
              </a:lnSpc>
              <a:buClr>
                <a:srgbClr val="3333CC"/>
              </a:buClr>
              <a:buFont typeface="Wingdings" panose="05000000000000000000" pitchFamily="2" charset="2"/>
              <a:buChar char="v"/>
            </a:pPr>
            <a:r>
              <a:rPr lang="en-US" sz="2000" dirty="0" smtClean="0">
                <a:cs typeface="Arial" panose="020B0604020202020204" pitchFamily="34" charset="0"/>
              </a:rPr>
              <a:t>Customer, vendor, product category data base </a:t>
            </a:r>
          </a:p>
          <a:p>
            <a:pPr marL="508000" indent="-508000">
              <a:lnSpc>
                <a:spcPct val="150000"/>
              </a:lnSpc>
              <a:buClr>
                <a:srgbClr val="3333CC"/>
              </a:buClr>
              <a:buFont typeface="Wingdings" panose="05000000000000000000" pitchFamily="2" charset="2"/>
              <a:buChar char="v"/>
            </a:pPr>
            <a:r>
              <a:rPr lang="en-US" sz="2000" dirty="0" smtClean="0"/>
              <a:t>Used for</a:t>
            </a:r>
          </a:p>
          <a:p>
            <a:pPr marL="1076325" lvl="1" indent="-454025">
              <a:buClr>
                <a:srgbClr val="3333CC"/>
              </a:buClr>
            </a:pPr>
            <a:r>
              <a:rPr lang="en-US" sz="1800" dirty="0" smtClean="0"/>
              <a:t>Frequent shopper programs</a:t>
            </a:r>
          </a:p>
          <a:p>
            <a:pPr marL="1076325" lvl="1" indent="-454025">
              <a:buClr>
                <a:srgbClr val="3333CC"/>
              </a:buClr>
            </a:pPr>
            <a:r>
              <a:rPr lang="en-US" sz="1800" dirty="0" smtClean="0"/>
              <a:t>Customer analysis</a:t>
            </a:r>
          </a:p>
          <a:p>
            <a:pPr marL="1076325" lvl="1" indent="-454025">
              <a:buClr>
                <a:srgbClr val="3333CC"/>
              </a:buClr>
            </a:pPr>
            <a:r>
              <a:rPr lang="en-US" sz="1800" dirty="0" smtClean="0"/>
              <a:t>Promotion evaluation</a:t>
            </a:r>
          </a:p>
          <a:p>
            <a:pPr marL="1076325" lvl="1" indent="-454025">
              <a:buClr>
                <a:srgbClr val="3333CC"/>
              </a:buClr>
            </a:pPr>
            <a:r>
              <a:rPr lang="en-US" sz="1800" dirty="0" smtClean="0"/>
              <a:t>Inventory planning</a:t>
            </a:r>
          </a:p>
          <a:p>
            <a:pPr marL="1076325" lvl="1" indent="-454025">
              <a:buClr>
                <a:srgbClr val="3333CC"/>
              </a:buClr>
            </a:pPr>
            <a:r>
              <a:rPr lang="en-US" sz="1800" dirty="0" smtClean="0"/>
              <a:t>Trading area analysis</a:t>
            </a:r>
            <a:endParaRPr lang="en-US" sz="1800" dirty="0"/>
          </a:p>
        </p:txBody>
      </p:sp>
    </p:spTree>
    <p:extLst>
      <p:ext uri="{BB962C8B-B14F-4D97-AF65-F5344CB8AC3E}">
        <p14:creationId xmlns:p14="http://schemas.microsoft.com/office/powerpoint/2010/main" val="37020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59176" y="133564"/>
            <a:ext cx="7543800" cy="4623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t>Five Steps to Approaching Data-Base Management</a:t>
            </a:r>
            <a:endParaRPr lang="en-US" sz="1050" b="1" dirty="0"/>
          </a:p>
        </p:txBody>
      </p:sp>
      <p:sp>
        <p:nvSpPr>
          <p:cNvPr id="6" name="Rectangle 3"/>
          <p:cNvSpPr txBox="1">
            <a:spLocks noChangeArrowheads="1"/>
          </p:cNvSpPr>
          <p:nvPr/>
        </p:nvSpPr>
        <p:spPr>
          <a:xfrm>
            <a:off x="472612" y="952072"/>
            <a:ext cx="8404260" cy="3581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Clr>
                <a:srgbClr val="3333CC"/>
              </a:buClr>
              <a:buFont typeface="Wingdings" panose="05000000000000000000" pitchFamily="2" charset="2"/>
              <a:buChar char="v"/>
            </a:pPr>
            <a:r>
              <a:rPr lang="en-US" sz="1800" dirty="0" smtClean="0"/>
              <a:t>Plan the particular data base and its components and determine information needs</a:t>
            </a:r>
          </a:p>
          <a:p>
            <a:pPr>
              <a:lnSpc>
                <a:spcPct val="150000"/>
              </a:lnSpc>
              <a:buClr>
                <a:srgbClr val="3333CC"/>
              </a:buClr>
              <a:buFont typeface="Wingdings" panose="05000000000000000000" pitchFamily="2" charset="2"/>
              <a:buChar char="v"/>
            </a:pPr>
            <a:r>
              <a:rPr lang="en-US" sz="1800" dirty="0" smtClean="0"/>
              <a:t>Acquire the necessary information</a:t>
            </a:r>
          </a:p>
          <a:p>
            <a:pPr>
              <a:lnSpc>
                <a:spcPct val="150000"/>
              </a:lnSpc>
              <a:buClr>
                <a:srgbClr val="3333CC"/>
              </a:buClr>
              <a:buFont typeface="Wingdings" panose="05000000000000000000" pitchFamily="2" charset="2"/>
              <a:buChar char="v"/>
            </a:pPr>
            <a:r>
              <a:rPr lang="en-US" sz="1800" dirty="0" smtClean="0"/>
              <a:t>Retain the information in a usable and accessible format</a:t>
            </a:r>
          </a:p>
          <a:p>
            <a:pPr>
              <a:lnSpc>
                <a:spcPct val="150000"/>
              </a:lnSpc>
              <a:buClr>
                <a:srgbClr val="3333CC"/>
              </a:buClr>
              <a:buFont typeface="Wingdings" panose="05000000000000000000" pitchFamily="2" charset="2"/>
              <a:buChar char="v"/>
            </a:pPr>
            <a:r>
              <a:rPr lang="en-US" sz="1800" dirty="0" smtClean="0"/>
              <a:t>Update the data base regularly to reflect changing demographics, recent purchases, etc.</a:t>
            </a:r>
          </a:p>
          <a:p>
            <a:pPr>
              <a:lnSpc>
                <a:spcPct val="150000"/>
              </a:lnSpc>
              <a:buClr>
                <a:srgbClr val="3333CC"/>
              </a:buClr>
              <a:buFont typeface="Wingdings" panose="05000000000000000000" pitchFamily="2" charset="2"/>
              <a:buChar char="v"/>
            </a:pPr>
            <a:r>
              <a:rPr lang="en-US" sz="1800" dirty="0" smtClean="0"/>
              <a:t>Analyze the data base to determine strengths and weaknesses</a:t>
            </a:r>
          </a:p>
          <a:p>
            <a:pPr>
              <a:lnSpc>
                <a:spcPct val="150000"/>
              </a:lnSpc>
              <a:buClr>
                <a:srgbClr val="3333CC"/>
              </a:buClr>
              <a:buFont typeface="Wingdings" panose="05000000000000000000" pitchFamily="2" charset="2"/>
              <a:buChar char="v"/>
            </a:pPr>
            <a:r>
              <a:rPr lang="en-US" sz="1800" dirty="0" smtClean="0"/>
              <a:t>E.g. By customer; purchase frequency, items bought, average purchase </a:t>
            </a:r>
            <a:endParaRPr lang="en-US" sz="1800" dirty="0"/>
          </a:p>
        </p:txBody>
      </p:sp>
    </p:spTree>
    <p:extLst>
      <p:ext uri="{BB962C8B-B14F-4D97-AF65-F5344CB8AC3E}">
        <p14:creationId xmlns:p14="http://schemas.microsoft.com/office/powerpoint/2010/main" val="33744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51726" y="26535"/>
            <a:ext cx="75438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t>Retail Data-Base Management in Action</a:t>
            </a:r>
            <a:endParaRPr lang="en-US" sz="2800" b="1" dirty="0"/>
          </a:p>
        </p:txBody>
      </p:sp>
      <p:sp>
        <p:nvSpPr>
          <p:cNvPr id="3" name="TextBox 2"/>
          <p:cNvSpPr txBox="1"/>
          <p:nvPr/>
        </p:nvSpPr>
        <p:spPr>
          <a:xfrm>
            <a:off x="318501" y="996593"/>
            <a:ext cx="3575405" cy="2862322"/>
          </a:xfrm>
          <a:prstGeom prst="rect">
            <a:avLst/>
          </a:prstGeom>
          <a:noFill/>
        </p:spPr>
        <p:txBody>
          <a:bodyPr wrap="square" rtlCol="0">
            <a:spAutoFit/>
          </a:bodyPr>
          <a:lstStyle/>
          <a:p>
            <a:r>
              <a:rPr lang="en-US" sz="1200" dirty="0"/>
              <a:t>The data warehouse is where information is collected, sorted, and stored centrally. Information is disseminated to retailer personnel, as well as to channel partners (such as alerting them to what merchandise is hot and what is not hot) and customers (such as telling them about order status). In data mining, retail executives and other employees—and sometimes channel partners—analyze information by customer type, product category, and so forth in order to determine opportunities for tailored marketing efforts. With micromarketing, the retailer applies differentiated marketing. Focused retail strategy mixes are planned for specific customer segments—or even for individual customers.</a:t>
            </a:r>
          </a:p>
        </p:txBody>
      </p:sp>
      <p:pic>
        <p:nvPicPr>
          <p:cNvPr id="4" name="Picture 3"/>
          <p:cNvPicPr>
            <a:picLocks noChangeAspect="1"/>
          </p:cNvPicPr>
          <p:nvPr/>
        </p:nvPicPr>
        <p:blipFill>
          <a:blip r:embed="rId2"/>
          <a:stretch>
            <a:fillRect/>
          </a:stretch>
        </p:blipFill>
        <p:spPr>
          <a:xfrm>
            <a:off x="4036255" y="810320"/>
            <a:ext cx="5107746" cy="4131550"/>
          </a:xfrm>
          <a:prstGeom prst="rect">
            <a:avLst/>
          </a:prstGeom>
        </p:spPr>
      </p:pic>
    </p:spTree>
    <p:extLst>
      <p:ext uri="{BB962C8B-B14F-4D97-AF65-F5344CB8AC3E}">
        <p14:creationId xmlns:p14="http://schemas.microsoft.com/office/powerpoint/2010/main" val="2808389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92822" y="219182"/>
            <a:ext cx="7543800" cy="726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smtClean="0"/>
              <a:t>Components of a Data Warehouse</a:t>
            </a:r>
            <a:endParaRPr lang="en-US" sz="1200" b="1" dirty="0"/>
          </a:p>
        </p:txBody>
      </p:sp>
      <p:sp>
        <p:nvSpPr>
          <p:cNvPr id="5" name="Rectangle 3"/>
          <p:cNvSpPr txBox="1">
            <a:spLocks noChangeArrowheads="1"/>
          </p:cNvSpPr>
          <p:nvPr/>
        </p:nvSpPr>
        <p:spPr>
          <a:xfrm>
            <a:off x="792822" y="1085636"/>
            <a:ext cx="7010400" cy="35052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0" indent="-508000">
              <a:lnSpc>
                <a:spcPct val="150000"/>
              </a:lnSpc>
              <a:buClr>
                <a:srgbClr val="3333CC"/>
              </a:buClr>
              <a:buFont typeface="Wingdings" panose="05000000000000000000" pitchFamily="2" charset="2"/>
              <a:buChar char="v"/>
            </a:pPr>
            <a:r>
              <a:rPr lang="en-US" sz="2000" dirty="0" smtClean="0"/>
              <a:t>Physical storage location for </a:t>
            </a:r>
            <a:r>
              <a:rPr lang="en-US" sz="2000" b="1" dirty="0" smtClean="0"/>
              <a:t>data </a:t>
            </a:r>
            <a:r>
              <a:rPr lang="en-US" sz="2000" b="1" dirty="0" smtClean="0">
                <a:cs typeface="Arial" panose="020B0604020202020204" pitchFamily="34" charset="0"/>
              </a:rPr>
              <a:t>–</a:t>
            </a:r>
            <a:r>
              <a:rPr lang="en-US" sz="2000" b="1" dirty="0" smtClean="0"/>
              <a:t> the warehouse</a:t>
            </a:r>
          </a:p>
          <a:p>
            <a:pPr marL="508000" indent="-508000">
              <a:lnSpc>
                <a:spcPct val="150000"/>
              </a:lnSpc>
              <a:buClr>
                <a:srgbClr val="3333CC"/>
              </a:buClr>
              <a:buFont typeface="Wingdings" panose="05000000000000000000" pitchFamily="2" charset="2"/>
              <a:buChar char="v"/>
            </a:pPr>
            <a:r>
              <a:rPr lang="en-US" sz="2000" b="1" dirty="0" smtClean="0"/>
              <a:t>Software to copy</a:t>
            </a:r>
            <a:r>
              <a:rPr lang="en-US" sz="2000" dirty="0" smtClean="0"/>
              <a:t> original databases and transfer them to warehouse</a:t>
            </a:r>
          </a:p>
          <a:p>
            <a:pPr marL="508000" indent="-508000">
              <a:lnSpc>
                <a:spcPct val="150000"/>
              </a:lnSpc>
              <a:buClr>
                <a:srgbClr val="3333CC"/>
              </a:buClr>
              <a:buFont typeface="Wingdings" panose="05000000000000000000" pitchFamily="2" charset="2"/>
              <a:buChar char="v"/>
            </a:pPr>
            <a:r>
              <a:rPr lang="en-US" sz="2000" b="1" dirty="0" smtClean="0"/>
              <a:t>Interactive software</a:t>
            </a:r>
            <a:r>
              <a:rPr lang="en-US" sz="2000" dirty="0" smtClean="0"/>
              <a:t> to allow processing of inquiries</a:t>
            </a:r>
          </a:p>
          <a:p>
            <a:pPr marL="508000" indent="-508000">
              <a:lnSpc>
                <a:spcPct val="150000"/>
              </a:lnSpc>
              <a:buClr>
                <a:srgbClr val="3333CC"/>
              </a:buClr>
              <a:buFont typeface="Wingdings" panose="05000000000000000000" pitchFamily="2" charset="2"/>
              <a:buChar char="v"/>
            </a:pPr>
            <a:r>
              <a:rPr lang="en-US" sz="2000" dirty="0" smtClean="0"/>
              <a:t>A </a:t>
            </a:r>
            <a:r>
              <a:rPr lang="en-US" sz="2000" b="1" dirty="0" smtClean="0"/>
              <a:t>directory</a:t>
            </a:r>
            <a:r>
              <a:rPr lang="en-US" sz="2000" dirty="0" smtClean="0"/>
              <a:t> for the categories of information kept in the warehouse</a:t>
            </a:r>
            <a:endParaRPr lang="en-US" sz="2000" dirty="0"/>
          </a:p>
        </p:txBody>
      </p:sp>
    </p:spTree>
    <p:extLst>
      <p:ext uri="{BB962C8B-B14F-4D97-AF65-F5344CB8AC3E}">
        <p14:creationId xmlns:p14="http://schemas.microsoft.com/office/powerpoint/2010/main" val="31120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charRg st="51" end="119"/>
                                            </p:txEl>
                                          </p:spTgt>
                                        </p:tgtEl>
                                        <p:attrNameLst>
                                          <p:attrName>style.visibility</p:attrName>
                                        </p:attrNameLst>
                                      </p:cBhvr>
                                      <p:to>
                                        <p:strVal val="visible"/>
                                      </p:to>
                                    </p:set>
                                    <p:animEffect transition="in" filter="blinds(horizontal)">
                                      <p:cBhvr>
                                        <p:cTn id="10" dur="500"/>
                                        <p:tgtEl>
                                          <p:spTgt spid="5">
                                            <p:txEl>
                                              <p:charRg st="51" end="11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charRg st="119" end="173"/>
                                            </p:txEl>
                                          </p:spTgt>
                                        </p:tgtEl>
                                        <p:attrNameLst>
                                          <p:attrName>style.visibility</p:attrName>
                                        </p:attrNameLst>
                                      </p:cBhvr>
                                      <p:to>
                                        <p:strVal val="visible"/>
                                      </p:to>
                                    </p:set>
                                    <p:animEffect transition="in" filter="blinds(horizontal)">
                                      <p:cBhvr>
                                        <p:cTn id="13" dur="500"/>
                                        <p:tgtEl>
                                          <p:spTgt spid="5">
                                            <p:txEl>
                                              <p:charRg st="119" end="17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charRg st="173" end="240"/>
                                            </p:txEl>
                                          </p:spTgt>
                                        </p:tgtEl>
                                        <p:attrNameLst>
                                          <p:attrName>style.visibility</p:attrName>
                                        </p:attrNameLst>
                                      </p:cBhvr>
                                      <p:to>
                                        <p:strVal val="visible"/>
                                      </p:to>
                                    </p:set>
                                    <p:animEffect transition="in" filter="blinds(horizontal)">
                                      <p:cBhvr>
                                        <p:cTn id="16" dur="500"/>
                                        <p:tgtEl>
                                          <p:spTgt spid="5">
                                            <p:txEl>
                                              <p:charRg st="173" end="2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24847" y="136989"/>
            <a:ext cx="75438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smtClean="0">
                <a:solidFill>
                  <a:schemeClr val="accent1">
                    <a:lumMod val="50000"/>
                  </a:schemeClr>
                </a:solidFill>
              </a:rPr>
              <a:t>Data Mining and Micromarketing</a:t>
            </a:r>
            <a:endParaRPr lang="en-US" b="1" dirty="0">
              <a:solidFill>
                <a:schemeClr val="accent1">
                  <a:lumMod val="50000"/>
                </a:schemeClr>
              </a:solidFill>
            </a:endParaRPr>
          </a:p>
        </p:txBody>
      </p:sp>
      <p:sp>
        <p:nvSpPr>
          <p:cNvPr id="5" name="Rectangle 3"/>
          <p:cNvSpPr txBox="1">
            <a:spLocks noChangeArrowheads="1"/>
          </p:cNvSpPr>
          <p:nvPr/>
        </p:nvSpPr>
        <p:spPr>
          <a:xfrm>
            <a:off x="854467" y="952500"/>
            <a:ext cx="7315200" cy="41910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66725" indent="-466725">
              <a:lnSpc>
                <a:spcPct val="150000"/>
              </a:lnSpc>
              <a:buClr>
                <a:srgbClr val="3333CC"/>
              </a:buClr>
              <a:buFont typeface="Wingdings" panose="05000000000000000000" pitchFamily="2" charset="2"/>
              <a:buChar char="v"/>
            </a:pPr>
            <a:r>
              <a:rPr lang="en-US" sz="2000" b="1" i="1" dirty="0" smtClean="0"/>
              <a:t>Data mining</a:t>
            </a:r>
            <a:r>
              <a:rPr lang="en-US" sz="2000" dirty="0" smtClean="0"/>
              <a:t> is the </a:t>
            </a:r>
            <a:r>
              <a:rPr lang="en-US" sz="2000" b="1" dirty="0" smtClean="0"/>
              <a:t>in-depth</a:t>
            </a:r>
            <a:r>
              <a:rPr lang="en-US" sz="2000" dirty="0" smtClean="0"/>
              <a:t> analysis of information to </a:t>
            </a:r>
            <a:r>
              <a:rPr lang="en-US" sz="2000" b="1" dirty="0" smtClean="0"/>
              <a:t>gain</a:t>
            </a:r>
            <a:r>
              <a:rPr lang="en-US" sz="2000" dirty="0" smtClean="0"/>
              <a:t> specific insights about customers, product categories, vendors, and so forth</a:t>
            </a:r>
          </a:p>
          <a:p>
            <a:pPr marL="466725" indent="-466725">
              <a:lnSpc>
                <a:spcPct val="150000"/>
              </a:lnSpc>
              <a:buClr>
                <a:srgbClr val="3333CC"/>
              </a:buClr>
              <a:buFont typeface="Wingdings" panose="05000000000000000000" pitchFamily="2" charset="2"/>
              <a:buChar char="v"/>
            </a:pPr>
            <a:r>
              <a:rPr lang="en-US" sz="2000" b="1" i="1" dirty="0" smtClean="0"/>
              <a:t>Micromarketing</a:t>
            </a:r>
            <a:r>
              <a:rPr lang="en-US" sz="2000" dirty="0" smtClean="0"/>
              <a:t> is an </a:t>
            </a:r>
            <a:r>
              <a:rPr lang="en-US" sz="2000" b="1" dirty="0" smtClean="0"/>
              <a:t>application</a:t>
            </a:r>
            <a:r>
              <a:rPr lang="en-US" sz="2000" dirty="0" smtClean="0"/>
              <a:t> of data mining, whereby retailers use differentiated marketing and develop focused retail strategy mixes for specific customer segments</a:t>
            </a:r>
            <a:endParaRPr lang="en-US" sz="2000" dirty="0"/>
          </a:p>
        </p:txBody>
      </p:sp>
    </p:spTree>
    <p:extLst>
      <p:ext uri="{BB962C8B-B14F-4D97-AF65-F5344CB8AC3E}">
        <p14:creationId xmlns:p14="http://schemas.microsoft.com/office/powerpoint/2010/main" val="1802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5"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0315" y="133563"/>
            <a:ext cx="5178176" cy="707886"/>
          </a:xfrm>
          <a:prstGeom prst="rect">
            <a:avLst/>
          </a:prstGeom>
          <a:noFill/>
        </p:spPr>
        <p:txBody>
          <a:bodyPr wrap="square" rtlCol="0">
            <a:spAutoFit/>
          </a:bodyPr>
          <a:lstStyle/>
          <a:p>
            <a:r>
              <a:rPr lang="en-US" sz="2000" b="1" dirty="0"/>
              <a:t>Applying UPC Technology to Gain Better Information</a:t>
            </a:r>
          </a:p>
        </p:txBody>
      </p:sp>
      <p:pic>
        <p:nvPicPr>
          <p:cNvPr id="5" name="Picture 3" descr="08-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3193" y="841449"/>
            <a:ext cx="28797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08-0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69513" y="1776486"/>
            <a:ext cx="3695700" cy="2244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0663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3028309" y="2051407"/>
            <a:ext cx="2286000" cy="1143000"/>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a:r>
              <a:rPr lang="en-US" sz="2000" b="1" dirty="0">
                <a:solidFill>
                  <a:schemeClr val="tx1"/>
                </a:solidFill>
              </a:rPr>
              <a:t>Lifestyle</a:t>
            </a:r>
          </a:p>
        </p:txBody>
      </p:sp>
      <p:sp>
        <p:nvSpPr>
          <p:cNvPr id="5" name="Rectangle 4"/>
          <p:cNvSpPr>
            <a:spLocks noChangeArrowheads="1"/>
          </p:cNvSpPr>
          <p:nvPr/>
        </p:nvSpPr>
        <p:spPr bwMode="auto">
          <a:xfrm>
            <a:off x="1580509" y="908407"/>
            <a:ext cx="1371600" cy="9906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600">
                <a:solidFill>
                  <a:schemeClr val="tx1"/>
                </a:solidFill>
              </a:rPr>
              <a:t>Culture</a:t>
            </a:r>
          </a:p>
        </p:txBody>
      </p:sp>
      <p:sp>
        <p:nvSpPr>
          <p:cNvPr id="6" name="Rectangle 5"/>
          <p:cNvSpPr>
            <a:spLocks noChangeArrowheads="1"/>
          </p:cNvSpPr>
          <p:nvPr/>
        </p:nvSpPr>
        <p:spPr bwMode="auto">
          <a:xfrm>
            <a:off x="5542909" y="908407"/>
            <a:ext cx="1371600" cy="9906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600">
                <a:solidFill>
                  <a:schemeClr val="tx1"/>
                </a:solidFill>
              </a:rPr>
              <a:t>Reference</a:t>
            </a:r>
          </a:p>
          <a:p>
            <a:pPr algn="ctr"/>
            <a:r>
              <a:rPr lang="en-US" sz="1600">
                <a:solidFill>
                  <a:schemeClr val="tx1"/>
                </a:solidFill>
              </a:rPr>
              <a:t>Groups</a:t>
            </a:r>
          </a:p>
        </p:txBody>
      </p:sp>
      <p:sp>
        <p:nvSpPr>
          <p:cNvPr id="7" name="Rectangle 7"/>
          <p:cNvSpPr>
            <a:spLocks noChangeArrowheads="1"/>
          </p:cNvSpPr>
          <p:nvPr/>
        </p:nvSpPr>
        <p:spPr bwMode="auto">
          <a:xfrm>
            <a:off x="5085709" y="3727807"/>
            <a:ext cx="2209800" cy="11430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600">
                <a:solidFill>
                  <a:schemeClr val="tx1"/>
                </a:solidFill>
              </a:rPr>
              <a:t>Family Life Cycle: </a:t>
            </a:r>
          </a:p>
          <a:p>
            <a:pPr algn="ctr"/>
            <a:r>
              <a:rPr lang="en-US" sz="1600">
                <a:solidFill>
                  <a:schemeClr val="tx1"/>
                </a:solidFill>
              </a:rPr>
              <a:t>bachelorhood </a:t>
            </a:r>
          </a:p>
          <a:p>
            <a:pPr algn="ctr"/>
            <a:r>
              <a:rPr lang="en-US" sz="1600">
                <a:solidFill>
                  <a:schemeClr val="tx1"/>
                </a:solidFill>
              </a:rPr>
              <a:t>to children , solitary </a:t>
            </a:r>
          </a:p>
        </p:txBody>
      </p:sp>
      <p:sp>
        <p:nvSpPr>
          <p:cNvPr id="8" name="Rectangle 8"/>
          <p:cNvSpPr>
            <a:spLocks noChangeArrowheads="1"/>
          </p:cNvSpPr>
          <p:nvPr/>
        </p:nvSpPr>
        <p:spPr bwMode="auto">
          <a:xfrm>
            <a:off x="6000109" y="2280007"/>
            <a:ext cx="1600200" cy="9906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600">
                <a:solidFill>
                  <a:schemeClr val="tx1"/>
                </a:solidFill>
              </a:rPr>
              <a:t>Time </a:t>
            </a:r>
          </a:p>
          <a:p>
            <a:pPr algn="ctr"/>
            <a:r>
              <a:rPr lang="en-US" sz="1600">
                <a:solidFill>
                  <a:schemeClr val="tx1"/>
                </a:solidFill>
              </a:rPr>
              <a:t>Utilization</a:t>
            </a:r>
            <a:r>
              <a:rPr lang="en-US" sz="1600">
                <a:solidFill>
                  <a:schemeClr val="tx1"/>
                </a:solidFill>
                <a:cs typeface="Arial" panose="020B0604020202020204" pitchFamily="34" charset="0"/>
              </a:rPr>
              <a:t>; less </a:t>
            </a:r>
          </a:p>
          <a:p>
            <a:pPr algn="ctr"/>
            <a:r>
              <a:rPr lang="en-US" sz="1600">
                <a:solidFill>
                  <a:schemeClr val="tx1"/>
                </a:solidFill>
                <a:cs typeface="Arial" panose="020B0604020202020204" pitchFamily="34" charset="0"/>
              </a:rPr>
              <a:t>time shopping</a:t>
            </a:r>
          </a:p>
        </p:txBody>
      </p:sp>
      <p:sp>
        <p:nvSpPr>
          <p:cNvPr id="9" name="Rectangle 9"/>
          <p:cNvSpPr>
            <a:spLocks noChangeArrowheads="1"/>
          </p:cNvSpPr>
          <p:nvPr/>
        </p:nvSpPr>
        <p:spPr bwMode="auto">
          <a:xfrm>
            <a:off x="1580509" y="3727807"/>
            <a:ext cx="1828800" cy="11430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600" dirty="0">
                <a:solidFill>
                  <a:schemeClr val="tx1"/>
                </a:solidFill>
              </a:rPr>
              <a:t>Household Life </a:t>
            </a:r>
          </a:p>
          <a:p>
            <a:pPr algn="ctr"/>
            <a:r>
              <a:rPr lang="en-US" sz="1600" dirty="0">
                <a:solidFill>
                  <a:schemeClr val="tx1"/>
                </a:solidFill>
              </a:rPr>
              <a:t>Cycle; life stage </a:t>
            </a:r>
          </a:p>
          <a:p>
            <a:pPr algn="ctr"/>
            <a:r>
              <a:rPr lang="en-US" sz="1600" dirty="0">
                <a:solidFill>
                  <a:schemeClr val="tx1"/>
                </a:solidFill>
              </a:rPr>
              <a:t>for both</a:t>
            </a:r>
          </a:p>
        </p:txBody>
      </p:sp>
      <p:cxnSp>
        <p:nvCxnSpPr>
          <p:cNvPr id="10" name="AutoShape 10"/>
          <p:cNvCxnSpPr>
            <a:cxnSpLocks noChangeShapeType="1"/>
            <a:stCxn id="5" idx="3"/>
            <a:endCxn id="4" idx="0"/>
          </p:cNvCxnSpPr>
          <p:nvPr/>
        </p:nvCxnSpPr>
        <p:spPr bwMode="auto">
          <a:xfrm>
            <a:off x="2952109" y="1403707"/>
            <a:ext cx="1219200" cy="6477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11"/>
          <p:cNvCxnSpPr>
            <a:cxnSpLocks noChangeShapeType="1"/>
            <a:stCxn id="6" idx="1"/>
            <a:endCxn id="4" idx="0"/>
          </p:cNvCxnSpPr>
          <p:nvPr/>
        </p:nvCxnSpPr>
        <p:spPr bwMode="auto">
          <a:xfrm rot="10800000" flipV="1">
            <a:off x="4171309" y="1403707"/>
            <a:ext cx="1371600" cy="6477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3"/>
          <p:cNvCxnSpPr>
            <a:cxnSpLocks noChangeShapeType="1"/>
            <a:endCxn id="4" idx="2"/>
          </p:cNvCxnSpPr>
          <p:nvPr/>
        </p:nvCxnSpPr>
        <p:spPr bwMode="auto">
          <a:xfrm flipV="1">
            <a:off x="2342509" y="2622907"/>
            <a:ext cx="685800" cy="2286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4"/>
          <p:cNvCxnSpPr>
            <a:cxnSpLocks noChangeShapeType="1"/>
            <a:stCxn id="8" idx="1"/>
            <a:endCxn id="4" idx="6"/>
          </p:cNvCxnSpPr>
          <p:nvPr/>
        </p:nvCxnSpPr>
        <p:spPr bwMode="auto">
          <a:xfrm rot="10800000">
            <a:off x="5314309" y="2622907"/>
            <a:ext cx="685800" cy="152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5"/>
          <p:cNvCxnSpPr>
            <a:cxnSpLocks noChangeShapeType="1"/>
            <a:stCxn id="9" idx="3"/>
            <a:endCxn id="4" idx="4"/>
          </p:cNvCxnSpPr>
          <p:nvPr/>
        </p:nvCxnSpPr>
        <p:spPr bwMode="auto">
          <a:xfrm flipV="1">
            <a:off x="3409309" y="3194407"/>
            <a:ext cx="762000" cy="11049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6"/>
          <p:cNvCxnSpPr>
            <a:cxnSpLocks noChangeShapeType="1"/>
            <a:stCxn id="7" idx="1"/>
            <a:endCxn id="4" idx="4"/>
          </p:cNvCxnSpPr>
          <p:nvPr/>
        </p:nvCxnSpPr>
        <p:spPr bwMode="auto">
          <a:xfrm rot="10800000">
            <a:off x="4171309" y="3194407"/>
            <a:ext cx="914400" cy="11049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6"/>
          <p:cNvSpPr>
            <a:spLocks noChangeArrowheads="1"/>
          </p:cNvSpPr>
          <p:nvPr/>
        </p:nvSpPr>
        <p:spPr bwMode="auto">
          <a:xfrm>
            <a:off x="818509" y="2356207"/>
            <a:ext cx="1524000" cy="9906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600" dirty="0">
                <a:solidFill>
                  <a:schemeClr val="tx1"/>
                </a:solidFill>
              </a:rPr>
              <a:t>Social </a:t>
            </a:r>
          </a:p>
          <a:p>
            <a:pPr algn="ctr"/>
            <a:r>
              <a:rPr lang="en-US" sz="1600" dirty="0">
                <a:solidFill>
                  <a:schemeClr val="tx1"/>
                </a:solidFill>
              </a:rPr>
              <a:t>Class</a:t>
            </a:r>
          </a:p>
        </p:txBody>
      </p:sp>
      <p:sp>
        <p:nvSpPr>
          <p:cNvPr id="17" name="Rectangle 2"/>
          <p:cNvSpPr txBox="1">
            <a:spLocks noChangeArrowheads="1"/>
          </p:cNvSpPr>
          <p:nvPr/>
        </p:nvSpPr>
        <p:spPr>
          <a:xfrm>
            <a:off x="894495" y="70207"/>
            <a:ext cx="7925227" cy="495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t>Understanding Consumer Lifestyles: Social Factors</a:t>
            </a:r>
            <a:endParaRPr lang="en-US" sz="2400" b="1" dirty="0"/>
          </a:p>
        </p:txBody>
      </p:sp>
    </p:spTree>
    <p:extLst>
      <p:ext uri="{BB962C8B-B14F-4D97-AF65-F5344CB8AC3E}">
        <p14:creationId xmlns:p14="http://schemas.microsoft.com/office/powerpoint/2010/main" val="355529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2625" y="335344"/>
            <a:ext cx="6678202" cy="4524331"/>
          </a:xfrm>
          <a:prstGeom prst="rect">
            <a:avLst/>
          </a:prstGeom>
        </p:spPr>
      </p:pic>
    </p:spTree>
    <p:extLst>
      <p:ext uri="{BB962C8B-B14F-4D97-AF65-F5344CB8AC3E}">
        <p14:creationId xmlns:p14="http://schemas.microsoft.com/office/powerpoint/2010/main" val="2351480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2652" y="452062"/>
            <a:ext cx="3893906" cy="369332"/>
          </a:xfrm>
          <a:prstGeom prst="rect">
            <a:avLst/>
          </a:prstGeom>
          <a:solidFill>
            <a:schemeClr val="accent2">
              <a:lumMod val="20000"/>
              <a:lumOff val="80000"/>
            </a:schemeClr>
          </a:solidFill>
        </p:spPr>
        <p:txBody>
          <a:bodyPr wrap="square" rtlCol="0">
            <a:spAutoFit/>
          </a:bodyPr>
          <a:lstStyle/>
          <a:p>
            <a:pPr algn="ctr"/>
            <a:r>
              <a:rPr lang="en-US" sz="1800" b="1" dirty="0"/>
              <a:t>The Marketing Research Process</a:t>
            </a:r>
            <a:endParaRPr lang="en-US" sz="1800" b="1" dirty="0">
              <a:latin typeface="Roboto" panose="020B0604020202020204" charset="0"/>
              <a:ea typeface="Roboto" panose="020B0604020202020204" charset="0"/>
            </a:endParaRPr>
          </a:p>
        </p:txBody>
      </p:sp>
      <p:pic>
        <p:nvPicPr>
          <p:cNvPr id="3" name="Picture 2"/>
          <p:cNvPicPr>
            <a:picLocks noChangeAspect="1"/>
          </p:cNvPicPr>
          <p:nvPr/>
        </p:nvPicPr>
        <p:blipFill>
          <a:blip r:embed="rId2"/>
          <a:stretch>
            <a:fillRect/>
          </a:stretch>
        </p:blipFill>
        <p:spPr>
          <a:xfrm>
            <a:off x="195209" y="1613363"/>
            <a:ext cx="8728806" cy="971550"/>
          </a:xfrm>
          <a:prstGeom prst="rect">
            <a:avLst/>
          </a:prstGeom>
        </p:spPr>
      </p:pic>
    </p:spTree>
    <p:extLst>
      <p:ext uri="{BB962C8B-B14F-4D97-AF65-F5344CB8AC3E}">
        <p14:creationId xmlns:p14="http://schemas.microsoft.com/office/powerpoint/2010/main" val="3664473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9636" y="154112"/>
            <a:ext cx="4274049" cy="338554"/>
          </a:xfrm>
          <a:prstGeom prst="rect">
            <a:avLst/>
          </a:prstGeom>
          <a:solidFill>
            <a:schemeClr val="accent2">
              <a:lumMod val="20000"/>
              <a:lumOff val="80000"/>
            </a:schemeClr>
          </a:solidFill>
        </p:spPr>
        <p:txBody>
          <a:bodyPr wrap="square" rtlCol="0">
            <a:spAutoFit/>
          </a:bodyPr>
          <a:lstStyle/>
          <a:p>
            <a:pPr algn="ctr"/>
            <a:r>
              <a:rPr lang="en-US" sz="1600" b="1" dirty="0"/>
              <a:t>Marketing Research </a:t>
            </a:r>
            <a:r>
              <a:rPr lang="en-US" sz="1600" b="1" dirty="0" smtClean="0"/>
              <a:t>in </a:t>
            </a:r>
            <a:r>
              <a:rPr lang="en-US" sz="1600" b="1" dirty="0"/>
              <a:t>Retailing</a:t>
            </a:r>
            <a:endParaRPr lang="en-US" sz="1600" b="1" dirty="0">
              <a:latin typeface="Roboto" panose="020B0604020202020204" charset="0"/>
              <a:ea typeface="Roboto" panose="020B0604020202020204" charset="0"/>
            </a:endParaRPr>
          </a:p>
        </p:txBody>
      </p:sp>
      <p:sp>
        <p:nvSpPr>
          <p:cNvPr id="4" name="Rectangle 3"/>
          <p:cNvSpPr txBox="1">
            <a:spLocks noChangeArrowheads="1"/>
          </p:cNvSpPr>
          <p:nvPr/>
        </p:nvSpPr>
        <p:spPr>
          <a:xfrm>
            <a:off x="1237179" y="731177"/>
            <a:ext cx="6781800" cy="563366"/>
          </a:xfrm>
          <a:prstGeom prst="rect">
            <a:avLst/>
          </a:prstGeom>
          <a:noFill/>
          <a:extLst>
            <a:ext uri="{909E8E84-426E-40DD-AFC4-6F175D3DCCD1}">
              <a14:hiddenFill xmlns:a14="http://schemas.microsoft.com/office/drawing/2010/main">
                <a:solidFill>
                  <a:srgbClr val="FFDDFF"/>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FontTx/>
              <a:buNone/>
            </a:pPr>
            <a:r>
              <a:rPr lang="en-US" b="1" smtClean="0"/>
              <a:t>The collection and analysis of information relating to specific issues or problems facing a retailer</a:t>
            </a:r>
            <a:endParaRPr lang="en-US" b="1" i="1" dirty="0"/>
          </a:p>
        </p:txBody>
      </p:sp>
      <p:sp>
        <p:nvSpPr>
          <p:cNvPr id="5" name="Rectangle 2"/>
          <p:cNvSpPr txBox="1">
            <a:spLocks noChangeArrowheads="1"/>
          </p:cNvSpPr>
          <p:nvPr/>
        </p:nvSpPr>
        <p:spPr>
          <a:xfrm>
            <a:off x="876086" y="1328425"/>
            <a:ext cx="7543800" cy="56972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chemeClr val="accent1">
                    <a:lumMod val="50000"/>
                  </a:schemeClr>
                </a:solidFill>
              </a:rPr>
              <a:t>Secondary Data</a:t>
            </a:r>
            <a:endParaRPr lang="en-US" sz="2400" b="1" dirty="0">
              <a:solidFill>
                <a:schemeClr val="accent1">
                  <a:lumMod val="50000"/>
                </a:schemeClr>
              </a:solidFill>
            </a:endParaRPr>
          </a:p>
        </p:txBody>
      </p:sp>
      <p:sp>
        <p:nvSpPr>
          <p:cNvPr id="6" name="Rectangle 3"/>
          <p:cNvSpPr txBox="1">
            <a:spLocks noChangeArrowheads="1"/>
          </p:cNvSpPr>
          <p:nvPr/>
        </p:nvSpPr>
        <p:spPr>
          <a:xfrm>
            <a:off x="876086" y="1885551"/>
            <a:ext cx="3467100" cy="2799465"/>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000" b="1" dirty="0" smtClean="0">
                <a:solidFill>
                  <a:srgbClr val="CC0066"/>
                </a:solidFill>
                <a:effectLst>
                  <a:outerShdw blurRad="38100" dist="38100" dir="2700000" algn="tl">
                    <a:srgbClr val="C0C0C0"/>
                  </a:outerShdw>
                </a:effectLst>
              </a:rPr>
              <a:t>Advantages</a:t>
            </a:r>
          </a:p>
          <a:p>
            <a:pPr>
              <a:buClr>
                <a:srgbClr val="3333CC"/>
              </a:buClr>
              <a:buFont typeface="Wingdings" panose="05000000000000000000" pitchFamily="2" charset="2"/>
              <a:buChar char="v"/>
            </a:pPr>
            <a:r>
              <a:rPr lang="en-US" sz="2000" b="1" dirty="0" smtClean="0"/>
              <a:t>Inexpensive</a:t>
            </a:r>
          </a:p>
          <a:p>
            <a:pPr>
              <a:buClr>
                <a:srgbClr val="3333CC"/>
              </a:buClr>
              <a:buFont typeface="Wingdings" panose="05000000000000000000" pitchFamily="2" charset="2"/>
              <a:buChar char="v"/>
            </a:pPr>
            <a:r>
              <a:rPr lang="en-US" sz="2000" b="1" dirty="0" smtClean="0"/>
              <a:t>Fast</a:t>
            </a:r>
          </a:p>
          <a:p>
            <a:pPr>
              <a:buClr>
                <a:srgbClr val="3333CC"/>
              </a:buClr>
              <a:buFont typeface="Wingdings" panose="05000000000000000000" pitchFamily="2" charset="2"/>
              <a:buChar char="v"/>
            </a:pPr>
            <a:r>
              <a:rPr lang="en-US" sz="2000" b="1" dirty="0" smtClean="0"/>
              <a:t>Several sources and perspectives</a:t>
            </a:r>
          </a:p>
          <a:p>
            <a:pPr>
              <a:buClr>
                <a:srgbClr val="3333CC"/>
              </a:buClr>
              <a:buFont typeface="Wingdings" panose="05000000000000000000" pitchFamily="2" charset="2"/>
              <a:buChar char="v"/>
            </a:pPr>
            <a:r>
              <a:rPr lang="en-US" sz="2000" b="1" dirty="0" smtClean="0"/>
              <a:t>Generally credible</a:t>
            </a:r>
          </a:p>
          <a:p>
            <a:pPr>
              <a:buClr>
                <a:srgbClr val="3333CC"/>
              </a:buClr>
              <a:buFont typeface="Wingdings" panose="05000000000000000000" pitchFamily="2" charset="2"/>
              <a:buChar char="v"/>
            </a:pPr>
            <a:r>
              <a:rPr lang="en-US" sz="2000" b="1" dirty="0" smtClean="0"/>
              <a:t>Provides background information</a:t>
            </a:r>
            <a:endParaRPr lang="en-US" sz="2000" b="1" dirty="0"/>
          </a:p>
        </p:txBody>
      </p:sp>
      <p:sp>
        <p:nvSpPr>
          <p:cNvPr id="7" name="Rectangle 4"/>
          <p:cNvSpPr txBox="1">
            <a:spLocks noChangeArrowheads="1"/>
          </p:cNvSpPr>
          <p:nvPr/>
        </p:nvSpPr>
        <p:spPr>
          <a:xfrm>
            <a:off x="5314736" y="1980342"/>
            <a:ext cx="3695700" cy="2899883"/>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000" b="1" dirty="0" smtClean="0">
                <a:solidFill>
                  <a:srgbClr val="CC0066"/>
                </a:solidFill>
                <a:effectLst>
                  <a:outerShdw blurRad="38100" dist="38100" dir="2700000" algn="tl">
                    <a:srgbClr val="C0C0C0"/>
                  </a:outerShdw>
                </a:effectLst>
              </a:rPr>
              <a:t>Disadvantages</a:t>
            </a:r>
          </a:p>
          <a:p>
            <a:pPr>
              <a:buClr>
                <a:srgbClr val="3333CC"/>
              </a:buClr>
              <a:buFont typeface="Wingdings" panose="05000000000000000000" pitchFamily="2" charset="2"/>
              <a:buChar char="v"/>
            </a:pPr>
            <a:r>
              <a:rPr lang="en-US" sz="2000" b="1" dirty="0" smtClean="0"/>
              <a:t>May not suit current study</a:t>
            </a:r>
          </a:p>
          <a:p>
            <a:pPr>
              <a:buClr>
                <a:srgbClr val="3333CC"/>
              </a:buClr>
              <a:buFont typeface="Wingdings" panose="05000000000000000000" pitchFamily="2" charset="2"/>
              <a:buChar char="v"/>
            </a:pPr>
            <a:r>
              <a:rPr lang="en-US" sz="2000" b="1" dirty="0" smtClean="0"/>
              <a:t>May be incomplete</a:t>
            </a:r>
          </a:p>
          <a:p>
            <a:pPr>
              <a:buClr>
                <a:srgbClr val="3333CC"/>
              </a:buClr>
              <a:buFont typeface="Wingdings" panose="05000000000000000000" pitchFamily="2" charset="2"/>
              <a:buChar char="v"/>
            </a:pPr>
            <a:r>
              <a:rPr lang="en-US" sz="2000" b="1" dirty="0" smtClean="0"/>
              <a:t>May be dated</a:t>
            </a:r>
          </a:p>
          <a:p>
            <a:pPr>
              <a:buClr>
                <a:srgbClr val="3333CC"/>
              </a:buClr>
              <a:buFont typeface="Wingdings" panose="05000000000000000000" pitchFamily="2" charset="2"/>
              <a:buChar char="v"/>
            </a:pPr>
            <a:r>
              <a:rPr lang="en-US" sz="2000" b="1" dirty="0" smtClean="0"/>
              <a:t>May not be accurate or credible</a:t>
            </a:r>
          </a:p>
          <a:p>
            <a:pPr>
              <a:buClr>
                <a:srgbClr val="3333CC"/>
              </a:buClr>
              <a:buFont typeface="Wingdings" panose="05000000000000000000" pitchFamily="2" charset="2"/>
              <a:buChar char="v"/>
            </a:pPr>
            <a:r>
              <a:rPr lang="en-US" sz="2000" b="1" dirty="0" smtClean="0"/>
              <a:t>May suffer from poor collection techniques</a:t>
            </a:r>
          </a:p>
          <a:p>
            <a:endParaRPr lang="en-US" sz="2000" b="1" dirty="0"/>
          </a:p>
        </p:txBody>
      </p:sp>
    </p:spTree>
    <p:extLst>
      <p:ext uri="{BB962C8B-B14F-4D97-AF65-F5344CB8AC3E}">
        <p14:creationId xmlns:p14="http://schemas.microsoft.com/office/powerpoint/2010/main" val="39431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linds(horizontal)">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linds(horizontal)">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linds(horizontal)">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linds(horizontal)">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blinds(horizontal)">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linds(horizontal)">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blinds(horizontal)">
                                      <p:cBhvr>
                                        <p:cTn id="46" dur="5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blinds(horizontal)">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Effect transition="in" filter="blinds(horizontal)">
                                      <p:cBhvr>
                                        <p:cTn id="56" dur="500"/>
                                        <p:tgtEl>
                                          <p:spTgt spid="7">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Effect transition="in" filter="blinds(horizontal)">
                                      <p:cBhvr>
                                        <p:cTn id="61" dur="500"/>
                                        <p:tgtEl>
                                          <p:spTgt spid="7">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
                                            <p:txEl>
                                              <p:pRg st="5" end="5"/>
                                            </p:txEl>
                                          </p:spTgt>
                                        </p:tgtEl>
                                        <p:attrNameLst>
                                          <p:attrName>style.visibility</p:attrName>
                                        </p:attrNameLst>
                                      </p:cBhvr>
                                      <p:to>
                                        <p:strVal val="visible"/>
                                      </p:to>
                                    </p:set>
                                    <p:animEffect transition="in" filter="blinds(horizontal)">
                                      <p:cBhvr>
                                        <p:cTn id="6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6266" y="136988"/>
            <a:ext cx="75438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smtClean="0"/>
              <a:t>Secondary Data Sources</a:t>
            </a:r>
            <a:endParaRPr lang="en-US" sz="3600" dirty="0"/>
          </a:p>
        </p:txBody>
      </p:sp>
      <p:sp>
        <p:nvSpPr>
          <p:cNvPr id="5" name="Rectangle 3"/>
          <p:cNvSpPr txBox="1">
            <a:spLocks noChangeArrowheads="1"/>
          </p:cNvSpPr>
          <p:nvPr/>
        </p:nvSpPr>
        <p:spPr>
          <a:xfrm>
            <a:off x="1325366" y="1631878"/>
            <a:ext cx="2971800" cy="31242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smtClean="0">
                <a:solidFill>
                  <a:srgbClr val="CC0066"/>
                </a:solidFill>
                <a:effectLst>
                  <a:outerShdw blurRad="38100" dist="38100" dir="2700000" algn="tl">
                    <a:srgbClr val="C0C0C0"/>
                  </a:outerShdw>
                </a:effectLst>
              </a:rPr>
              <a:t>Internal</a:t>
            </a:r>
          </a:p>
          <a:p>
            <a:pPr>
              <a:buClr>
                <a:srgbClr val="3333CC"/>
              </a:buClr>
              <a:buFont typeface="Wingdings" panose="05000000000000000000" pitchFamily="2" charset="2"/>
              <a:buChar char="v"/>
            </a:pPr>
            <a:r>
              <a:rPr lang="en-US" sz="2400" b="1" dirty="0" smtClean="0"/>
              <a:t>Sales reports</a:t>
            </a:r>
          </a:p>
          <a:p>
            <a:pPr>
              <a:buClr>
                <a:srgbClr val="3333CC"/>
              </a:buClr>
              <a:buFont typeface="Wingdings" panose="05000000000000000000" pitchFamily="2" charset="2"/>
              <a:buChar char="v"/>
            </a:pPr>
            <a:r>
              <a:rPr lang="en-US" sz="2400" b="1" dirty="0" smtClean="0"/>
              <a:t>Billing reports</a:t>
            </a:r>
          </a:p>
          <a:p>
            <a:pPr>
              <a:buClr>
                <a:srgbClr val="3333CC"/>
              </a:buClr>
              <a:buFont typeface="Wingdings" panose="05000000000000000000" pitchFamily="2" charset="2"/>
              <a:buChar char="v"/>
            </a:pPr>
            <a:r>
              <a:rPr lang="en-US" sz="2400" b="1" dirty="0" smtClean="0"/>
              <a:t>Inventory records</a:t>
            </a:r>
          </a:p>
          <a:p>
            <a:pPr>
              <a:buClr>
                <a:srgbClr val="3333CC"/>
              </a:buClr>
              <a:buFont typeface="Wingdings" panose="05000000000000000000" pitchFamily="2" charset="2"/>
              <a:buChar char="v"/>
            </a:pPr>
            <a:r>
              <a:rPr lang="en-US" sz="2400" b="1" dirty="0" smtClean="0"/>
              <a:t>Performance reports</a:t>
            </a:r>
            <a:endParaRPr lang="en-US" sz="2400" b="1" dirty="0"/>
          </a:p>
        </p:txBody>
      </p:sp>
      <p:sp>
        <p:nvSpPr>
          <p:cNvPr id="6" name="Rectangle 4"/>
          <p:cNvSpPr txBox="1">
            <a:spLocks noChangeArrowheads="1"/>
          </p:cNvSpPr>
          <p:nvPr/>
        </p:nvSpPr>
        <p:spPr>
          <a:xfrm>
            <a:off x="4678166" y="1631878"/>
            <a:ext cx="3886200" cy="3352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FontTx/>
              <a:buNone/>
            </a:pPr>
            <a:r>
              <a:rPr lang="en-US" sz="2400" b="1" dirty="0" smtClean="0">
                <a:solidFill>
                  <a:srgbClr val="CC0066"/>
                </a:solidFill>
                <a:effectLst>
                  <a:outerShdw blurRad="38100" dist="38100" dir="2700000" algn="tl">
                    <a:srgbClr val="C0C0C0"/>
                  </a:outerShdw>
                </a:effectLst>
              </a:rPr>
              <a:t>External</a:t>
            </a:r>
            <a:endParaRPr lang="en-US" sz="2300" b="1" dirty="0" smtClean="0"/>
          </a:p>
          <a:p>
            <a:pPr>
              <a:lnSpc>
                <a:spcPct val="90000"/>
              </a:lnSpc>
              <a:buClr>
                <a:srgbClr val="3333CC"/>
              </a:buClr>
              <a:buFont typeface="Wingdings" panose="05000000000000000000" pitchFamily="2" charset="2"/>
              <a:buChar char="v"/>
            </a:pPr>
            <a:r>
              <a:rPr lang="en-US" sz="2300" b="1" dirty="0" smtClean="0"/>
              <a:t>Government</a:t>
            </a:r>
          </a:p>
          <a:p>
            <a:pPr lvl="1">
              <a:lnSpc>
                <a:spcPct val="90000"/>
              </a:lnSpc>
              <a:buClr>
                <a:srgbClr val="3333CC"/>
              </a:buClr>
            </a:pPr>
            <a:r>
              <a:rPr lang="en-US" sz="2300" b="1" i="1" dirty="0" smtClean="0"/>
              <a:t>Retail Trade</a:t>
            </a:r>
          </a:p>
          <a:p>
            <a:pPr lvl="1">
              <a:lnSpc>
                <a:spcPct val="90000"/>
              </a:lnSpc>
              <a:buClr>
                <a:srgbClr val="3333CC"/>
              </a:buClr>
            </a:pPr>
            <a:r>
              <a:rPr lang="en-US" sz="2300" b="1" i="1" dirty="0" smtClean="0"/>
              <a:t>Statistical Abstract of the</a:t>
            </a:r>
          </a:p>
          <a:p>
            <a:pPr lvl="1">
              <a:lnSpc>
                <a:spcPct val="90000"/>
              </a:lnSpc>
              <a:buClr>
                <a:srgbClr val="3333CC"/>
              </a:buClr>
            </a:pPr>
            <a:r>
              <a:rPr lang="en-US" sz="2300" b="1" dirty="0" smtClean="0"/>
              <a:t>Public records</a:t>
            </a:r>
            <a:endParaRPr lang="en-US" sz="2300" b="1" dirty="0"/>
          </a:p>
        </p:txBody>
      </p:sp>
    </p:spTree>
    <p:extLst>
      <p:ext uri="{BB962C8B-B14F-4D97-AF65-F5344CB8AC3E}">
        <p14:creationId xmlns:p14="http://schemas.microsoft.com/office/powerpoint/2010/main" val="293616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72274" y="280827"/>
            <a:ext cx="7543800" cy="8185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smtClean="0"/>
              <a:t>Primary Data</a:t>
            </a:r>
            <a:endParaRPr lang="en-US" sz="3600" dirty="0"/>
          </a:p>
        </p:txBody>
      </p:sp>
      <p:sp>
        <p:nvSpPr>
          <p:cNvPr id="6" name="Rectangle 3"/>
          <p:cNvSpPr txBox="1">
            <a:spLocks noChangeArrowheads="1"/>
          </p:cNvSpPr>
          <p:nvPr/>
        </p:nvSpPr>
        <p:spPr>
          <a:xfrm>
            <a:off x="904126" y="1099335"/>
            <a:ext cx="3467100" cy="411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smtClean="0">
                <a:solidFill>
                  <a:srgbClr val="CC0066"/>
                </a:solidFill>
                <a:effectLst>
                  <a:outerShdw blurRad="38100" dist="38100" dir="2700000" algn="tl">
                    <a:srgbClr val="C0C0C0"/>
                  </a:outerShdw>
                </a:effectLst>
              </a:rPr>
              <a:t>Advantages</a:t>
            </a:r>
          </a:p>
          <a:p>
            <a:pPr>
              <a:buClr>
                <a:srgbClr val="3333CC"/>
              </a:buClr>
              <a:buFont typeface="Wingdings" panose="05000000000000000000" pitchFamily="2" charset="2"/>
              <a:buChar char="v"/>
            </a:pPr>
            <a:r>
              <a:rPr lang="en-US" sz="2400" b="1" dirty="0" smtClean="0"/>
              <a:t>Collected for specific purpose</a:t>
            </a:r>
          </a:p>
          <a:p>
            <a:pPr>
              <a:buClr>
                <a:srgbClr val="3333CC"/>
              </a:buClr>
              <a:buFont typeface="Wingdings" panose="05000000000000000000" pitchFamily="2" charset="2"/>
              <a:buChar char="v"/>
            </a:pPr>
            <a:r>
              <a:rPr lang="en-US" sz="2400" b="1" dirty="0" smtClean="0"/>
              <a:t>Current</a:t>
            </a:r>
          </a:p>
          <a:p>
            <a:pPr>
              <a:buClr>
                <a:srgbClr val="3333CC"/>
              </a:buClr>
              <a:buFont typeface="Wingdings" panose="05000000000000000000" pitchFamily="2" charset="2"/>
              <a:buChar char="v"/>
            </a:pPr>
            <a:r>
              <a:rPr lang="en-US" sz="2400" b="1" dirty="0" smtClean="0"/>
              <a:t>Relevant</a:t>
            </a:r>
          </a:p>
          <a:p>
            <a:pPr>
              <a:buClr>
                <a:srgbClr val="3333CC"/>
              </a:buClr>
              <a:buFont typeface="Wingdings" panose="05000000000000000000" pitchFamily="2" charset="2"/>
              <a:buChar char="v"/>
            </a:pPr>
            <a:r>
              <a:rPr lang="en-US" sz="2400" b="1" dirty="0" smtClean="0"/>
              <a:t>Known and controlled source</a:t>
            </a:r>
            <a:endParaRPr lang="en-US" sz="2400" b="1" dirty="0"/>
          </a:p>
        </p:txBody>
      </p:sp>
      <p:sp>
        <p:nvSpPr>
          <p:cNvPr id="7" name="Rectangle 4"/>
          <p:cNvSpPr txBox="1">
            <a:spLocks noChangeArrowheads="1"/>
          </p:cNvSpPr>
          <p:nvPr/>
        </p:nvSpPr>
        <p:spPr>
          <a:xfrm>
            <a:off x="4523626" y="1099335"/>
            <a:ext cx="3695700" cy="411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smtClean="0">
                <a:solidFill>
                  <a:srgbClr val="CC0066"/>
                </a:solidFill>
                <a:effectLst>
                  <a:outerShdw blurRad="38100" dist="38100" dir="2700000" algn="tl">
                    <a:srgbClr val="C0C0C0"/>
                  </a:outerShdw>
                </a:effectLst>
              </a:rPr>
              <a:t>Disadvantages</a:t>
            </a:r>
          </a:p>
          <a:p>
            <a:pPr>
              <a:buClr>
                <a:srgbClr val="3333CC"/>
              </a:buClr>
              <a:buFont typeface="Wingdings" panose="05000000000000000000" pitchFamily="2" charset="2"/>
              <a:buChar char="v"/>
            </a:pPr>
            <a:r>
              <a:rPr lang="en-US" sz="2400" b="1" smtClean="0"/>
              <a:t>May be more expensive</a:t>
            </a:r>
          </a:p>
          <a:p>
            <a:pPr>
              <a:buClr>
                <a:srgbClr val="3333CC"/>
              </a:buClr>
              <a:buFont typeface="Wingdings" panose="05000000000000000000" pitchFamily="2" charset="2"/>
              <a:buChar char="v"/>
            </a:pPr>
            <a:r>
              <a:rPr lang="en-US" sz="2400" b="1" smtClean="0"/>
              <a:t>Tends to be more time consuming</a:t>
            </a:r>
          </a:p>
          <a:p>
            <a:pPr>
              <a:buClr>
                <a:srgbClr val="3333CC"/>
              </a:buClr>
              <a:buFont typeface="Wingdings" panose="05000000000000000000" pitchFamily="2" charset="2"/>
              <a:buChar char="v"/>
            </a:pPr>
            <a:r>
              <a:rPr lang="en-US" sz="2400" b="1" smtClean="0"/>
              <a:t>Information may not be acquirable</a:t>
            </a:r>
          </a:p>
          <a:p>
            <a:pPr>
              <a:buClr>
                <a:srgbClr val="3333CC"/>
              </a:buClr>
              <a:buFont typeface="Wingdings" panose="05000000000000000000" pitchFamily="2" charset="2"/>
              <a:buNone/>
            </a:pPr>
            <a:endParaRPr lang="en-US" sz="2400" b="1" dirty="0"/>
          </a:p>
        </p:txBody>
      </p:sp>
    </p:spTree>
    <p:extLst>
      <p:ext uri="{BB962C8B-B14F-4D97-AF65-F5344CB8AC3E}">
        <p14:creationId xmlns:p14="http://schemas.microsoft.com/office/powerpoint/2010/main" val="1790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blinds(horizontal)">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blinds(horizontal)">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25440" y="-3425"/>
            <a:ext cx="7543800" cy="7363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smtClean="0">
                <a:solidFill>
                  <a:schemeClr val="accent1">
                    <a:lumMod val="50000"/>
                  </a:schemeClr>
                </a:solidFill>
              </a:rPr>
              <a:t>Survey Methods</a:t>
            </a:r>
            <a:endParaRPr lang="en-US" sz="3600" b="1" dirty="0">
              <a:solidFill>
                <a:schemeClr val="accent1">
                  <a:lumMod val="50000"/>
                </a:schemeClr>
              </a:solidFill>
            </a:endParaRPr>
          </a:p>
        </p:txBody>
      </p:sp>
      <p:sp>
        <p:nvSpPr>
          <p:cNvPr id="6" name="Rectangle 3"/>
          <p:cNvSpPr txBox="1">
            <a:spLocks noChangeArrowheads="1"/>
          </p:cNvSpPr>
          <p:nvPr/>
        </p:nvSpPr>
        <p:spPr>
          <a:xfrm>
            <a:off x="587340" y="669532"/>
            <a:ext cx="3810000" cy="25146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Clr>
                <a:srgbClr val="3333CC"/>
              </a:buClr>
              <a:buFont typeface="Wingdings" panose="05000000000000000000" pitchFamily="2" charset="2"/>
              <a:buChar char="v"/>
            </a:pPr>
            <a:r>
              <a:rPr lang="en-US" sz="1800" b="1" dirty="0" smtClean="0"/>
              <a:t>In-person</a:t>
            </a:r>
          </a:p>
          <a:p>
            <a:pPr>
              <a:lnSpc>
                <a:spcPct val="150000"/>
              </a:lnSpc>
              <a:buClr>
                <a:srgbClr val="3333CC"/>
              </a:buClr>
              <a:buFont typeface="Wingdings" panose="05000000000000000000" pitchFamily="2" charset="2"/>
              <a:buChar char="v"/>
            </a:pPr>
            <a:r>
              <a:rPr lang="en-US" sz="1800" b="1" dirty="0" smtClean="0"/>
              <a:t>Over the telephone</a:t>
            </a:r>
          </a:p>
          <a:p>
            <a:pPr>
              <a:lnSpc>
                <a:spcPct val="150000"/>
              </a:lnSpc>
              <a:buClr>
                <a:srgbClr val="3333CC"/>
              </a:buClr>
              <a:buFont typeface="Wingdings" panose="05000000000000000000" pitchFamily="2" charset="2"/>
              <a:buChar char="v"/>
            </a:pPr>
            <a:r>
              <a:rPr lang="en-US" sz="1800" b="1" dirty="0" smtClean="0"/>
              <a:t>By mail</a:t>
            </a:r>
          </a:p>
          <a:p>
            <a:pPr>
              <a:lnSpc>
                <a:spcPct val="150000"/>
              </a:lnSpc>
              <a:buClr>
                <a:srgbClr val="3333CC"/>
              </a:buClr>
              <a:buFont typeface="Wingdings" panose="05000000000000000000" pitchFamily="2" charset="2"/>
              <a:buChar char="v"/>
            </a:pPr>
            <a:r>
              <a:rPr lang="en-US" sz="1800" b="1" dirty="0" smtClean="0"/>
              <a:t>Online</a:t>
            </a:r>
            <a:endParaRPr lang="en-US" sz="1800" b="1" dirty="0"/>
          </a:p>
        </p:txBody>
      </p:sp>
      <p:sp>
        <p:nvSpPr>
          <p:cNvPr id="7" name="Rectangle 2"/>
          <p:cNvSpPr txBox="1">
            <a:spLocks noChangeArrowheads="1"/>
          </p:cNvSpPr>
          <p:nvPr/>
        </p:nvSpPr>
        <p:spPr>
          <a:xfrm>
            <a:off x="841196" y="2099353"/>
            <a:ext cx="7543800" cy="65412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smtClean="0">
                <a:solidFill>
                  <a:schemeClr val="accent1">
                    <a:lumMod val="50000"/>
                  </a:schemeClr>
                </a:solidFill>
              </a:rPr>
              <a:t>Mystery Shoppers</a:t>
            </a:r>
            <a:endParaRPr lang="en-US" sz="3600" b="1" dirty="0">
              <a:solidFill>
                <a:schemeClr val="accent1">
                  <a:lumMod val="50000"/>
                </a:schemeClr>
              </a:solidFill>
            </a:endParaRPr>
          </a:p>
        </p:txBody>
      </p:sp>
      <p:sp>
        <p:nvSpPr>
          <p:cNvPr id="8" name="Rectangle 3"/>
          <p:cNvSpPr txBox="1">
            <a:spLocks noChangeArrowheads="1"/>
          </p:cNvSpPr>
          <p:nvPr/>
        </p:nvSpPr>
        <p:spPr>
          <a:xfrm>
            <a:off x="496583" y="2976937"/>
            <a:ext cx="8233025" cy="2286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68325" indent="-568325">
              <a:lnSpc>
                <a:spcPct val="150000"/>
              </a:lnSpc>
              <a:buClr>
                <a:srgbClr val="3333CC"/>
              </a:buClr>
              <a:buFont typeface="Wingdings" panose="05000000000000000000" pitchFamily="2" charset="2"/>
              <a:buChar char="v"/>
            </a:pPr>
            <a:r>
              <a:rPr lang="en-US" sz="1800" b="1" dirty="0" smtClean="0"/>
              <a:t>Retailers hire people to pose as customers and observe operations from sales presentations to how well displays are maintained to service calls</a:t>
            </a:r>
            <a:endParaRPr lang="en-US" sz="1800" b="1" dirty="0"/>
          </a:p>
        </p:txBody>
      </p:sp>
    </p:spTree>
    <p:extLst>
      <p:ext uri="{BB962C8B-B14F-4D97-AF65-F5344CB8AC3E}">
        <p14:creationId xmlns:p14="http://schemas.microsoft.com/office/powerpoint/2010/main" val="290709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28239" y="123289"/>
            <a:ext cx="4514350" cy="6164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Understanding Consumer Lifestyles: Psychological Factors</a:t>
            </a:r>
            <a:endParaRPr lang="en-US" sz="2000" b="1" dirty="0">
              <a:solidFill>
                <a:schemeClr val="tx1"/>
              </a:solidFill>
              <a:latin typeface="Calibri" panose="020F0502020204030204" pitchFamily="34" charset="0"/>
              <a:ea typeface="Roboto" panose="020B0604020202020204" charset="0"/>
              <a:cs typeface="Calibri" panose="020F0502020204030204" pitchFamily="34" charset="0"/>
            </a:endParaRPr>
          </a:p>
        </p:txBody>
      </p:sp>
      <p:sp>
        <p:nvSpPr>
          <p:cNvPr id="5" name="Oval 3"/>
          <p:cNvSpPr>
            <a:spLocks noChangeArrowheads="1"/>
          </p:cNvSpPr>
          <p:nvPr/>
        </p:nvSpPr>
        <p:spPr bwMode="auto">
          <a:xfrm>
            <a:off x="3336532" y="2092503"/>
            <a:ext cx="2286000" cy="1143000"/>
          </a:xfrm>
          <a:prstGeom prst="ellipse">
            <a:avLst/>
          </a:prstGeom>
          <a:solidFill>
            <a:schemeClr val="bg1">
              <a:lumMod val="85000"/>
            </a:schemeClr>
          </a:solidFill>
          <a:ln w="9525">
            <a:solidFill>
              <a:schemeClr val="tx1"/>
            </a:solidFill>
            <a:round/>
            <a:headEnd/>
            <a:tailEnd/>
          </a:ln>
          <a:effectLst/>
        </p:spPr>
        <p:txBody>
          <a:bodyPr wrap="none" anchor="ctr"/>
          <a:lstStyle/>
          <a:p>
            <a:pPr algn="ctr"/>
            <a:r>
              <a:rPr lang="en-US" b="1">
                <a:solidFill>
                  <a:schemeClr val="tx1"/>
                </a:solidFill>
                <a:latin typeface="+mn-lt"/>
              </a:rPr>
              <a:t>Lifestyle</a:t>
            </a:r>
          </a:p>
        </p:txBody>
      </p:sp>
      <p:sp>
        <p:nvSpPr>
          <p:cNvPr id="6" name="Rectangle 4"/>
          <p:cNvSpPr>
            <a:spLocks noChangeArrowheads="1"/>
          </p:cNvSpPr>
          <p:nvPr/>
        </p:nvSpPr>
        <p:spPr bwMode="auto">
          <a:xfrm>
            <a:off x="1660132" y="949503"/>
            <a:ext cx="1600200" cy="9906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r>
              <a:rPr lang="en-US">
                <a:solidFill>
                  <a:schemeClr val="tx1"/>
                </a:solidFill>
                <a:latin typeface="+mn-lt"/>
              </a:rPr>
              <a:t>Personality</a:t>
            </a:r>
          </a:p>
        </p:txBody>
      </p:sp>
      <p:sp>
        <p:nvSpPr>
          <p:cNvPr id="7" name="Rectangle 5"/>
          <p:cNvSpPr>
            <a:spLocks noChangeArrowheads="1"/>
          </p:cNvSpPr>
          <p:nvPr/>
        </p:nvSpPr>
        <p:spPr bwMode="auto">
          <a:xfrm>
            <a:off x="5851132" y="949503"/>
            <a:ext cx="1524000" cy="9906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r>
              <a:rPr lang="en-US">
                <a:solidFill>
                  <a:schemeClr val="tx1"/>
                </a:solidFill>
                <a:latin typeface="+mn-lt"/>
              </a:rPr>
              <a:t>Attitudes</a:t>
            </a:r>
          </a:p>
        </p:txBody>
      </p:sp>
      <p:sp>
        <p:nvSpPr>
          <p:cNvPr id="8" name="Rectangle 6"/>
          <p:cNvSpPr>
            <a:spLocks noChangeArrowheads="1"/>
          </p:cNvSpPr>
          <p:nvPr/>
        </p:nvSpPr>
        <p:spPr bwMode="auto">
          <a:xfrm>
            <a:off x="821932" y="2397303"/>
            <a:ext cx="1828800" cy="9906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r>
              <a:rPr lang="en-US">
                <a:solidFill>
                  <a:schemeClr val="tx1"/>
                </a:solidFill>
                <a:latin typeface="+mn-lt"/>
              </a:rPr>
              <a:t>Perceived</a:t>
            </a:r>
          </a:p>
          <a:p>
            <a:pPr algn="ctr"/>
            <a:r>
              <a:rPr lang="en-US">
                <a:solidFill>
                  <a:schemeClr val="tx1"/>
                </a:solidFill>
                <a:latin typeface="+mn-lt"/>
              </a:rPr>
              <a:t>Risk</a:t>
            </a:r>
          </a:p>
        </p:txBody>
      </p:sp>
      <p:sp>
        <p:nvSpPr>
          <p:cNvPr id="9" name="Rectangle 7"/>
          <p:cNvSpPr>
            <a:spLocks noChangeArrowheads="1"/>
          </p:cNvSpPr>
          <p:nvPr/>
        </p:nvSpPr>
        <p:spPr bwMode="auto">
          <a:xfrm>
            <a:off x="3260332" y="3845103"/>
            <a:ext cx="2438400" cy="11430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r>
              <a:rPr lang="en-US">
                <a:solidFill>
                  <a:schemeClr val="tx1"/>
                </a:solidFill>
                <a:latin typeface="+mn-lt"/>
              </a:rPr>
              <a:t>Purchase Importance:</a:t>
            </a:r>
          </a:p>
          <a:p>
            <a:pPr algn="ctr"/>
            <a:r>
              <a:rPr lang="en-US">
                <a:solidFill>
                  <a:schemeClr val="tx1"/>
                </a:solidFill>
                <a:latin typeface="+mn-lt"/>
              </a:rPr>
              <a:t>spend time</a:t>
            </a:r>
          </a:p>
        </p:txBody>
      </p:sp>
      <p:sp>
        <p:nvSpPr>
          <p:cNvPr id="10" name="Rectangle 8"/>
          <p:cNvSpPr>
            <a:spLocks noChangeArrowheads="1"/>
          </p:cNvSpPr>
          <p:nvPr/>
        </p:nvSpPr>
        <p:spPr bwMode="auto">
          <a:xfrm>
            <a:off x="6308332" y="2321103"/>
            <a:ext cx="1905000" cy="9906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r>
              <a:rPr lang="en-US">
                <a:solidFill>
                  <a:schemeClr val="tx1"/>
                </a:solidFill>
                <a:latin typeface="+mn-lt"/>
              </a:rPr>
              <a:t>Class Consciousness:</a:t>
            </a:r>
          </a:p>
          <a:p>
            <a:pPr algn="ctr"/>
            <a:r>
              <a:rPr lang="en-US">
                <a:solidFill>
                  <a:schemeClr val="tx1"/>
                </a:solidFill>
                <a:latin typeface="+mn-lt"/>
              </a:rPr>
              <a:t>Desire and pursue </a:t>
            </a:r>
          </a:p>
          <a:p>
            <a:pPr algn="ctr"/>
            <a:r>
              <a:rPr lang="en-US">
                <a:solidFill>
                  <a:schemeClr val="tx1"/>
                </a:solidFill>
                <a:latin typeface="+mn-lt"/>
              </a:rPr>
              <a:t>social status</a:t>
            </a:r>
          </a:p>
        </p:txBody>
      </p:sp>
      <p:cxnSp>
        <p:nvCxnSpPr>
          <p:cNvPr id="11" name="AutoShape 10"/>
          <p:cNvCxnSpPr>
            <a:cxnSpLocks noChangeShapeType="1"/>
            <a:stCxn id="6" idx="3"/>
            <a:endCxn id="5" idx="0"/>
          </p:cNvCxnSpPr>
          <p:nvPr/>
        </p:nvCxnSpPr>
        <p:spPr bwMode="auto">
          <a:xfrm>
            <a:off x="3260332" y="1444803"/>
            <a:ext cx="1219200" cy="6477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1"/>
          <p:cNvCxnSpPr>
            <a:cxnSpLocks noChangeShapeType="1"/>
            <a:stCxn id="7" idx="1"/>
            <a:endCxn id="5" idx="0"/>
          </p:cNvCxnSpPr>
          <p:nvPr/>
        </p:nvCxnSpPr>
        <p:spPr bwMode="auto">
          <a:xfrm rot="10800000" flipV="1">
            <a:off x="4479532" y="1444803"/>
            <a:ext cx="1371600" cy="6477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2"/>
          <p:cNvCxnSpPr>
            <a:cxnSpLocks noChangeShapeType="1"/>
            <a:stCxn id="8" idx="3"/>
            <a:endCxn id="5" idx="2"/>
          </p:cNvCxnSpPr>
          <p:nvPr/>
        </p:nvCxnSpPr>
        <p:spPr bwMode="auto">
          <a:xfrm flipV="1">
            <a:off x="2650732" y="2664003"/>
            <a:ext cx="685800" cy="2286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3"/>
          <p:cNvCxnSpPr>
            <a:cxnSpLocks noChangeShapeType="1"/>
            <a:stCxn id="10" idx="1"/>
            <a:endCxn id="5" idx="6"/>
          </p:cNvCxnSpPr>
          <p:nvPr/>
        </p:nvCxnSpPr>
        <p:spPr bwMode="auto">
          <a:xfrm rot="10800000">
            <a:off x="5622532" y="2664003"/>
            <a:ext cx="685800" cy="152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6"/>
          <p:cNvCxnSpPr>
            <a:cxnSpLocks noChangeShapeType="1"/>
            <a:stCxn id="9" idx="0"/>
            <a:endCxn id="5" idx="4"/>
          </p:cNvCxnSpPr>
          <p:nvPr/>
        </p:nvCxnSpPr>
        <p:spPr bwMode="auto">
          <a:xfrm flipV="1">
            <a:off x="4479532" y="3235503"/>
            <a:ext cx="0" cy="609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4151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94652"/>
            <a:ext cx="3318551" cy="1061829"/>
          </a:xfrm>
          <a:prstGeom prst="rect">
            <a:avLst/>
          </a:prstGeom>
          <a:noFill/>
        </p:spPr>
        <p:txBody>
          <a:bodyPr wrap="square" rtlCol="0">
            <a:spAutoFit/>
          </a:bodyPr>
          <a:lstStyle/>
          <a:p>
            <a:pPr algn="ctr">
              <a:lnSpc>
                <a:spcPct val="150000"/>
              </a:lnSpc>
            </a:pPr>
            <a:r>
              <a:rPr lang="en-US" sz="1800" b="1" dirty="0"/>
              <a:t>Blurring Gender Roles </a:t>
            </a:r>
            <a:endParaRPr lang="en-US" sz="1800" b="1" dirty="0" smtClean="0"/>
          </a:p>
          <a:p>
            <a:pPr algn="ctr">
              <a:lnSpc>
                <a:spcPct val="150000"/>
              </a:lnSpc>
            </a:pPr>
            <a:r>
              <a:rPr lang="en-US" sz="1200" dirty="0" smtClean="0"/>
              <a:t>Due </a:t>
            </a:r>
            <a:r>
              <a:rPr lang="en-US" sz="1200" dirty="0"/>
              <a:t>to changing lifestyles, more men and women now shop together.</a:t>
            </a:r>
            <a:endParaRPr lang="en-US" sz="1200" b="1" dirty="0">
              <a:latin typeface="Roboto" panose="020B0604020202020204" charset="0"/>
              <a:ea typeface="Roboto" panose="020B0604020202020204" charset="0"/>
            </a:endParaRPr>
          </a:p>
        </p:txBody>
      </p:sp>
      <p:pic>
        <p:nvPicPr>
          <p:cNvPr id="3" name="Picture 2"/>
          <p:cNvPicPr>
            <a:picLocks noChangeAspect="1"/>
          </p:cNvPicPr>
          <p:nvPr/>
        </p:nvPicPr>
        <p:blipFill>
          <a:blip r:embed="rId2"/>
          <a:stretch>
            <a:fillRect/>
          </a:stretch>
        </p:blipFill>
        <p:spPr>
          <a:xfrm>
            <a:off x="3493212" y="462337"/>
            <a:ext cx="5650787" cy="4397339"/>
          </a:xfrm>
          <a:prstGeom prst="rect">
            <a:avLst/>
          </a:prstGeom>
        </p:spPr>
      </p:pic>
    </p:spTree>
    <p:extLst>
      <p:ext uri="{BB962C8B-B14F-4D97-AF65-F5344CB8AC3E}">
        <p14:creationId xmlns:p14="http://schemas.microsoft.com/office/powerpoint/2010/main" val="2095630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2C94F61-BFA7-4621-891A-6C3324AC0156}"/>
              </a:ext>
            </a:extLst>
          </p:cNvPr>
          <p:cNvSpPr txBox="1"/>
          <p:nvPr/>
        </p:nvSpPr>
        <p:spPr>
          <a:xfrm>
            <a:off x="1047965" y="218591"/>
            <a:ext cx="7407667" cy="400110"/>
          </a:xfrm>
          <a:prstGeom prst="rect">
            <a:avLst/>
          </a:prstGeom>
          <a:solidFill>
            <a:srgbClr val="00B0F0"/>
          </a:solidFill>
        </p:spPr>
        <p:txBody>
          <a:bodyPr wrap="square" rtlCol="0">
            <a:spAutoFit/>
          </a:bodyPr>
          <a:lstStyle/>
          <a:p>
            <a:pPr algn="ctr"/>
            <a:r>
              <a:rPr lang="en-US" sz="2000" b="1" dirty="0"/>
              <a:t>Three Special Market Segments</a:t>
            </a:r>
          </a:p>
        </p:txBody>
      </p:sp>
      <p:sp>
        <p:nvSpPr>
          <p:cNvPr id="4" name="TextBox 3"/>
          <p:cNvSpPr txBox="1"/>
          <p:nvPr/>
        </p:nvSpPr>
        <p:spPr>
          <a:xfrm>
            <a:off x="955497" y="893852"/>
            <a:ext cx="7356296" cy="1061829"/>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Channel relations tend to be smoothest with exclusive </a:t>
            </a:r>
            <a:r>
              <a:rPr lang="en-US" dirty="0" smtClean="0">
                <a:latin typeface="Roboto" panose="020B0604020202020204" charset="0"/>
                <a:ea typeface="Roboto" panose="020B0604020202020204" charset="0"/>
              </a:rPr>
              <a:t>distribution</a:t>
            </a:r>
          </a:p>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Channel relations tend to be most volatile with intensive </a:t>
            </a:r>
            <a:r>
              <a:rPr lang="en-US" dirty="0" smtClean="0">
                <a:latin typeface="Roboto" panose="020B0604020202020204" charset="0"/>
                <a:ea typeface="Roboto" panose="020B0604020202020204" charset="0"/>
              </a:rPr>
              <a:t>distribution.</a:t>
            </a:r>
          </a:p>
          <a:p>
            <a:pPr marL="285750" indent="-285750">
              <a:lnSpc>
                <a:spcPct val="150000"/>
              </a:lnSpc>
              <a:buFont typeface="Wingdings" panose="05000000000000000000" pitchFamily="2" charset="2"/>
              <a:buChar char="q"/>
            </a:pPr>
            <a:r>
              <a:rPr lang="en-US" dirty="0">
                <a:latin typeface="Roboto" panose="020B0604020202020204" charset="0"/>
                <a:ea typeface="Roboto" panose="020B0604020202020204" charset="0"/>
              </a:rPr>
              <a:t>With selective distribution, suppliers sell through a moderate number of retailers</a:t>
            </a:r>
          </a:p>
        </p:txBody>
      </p:sp>
      <p:pic>
        <p:nvPicPr>
          <p:cNvPr id="2" name="Picture 1"/>
          <p:cNvPicPr>
            <a:picLocks noChangeAspect="1"/>
          </p:cNvPicPr>
          <p:nvPr/>
        </p:nvPicPr>
        <p:blipFill>
          <a:blip r:embed="rId2"/>
          <a:stretch>
            <a:fillRect/>
          </a:stretch>
        </p:blipFill>
        <p:spPr>
          <a:xfrm>
            <a:off x="2383603" y="2292388"/>
            <a:ext cx="5126805" cy="2704209"/>
          </a:xfrm>
          <a:prstGeom prst="rect">
            <a:avLst/>
          </a:prstGeom>
        </p:spPr>
      </p:pic>
    </p:spTree>
    <p:extLst>
      <p:ext uri="{BB962C8B-B14F-4D97-AF65-F5344CB8AC3E}">
        <p14:creationId xmlns:p14="http://schemas.microsoft.com/office/powerpoint/2010/main" val="87194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4489807" y="174660"/>
            <a:ext cx="4243225" cy="482886"/>
          </a:xfrm>
          <a:prstGeom prst="rect">
            <a:avLst/>
          </a:prstGeom>
          <a:solidFill>
            <a:srgbClr val="33CCFF"/>
          </a:solidFill>
        </p:spPr>
        <p:txBody>
          <a:bodyPr spcFirstLastPara="1" wrap="square" lIns="91425" tIns="91425" rIns="91425" bIns="91425" anchor="ctr" anchorCtr="0">
            <a:noAutofit/>
          </a:bodyPr>
          <a:lstStyle/>
          <a:p>
            <a:pPr algn="ctr"/>
            <a:r>
              <a:rPr lang="en-US" sz="2400" dirty="0"/>
              <a:t>In-Home Shoppers</a:t>
            </a:r>
          </a:p>
        </p:txBody>
      </p:sp>
      <p:sp>
        <p:nvSpPr>
          <p:cNvPr id="6" name="Rectangle 4"/>
          <p:cNvSpPr txBox="1">
            <a:spLocks noChangeArrowheads="1"/>
          </p:cNvSpPr>
          <p:nvPr/>
        </p:nvSpPr>
        <p:spPr>
          <a:xfrm>
            <a:off x="4357882" y="933235"/>
            <a:ext cx="4375150" cy="2847655"/>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Arial" panose="020B0604020202020204" pitchFamily="34" charset="0"/>
              <a:buChar char="•"/>
            </a:pPr>
            <a:r>
              <a:rPr lang="en-US" sz="2000" dirty="0" smtClean="0"/>
              <a:t>Shopping is discretionary, not necessary</a:t>
            </a:r>
          </a:p>
          <a:p>
            <a:pPr marL="342900" indent="-342900">
              <a:lnSpc>
                <a:spcPct val="150000"/>
              </a:lnSpc>
              <a:buFont typeface="Arial" panose="020B0604020202020204" pitchFamily="34" charset="0"/>
              <a:buChar char="•"/>
            </a:pPr>
            <a:r>
              <a:rPr lang="en-US" sz="2000" dirty="0" smtClean="0"/>
              <a:t>Convenience is important</a:t>
            </a:r>
          </a:p>
          <a:p>
            <a:pPr marL="342900" indent="-342900">
              <a:lnSpc>
                <a:spcPct val="150000"/>
              </a:lnSpc>
              <a:buFont typeface="Arial" panose="020B0604020202020204" pitchFamily="34" charset="0"/>
              <a:buChar char="•"/>
            </a:pPr>
            <a:r>
              <a:rPr lang="en-US" sz="2000" dirty="0" smtClean="0"/>
              <a:t>Active, affluent, well-educated</a:t>
            </a:r>
          </a:p>
          <a:p>
            <a:pPr marL="342900" indent="-342900">
              <a:lnSpc>
                <a:spcPct val="150000"/>
              </a:lnSpc>
              <a:buFont typeface="Arial" panose="020B0604020202020204" pitchFamily="34" charset="0"/>
              <a:buChar char="•"/>
            </a:pPr>
            <a:r>
              <a:rPr lang="en-US" sz="2000" dirty="0" smtClean="0"/>
              <a:t>Self-confident, younger, adventuresome</a:t>
            </a:r>
          </a:p>
          <a:p>
            <a:pPr marL="342900" indent="-342900">
              <a:lnSpc>
                <a:spcPct val="150000"/>
              </a:lnSpc>
              <a:buFont typeface="Arial" panose="020B0604020202020204" pitchFamily="34" charset="0"/>
              <a:buChar char="•"/>
            </a:pPr>
            <a:r>
              <a:rPr lang="en-US" sz="2000" dirty="0" smtClean="0"/>
              <a:t>Time scarcity is not a motivator</a:t>
            </a:r>
          </a:p>
        </p:txBody>
      </p:sp>
      <p:pic>
        <p:nvPicPr>
          <p:cNvPr id="7" name="Picture 5" descr="20762RTYRGB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4257" y="574299"/>
            <a:ext cx="3454104" cy="408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55783E77-7395-43FB-B8F0-19B0FE490A7D}"/>
              </a:ext>
            </a:extLst>
          </p:cNvPr>
          <p:cNvSpPr/>
          <p:nvPr/>
        </p:nvSpPr>
        <p:spPr>
          <a:xfrm>
            <a:off x="4429803" y="143839"/>
            <a:ext cx="4366516" cy="4116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Online Shoppers</a:t>
            </a:r>
            <a:endParaRPr lang="en-US" sz="1800" b="1" dirty="0">
              <a:solidFill>
                <a:schemeClr val="tx1"/>
              </a:solidFill>
              <a:latin typeface="Roboto" panose="020B0604020202020204" charset="0"/>
              <a:ea typeface="Roboto" panose="020B0604020202020204" charset="0"/>
              <a:cs typeface="Calibri" panose="020F0502020204030204" pitchFamily="34" charset="0"/>
            </a:endParaRPr>
          </a:p>
        </p:txBody>
      </p:sp>
      <p:sp>
        <p:nvSpPr>
          <p:cNvPr id="4" name="Rectangle 4"/>
          <p:cNvSpPr txBox="1">
            <a:spLocks noChangeArrowheads="1"/>
          </p:cNvSpPr>
          <p:nvPr/>
        </p:nvSpPr>
        <p:spPr>
          <a:xfrm>
            <a:off x="4429803" y="851042"/>
            <a:ext cx="437515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Arial" panose="020B0604020202020204" pitchFamily="34" charset="0"/>
              <a:buChar char="•"/>
            </a:pPr>
            <a:r>
              <a:rPr lang="en-US" sz="2000" dirty="0" smtClean="0"/>
              <a:t>Use of Web for decision- making process as well as buying process</a:t>
            </a:r>
          </a:p>
          <a:p>
            <a:pPr marL="342900" indent="-342900">
              <a:lnSpc>
                <a:spcPct val="150000"/>
              </a:lnSpc>
              <a:buFont typeface="Arial" panose="020B0604020202020204" pitchFamily="34" charset="0"/>
              <a:buChar char="•"/>
            </a:pPr>
            <a:r>
              <a:rPr lang="en-US" sz="2000" dirty="0" smtClean="0"/>
              <a:t>Convenience is important</a:t>
            </a:r>
          </a:p>
          <a:p>
            <a:pPr marL="342900" indent="-342900">
              <a:lnSpc>
                <a:spcPct val="150000"/>
              </a:lnSpc>
              <a:buFont typeface="Arial" panose="020B0604020202020204" pitchFamily="34" charset="0"/>
              <a:buChar char="•"/>
            </a:pPr>
            <a:r>
              <a:rPr lang="en-US" sz="2000" dirty="0" smtClean="0"/>
              <a:t>Above average incomes, well-educated</a:t>
            </a:r>
          </a:p>
          <a:p>
            <a:pPr marL="342900" indent="-342900">
              <a:lnSpc>
                <a:spcPct val="150000"/>
              </a:lnSpc>
              <a:buFont typeface="Arial" panose="020B0604020202020204" pitchFamily="34" charset="0"/>
              <a:buChar char="•"/>
            </a:pPr>
            <a:r>
              <a:rPr lang="en-US" sz="2000" dirty="0" smtClean="0"/>
              <a:t>Time scarcity is a motivator</a:t>
            </a:r>
            <a:endParaRPr lang="en-US" sz="2000" dirty="0"/>
          </a:p>
        </p:txBody>
      </p:sp>
      <p:pic>
        <p:nvPicPr>
          <p:cNvPr id="5" name="Picture 5" descr="20759RTYRGB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8984" y="758575"/>
            <a:ext cx="3017838"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55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1">
            <a:extLst>
              <a:ext uri="{FF2B5EF4-FFF2-40B4-BE49-F238E27FC236}">
                <a16:creationId xmlns:a16="http://schemas.microsoft.com/office/drawing/2014/main" xmlns="" id="{55783E77-7395-43FB-B8F0-19B0FE490A7D}"/>
              </a:ext>
            </a:extLst>
          </p:cNvPr>
          <p:cNvSpPr/>
          <p:nvPr/>
        </p:nvSpPr>
        <p:spPr>
          <a:xfrm>
            <a:off x="5722704" y="194564"/>
            <a:ext cx="3030877" cy="5554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Outshoppers</a:t>
            </a:r>
            <a:endParaRPr lang="en-US" sz="2400" b="1" dirty="0">
              <a:solidFill>
                <a:schemeClr val="tx1"/>
              </a:solidFill>
              <a:latin typeface="Roboto" panose="020B0604020202020204" charset="0"/>
              <a:ea typeface="Roboto" panose="020B0604020202020204" charset="0"/>
              <a:cs typeface="Calibri" panose="020F0502020204030204" pitchFamily="34" charset="0"/>
            </a:endParaRPr>
          </a:p>
        </p:txBody>
      </p:sp>
      <p:sp>
        <p:nvSpPr>
          <p:cNvPr id="5" name="Rectangle 4"/>
          <p:cNvSpPr txBox="1">
            <a:spLocks noChangeArrowheads="1"/>
          </p:cNvSpPr>
          <p:nvPr/>
        </p:nvSpPr>
        <p:spPr>
          <a:xfrm>
            <a:off x="4686655" y="1028700"/>
            <a:ext cx="4375150" cy="4114800"/>
          </a:xfrm>
          <a:prstGeom prst="rect">
            <a:avLst/>
          </a:prstGeom>
          <a:noFill/>
          <a:extLst>
            <a:ext uri="{909E8E84-426E-40DD-AFC4-6F175D3DCCD1}">
              <a14:hiddenFill xmlns:a14="http://schemas.microsoft.com/office/drawing/2010/main">
                <a:solidFill>
                  <a:schemeClr val="bg1"/>
                </a:solidFill>
              </a14:hiddenFill>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Arial" panose="020B0604020202020204" pitchFamily="34" charset="0"/>
              <a:buChar char="•"/>
            </a:pPr>
            <a:r>
              <a:rPr lang="en-US" sz="2000" dirty="0" smtClean="0"/>
              <a:t>Out-of-hometown shopping</a:t>
            </a:r>
          </a:p>
          <a:p>
            <a:pPr marL="342900" indent="-342900">
              <a:lnSpc>
                <a:spcPct val="150000"/>
              </a:lnSpc>
              <a:buFont typeface="Arial" panose="020B0604020202020204" pitchFamily="34" charset="0"/>
              <a:buChar char="•"/>
            </a:pPr>
            <a:r>
              <a:rPr lang="en-US" sz="2000" dirty="0" smtClean="0"/>
              <a:t>Young, members of a large family, and new to the community</a:t>
            </a:r>
          </a:p>
          <a:p>
            <a:pPr marL="342900" indent="-342900">
              <a:lnSpc>
                <a:spcPct val="150000"/>
              </a:lnSpc>
              <a:buFont typeface="Arial" panose="020B0604020202020204" pitchFamily="34" charset="0"/>
              <a:buChar char="•"/>
            </a:pPr>
            <a:r>
              <a:rPr lang="en-US" sz="2000" dirty="0" smtClean="0"/>
              <a:t>Income and education vary</a:t>
            </a:r>
          </a:p>
          <a:p>
            <a:pPr marL="342900" indent="-342900">
              <a:lnSpc>
                <a:spcPct val="150000"/>
              </a:lnSpc>
              <a:buFont typeface="Arial" panose="020B0604020202020204" pitchFamily="34" charset="0"/>
              <a:buChar char="•"/>
            </a:pPr>
            <a:r>
              <a:rPr lang="en-US" sz="2000" dirty="0" smtClean="0"/>
              <a:t>They like to travel, enjoy fine food, are active, and read out-of-town newspapers</a:t>
            </a:r>
            <a:endParaRPr lang="en-US" sz="2000" dirty="0"/>
          </a:p>
        </p:txBody>
      </p:sp>
      <p:pic>
        <p:nvPicPr>
          <p:cNvPr id="6" name="Picture 7" descr="20760RTYRGB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20904" y="750014"/>
            <a:ext cx="3327114"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969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2537</TotalTime>
  <Words>1064</Words>
  <Application>Microsoft Office PowerPoint</Application>
  <PresentationFormat>On-screen Show (16:9)</PresentationFormat>
  <Paragraphs>208</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Wingdings</vt:lpstr>
      <vt:lpstr>Montserrat ExtraBold</vt:lpstr>
      <vt:lpstr>Montserrat Medium</vt:lpstr>
      <vt:lpstr>Montserrat SemiBold</vt:lpstr>
      <vt:lpstr>Arial</vt:lpstr>
      <vt:lpstr>Montserrat</vt:lpstr>
      <vt:lpstr>Montserrat Black</vt:lpstr>
      <vt:lpstr>Roboto Black</vt:lpstr>
      <vt:lpstr>Roboto</vt:lpstr>
      <vt:lpstr>Calibri</vt:lpstr>
      <vt:lpstr>Digital Marketing Proposal by Slidesgo</vt:lpstr>
      <vt:lpstr>Targeting Customers and Gathering Information</vt:lpstr>
      <vt:lpstr>PowerPoint Presentation</vt:lpstr>
      <vt:lpstr>PowerPoint Presentation</vt:lpstr>
      <vt:lpstr>PowerPoint Presentation</vt:lpstr>
      <vt:lpstr>PowerPoint Presentation</vt:lpstr>
      <vt:lpstr>PowerPoint Presentation</vt:lpstr>
      <vt:lpstr>In-Home Shoppers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DTA-BBA</dc:creator>
  <cp:lastModifiedBy>DTA-BBA</cp:lastModifiedBy>
  <cp:revision>163</cp:revision>
  <dcterms:modified xsi:type="dcterms:W3CDTF">2022-11-06T07:00:12Z</dcterms:modified>
</cp:coreProperties>
</file>