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3" r:id="rId14"/>
    <p:sldId id="266" r:id="rId15"/>
    <p:sldId id="274" r:id="rId16"/>
    <p:sldId id="267" r:id="rId17"/>
    <p:sldId id="275" r:id="rId18"/>
    <p:sldId id="268" r:id="rId19"/>
    <p:sldId id="269" r:id="rId20"/>
    <p:sldId id="276" r:id="rId21"/>
  </p:sldIdLst>
  <p:sldSz cx="138176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9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0" y="72"/>
      </p:cViewPr>
      <p:guideLst>
        <p:guide orient="horz" pos="2880"/>
        <p:guide pos="29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36320" y="2409446"/>
            <a:ext cx="1174496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72640" y="4352544"/>
            <a:ext cx="96723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08-Feb-22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6072" y="312803"/>
            <a:ext cx="9183819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8428" y="3536697"/>
            <a:ext cx="11945594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08-Feb-22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6072" y="312803"/>
            <a:ext cx="9183819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90880" y="1787652"/>
            <a:ext cx="601065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16064" y="1787652"/>
            <a:ext cx="601065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08-Feb-22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6072" y="312803"/>
            <a:ext cx="9183819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08-Feb-22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08-Feb-22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6072" y="312803"/>
            <a:ext cx="918381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8428" y="3536696"/>
            <a:ext cx="119455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97984" y="7228334"/>
            <a:ext cx="44216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0880" y="7228334"/>
            <a:ext cx="31780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08-Feb-22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48672" y="7228334"/>
            <a:ext cx="31780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62">
        <a:defRPr>
          <a:latin typeface="+mn-lt"/>
          <a:ea typeface="+mn-ea"/>
          <a:cs typeface="+mn-cs"/>
        </a:defRPr>
      </a:lvl2pPr>
      <a:lvl3pPr marL="914323">
        <a:defRPr>
          <a:latin typeface="+mn-lt"/>
          <a:ea typeface="+mn-ea"/>
          <a:cs typeface="+mn-cs"/>
        </a:defRPr>
      </a:lvl3pPr>
      <a:lvl4pPr marL="1371485">
        <a:defRPr>
          <a:latin typeface="+mn-lt"/>
          <a:ea typeface="+mn-ea"/>
          <a:cs typeface="+mn-cs"/>
        </a:defRPr>
      </a:lvl4pPr>
      <a:lvl5pPr marL="1828647">
        <a:defRPr>
          <a:latin typeface="+mn-lt"/>
          <a:ea typeface="+mn-ea"/>
          <a:cs typeface="+mn-cs"/>
        </a:defRPr>
      </a:lvl5pPr>
      <a:lvl6pPr marL="2285808">
        <a:defRPr>
          <a:latin typeface="+mn-lt"/>
          <a:ea typeface="+mn-ea"/>
          <a:cs typeface="+mn-cs"/>
        </a:defRPr>
      </a:lvl6pPr>
      <a:lvl7pPr marL="2742970">
        <a:defRPr>
          <a:latin typeface="+mn-lt"/>
          <a:ea typeface="+mn-ea"/>
          <a:cs typeface="+mn-cs"/>
        </a:defRPr>
      </a:lvl7pPr>
      <a:lvl8pPr marL="3200132">
        <a:defRPr>
          <a:latin typeface="+mn-lt"/>
          <a:ea typeface="+mn-ea"/>
          <a:cs typeface="+mn-cs"/>
        </a:defRPr>
      </a:lvl8pPr>
      <a:lvl9pPr marL="365729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62">
        <a:defRPr>
          <a:latin typeface="+mn-lt"/>
          <a:ea typeface="+mn-ea"/>
          <a:cs typeface="+mn-cs"/>
        </a:defRPr>
      </a:lvl2pPr>
      <a:lvl3pPr marL="914323">
        <a:defRPr>
          <a:latin typeface="+mn-lt"/>
          <a:ea typeface="+mn-ea"/>
          <a:cs typeface="+mn-cs"/>
        </a:defRPr>
      </a:lvl3pPr>
      <a:lvl4pPr marL="1371485">
        <a:defRPr>
          <a:latin typeface="+mn-lt"/>
          <a:ea typeface="+mn-ea"/>
          <a:cs typeface="+mn-cs"/>
        </a:defRPr>
      </a:lvl4pPr>
      <a:lvl5pPr marL="1828647">
        <a:defRPr>
          <a:latin typeface="+mn-lt"/>
          <a:ea typeface="+mn-ea"/>
          <a:cs typeface="+mn-cs"/>
        </a:defRPr>
      </a:lvl5pPr>
      <a:lvl6pPr marL="2285808">
        <a:defRPr>
          <a:latin typeface="+mn-lt"/>
          <a:ea typeface="+mn-ea"/>
          <a:cs typeface="+mn-cs"/>
        </a:defRPr>
      </a:lvl6pPr>
      <a:lvl7pPr marL="2742970">
        <a:defRPr>
          <a:latin typeface="+mn-lt"/>
          <a:ea typeface="+mn-ea"/>
          <a:cs typeface="+mn-cs"/>
        </a:defRPr>
      </a:lvl7pPr>
      <a:lvl8pPr marL="3200132">
        <a:defRPr>
          <a:latin typeface="+mn-lt"/>
          <a:ea typeface="+mn-ea"/>
          <a:cs typeface="+mn-cs"/>
        </a:defRPr>
      </a:lvl8pPr>
      <a:lvl9pPr marL="365729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3800" y="304800"/>
            <a:ext cx="11582400" cy="68595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76492" y="900176"/>
            <a:ext cx="1889760" cy="689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4399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CE</a:t>
            </a:r>
            <a:r>
              <a:rPr sz="4399" u="heavy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4399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447</a:t>
            </a:r>
            <a:endParaRPr sz="4399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9489" y="2241551"/>
            <a:ext cx="5928360" cy="42066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spcBef>
                <a:spcPts val="105"/>
              </a:spcBef>
            </a:pPr>
            <a:r>
              <a:rPr sz="4399" b="1" dirty="0">
                <a:latin typeface="Arial"/>
                <a:cs typeface="Arial"/>
              </a:rPr>
              <a:t>Lesson</a:t>
            </a:r>
            <a:r>
              <a:rPr sz="4399" b="1" spc="-40" dirty="0">
                <a:latin typeface="Arial"/>
                <a:cs typeface="Arial"/>
              </a:rPr>
              <a:t> </a:t>
            </a:r>
            <a:r>
              <a:rPr sz="4399" b="1" dirty="0">
                <a:latin typeface="Arial"/>
                <a:cs typeface="Arial"/>
              </a:rPr>
              <a:t>2</a:t>
            </a:r>
            <a:endParaRPr sz="4399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399" b="1" dirty="0">
                <a:latin typeface="Arial"/>
                <a:cs typeface="Arial"/>
              </a:rPr>
              <a:t>Goals</a:t>
            </a:r>
            <a:r>
              <a:rPr sz="4399" b="1" spc="-40" dirty="0">
                <a:latin typeface="Arial"/>
                <a:cs typeface="Arial"/>
              </a:rPr>
              <a:t> </a:t>
            </a:r>
            <a:r>
              <a:rPr sz="4399" b="1" dirty="0">
                <a:latin typeface="Arial"/>
                <a:cs typeface="Arial"/>
              </a:rPr>
              <a:t>of</a:t>
            </a:r>
            <a:r>
              <a:rPr sz="4399" b="1" spc="-35" dirty="0">
                <a:latin typeface="Arial"/>
                <a:cs typeface="Arial"/>
              </a:rPr>
              <a:t> </a:t>
            </a:r>
            <a:r>
              <a:rPr sz="4399" b="1" dirty="0">
                <a:latin typeface="Arial"/>
                <a:cs typeface="Arial"/>
              </a:rPr>
              <a:t>Development</a:t>
            </a:r>
            <a:endParaRPr sz="4399" dirty="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4600" dirty="0">
              <a:latin typeface="Arial"/>
              <a:cs typeface="Arial"/>
            </a:endParaRPr>
          </a:p>
          <a:p>
            <a:pPr marR="151753" algn="ctr"/>
            <a:r>
              <a:rPr sz="28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Course</a:t>
            </a:r>
            <a:r>
              <a:rPr sz="2800" u="heavy" spc="-12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800" u="heavy" spc="-55" dirty="0" smtClean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Teacher</a:t>
            </a:r>
            <a:endParaRPr lang="en-US" sz="2800" u="heavy" spc="-55" dirty="0" smtClean="0">
              <a:uFill>
                <a:solidFill>
                  <a:srgbClr val="000000"/>
                </a:solidFill>
              </a:uFill>
              <a:latin typeface="Arial MT"/>
              <a:cs typeface="Arial MT"/>
            </a:endParaRPr>
          </a:p>
          <a:p>
            <a:pPr marR="151753" algn="ctr"/>
            <a:endParaRPr sz="2800" dirty="0">
              <a:latin typeface="Arial MT"/>
              <a:cs typeface="Arial MT"/>
            </a:endParaRPr>
          </a:p>
          <a:p>
            <a:pPr marR="149848" algn="ctr">
              <a:spcBef>
                <a:spcPts val="110"/>
              </a:spcBef>
            </a:pP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Md.</a:t>
            </a:r>
            <a:r>
              <a:rPr sz="32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spc="-40" dirty="0">
                <a:solidFill>
                  <a:srgbClr val="FF0000"/>
                </a:solidFill>
                <a:latin typeface="Arial"/>
                <a:cs typeface="Arial"/>
              </a:rPr>
              <a:t>Abu </a:t>
            </a:r>
            <a:r>
              <a:rPr lang="en-US" sz="3200" b="1" spc="-40" dirty="0" err="1">
                <a:solidFill>
                  <a:srgbClr val="FF0000"/>
                </a:solidFill>
                <a:latin typeface="Arial"/>
                <a:cs typeface="Arial"/>
              </a:rPr>
              <a:t>Hasan</a:t>
            </a:r>
            <a:endParaRPr lang="en-US" sz="3200" b="1" spc="-40" dirty="0">
              <a:solidFill>
                <a:srgbClr val="FF0000"/>
              </a:solidFill>
              <a:latin typeface="Arial"/>
              <a:cs typeface="Arial"/>
            </a:endParaRPr>
          </a:p>
          <a:p>
            <a:pPr marR="149848" algn="ctr">
              <a:spcBef>
                <a:spcPts val="110"/>
              </a:spcBef>
            </a:pPr>
            <a:r>
              <a:rPr lang="en-US" sz="2400" b="1" spc="-40" dirty="0">
                <a:latin typeface="Arial"/>
                <a:cs typeface="Arial"/>
              </a:rPr>
              <a:t>Senior </a:t>
            </a:r>
            <a:r>
              <a:rPr sz="2400" b="1" dirty="0">
                <a:latin typeface="Arial MT"/>
                <a:cs typeface="Arial MT"/>
              </a:rPr>
              <a:t>Lecturer </a:t>
            </a:r>
            <a:r>
              <a:rPr sz="2400" b="1" spc="5" dirty="0">
                <a:latin typeface="Arial MT"/>
                <a:cs typeface="Arial MT"/>
              </a:rPr>
              <a:t> </a:t>
            </a:r>
            <a:endParaRPr lang="en-US" sz="2400" b="1" spc="5" dirty="0">
              <a:latin typeface="Arial MT"/>
              <a:cs typeface="Arial MT"/>
            </a:endParaRPr>
          </a:p>
          <a:p>
            <a:pPr marR="149848" algn="ctr">
              <a:spcBef>
                <a:spcPts val="110"/>
              </a:spcBef>
            </a:pPr>
            <a:r>
              <a:rPr sz="2400" spc="-5" dirty="0">
                <a:latin typeface="Arial MT"/>
                <a:cs typeface="Arial MT"/>
              </a:rPr>
              <a:t>Department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Civil </a:t>
            </a:r>
            <a:r>
              <a:rPr sz="2400" spc="-5" dirty="0">
                <a:latin typeface="Arial MT"/>
                <a:cs typeface="Arial MT"/>
              </a:rPr>
              <a:t>Engineering</a:t>
            </a:r>
            <a:endParaRPr lang="en-US" sz="2400" spc="-5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41400" y="1020426"/>
            <a:ext cx="12039599" cy="6370974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55570" indent="-343506">
              <a:spcBef>
                <a:spcPts val="919"/>
              </a:spcBef>
              <a:buChar char="•"/>
              <a:tabLst>
                <a:tab pos="354935" algn="l"/>
                <a:tab pos="356205" algn="l"/>
              </a:tabLst>
            </a:pPr>
            <a:r>
              <a:rPr sz="3200" spc="-5" dirty="0">
                <a:latin typeface="Arial MT"/>
                <a:cs typeface="Arial MT"/>
              </a:rPr>
              <a:t>Where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is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Bangladesh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now?</a:t>
            </a:r>
            <a:endParaRPr sz="3200" dirty="0">
              <a:latin typeface="Arial MT"/>
              <a:cs typeface="Arial MT"/>
            </a:endParaRPr>
          </a:p>
          <a:p>
            <a:pPr marL="756222" lvl="1" indent="-286996">
              <a:spcBef>
                <a:spcPts val="710"/>
              </a:spcBef>
              <a:buChar char="–"/>
              <a:tabLst>
                <a:tab pos="756857" algn="l"/>
              </a:tabLst>
            </a:pPr>
            <a:r>
              <a:rPr sz="2800" spc="-5" dirty="0">
                <a:latin typeface="Arial MT"/>
                <a:cs typeface="Arial MT"/>
              </a:rPr>
              <a:t>Achievements</a:t>
            </a:r>
            <a:endParaRPr sz="2800" dirty="0">
              <a:latin typeface="Arial MT"/>
              <a:cs typeface="Arial MT"/>
            </a:endParaRPr>
          </a:p>
          <a:p>
            <a:pPr marL="1155603" lvl="2" indent="-229216">
              <a:spcBef>
                <a:spcPts val="620"/>
              </a:spcBef>
              <a:buChar char="•"/>
              <a:tabLst>
                <a:tab pos="1156238" algn="l"/>
              </a:tabLst>
            </a:pPr>
            <a:r>
              <a:rPr sz="2400" spc="-5" dirty="0">
                <a:latin typeface="Arial MT"/>
                <a:cs typeface="Arial MT"/>
              </a:rPr>
              <a:t>Reducing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extreme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poverty</a:t>
            </a:r>
            <a:endParaRPr sz="2400" dirty="0">
              <a:latin typeface="Arial MT"/>
              <a:cs typeface="Arial MT"/>
            </a:endParaRPr>
          </a:p>
          <a:p>
            <a:pPr marL="1155603" lvl="2" indent="-229216">
              <a:spcBef>
                <a:spcPts val="600"/>
              </a:spcBef>
              <a:buChar char="•"/>
              <a:tabLst>
                <a:tab pos="1156238" algn="l"/>
              </a:tabLst>
            </a:pPr>
            <a:r>
              <a:rPr sz="2400" spc="-5" dirty="0">
                <a:latin typeface="Arial MT"/>
                <a:cs typeface="Arial MT"/>
              </a:rPr>
              <a:t>Curbing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prevalence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underweight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children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under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5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yrs</a:t>
            </a:r>
          </a:p>
          <a:p>
            <a:pPr marL="1155603" lvl="2" indent="-229216">
              <a:spcBef>
                <a:spcPts val="600"/>
              </a:spcBef>
              <a:buChar char="•"/>
              <a:tabLst>
                <a:tab pos="1156238" algn="l"/>
              </a:tabLst>
            </a:pPr>
            <a:r>
              <a:rPr sz="2400" spc="-5" dirty="0">
                <a:latin typeface="Arial MT"/>
                <a:cs typeface="Arial MT"/>
              </a:rPr>
              <a:t>Bringing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down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under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5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child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mortality</a:t>
            </a:r>
          </a:p>
          <a:p>
            <a:pPr marL="1155603" lvl="2" indent="-229216">
              <a:spcBef>
                <a:spcPts val="600"/>
              </a:spcBef>
              <a:buChar char="•"/>
              <a:tabLst>
                <a:tab pos="1156238" algn="l"/>
              </a:tabLst>
            </a:pPr>
            <a:r>
              <a:rPr sz="2400" spc="-5" dirty="0">
                <a:latin typeface="Arial MT"/>
                <a:cs typeface="Arial MT"/>
              </a:rPr>
              <a:t>Raising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enrolment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primary</a:t>
            </a:r>
            <a:r>
              <a:rPr sz="2400" spc="-5" dirty="0">
                <a:latin typeface="Arial MT"/>
                <a:cs typeface="Arial MT"/>
              </a:rPr>
              <a:t> schools</a:t>
            </a:r>
            <a:endParaRPr sz="2400" dirty="0">
              <a:latin typeface="Arial MT"/>
              <a:cs typeface="Arial MT"/>
            </a:endParaRPr>
          </a:p>
          <a:p>
            <a:pPr marL="1155603" marR="1418471" lvl="2" indent="-228581">
              <a:spcBef>
                <a:spcPts val="600"/>
              </a:spcBef>
              <a:buChar char="•"/>
              <a:tabLst>
                <a:tab pos="1156238" algn="l"/>
              </a:tabLst>
            </a:pPr>
            <a:r>
              <a:rPr sz="2400" spc="-5" dirty="0">
                <a:latin typeface="Arial MT"/>
                <a:cs typeface="Arial MT"/>
              </a:rPr>
              <a:t>Increased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ratio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girls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boys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primary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secondary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education</a:t>
            </a:r>
            <a:endParaRPr sz="2400" dirty="0">
              <a:latin typeface="Arial MT"/>
              <a:cs typeface="Arial MT"/>
            </a:endParaRPr>
          </a:p>
          <a:p>
            <a:pPr marL="1155603" lvl="2" indent="-229216">
              <a:spcBef>
                <a:spcPts val="600"/>
              </a:spcBef>
              <a:buChar char="•"/>
              <a:tabLst>
                <a:tab pos="1156238" algn="l"/>
              </a:tabLst>
            </a:pPr>
            <a:r>
              <a:rPr sz="2400" dirty="0">
                <a:latin typeface="Arial MT"/>
                <a:cs typeface="Arial MT"/>
              </a:rPr>
              <a:t>Improved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maternal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health</a:t>
            </a:r>
            <a:endParaRPr sz="2400" dirty="0">
              <a:latin typeface="Arial MT"/>
              <a:cs typeface="Arial MT"/>
            </a:endParaRPr>
          </a:p>
          <a:p>
            <a:pPr marL="882576" indent="-343506">
              <a:spcBef>
                <a:spcPts val="2260"/>
              </a:spcBef>
              <a:buChar char="•"/>
              <a:tabLst>
                <a:tab pos="882576" algn="l"/>
                <a:tab pos="883211" algn="l"/>
              </a:tabLst>
            </a:pPr>
            <a:r>
              <a:rPr sz="2800" dirty="0">
                <a:latin typeface="Arial MT"/>
                <a:cs typeface="Arial MT"/>
              </a:rPr>
              <a:t>Lagging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behind</a:t>
            </a:r>
            <a:endParaRPr sz="2800" dirty="0">
              <a:latin typeface="Arial MT"/>
              <a:cs typeface="Arial MT"/>
            </a:endParaRPr>
          </a:p>
          <a:p>
            <a:pPr marL="1283863" lvl="1" indent="-287631">
              <a:spcBef>
                <a:spcPts val="715"/>
              </a:spcBef>
              <a:buChar char="–"/>
              <a:tabLst>
                <a:tab pos="1284497" algn="l"/>
              </a:tabLst>
            </a:pPr>
            <a:r>
              <a:rPr sz="2400" spc="-5" dirty="0">
                <a:latin typeface="Arial MT"/>
                <a:cs typeface="Arial MT"/>
              </a:rPr>
              <a:t>Creating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jobs</a:t>
            </a:r>
            <a:endParaRPr sz="2400" dirty="0">
              <a:latin typeface="Arial MT"/>
              <a:cs typeface="Arial MT"/>
            </a:endParaRPr>
          </a:p>
          <a:p>
            <a:pPr marL="1283863" lvl="1" indent="-287631">
              <a:spcBef>
                <a:spcPts val="695"/>
              </a:spcBef>
              <a:buChar char="–"/>
              <a:tabLst>
                <a:tab pos="1284497" algn="l"/>
              </a:tabLst>
            </a:pPr>
            <a:r>
              <a:rPr sz="2400" spc="-5" dirty="0">
                <a:latin typeface="Arial MT"/>
                <a:cs typeface="Arial MT"/>
              </a:rPr>
              <a:t>Preserving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ecology</a:t>
            </a:r>
            <a:endParaRPr sz="2400" dirty="0">
              <a:latin typeface="Arial MT"/>
              <a:cs typeface="Arial MT"/>
            </a:endParaRPr>
          </a:p>
          <a:p>
            <a:pPr marL="1283863" lvl="1" indent="-287631">
              <a:spcBef>
                <a:spcPts val="710"/>
              </a:spcBef>
              <a:buChar char="–"/>
              <a:tabLst>
                <a:tab pos="1284497" algn="l"/>
              </a:tabLst>
            </a:pPr>
            <a:r>
              <a:rPr sz="2400" spc="-5" dirty="0">
                <a:latin typeface="Arial MT"/>
                <a:cs typeface="Arial MT"/>
              </a:rPr>
              <a:t>Ensuring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nutrition</a:t>
            </a:r>
            <a:endParaRPr sz="2400" dirty="0">
              <a:latin typeface="Arial MT"/>
              <a:cs typeface="Arial MT"/>
            </a:endParaRPr>
          </a:p>
          <a:p>
            <a:pPr marL="1283863" lvl="1" indent="-287631">
              <a:spcBef>
                <a:spcPts val="700"/>
              </a:spcBef>
              <a:buChar char="–"/>
              <a:tabLst>
                <a:tab pos="1284497" algn="l"/>
              </a:tabLst>
            </a:pPr>
            <a:r>
              <a:rPr sz="2400" dirty="0">
                <a:latin typeface="Arial MT"/>
                <a:cs typeface="Arial MT"/>
              </a:rPr>
              <a:t>Income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inequality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en-US" sz="3600" u="sng" kern="0" dirty="0" smtClean="0"/>
              <a:t>Millennium</a:t>
            </a:r>
            <a:r>
              <a:rPr lang="en-US" sz="3600" u="sng" kern="0" spc="-5" dirty="0" smtClean="0"/>
              <a:t> </a:t>
            </a:r>
            <a:r>
              <a:rPr lang="en-US" sz="3600" u="sng" kern="0" dirty="0" smtClean="0"/>
              <a:t>Development</a:t>
            </a:r>
            <a:r>
              <a:rPr lang="en-US" sz="3600" u="sng" kern="0" spc="25" dirty="0" smtClean="0"/>
              <a:t> </a:t>
            </a:r>
            <a:r>
              <a:rPr lang="en-US" sz="3600" u="sng" kern="0" spc="-5" dirty="0" smtClean="0"/>
              <a:t>Goals</a:t>
            </a:r>
            <a:r>
              <a:rPr lang="en-US" sz="3600" u="sng" kern="0" spc="-30" dirty="0" smtClean="0"/>
              <a:t> </a:t>
            </a:r>
            <a:r>
              <a:rPr lang="en-US" sz="3600" u="sng" kern="0" dirty="0" smtClean="0"/>
              <a:t>(MDGs)</a:t>
            </a:r>
            <a:endParaRPr lang="en-US" sz="3600" u="sng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0146" y="1202816"/>
            <a:ext cx="53828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4800" b="0" dirty="0">
                <a:latin typeface="Arial MT"/>
                <a:cs typeface="Arial MT"/>
              </a:rPr>
              <a:t>What</a:t>
            </a:r>
            <a:r>
              <a:rPr sz="4800" b="0" spc="-15" dirty="0">
                <a:latin typeface="Arial MT"/>
                <a:cs typeface="Arial MT"/>
              </a:rPr>
              <a:t> </a:t>
            </a:r>
            <a:r>
              <a:rPr sz="4800" b="0" spc="-5" dirty="0">
                <a:latin typeface="Arial MT"/>
                <a:cs typeface="Arial MT"/>
              </a:rPr>
              <a:t>is</a:t>
            </a:r>
            <a:r>
              <a:rPr sz="4800" b="0" spc="-25" dirty="0">
                <a:latin typeface="Arial MT"/>
                <a:cs typeface="Arial MT"/>
              </a:rPr>
              <a:t> </a:t>
            </a:r>
            <a:r>
              <a:rPr sz="4800" b="0" spc="-5" dirty="0">
                <a:latin typeface="Arial MT"/>
                <a:cs typeface="Arial MT"/>
              </a:rPr>
              <a:t>after</a:t>
            </a:r>
            <a:r>
              <a:rPr sz="4800" b="0" spc="5" dirty="0">
                <a:latin typeface="Arial MT"/>
                <a:cs typeface="Arial MT"/>
              </a:rPr>
              <a:t> </a:t>
            </a:r>
            <a:r>
              <a:rPr sz="4800" b="0" dirty="0">
                <a:latin typeface="Arial MT"/>
                <a:cs typeface="Arial MT"/>
              </a:rPr>
              <a:t>MDG?</a:t>
            </a:r>
            <a:endParaRPr sz="48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0410" y="2208657"/>
            <a:ext cx="2851947" cy="4522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291" y="442671"/>
            <a:ext cx="926465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99">
              <a:spcBef>
                <a:spcPts val="95"/>
              </a:spcBef>
              <a:tabLst>
                <a:tab pos="7734286" algn="l"/>
              </a:tabLst>
            </a:pPr>
            <a:r>
              <a:rPr sz="4000" u="sng" spc="-10" dirty="0"/>
              <a:t>Sustainable</a:t>
            </a:r>
            <a:r>
              <a:rPr sz="4000" u="sng" spc="5" dirty="0"/>
              <a:t> </a:t>
            </a:r>
            <a:r>
              <a:rPr sz="4000" u="sng" spc="-5" dirty="0"/>
              <a:t>Development</a:t>
            </a:r>
            <a:r>
              <a:rPr sz="4000" u="sng" spc="45" dirty="0"/>
              <a:t> </a:t>
            </a:r>
            <a:r>
              <a:rPr sz="4000" u="sng" spc="-10" dirty="0"/>
              <a:t>Goals	(SDGs)</a:t>
            </a:r>
            <a:endParaRPr sz="4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660400" y="1371600"/>
            <a:ext cx="12268199" cy="60253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570" marR="5079" indent="-343506" algn="just">
              <a:spcBef>
                <a:spcPts val="805"/>
              </a:spcBef>
              <a:buChar char="•"/>
              <a:tabLst>
                <a:tab pos="356205" algn="l"/>
              </a:tabLst>
            </a:pPr>
            <a:r>
              <a:rPr lang="en-US" sz="2800" dirty="0" smtClean="0">
                <a:latin typeface="Arial MT"/>
                <a:cs typeface="Arial MT"/>
              </a:rPr>
              <a:t>The Sustainable Development Goals (SDGs) or Global Goals are a collection of </a:t>
            </a:r>
            <a:r>
              <a:rPr lang="en-US" sz="2800" b="1" dirty="0" smtClean="0">
                <a:latin typeface="Arial MT"/>
                <a:cs typeface="Arial MT"/>
              </a:rPr>
              <a:t>17 interlinked global goals </a:t>
            </a:r>
            <a:r>
              <a:rPr lang="en-US" sz="2800" dirty="0" smtClean="0">
                <a:latin typeface="Arial MT"/>
                <a:cs typeface="Arial MT"/>
              </a:rPr>
              <a:t>designed to achieve a better and more sustainable future for all. </a:t>
            </a:r>
          </a:p>
          <a:p>
            <a:pPr marL="355570" marR="5079" indent="-343506" algn="just">
              <a:spcBef>
                <a:spcPts val="805"/>
              </a:spcBef>
              <a:buChar char="•"/>
              <a:tabLst>
                <a:tab pos="356205" algn="l"/>
              </a:tabLst>
            </a:pPr>
            <a:r>
              <a:rPr lang="en-US" sz="2800" dirty="0" smtClean="0">
                <a:latin typeface="Arial MT"/>
                <a:cs typeface="Arial MT"/>
              </a:rPr>
              <a:t>The SDGs were </a:t>
            </a:r>
            <a:r>
              <a:rPr lang="en-US" sz="2800" b="1" dirty="0" smtClean="0">
                <a:latin typeface="Arial MT"/>
                <a:cs typeface="Arial MT"/>
              </a:rPr>
              <a:t>set up in 2015 </a:t>
            </a:r>
            <a:r>
              <a:rPr lang="en-US" sz="2800" dirty="0" smtClean="0">
                <a:latin typeface="Arial MT"/>
                <a:cs typeface="Arial MT"/>
              </a:rPr>
              <a:t>by the United Nations General Assembly (UN-GA) and are intended to be </a:t>
            </a:r>
            <a:r>
              <a:rPr lang="en-US" sz="2800" b="1" dirty="0" smtClean="0">
                <a:latin typeface="Arial MT"/>
                <a:cs typeface="Arial MT"/>
              </a:rPr>
              <a:t>achieved by the year 2030. </a:t>
            </a:r>
          </a:p>
          <a:p>
            <a:pPr marL="355570" marR="5079" indent="-343506" algn="just">
              <a:spcBef>
                <a:spcPts val="805"/>
              </a:spcBef>
              <a:buChar char="•"/>
              <a:tabLst>
                <a:tab pos="356205" algn="l"/>
              </a:tabLst>
            </a:pPr>
            <a:r>
              <a:rPr lang="en-US" sz="2800" dirty="0" smtClean="0">
                <a:latin typeface="Arial MT"/>
                <a:cs typeface="Arial MT"/>
              </a:rPr>
              <a:t>They are included in a UN-GA Resolution called the 2030 Agenda or what is colloquially known as </a:t>
            </a:r>
            <a:r>
              <a:rPr lang="en-US" sz="2800" b="1" dirty="0" smtClean="0">
                <a:latin typeface="Arial MT"/>
                <a:cs typeface="Arial MT"/>
              </a:rPr>
              <a:t>Agenda 2030. </a:t>
            </a:r>
          </a:p>
          <a:p>
            <a:pPr marL="355570" marR="5079" indent="-343506" algn="just">
              <a:spcBef>
                <a:spcPts val="805"/>
              </a:spcBef>
              <a:buChar char="•"/>
              <a:tabLst>
                <a:tab pos="356205" algn="l"/>
              </a:tabLst>
            </a:pPr>
            <a:r>
              <a:rPr lang="en-US" sz="2800" dirty="0" smtClean="0">
                <a:latin typeface="Arial MT"/>
                <a:cs typeface="Arial MT"/>
              </a:rPr>
              <a:t>The SDGs were developed in the Post-2015 Development Agenda as the future global development framework to succeed the Millennium Development Goals which ended in 2015.</a:t>
            </a:r>
          </a:p>
          <a:p>
            <a:pPr marL="355570" marR="5079" indent="-343506" algn="just">
              <a:spcBef>
                <a:spcPts val="805"/>
              </a:spcBef>
              <a:buFontTx/>
              <a:buChar char="•"/>
              <a:tabLst>
                <a:tab pos="356205" algn="l"/>
              </a:tabLst>
            </a:pPr>
            <a:r>
              <a:rPr lang="en-US" sz="2800" dirty="0" smtClean="0">
                <a:latin typeface="Arial MT"/>
                <a:cs typeface="Arial MT"/>
              </a:rPr>
              <a:t>SDG</a:t>
            </a:r>
            <a:r>
              <a:rPr lang="en-US" sz="2800" spc="5" dirty="0" smtClean="0">
                <a:latin typeface="Arial MT"/>
                <a:cs typeface="Arial MT"/>
              </a:rPr>
              <a:t> </a:t>
            </a:r>
            <a:r>
              <a:rPr lang="en-US" sz="2800" spc="-5" dirty="0" smtClean="0">
                <a:latin typeface="Arial MT"/>
                <a:cs typeface="Arial MT"/>
              </a:rPr>
              <a:t>aims</a:t>
            </a:r>
            <a:r>
              <a:rPr lang="en-US" sz="2800" dirty="0" smtClean="0">
                <a:latin typeface="Arial MT"/>
                <a:cs typeface="Arial MT"/>
              </a:rPr>
              <a:t> </a:t>
            </a:r>
            <a:r>
              <a:rPr lang="en-US" sz="2800" spc="-10" dirty="0" smtClean="0">
                <a:latin typeface="Arial MT"/>
                <a:cs typeface="Arial MT"/>
              </a:rPr>
              <a:t>ending</a:t>
            </a:r>
            <a:r>
              <a:rPr lang="en-US" sz="2800" spc="-5" dirty="0" smtClean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lang="en-US" sz="2800" dirty="0" smtClean="0">
                <a:latin typeface="Arial MT"/>
                <a:cs typeface="Arial MT"/>
              </a:rPr>
              <a:t>poverty and hunger,  improving health and education, making cities  more sustainable, combating climate change,  and protecting oceans and forests.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291" y="442671"/>
            <a:ext cx="926465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99">
              <a:spcBef>
                <a:spcPts val="95"/>
              </a:spcBef>
              <a:tabLst>
                <a:tab pos="7734286" algn="l"/>
              </a:tabLst>
            </a:pPr>
            <a:r>
              <a:rPr sz="4000" u="sng" spc="-10" dirty="0"/>
              <a:t>Sustainable</a:t>
            </a:r>
            <a:r>
              <a:rPr sz="4000" u="sng" spc="5" dirty="0"/>
              <a:t> </a:t>
            </a:r>
            <a:r>
              <a:rPr sz="4000" u="sng" spc="-5" dirty="0"/>
              <a:t>Development</a:t>
            </a:r>
            <a:r>
              <a:rPr sz="4000" u="sng" spc="45" dirty="0"/>
              <a:t> </a:t>
            </a:r>
            <a:r>
              <a:rPr sz="4000" u="sng" spc="-10" dirty="0"/>
              <a:t>Goals	(SDGs)</a:t>
            </a:r>
            <a:endParaRPr sz="4000" u="sng" dirty="0"/>
          </a:p>
        </p:txBody>
      </p:sp>
      <p:pic>
        <p:nvPicPr>
          <p:cNvPr id="2052" name="Picture 4" descr="Info-Repository: Sustainable Development Goa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b="4459"/>
          <a:stretch/>
        </p:blipFill>
        <p:spPr bwMode="auto">
          <a:xfrm>
            <a:off x="1212065" y="1070407"/>
            <a:ext cx="11513102" cy="632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5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1600" y="304800"/>
            <a:ext cx="91838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000" u="sng" spc="-175" dirty="0"/>
              <a:t>S</a:t>
            </a:r>
            <a:r>
              <a:rPr sz="4000" u="sng" spc="-170" dirty="0"/>
              <a:t>us</a:t>
            </a:r>
            <a:r>
              <a:rPr sz="4000" u="sng" spc="-165" dirty="0"/>
              <a:t>t</a:t>
            </a:r>
            <a:r>
              <a:rPr sz="4000" u="sng" spc="-175" dirty="0"/>
              <a:t>a</a:t>
            </a:r>
            <a:r>
              <a:rPr sz="4000" u="sng" spc="-165" dirty="0"/>
              <a:t>in</a:t>
            </a:r>
            <a:r>
              <a:rPr sz="4000" u="sng" spc="-175" dirty="0"/>
              <a:t>ab</a:t>
            </a:r>
            <a:r>
              <a:rPr sz="4000" u="sng" spc="-170" dirty="0"/>
              <a:t>l</a:t>
            </a:r>
            <a:r>
              <a:rPr sz="4000" u="sng" dirty="0"/>
              <a:t>e</a:t>
            </a:r>
            <a:r>
              <a:rPr sz="4000" u="sng" spc="-330" dirty="0"/>
              <a:t> </a:t>
            </a:r>
            <a:r>
              <a:rPr sz="4000" u="sng" spc="-165" dirty="0"/>
              <a:t>D</a:t>
            </a:r>
            <a:r>
              <a:rPr sz="4000" u="sng" spc="-175" dirty="0"/>
              <a:t>e</a:t>
            </a:r>
            <a:r>
              <a:rPr sz="4000" u="sng" spc="-165" dirty="0"/>
              <a:t>v</a:t>
            </a:r>
            <a:r>
              <a:rPr sz="4000" u="sng" spc="-175" dirty="0"/>
              <a:t>e</a:t>
            </a:r>
            <a:r>
              <a:rPr sz="4000" u="sng" spc="-170" dirty="0"/>
              <a:t>lo</a:t>
            </a:r>
            <a:r>
              <a:rPr sz="4000" u="sng" spc="-165" dirty="0"/>
              <a:t>p</a:t>
            </a:r>
            <a:r>
              <a:rPr sz="4000" u="sng" spc="-175" dirty="0"/>
              <a:t>me</a:t>
            </a:r>
            <a:r>
              <a:rPr sz="4000" u="sng" spc="-165" dirty="0"/>
              <a:t>n</a:t>
            </a:r>
            <a:r>
              <a:rPr sz="4000" u="sng" dirty="0"/>
              <a:t>t</a:t>
            </a:r>
            <a:r>
              <a:rPr sz="4000" u="sng" spc="-380" dirty="0"/>
              <a:t> </a:t>
            </a:r>
            <a:r>
              <a:rPr sz="4000" u="sng" spc="-120" dirty="0"/>
              <a:t>Go</a:t>
            </a:r>
            <a:r>
              <a:rPr sz="4000" u="sng" spc="-125" dirty="0"/>
              <a:t>a</a:t>
            </a:r>
            <a:r>
              <a:rPr sz="4000" u="sng" spc="-120" dirty="0"/>
              <a:t>l</a:t>
            </a:r>
            <a:r>
              <a:rPr sz="4000" u="sng" dirty="0"/>
              <a:t>s</a:t>
            </a:r>
            <a:r>
              <a:rPr sz="4000" u="sng" spc="-635" dirty="0"/>
              <a:t> </a:t>
            </a:r>
            <a:r>
              <a:rPr sz="4000" u="sng" spc="-160" dirty="0"/>
              <a:t>(</a:t>
            </a:r>
            <a:r>
              <a:rPr sz="4000" u="sng" spc="-165" dirty="0"/>
              <a:t>S</a:t>
            </a:r>
            <a:r>
              <a:rPr sz="4000" u="sng" spc="-150" dirty="0"/>
              <a:t>D</a:t>
            </a:r>
            <a:r>
              <a:rPr sz="4000" u="sng" spc="-160" dirty="0"/>
              <a:t>Gs</a:t>
            </a:r>
            <a:r>
              <a:rPr sz="4000" u="sng" spc="-160" dirty="0" smtClean="0"/>
              <a:t>)</a:t>
            </a:r>
            <a:endParaRPr sz="4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1041400" y="1600200"/>
            <a:ext cx="12039600" cy="41440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70" indent="-342871">
              <a:spcBef>
                <a:spcPts val="282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3200" b="1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u="sng" kern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 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in all its </a:t>
            </a:r>
            <a:r>
              <a:rPr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en-US"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everywhere</a:t>
            </a:r>
            <a:endParaRPr sz="3200" kern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70" marR="500973" indent="-342871">
              <a:spcBef>
                <a:spcPts val="63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kern="1500" dirty="0">
                <a:latin typeface="Arial" panose="020B0604020202020204" pitchFamily="34" charset="0"/>
                <a:cs typeface="Arial" panose="020B0604020202020204" pitchFamily="34" charset="0"/>
              </a:rPr>
              <a:t>Goal 2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hunger</a:t>
            </a:r>
            <a:r>
              <a:rPr lang="en-US"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hunger)</a:t>
            </a:r>
            <a:r>
              <a:rPr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achieve food security and improvednutrition,  and promote sustainable agriculture</a:t>
            </a:r>
          </a:p>
          <a:p>
            <a:pPr marL="355570" indent="-342871">
              <a:spcBef>
                <a:spcPts val="26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kern="1500" dirty="0">
                <a:latin typeface="Arial" panose="020B0604020202020204" pitchFamily="34" charset="0"/>
                <a:cs typeface="Arial" panose="020B0604020202020204" pitchFamily="34" charset="0"/>
              </a:rPr>
              <a:t>Goal 3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kern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health and </a:t>
            </a:r>
            <a:r>
              <a:rPr lang="en-US"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  </a:t>
            </a:r>
            <a:r>
              <a:rPr lang="en-US" sz="3200" kern="15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healthy lives and promote well-being for all at all ages</a:t>
            </a:r>
          </a:p>
          <a:p>
            <a:pPr marL="355570" marR="5079" indent="-342871">
              <a:spcBef>
                <a:spcPts val="640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kern="1500" dirty="0">
                <a:latin typeface="Arial" panose="020B0604020202020204" pitchFamily="34" charset="0"/>
                <a:cs typeface="Arial" panose="020B0604020202020204" pitchFamily="34" charset="0"/>
              </a:rPr>
              <a:t>Goal 4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kern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US" sz="3200" u="sng" kern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US"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inclusive and equitable quality </a:t>
            </a:r>
            <a:r>
              <a:rPr sz="3200" kern="150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sz="3200" kern="150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kern="15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kern="1500" smtClean="0">
                <a:latin typeface="Arial" panose="020B0604020202020204" pitchFamily="34" charset="0"/>
                <a:cs typeface="Arial" panose="020B0604020202020204" pitchFamily="34" charset="0"/>
              </a:rPr>
              <a:t>promote  </a:t>
            </a:r>
            <a:r>
              <a:rPr sz="3200" kern="1500" dirty="0">
                <a:latin typeface="Arial" panose="020B0604020202020204" pitchFamily="34" charset="0"/>
                <a:cs typeface="Arial" panose="020B0604020202020204" pitchFamily="34" charset="0"/>
              </a:rPr>
              <a:t>life-long learning opportunities for </a:t>
            </a:r>
            <a:r>
              <a:rPr sz="32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endParaRPr sz="3200" kern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1600" y="304800"/>
            <a:ext cx="91838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000" u="sng" spc="-175" dirty="0"/>
              <a:t>S</a:t>
            </a:r>
            <a:r>
              <a:rPr sz="4000" u="sng" spc="-170" dirty="0"/>
              <a:t>us</a:t>
            </a:r>
            <a:r>
              <a:rPr sz="4000" u="sng" spc="-165" dirty="0"/>
              <a:t>t</a:t>
            </a:r>
            <a:r>
              <a:rPr sz="4000" u="sng" spc="-175" dirty="0"/>
              <a:t>a</a:t>
            </a:r>
            <a:r>
              <a:rPr sz="4000" u="sng" spc="-165" dirty="0"/>
              <a:t>in</a:t>
            </a:r>
            <a:r>
              <a:rPr sz="4000" u="sng" spc="-175" dirty="0"/>
              <a:t>ab</a:t>
            </a:r>
            <a:r>
              <a:rPr sz="4000" u="sng" spc="-170" dirty="0"/>
              <a:t>l</a:t>
            </a:r>
            <a:r>
              <a:rPr sz="4000" u="sng" dirty="0"/>
              <a:t>e</a:t>
            </a:r>
            <a:r>
              <a:rPr sz="4000" u="sng" spc="-330" dirty="0"/>
              <a:t> </a:t>
            </a:r>
            <a:r>
              <a:rPr sz="4000" u="sng" spc="-165" dirty="0"/>
              <a:t>D</a:t>
            </a:r>
            <a:r>
              <a:rPr sz="4000" u="sng" spc="-175" dirty="0"/>
              <a:t>e</a:t>
            </a:r>
            <a:r>
              <a:rPr sz="4000" u="sng" spc="-165" dirty="0"/>
              <a:t>v</a:t>
            </a:r>
            <a:r>
              <a:rPr sz="4000" u="sng" spc="-175" dirty="0"/>
              <a:t>e</a:t>
            </a:r>
            <a:r>
              <a:rPr sz="4000" u="sng" spc="-170" dirty="0"/>
              <a:t>lo</a:t>
            </a:r>
            <a:r>
              <a:rPr sz="4000" u="sng" spc="-165" dirty="0"/>
              <a:t>p</a:t>
            </a:r>
            <a:r>
              <a:rPr sz="4000" u="sng" spc="-175" dirty="0"/>
              <a:t>me</a:t>
            </a:r>
            <a:r>
              <a:rPr sz="4000" u="sng" spc="-165" dirty="0"/>
              <a:t>n</a:t>
            </a:r>
            <a:r>
              <a:rPr sz="4000" u="sng" dirty="0"/>
              <a:t>t</a:t>
            </a:r>
            <a:r>
              <a:rPr sz="4000" u="sng" spc="-380" dirty="0"/>
              <a:t> </a:t>
            </a:r>
            <a:r>
              <a:rPr sz="4000" u="sng" spc="-120" dirty="0"/>
              <a:t>Go</a:t>
            </a:r>
            <a:r>
              <a:rPr sz="4000" u="sng" spc="-125" dirty="0"/>
              <a:t>a</a:t>
            </a:r>
            <a:r>
              <a:rPr sz="4000" u="sng" spc="-120" dirty="0"/>
              <a:t>l</a:t>
            </a:r>
            <a:r>
              <a:rPr sz="4000" u="sng" dirty="0"/>
              <a:t>s</a:t>
            </a:r>
            <a:r>
              <a:rPr sz="4000" u="sng" spc="-635" dirty="0"/>
              <a:t> </a:t>
            </a:r>
            <a:r>
              <a:rPr sz="4000" u="sng" spc="-160" dirty="0"/>
              <a:t>(</a:t>
            </a:r>
            <a:r>
              <a:rPr sz="4000" u="sng" spc="-165" dirty="0"/>
              <a:t>S</a:t>
            </a:r>
            <a:r>
              <a:rPr sz="4000" u="sng" spc="-150" dirty="0"/>
              <a:t>D</a:t>
            </a:r>
            <a:r>
              <a:rPr sz="4000" u="sng" spc="-160" dirty="0"/>
              <a:t>Gs</a:t>
            </a:r>
            <a:r>
              <a:rPr sz="4000" u="sng" spc="-160" dirty="0" smtClean="0"/>
              <a:t>)</a:t>
            </a:r>
            <a:endParaRPr sz="4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1041400" y="1371600"/>
            <a:ext cx="11811000" cy="41440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70" indent="-342871">
              <a:spcBef>
                <a:spcPts val="254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 </a:t>
            </a:r>
            <a:r>
              <a:rPr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and empower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women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and girls</a:t>
            </a:r>
          </a:p>
          <a:p>
            <a:pPr marL="355570" marR="55875" indent="-342871">
              <a:spcBef>
                <a:spcPts val="64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Goal 6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water and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sanitation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availability and sustainable management of waterand  sanitation for all</a:t>
            </a:r>
          </a:p>
          <a:p>
            <a:pPr marL="355570" indent="-342871">
              <a:spcBef>
                <a:spcPts val="27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Goal 7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and clean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access to affordable, reliable, sustainable,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for all</a:t>
            </a:r>
          </a:p>
          <a:p>
            <a:pPr marL="355570" marR="691457" indent="-342871">
              <a:spcBef>
                <a:spcPts val="64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Goal 8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Decent work and economic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sustained, inclusive and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growth, full and productive employment and decent work for all</a:t>
            </a:r>
          </a:p>
        </p:txBody>
      </p:sp>
    </p:spTree>
    <p:extLst>
      <p:ext uri="{BB962C8B-B14F-4D97-AF65-F5344CB8AC3E}">
        <p14:creationId xmlns:p14="http://schemas.microsoft.com/office/powerpoint/2010/main" val="17188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12800" y="1477136"/>
            <a:ext cx="12344399" cy="5001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570" indent="-342871"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Industry, Innovation and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Build resilient infrastructure, promote inclusive and sustainable industrialization and foster innovation</a:t>
            </a:r>
          </a:p>
          <a:p>
            <a:pPr marL="355570" indent="-342871"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 10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inequality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and among countries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70" indent="-342871">
              <a:buFont typeface="Arial MT"/>
              <a:buChar char="•"/>
              <a:tabLst>
                <a:tab pos="354935" algn="l"/>
                <a:tab pos="355570" algn="l"/>
                <a:tab pos="1140365" algn="l"/>
                <a:tab pos="1737850" algn="l"/>
                <a:tab pos="2629315" algn="l"/>
                <a:tab pos="3471888" algn="l"/>
                <a:tab pos="4141123" algn="l"/>
                <a:tab pos="5214183" algn="l"/>
                <a:tab pos="6876474" algn="l"/>
                <a:tab pos="8218116" algn="l"/>
              </a:tabLst>
            </a:pP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cities and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settlements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inclusive,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safe,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resilient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and sustainable</a:t>
            </a:r>
          </a:p>
          <a:p>
            <a:pPr marL="355570" indent="-342871"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Goal 12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consumption and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sustainable consumption and production patterns</a:t>
            </a:r>
          </a:p>
          <a:p>
            <a:pPr marL="355570" marR="727649" indent="-342871">
              <a:spcBef>
                <a:spcPts val="520"/>
              </a:spcBef>
              <a:buFont typeface="Arial MT"/>
              <a:buChar char="•"/>
              <a:tabLst>
                <a:tab pos="354935" algn="l"/>
                <a:tab pos="355570" algn="l"/>
                <a:tab pos="1115601" algn="l"/>
                <a:tab pos="1690228" algn="l"/>
                <a:tab pos="2389940" algn="l"/>
                <a:tab pos="3380457" algn="l"/>
                <a:tab pos="4323988" algn="l"/>
                <a:tab pos="4757022" algn="l"/>
                <a:tab pos="5870718" algn="l"/>
                <a:tab pos="6951398" algn="l"/>
                <a:tab pos="8020012" algn="l"/>
                <a:tab pos="8663214" algn="l"/>
              </a:tabLst>
            </a:pP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ing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urgent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climate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its  impacts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641600" y="304800"/>
            <a:ext cx="91838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000" u="sng" spc="-175" dirty="0"/>
              <a:t>S</a:t>
            </a:r>
            <a:r>
              <a:rPr sz="4000" u="sng" spc="-170" dirty="0"/>
              <a:t>us</a:t>
            </a:r>
            <a:r>
              <a:rPr sz="4000" u="sng" spc="-165" dirty="0"/>
              <a:t>t</a:t>
            </a:r>
            <a:r>
              <a:rPr sz="4000" u="sng" spc="-175" dirty="0"/>
              <a:t>a</a:t>
            </a:r>
            <a:r>
              <a:rPr sz="4000" u="sng" spc="-165" dirty="0"/>
              <a:t>in</a:t>
            </a:r>
            <a:r>
              <a:rPr sz="4000" u="sng" spc="-175" dirty="0"/>
              <a:t>ab</a:t>
            </a:r>
            <a:r>
              <a:rPr sz="4000" u="sng" spc="-170" dirty="0"/>
              <a:t>l</a:t>
            </a:r>
            <a:r>
              <a:rPr sz="4000" u="sng" dirty="0"/>
              <a:t>e</a:t>
            </a:r>
            <a:r>
              <a:rPr sz="4000" u="sng" spc="-330" dirty="0"/>
              <a:t> </a:t>
            </a:r>
            <a:r>
              <a:rPr sz="4000" u="sng" spc="-165" dirty="0"/>
              <a:t>D</a:t>
            </a:r>
            <a:r>
              <a:rPr sz="4000" u="sng" spc="-175" dirty="0"/>
              <a:t>e</a:t>
            </a:r>
            <a:r>
              <a:rPr sz="4000" u="sng" spc="-165" dirty="0"/>
              <a:t>v</a:t>
            </a:r>
            <a:r>
              <a:rPr sz="4000" u="sng" spc="-175" dirty="0"/>
              <a:t>e</a:t>
            </a:r>
            <a:r>
              <a:rPr sz="4000" u="sng" spc="-170" dirty="0"/>
              <a:t>lo</a:t>
            </a:r>
            <a:r>
              <a:rPr sz="4000" u="sng" spc="-165" dirty="0"/>
              <a:t>p</a:t>
            </a:r>
            <a:r>
              <a:rPr sz="4000" u="sng" spc="-175" dirty="0"/>
              <a:t>me</a:t>
            </a:r>
            <a:r>
              <a:rPr sz="4000" u="sng" spc="-165" dirty="0"/>
              <a:t>n</a:t>
            </a:r>
            <a:r>
              <a:rPr sz="4000" u="sng" dirty="0"/>
              <a:t>t</a:t>
            </a:r>
            <a:r>
              <a:rPr sz="4000" u="sng" spc="-380" dirty="0"/>
              <a:t> </a:t>
            </a:r>
            <a:r>
              <a:rPr sz="4000" u="sng" spc="-120" dirty="0"/>
              <a:t>Go</a:t>
            </a:r>
            <a:r>
              <a:rPr sz="4000" u="sng" spc="-125" dirty="0"/>
              <a:t>a</a:t>
            </a:r>
            <a:r>
              <a:rPr sz="4000" u="sng" spc="-120" dirty="0"/>
              <a:t>l</a:t>
            </a:r>
            <a:r>
              <a:rPr sz="4000" u="sng" dirty="0"/>
              <a:t>s</a:t>
            </a:r>
            <a:r>
              <a:rPr sz="4000" u="sng" spc="-635" dirty="0"/>
              <a:t> </a:t>
            </a:r>
            <a:r>
              <a:rPr sz="4000" u="sng" spc="-160" dirty="0"/>
              <a:t>(</a:t>
            </a:r>
            <a:r>
              <a:rPr sz="4000" u="sng" spc="-165" dirty="0"/>
              <a:t>S</a:t>
            </a:r>
            <a:r>
              <a:rPr sz="4000" u="sng" spc="-150" dirty="0"/>
              <a:t>D</a:t>
            </a:r>
            <a:r>
              <a:rPr sz="4000" u="sng" spc="-160" dirty="0"/>
              <a:t>Gs</a:t>
            </a:r>
            <a:r>
              <a:rPr sz="4000" u="sng" spc="-160" dirty="0" smtClean="0"/>
              <a:t>)</a:t>
            </a:r>
            <a:endParaRPr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74310" y="6256600"/>
            <a:ext cx="62998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231797" algn="l"/>
                <a:tab pos="3222355" algn="l"/>
                <a:tab pos="4517647" algn="l"/>
                <a:tab pos="5804049" algn="l"/>
              </a:tabLst>
            </a:pPr>
            <a:r>
              <a:rPr lang="en-US" sz="2400" spc="-45" dirty="0" smtClean="0">
                <a:latin typeface="Arial MT"/>
                <a:cs typeface="Arial MT"/>
              </a:rPr>
              <a:t> 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800" y="1066800"/>
            <a:ext cx="12344399" cy="66454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570" indent="-342871">
              <a:buFont typeface="Arial MT"/>
              <a:buChar char="•"/>
              <a:tabLst>
                <a:tab pos="354935" algn="l"/>
                <a:tab pos="355570" algn="l"/>
                <a:tab pos="1102268" algn="l"/>
                <a:tab pos="1664196" algn="l"/>
                <a:tab pos="2986155" algn="l"/>
                <a:tab pos="3619831" algn="l"/>
                <a:tab pos="5171641" algn="l"/>
                <a:tab pos="5767222" algn="l"/>
                <a:tab pos="6345024" algn="l"/>
                <a:tab pos="7459355" algn="l"/>
                <a:tab pos="8164781" algn="l"/>
                <a:tab pos="8797188" algn="l"/>
              </a:tabLst>
            </a:pP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C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onserve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oceans,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marine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for sustainable development</a:t>
            </a:r>
          </a:p>
          <a:p>
            <a:pPr marL="355570" marR="31747" indent="-342871" algn="just">
              <a:spcBef>
                <a:spcPts val="650"/>
              </a:spcBef>
              <a:buFont typeface="Arial MT"/>
              <a:buChar char="•"/>
              <a:tabLst>
                <a:tab pos="355570" algn="l"/>
              </a:tabLst>
            </a:pP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on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, restore and promote sustainable use of terrestrial  ecosystems, sustainably manage forests, combat desertification, and halt  and reverse land degradation and halt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biodiversity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70" marR="292710" indent="-342871" algn="just">
              <a:spcBef>
                <a:spcPts val="505"/>
              </a:spcBef>
              <a:buFont typeface="Arial MT"/>
              <a:buChar char="•"/>
              <a:tabLst>
                <a:tab pos="355570" algn="l"/>
              </a:tabLst>
            </a:pP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Goal 16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Peace, justice and strong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peaceful and inclusive societies for sustainable  development, provide access to justice for all and build effective,  accountable and inclusive institutions at all levels</a:t>
            </a:r>
          </a:p>
          <a:p>
            <a:pPr marL="355570" marR="361284" indent="-342871" algn="just">
              <a:spcBef>
                <a:spcPts val="560"/>
              </a:spcBef>
              <a:buFont typeface="Arial MT"/>
              <a:buChar char="•"/>
              <a:tabLst>
                <a:tab pos="355570" algn="l"/>
              </a:tabLst>
            </a:pP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Goal 17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for the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the means of implementation and revitalize the  global partnership for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641600" y="304800"/>
            <a:ext cx="91838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000" u="sng" spc="-175" dirty="0"/>
              <a:t>S</a:t>
            </a:r>
            <a:r>
              <a:rPr sz="4000" u="sng" spc="-170" dirty="0"/>
              <a:t>us</a:t>
            </a:r>
            <a:r>
              <a:rPr sz="4000" u="sng" spc="-165" dirty="0"/>
              <a:t>t</a:t>
            </a:r>
            <a:r>
              <a:rPr sz="4000" u="sng" spc="-175" dirty="0"/>
              <a:t>a</a:t>
            </a:r>
            <a:r>
              <a:rPr sz="4000" u="sng" spc="-165" dirty="0"/>
              <a:t>in</a:t>
            </a:r>
            <a:r>
              <a:rPr sz="4000" u="sng" spc="-175" dirty="0"/>
              <a:t>ab</a:t>
            </a:r>
            <a:r>
              <a:rPr sz="4000" u="sng" spc="-170" dirty="0"/>
              <a:t>l</a:t>
            </a:r>
            <a:r>
              <a:rPr sz="4000" u="sng" dirty="0"/>
              <a:t>e</a:t>
            </a:r>
            <a:r>
              <a:rPr sz="4000" u="sng" spc="-330" dirty="0"/>
              <a:t> </a:t>
            </a:r>
            <a:r>
              <a:rPr sz="4000" u="sng" spc="-165" dirty="0"/>
              <a:t>D</a:t>
            </a:r>
            <a:r>
              <a:rPr sz="4000" u="sng" spc="-175" dirty="0"/>
              <a:t>e</a:t>
            </a:r>
            <a:r>
              <a:rPr sz="4000" u="sng" spc="-165" dirty="0"/>
              <a:t>v</a:t>
            </a:r>
            <a:r>
              <a:rPr sz="4000" u="sng" spc="-175" dirty="0"/>
              <a:t>e</a:t>
            </a:r>
            <a:r>
              <a:rPr sz="4000" u="sng" spc="-170" dirty="0"/>
              <a:t>lo</a:t>
            </a:r>
            <a:r>
              <a:rPr sz="4000" u="sng" spc="-165" dirty="0"/>
              <a:t>p</a:t>
            </a:r>
            <a:r>
              <a:rPr sz="4000" u="sng" spc="-175" dirty="0"/>
              <a:t>me</a:t>
            </a:r>
            <a:r>
              <a:rPr sz="4000" u="sng" spc="-165" dirty="0"/>
              <a:t>n</a:t>
            </a:r>
            <a:r>
              <a:rPr sz="4000" u="sng" dirty="0"/>
              <a:t>t</a:t>
            </a:r>
            <a:r>
              <a:rPr sz="4000" u="sng" spc="-380" dirty="0"/>
              <a:t> </a:t>
            </a:r>
            <a:r>
              <a:rPr sz="4000" u="sng" spc="-120" dirty="0"/>
              <a:t>Go</a:t>
            </a:r>
            <a:r>
              <a:rPr sz="4000" u="sng" spc="-125" dirty="0"/>
              <a:t>a</a:t>
            </a:r>
            <a:r>
              <a:rPr sz="4000" u="sng" spc="-120" dirty="0"/>
              <a:t>l</a:t>
            </a:r>
            <a:r>
              <a:rPr sz="4000" u="sng" dirty="0"/>
              <a:t>s</a:t>
            </a:r>
            <a:r>
              <a:rPr sz="4000" u="sng" spc="-635" dirty="0"/>
              <a:t> </a:t>
            </a:r>
            <a:r>
              <a:rPr sz="4000" u="sng" spc="-160" dirty="0"/>
              <a:t>(</a:t>
            </a:r>
            <a:r>
              <a:rPr sz="4000" u="sng" spc="-165" dirty="0"/>
              <a:t>S</a:t>
            </a:r>
            <a:r>
              <a:rPr sz="4000" u="sng" spc="-150" dirty="0"/>
              <a:t>D</a:t>
            </a:r>
            <a:r>
              <a:rPr sz="4000" u="sng" spc="-160" dirty="0"/>
              <a:t>Gs</a:t>
            </a:r>
            <a:r>
              <a:rPr sz="4000" u="sng" spc="-160" dirty="0" smtClean="0"/>
              <a:t>)</a:t>
            </a:r>
            <a:endParaRPr sz="4000" u="sng" dirty="0"/>
          </a:p>
        </p:txBody>
      </p:sp>
    </p:spTree>
    <p:extLst>
      <p:ext uri="{BB962C8B-B14F-4D97-AF65-F5344CB8AC3E}">
        <p14:creationId xmlns:p14="http://schemas.microsoft.com/office/powerpoint/2010/main" val="7578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400" y="436840"/>
            <a:ext cx="745363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319" marR="5079" indent="-1556255">
              <a:spcBef>
                <a:spcPts val="100"/>
              </a:spcBef>
            </a:pPr>
            <a:r>
              <a:rPr u="sng" spc="-5" dirty="0"/>
              <a:t>Sustainable </a:t>
            </a:r>
            <a:r>
              <a:rPr u="sng" dirty="0"/>
              <a:t>Development </a:t>
            </a:r>
            <a:r>
              <a:rPr u="sng" spc="-5" dirty="0"/>
              <a:t>Goals (SDGs</a:t>
            </a:r>
            <a:r>
              <a:rPr u="sng" spc="-5" dirty="0" smtClean="0"/>
              <a:t>)</a:t>
            </a:r>
            <a:endParaRPr u="sng" dirty="0"/>
          </a:p>
        </p:txBody>
      </p:sp>
      <p:sp>
        <p:nvSpPr>
          <p:cNvPr id="3" name="object 3"/>
          <p:cNvSpPr txBox="1"/>
          <p:nvPr/>
        </p:nvSpPr>
        <p:spPr>
          <a:xfrm>
            <a:off x="812801" y="1371600"/>
            <a:ext cx="12115800" cy="3608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570" indent="-343506">
              <a:spcBef>
                <a:spcPts val="100"/>
              </a:spcBef>
              <a:buFont typeface="Wingdings"/>
              <a:buChar char=""/>
              <a:tabLst>
                <a:tab pos="35620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r>
              <a:rPr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that:</a:t>
            </a:r>
          </a:p>
          <a:p>
            <a:pPr marL="756222" lvl="1" indent="-286996">
              <a:spcBef>
                <a:spcPts val="1964"/>
              </a:spcBef>
              <a:buFont typeface="Wingdings"/>
              <a:buChar char=""/>
              <a:tabLst>
                <a:tab pos="756857" algn="l"/>
                <a:tab pos="2069926" algn="l"/>
                <a:tab pos="2636934" algn="l"/>
                <a:tab pos="4020483" algn="l"/>
                <a:tab pos="5487210" algn="l"/>
                <a:tab pos="6139301" algn="l"/>
                <a:tab pos="7655554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Incr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ease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	t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ambiti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on/	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improving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	sus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ain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achievem</a:t>
            </a:r>
            <a:r>
              <a:rPr lang="en-US" sz="24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nts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	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en-US" sz="2400" u="heavy" spc="-1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sting MDG g</a:t>
            </a:r>
            <a:r>
              <a:rPr lang="en-US" sz="2400" u="heavy" spc="-1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(pov</a:t>
            </a:r>
            <a:r>
              <a:rPr lang="en-US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en-US" sz="2400" spc="-185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ealth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education,</a:t>
            </a:r>
            <a:r>
              <a:rPr lang="en-US" sz="24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gender)</a:t>
            </a:r>
          </a:p>
          <a:p>
            <a:pPr marL="756222" lvl="1" indent="-286996">
              <a:spcBef>
                <a:spcPts val="1964"/>
              </a:spcBef>
              <a:buFont typeface="Wingdings"/>
              <a:buChar char=""/>
              <a:tabLst>
                <a:tab pos="756857" algn="l"/>
                <a:tab pos="2069926" algn="l"/>
                <a:tab pos="2636934" algn="l"/>
                <a:tab pos="4020483" algn="l"/>
                <a:tab pos="5487210" algn="l"/>
                <a:tab pos="6139301" algn="l"/>
                <a:tab pos="7655554" algn="l"/>
              </a:tabLst>
            </a:pP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lang="en-US" sz="2400" u="heavy" spc="-1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omi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sustain</a:t>
            </a:r>
            <a:r>
              <a:rPr lang="en-US" sz="2400" u="heavy" spc="-1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ility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(inclusi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 growth, jobs, infrastructure,</a:t>
            </a:r>
            <a:r>
              <a:rPr lang="en-US"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industrialization)</a:t>
            </a:r>
          </a:p>
          <a:p>
            <a:pPr marL="794319" marR="41907" indent="-286996" algn="just">
              <a:spcBef>
                <a:spcPts val="515"/>
              </a:spcBef>
              <a:buFont typeface="Wingdings"/>
              <a:buChar char=""/>
              <a:tabLst>
                <a:tab pos="794953" algn="l"/>
              </a:tabLst>
            </a:pP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(climate change, oceans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land based</a:t>
            </a:r>
            <a:r>
              <a:rPr lang="en-US" sz="24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ecosystems, sustainable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production)</a:t>
            </a:r>
          </a:p>
          <a:p>
            <a:pPr marL="794319" marR="43176" indent="-286996" algn="just">
              <a:spcBef>
                <a:spcPts val="495"/>
              </a:spcBef>
              <a:buFont typeface="Wingdings"/>
              <a:buChar char=""/>
              <a:tabLst>
                <a:tab pos="794953" algn="l"/>
              </a:tabLst>
            </a:pP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 held together by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glue of </a:t>
            </a: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‘peaceful and 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inclusive </a:t>
            </a: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for</a:t>
            </a:r>
            <a:r>
              <a:rPr lang="en-US" sz="2400" u="heavy" spc="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heavy" spc="-5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en-US" sz="2400" u="heavy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development’</a:t>
            </a:r>
            <a:r>
              <a:rPr lang="en-US" sz="24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(governance </a:t>
            </a:r>
            <a:r>
              <a:rPr lang="en-US" sz="2400" spc="-6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agenda,</a:t>
            </a:r>
            <a:r>
              <a:rPr lang="en-US" sz="24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en-US" sz="24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law,</a:t>
            </a:r>
            <a:r>
              <a:rPr lang="en-US" sz="24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violence).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897904" y="5334000"/>
            <a:ext cx="11945594" cy="11439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50"/>
              </a:spcBef>
            </a:pPr>
            <a:endParaRPr sz="2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667" marR="163181" indent="-343506">
              <a:buFont typeface="Wingdings"/>
              <a:buChar char=""/>
              <a:tabLst>
                <a:tab pos="394302" algn="l"/>
                <a:tab pos="2963297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spc="-7" baseline="22569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spc="37" baseline="2256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covers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of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(finance,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trade,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technology,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building,</a:t>
            </a:r>
            <a:r>
              <a:rPr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partnerships,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data)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7600" y="1530859"/>
            <a:ext cx="11811000" cy="412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35" marR="95877" indent="-342871">
              <a:spcBef>
                <a:spcPts val="9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2600" b="1" dirty="0">
                <a:latin typeface="Trebuchet MS"/>
                <a:cs typeface="Trebuchet MS"/>
              </a:rPr>
              <a:t>Environmental issues are strongly represented- </a:t>
            </a:r>
            <a:r>
              <a:rPr sz="2600" dirty="0">
                <a:latin typeface="Arial MT"/>
                <a:cs typeface="Arial MT"/>
              </a:rPr>
              <a:t>climate  change, marine and land base ecosystems, and  sustainable consumption and production</a:t>
            </a:r>
          </a:p>
          <a:p>
            <a:pPr marL="354935" marR="71749" indent="-342871">
              <a:spcBef>
                <a:spcPts val="58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2600" b="1" dirty="0">
                <a:latin typeface="Trebuchet MS"/>
                <a:cs typeface="Trebuchet MS"/>
              </a:rPr>
              <a:t>Governance - for the first time </a:t>
            </a:r>
            <a:r>
              <a:rPr sz="2600" dirty="0">
                <a:latin typeface="Arial MT"/>
                <a:cs typeface="Arial MT"/>
              </a:rPr>
              <a:t>– incorporating a goal  and targets on </a:t>
            </a:r>
            <a:r>
              <a:rPr sz="2600" b="1" i="1" dirty="0">
                <a:latin typeface="Trebuchet MS"/>
                <a:cs typeface="Trebuchet MS"/>
              </a:rPr>
              <a:t>governance and peaceful societies </a:t>
            </a:r>
            <a:r>
              <a:rPr sz="2600" dirty="0">
                <a:latin typeface="Arial MT"/>
                <a:cs typeface="Arial MT"/>
              </a:rPr>
              <a:t>(legal  identity, tackling corruption and bribery etc)</a:t>
            </a:r>
          </a:p>
          <a:p>
            <a:pPr marL="354935" marR="334617" indent="-342871">
              <a:spcBef>
                <a:spcPts val="580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2600" b="1" dirty="0">
                <a:latin typeface="Trebuchet MS"/>
                <a:cs typeface="Trebuchet MS"/>
              </a:rPr>
              <a:t>Participatory/Inclusiveness Process in formulation of  the SDGs</a:t>
            </a:r>
            <a:r>
              <a:rPr sz="2600" dirty="0">
                <a:latin typeface="Arial MT"/>
                <a:cs typeface="Arial MT"/>
              </a:rPr>
              <a:t>- </a:t>
            </a:r>
            <a:r>
              <a:rPr sz="2400" dirty="0">
                <a:latin typeface="Arial MT"/>
                <a:cs typeface="Arial MT"/>
              </a:rPr>
              <a:t>The participation and buy in of a wide range of  stakeholders including member states and non governmental  organizations</a:t>
            </a:r>
          </a:p>
          <a:p>
            <a:pPr marL="355570" indent="-342871">
              <a:spcBef>
                <a:spcPts val="590"/>
              </a:spcBef>
              <a:buChar char="•"/>
              <a:tabLst>
                <a:tab pos="354935" algn="l"/>
                <a:tab pos="355570" algn="l"/>
                <a:tab pos="8677818" algn="l"/>
              </a:tabLst>
            </a:pPr>
            <a:r>
              <a:rPr sz="2400" dirty="0">
                <a:latin typeface="Arial MT"/>
                <a:cs typeface="Arial MT"/>
              </a:rPr>
              <a:t>The broad nature of the </a:t>
            </a:r>
            <a:r>
              <a:rPr sz="2400" b="1" dirty="0">
                <a:latin typeface="Trebuchet MS"/>
                <a:cs typeface="Trebuchet MS"/>
              </a:rPr>
              <a:t>SDG </a:t>
            </a:r>
            <a:r>
              <a:rPr sz="2400" dirty="0">
                <a:latin typeface="Arial MT"/>
                <a:cs typeface="Arial MT"/>
              </a:rPr>
              <a:t>is also a reflection of the nature	</a:t>
            </a:r>
            <a:r>
              <a:rPr sz="2400" dirty="0" smtClean="0">
                <a:latin typeface="Arial MT"/>
                <a:cs typeface="Arial MT"/>
              </a:rPr>
              <a:t>of</a:t>
            </a:r>
            <a:r>
              <a:rPr lang="en-US" sz="2400" dirty="0" smtClean="0">
                <a:latin typeface="Arial MT"/>
                <a:cs typeface="Arial MT"/>
              </a:rPr>
              <a:t> </a:t>
            </a:r>
            <a:r>
              <a:rPr sz="2400" dirty="0" smtClean="0">
                <a:latin typeface="Arial MT"/>
                <a:cs typeface="Arial MT"/>
              </a:rPr>
              <a:t>challenges </a:t>
            </a:r>
            <a:r>
              <a:rPr sz="2400" dirty="0">
                <a:latin typeface="Arial MT"/>
                <a:cs typeface="Arial MT"/>
              </a:rPr>
              <a:t>facing the world today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327400" y="436840"/>
            <a:ext cx="745363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319" marR="5079" indent="-1556255">
              <a:spcBef>
                <a:spcPts val="100"/>
              </a:spcBef>
            </a:pPr>
            <a:r>
              <a:rPr u="sng" spc="-5" dirty="0"/>
              <a:t>Sustainable </a:t>
            </a:r>
            <a:r>
              <a:rPr u="sng" dirty="0"/>
              <a:t>Development </a:t>
            </a:r>
            <a:r>
              <a:rPr u="sng" spc="-5" dirty="0"/>
              <a:t>Goals (SDGs</a:t>
            </a:r>
            <a:r>
              <a:rPr u="sng" spc="-5" dirty="0" smtClean="0"/>
              <a:t>)</a:t>
            </a:r>
            <a:endParaRPr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3600" u="sng" dirty="0"/>
              <a:t>Millennium</a:t>
            </a:r>
            <a:r>
              <a:rPr sz="3600" u="sng" spc="-5" dirty="0"/>
              <a:t> </a:t>
            </a:r>
            <a:r>
              <a:rPr sz="3600" u="sng" dirty="0"/>
              <a:t>Development</a:t>
            </a:r>
            <a:r>
              <a:rPr sz="3600" u="sng" spc="25" dirty="0"/>
              <a:t> </a:t>
            </a:r>
            <a:r>
              <a:rPr sz="3600" u="sng" spc="-5" dirty="0"/>
              <a:t>Goals</a:t>
            </a:r>
            <a:r>
              <a:rPr sz="3600" u="sng" spc="-30" dirty="0"/>
              <a:t> </a:t>
            </a:r>
            <a:r>
              <a:rPr sz="3600" u="sng" dirty="0"/>
              <a:t>(MDGs)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2800" y="1524762"/>
            <a:ext cx="12192000" cy="5861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570" marR="5079" indent="-343506" algn="just">
              <a:spcBef>
                <a:spcPts val="105"/>
              </a:spcBef>
              <a:buChar char="•"/>
              <a:tabLst>
                <a:tab pos="354935" algn="l"/>
                <a:tab pos="356205" algn="l"/>
                <a:tab pos="1145444" algn="l"/>
              </a:tabLst>
            </a:pPr>
            <a:r>
              <a:rPr lang="en-US" sz="3600" dirty="0" smtClean="0">
                <a:cs typeface="Arial MT"/>
              </a:rPr>
              <a:t>The Millennium Development Goals (MDGs) are eight goals with measurable targets and clear deadlines for improving the lives of the world's poorest people.</a:t>
            </a:r>
          </a:p>
          <a:p>
            <a:pPr marL="355570" marR="725744" indent="-343506" algn="just">
              <a:spcBef>
                <a:spcPts val="800"/>
              </a:spcBef>
              <a:buChar char="•"/>
              <a:tabLst>
                <a:tab pos="354935" algn="l"/>
                <a:tab pos="356205" algn="l"/>
                <a:tab pos="2137866" algn="l"/>
                <a:tab pos="3242674" algn="l"/>
              </a:tabLst>
            </a:pPr>
            <a:r>
              <a:rPr sz="3600" dirty="0" smtClean="0">
                <a:cs typeface="Arial MT"/>
              </a:rPr>
              <a:t>It </a:t>
            </a:r>
            <a:r>
              <a:rPr sz="3600" spc="-5" dirty="0">
                <a:cs typeface="Arial MT"/>
              </a:rPr>
              <a:t>consists</a:t>
            </a:r>
            <a:r>
              <a:rPr sz="3600" spc="-25" dirty="0">
                <a:cs typeface="Arial MT"/>
              </a:rPr>
              <a:t> </a:t>
            </a:r>
            <a:r>
              <a:rPr sz="3600" dirty="0">
                <a:cs typeface="Arial MT"/>
              </a:rPr>
              <a:t>of</a:t>
            </a:r>
            <a:r>
              <a:rPr sz="3600" spc="-5" dirty="0">
                <a:cs typeface="Arial MT"/>
              </a:rPr>
              <a:t> </a:t>
            </a:r>
            <a:r>
              <a:rPr sz="3600" b="1" spc="-5" dirty="0">
                <a:cs typeface="Arial MT"/>
              </a:rPr>
              <a:t>eight</a:t>
            </a:r>
            <a:r>
              <a:rPr sz="3600" b="1" spc="-10" dirty="0">
                <a:cs typeface="Arial MT"/>
              </a:rPr>
              <a:t> </a:t>
            </a:r>
            <a:r>
              <a:rPr sz="3600" b="1" spc="-5" dirty="0">
                <a:cs typeface="Arial MT"/>
              </a:rPr>
              <a:t>general goals</a:t>
            </a:r>
            <a:r>
              <a:rPr sz="3600" b="1" spc="-10" dirty="0">
                <a:cs typeface="Arial MT"/>
              </a:rPr>
              <a:t> </a:t>
            </a:r>
            <a:r>
              <a:rPr sz="3600" spc="-5" dirty="0">
                <a:cs typeface="Arial MT"/>
              </a:rPr>
              <a:t>and </a:t>
            </a:r>
            <a:r>
              <a:rPr sz="3600" spc="-875" dirty="0">
                <a:cs typeface="Arial MT"/>
              </a:rPr>
              <a:t> </a:t>
            </a:r>
            <a:r>
              <a:rPr lang="en-US" sz="3600" b="1" spc="-5" dirty="0" smtClean="0">
                <a:cs typeface="Arial MT"/>
              </a:rPr>
              <a:t>twenty one </a:t>
            </a:r>
            <a:r>
              <a:rPr sz="3600" b="1" dirty="0" smtClean="0">
                <a:cs typeface="Arial MT"/>
              </a:rPr>
              <a:t>specific </a:t>
            </a:r>
            <a:r>
              <a:rPr sz="3600" b="1" spc="-5" dirty="0" smtClean="0">
                <a:cs typeface="Arial MT"/>
              </a:rPr>
              <a:t>targets</a:t>
            </a:r>
            <a:r>
              <a:rPr lang="en-US" sz="3600" b="1" spc="-5" dirty="0" smtClean="0">
                <a:cs typeface="Arial MT"/>
              </a:rPr>
              <a:t>.</a:t>
            </a:r>
          </a:p>
          <a:p>
            <a:pPr marL="355570" marR="725744" indent="-343506" algn="just">
              <a:spcBef>
                <a:spcPts val="800"/>
              </a:spcBef>
              <a:buFontTx/>
              <a:buChar char="•"/>
              <a:tabLst>
                <a:tab pos="354935" algn="l"/>
                <a:tab pos="356205" algn="l"/>
                <a:tab pos="2137866" algn="l"/>
                <a:tab pos="3242674" algn="l"/>
              </a:tabLst>
            </a:pPr>
            <a:r>
              <a:rPr lang="en-US" sz="3600" dirty="0" smtClean="0">
                <a:cs typeface="Arial MT"/>
              </a:rPr>
              <a:t>The Millennium Declaration was signed in the September 2000 global summit held at the UN headquarters in New York by the 189 UN member and agreed to be </a:t>
            </a:r>
            <a:r>
              <a:rPr lang="en-US" sz="3600" b="1" dirty="0" smtClean="0">
                <a:cs typeface="Arial MT"/>
              </a:rPr>
              <a:t>achieved by the year 2015. </a:t>
            </a:r>
          </a:p>
          <a:p>
            <a:pPr marL="355570" marR="725744" indent="-343506" algn="just">
              <a:spcBef>
                <a:spcPts val="800"/>
              </a:spcBef>
              <a:buChar char="•"/>
              <a:tabLst>
                <a:tab pos="354935" algn="l"/>
                <a:tab pos="356205" algn="l"/>
                <a:tab pos="2137866" algn="l"/>
                <a:tab pos="3242674" algn="l"/>
              </a:tabLst>
            </a:pPr>
            <a:endParaRPr sz="3600" dirty="0"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y Question? Word With Notepad And Green Plant On Wooden Background Stock  Photo, Picture And Royalty Free Image. Image 75093490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3"/>
          <a:stretch/>
        </p:blipFill>
        <p:spPr bwMode="auto">
          <a:xfrm>
            <a:off x="203200" y="381000"/>
            <a:ext cx="13370717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3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3600" u="sng" dirty="0"/>
              <a:t>Millennium</a:t>
            </a:r>
            <a:r>
              <a:rPr sz="3600" u="sng" spc="-5" dirty="0"/>
              <a:t> </a:t>
            </a:r>
            <a:r>
              <a:rPr sz="3600" u="sng" dirty="0"/>
              <a:t>Development</a:t>
            </a:r>
            <a:r>
              <a:rPr sz="3600" u="sng" spc="25" dirty="0"/>
              <a:t> </a:t>
            </a:r>
            <a:r>
              <a:rPr sz="3600" u="sng" spc="-5" dirty="0"/>
              <a:t>Goals</a:t>
            </a:r>
            <a:r>
              <a:rPr sz="3600" u="sng" spc="-30" dirty="0"/>
              <a:t> </a:t>
            </a:r>
            <a:r>
              <a:rPr sz="3600" u="sng" dirty="0"/>
              <a:t>(MDGs)</a:t>
            </a:r>
          </a:p>
        </p:txBody>
      </p:sp>
      <p:pic>
        <p:nvPicPr>
          <p:cNvPr id="1026" name="Picture 2" descr="Millennium Development Goa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1" b="13447"/>
          <a:stretch/>
        </p:blipFill>
        <p:spPr bwMode="auto">
          <a:xfrm>
            <a:off x="377563" y="1219200"/>
            <a:ext cx="13076695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3600" u="sng" dirty="0"/>
              <a:t>Millennium</a:t>
            </a:r>
            <a:r>
              <a:rPr sz="3600" u="sng" spc="-5" dirty="0"/>
              <a:t> </a:t>
            </a:r>
            <a:r>
              <a:rPr sz="3600" u="sng" dirty="0"/>
              <a:t>Development</a:t>
            </a:r>
            <a:r>
              <a:rPr sz="3600" u="sng" spc="25" dirty="0"/>
              <a:t> </a:t>
            </a:r>
            <a:r>
              <a:rPr sz="3600" u="sng" spc="-5" dirty="0"/>
              <a:t>Goals</a:t>
            </a:r>
            <a:r>
              <a:rPr sz="3600" u="sng" spc="-30" dirty="0"/>
              <a:t> </a:t>
            </a:r>
            <a:r>
              <a:rPr sz="3600" u="sng" dirty="0"/>
              <a:t>(MDGs)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0000" y="1524000"/>
            <a:ext cx="1143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eradicate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extreme poverty</a:t>
            </a:r>
            <a:r>
              <a:rPr lang="en-US" sz="3600" b="0" i="0" dirty="0" smtClean="0">
                <a:solidFill>
                  <a:srgbClr val="0070C0"/>
                </a:solidFill>
                <a:effectLst/>
              </a:rPr>
              <a:t> and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hunger</a:t>
            </a:r>
            <a:endParaRPr lang="en-US" sz="3600" b="0" i="0" dirty="0" smtClean="0">
              <a:solidFill>
                <a:srgbClr val="0070C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achieve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universal primary education</a:t>
            </a:r>
            <a:endParaRPr lang="en-US" sz="3600" b="0" i="0" dirty="0" smtClean="0">
              <a:solidFill>
                <a:srgbClr val="0070C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promote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gender equality</a:t>
            </a:r>
            <a:r>
              <a:rPr lang="en-US" sz="3600" b="0" i="0" dirty="0" smtClean="0">
                <a:solidFill>
                  <a:srgbClr val="0070C0"/>
                </a:solidFill>
                <a:effectLst/>
              </a:rPr>
              <a:t> and empower women</a:t>
            </a: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reduce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child mortality</a:t>
            </a:r>
            <a:endParaRPr lang="en-US" sz="3600" b="0" i="0" dirty="0" smtClean="0">
              <a:solidFill>
                <a:srgbClr val="0070C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improve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maternal health</a:t>
            </a:r>
            <a:endParaRPr lang="en-US" sz="3600" b="0" i="0" dirty="0" smtClean="0">
              <a:solidFill>
                <a:srgbClr val="0070C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combat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HIV/AIDS</a:t>
            </a:r>
            <a:r>
              <a:rPr lang="en-US" sz="3600" b="0" i="0" dirty="0" smtClean="0">
                <a:solidFill>
                  <a:srgbClr val="0070C0"/>
                </a:solidFill>
                <a:effectLst/>
              </a:rPr>
              <a:t>, </a:t>
            </a:r>
            <a:r>
              <a:rPr lang="en-US" sz="3600" b="0" i="0" u="none" strike="noStrike" dirty="0" smtClean="0">
                <a:solidFill>
                  <a:srgbClr val="0070C0"/>
                </a:solidFill>
                <a:effectLst/>
              </a:rPr>
              <a:t>malaria</a:t>
            </a:r>
            <a:r>
              <a:rPr lang="en-US" sz="3600" b="0" i="0" dirty="0" smtClean="0">
                <a:solidFill>
                  <a:srgbClr val="0070C0"/>
                </a:solidFill>
                <a:effectLst/>
              </a:rPr>
              <a:t>, </a:t>
            </a:r>
            <a:r>
              <a:rPr lang="en-US" sz="3600" b="0" i="0" dirty="0" smtClean="0">
                <a:solidFill>
                  <a:srgbClr val="202122"/>
                </a:solidFill>
                <a:effectLst/>
              </a:rPr>
              <a:t>and other diseases</a:t>
            </a: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ensure </a:t>
            </a:r>
            <a:r>
              <a:rPr lang="en-US" sz="3600" b="0" i="0" dirty="0" smtClean="0">
                <a:solidFill>
                  <a:srgbClr val="0070C0"/>
                </a:solidFill>
                <a:effectLst/>
              </a:rPr>
              <a:t>environmental sustainability</a:t>
            </a:r>
          </a:p>
          <a:p>
            <a:pPr>
              <a:buFont typeface="+mj-lt"/>
              <a:buAutoNum type="arabicPeriod"/>
            </a:pPr>
            <a:r>
              <a:rPr lang="en-US" sz="3600" b="0" i="0" dirty="0" smtClean="0">
                <a:solidFill>
                  <a:srgbClr val="202122"/>
                </a:solidFill>
                <a:effectLst/>
              </a:rPr>
              <a:t>To develop a </a:t>
            </a:r>
            <a:r>
              <a:rPr lang="en-US" sz="3600" b="0" i="0" dirty="0" smtClean="0">
                <a:solidFill>
                  <a:srgbClr val="0070C0"/>
                </a:solidFill>
                <a:effectLst/>
              </a:rPr>
              <a:t>global partnership </a:t>
            </a:r>
            <a:r>
              <a:rPr lang="en-US" sz="3600" b="0" i="0" dirty="0" smtClean="0">
                <a:solidFill>
                  <a:srgbClr val="202122"/>
                </a:solidFill>
                <a:effectLst/>
              </a:rPr>
              <a:t>for development</a:t>
            </a:r>
            <a:endParaRPr lang="en-US" sz="3600" b="0" i="0" dirty="0">
              <a:solidFill>
                <a:srgbClr val="2021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48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8400" y="7162800"/>
            <a:ext cx="9906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spcBef>
                <a:spcPts val="95"/>
              </a:spcBef>
            </a:pPr>
            <a:r>
              <a:rPr lang="en-US" sz="2800" b="0" spc="-5" dirty="0" smtClean="0">
                <a:latin typeface="+mn-lt"/>
                <a:cs typeface="Arial MT"/>
              </a:rPr>
              <a:t>Reference</a:t>
            </a:r>
            <a:r>
              <a:rPr lang="en-US" sz="2800" dirty="0" smtClean="0">
                <a:latin typeface="+mn-lt"/>
                <a:cs typeface="Arial MT"/>
              </a:rPr>
              <a:t>: </a:t>
            </a:r>
            <a:r>
              <a:rPr sz="2400" b="0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cs typeface="Arial MT"/>
              </a:rPr>
              <a:t>http</a:t>
            </a:r>
            <a:r>
              <a:rPr sz="2400" b="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cs typeface="Arial MT"/>
              </a:rPr>
              <a:t>://</a:t>
            </a:r>
            <a:r>
              <a:rPr sz="2400" b="0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cs typeface="Arial MT"/>
              </a:rPr>
              <a:t>en.wikipedia.org/wiki/Millennium_Development_Goals</a:t>
            </a:r>
            <a:endParaRPr sz="4000" dirty="0">
              <a:latin typeface="+mn-l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511" y="1389588"/>
            <a:ext cx="12496799" cy="3895937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55570" indent="-343506" algn="just">
              <a:spcBef>
                <a:spcPts val="919"/>
              </a:spcBef>
              <a:buChar char="•"/>
              <a:tabLst>
                <a:tab pos="354935" algn="l"/>
                <a:tab pos="356205" algn="l"/>
                <a:tab pos="6722817" algn="l"/>
              </a:tabLst>
            </a:pPr>
            <a:r>
              <a:rPr sz="3600" u="sng" dirty="0">
                <a:solidFill>
                  <a:srgbClr val="0070C0"/>
                </a:solidFill>
                <a:cs typeface="Arial MT"/>
              </a:rPr>
              <a:t>Goal 1: </a:t>
            </a:r>
            <a:r>
              <a:rPr sz="3600" u="sng" dirty="0">
                <a:solidFill>
                  <a:srgbClr val="0070C0"/>
                </a:solidFill>
                <a:cs typeface="Trebuchet MS"/>
              </a:rPr>
              <a:t>Eradicate </a:t>
            </a:r>
            <a:r>
              <a:rPr lang="en-US" sz="3600" u="sng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u="sng" dirty="0" smtClean="0">
                <a:solidFill>
                  <a:srgbClr val="0070C0"/>
                </a:solidFill>
                <a:cs typeface="Trebuchet MS"/>
              </a:rPr>
              <a:t>extreme </a:t>
            </a:r>
            <a:r>
              <a:rPr lang="en-US" sz="3600" u="sng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u="sng" dirty="0" smtClean="0">
                <a:solidFill>
                  <a:srgbClr val="0070C0"/>
                </a:solidFill>
                <a:cs typeface="Trebuchet MS"/>
              </a:rPr>
              <a:t>poverty </a:t>
            </a:r>
            <a:r>
              <a:rPr lang="en-US" sz="3600" u="sng" dirty="0" smtClean="0">
                <a:solidFill>
                  <a:srgbClr val="0070C0"/>
                </a:solidFill>
                <a:cs typeface="Trebuchet MS"/>
              </a:rPr>
              <a:t>  </a:t>
            </a:r>
            <a:r>
              <a:rPr sz="3600" u="sng" dirty="0" smtClean="0">
                <a:solidFill>
                  <a:srgbClr val="0070C0"/>
                </a:solidFill>
                <a:cs typeface="Trebuchet MS"/>
              </a:rPr>
              <a:t>and</a:t>
            </a:r>
            <a:r>
              <a:rPr lang="en-US" sz="3600" u="sng" dirty="0" smtClean="0">
                <a:solidFill>
                  <a:srgbClr val="0070C0"/>
                </a:solidFill>
                <a:cs typeface="Trebuchet MS"/>
              </a:rPr>
              <a:t>  </a:t>
            </a:r>
            <a:r>
              <a:rPr sz="3600" u="sng" dirty="0" smtClean="0">
                <a:solidFill>
                  <a:srgbClr val="0070C0"/>
                </a:solidFill>
                <a:cs typeface="Trebuchet MS"/>
              </a:rPr>
              <a:t>hunger</a:t>
            </a:r>
            <a:endParaRPr sz="3600" u="sng" dirty="0">
              <a:solidFill>
                <a:srgbClr val="0070C0"/>
              </a:solidFill>
              <a:cs typeface="Trebuchet MS"/>
            </a:endParaRPr>
          </a:p>
          <a:p>
            <a:pPr marL="756222" marR="5079" lvl="1" indent="-286996" algn="just">
              <a:spcBef>
                <a:spcPts val="715"/>
              </a:spcBef>
              <a:buFont typeface="Arial MT"/>
              <a:buChar char="–"/>
              <a:tabLst>
                <a:tab pos="756857" algn="l"/>
                <a:tab pos="5901196" algn="l"/>
              </a:tabLst>
            </a:pPr>
            <a:r>
              <a:rPr sz="3200" b="1" dirty="0">
                <a:cs typeface="Trebuchet MS"/>
              </a:rPr>
              <a:t>Target 1A: </a:t>
            </a:r>
            <a:r>
              <a:rPr sz="3200" dirty="0">
                <a:cs typeface="Trebuchet MS"/>
              </a:rPr>
              <a:t>Halve, between 1990 and 2015, the proportion  of people living on less than $</a:t>
            </a:r>
            <a:r>
              <a:rPr sz="3200" dirty="0" smtClean="0">
                <a:cs typeface="Trebuchet MS"/>
              </a:rPr>
              <a:t>1.25</a:t>
            </a:r>
            <a:r>
              <a:rPr lang="en-US" sz="3200" dirty="0" smtClean="0">
                <a:cs typeface="Trebuchet MS"/>
              </a:rPr>
              <a:t>  </a:t>
            </a:r>
            <a:r>
              <a:rPr sz="3200" dirty="0" smtClean="0">
                <a:cs typeface="Trebuchet MS"/>
              </a:rPr>
              <a:t>a</a:t>
            </a:r>
            <a:r>
              <a:rPr lang="en-US" sz="3200" dirty="0" smtClean="0">
                <a:cs typeface="Trebuchet MS"/>
              </a:rPr>
              <a:t>  </a:t>
            </a:r>
            <a:r>
              <a:rPr sz="3200" dirty="0" smtClean="0">
                <a:cs typeface="Trebuchet MS"/>
              </a:rPr>
              <a:t>day</a:t>
            </a:r>
            <a:endParaRPr sz="3200" dirty="0">
              <a:cs typeface="Trebuchet MS"/>
            </a:endParaRPr>
          </a:p>
          <a:p>
            <a:pPr marL="756222" marR="659075" lvl="1" indent="-286996" algn="just">
              <a:spcBef>
                <a:spcPts val="695"/>
              </a:spcBef>
              <a:buFont typeface="Arial MT"/>
              <a:buChar char="–"/>
              <a:tabLst>
                <a:tab pos="756857" algn="l"/>
                <a:tab pos="6928539" algn="l"/>
              </a:tabLst>
            </a:pPr>
            <a:r>
              <a:rPr sz="3200" b="1" dirty="0">
                <a:cs typeface="Trebuchet MS"/>
              </a:rPr>
              <a:t>Target 1B: </a:t>
            </a:r>
            <a:r>
              <a:rPr sz="3200" dirty="0">
                <a:cs typeface="Trebuchet MS"/>
              </a:rPr>
              <a:t>Achieve Decent Employment </a:t>
            </a:r>
            <a:r>
              <a:rPr sz="3200" dirty="0" smtClean="0">
                <a:cs typeface="Trebuchet MS"/>
              </a:rPr>
              <a:t>for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Women</a:t>
            </a:r>
            <a:r>
              <a:rPr sz="3200" dirty="0">
                <a:cs typeface="Trebuchet MS"/>
              </a:rPr>
              <a:t>,  Men, and YoungPeople</a:t>
            </a:r>
          </a:p>
          <a:p>
            <a:pPr marL="756222" marR="226041" lvl="1" indent="-286996" algn="just">
              <a:spcBef>
                <a:spcPts val="700"/>
              </a:spcBef>
              <a:buFont typeface="Arial MT"/>
              <a:buChar char="–"/>
              <a:tabLst>
                <a:tab pos="756857" algn="l"/>
                <a:tab pos="1876268" algn="l"/>
                <a:tab pos="2615346" algn="l"/>
                <a:tab pos="3793808" algn="l"/>
                <a:tab pos="5317679" algn="l"/>
                <a:tab pos="6245972" algn="l"/>
                <a:tab pos="7074577" algn="l"/>
                <a:tab pos="8093031" algn="l"/>
              </a:tabLst>
            </a:pPr>
            <a:r>
              <a:rPr sz="3200" b="1" dirty="0">
                <a:cs typeface="Trebuchet MS"/>
              </a:rPr>
              <a:t>Target	1C:</a:t>
            </a:r>
            <a:r>
              <a:rPr sz="3200" dirty="0">
                <a:cs typeface="Trebuchet MS"/>
              </a:rPr>
              <a:t>	Halve,	</a:t>
            </a:r>
            <a:r>
              <a:rPr sz="3200" dirty="0" smtClean="0">
                <a:cs typeface="Trebuchet MS"/>
              </a:rPr>
              <a:t>between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1990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and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2015,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the  </a:t>
            </a:r>
            <a:r>
              <a:rPr sz="3200" dirty="0">
                <a:cs typeface="Trebuchet MS"/>
              </a:rPr>
              <a:t>proportion of people who suffer </a:t>
            </a:r>
            <a:r>
              <a:rPr sz="3200" dirty="0" smtClean="0">
                <a:cs typeface="Trebuchet MS"/>
              </a:rPr>
              <a:t>from</a:t>
            </a:r>
            <a:r>
              <a:rPr lang="en-US" sz="3200" dirty="0" smtClean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hunger</a:t>
            </a:r>
            <a:endParaRPr sz="3200" dirty="0"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en-US" sz="3600" u="sng" kern="0" dirty="0" smtClean="0"/>
              <a:t>Millennium</a:t>
            </a:r>
            <a:r>
              <a:rPr lang="en-US" sz="3600" u="sng" kern="0" spc="-5" dirty="0" smtClean="0"/>
              <a:t> </a:t>
            </a:r>
            <a:r>
              <a:rPr lang="en-US" sz="3600" u="sng" kern="0" dirty="0" smtClean="0"/>
              <a:t>Development</a:t>
            </a:r>
            <a:r>
              <a:rPr lang="en-US" sz="3600" u="sng" kern="0" spc="25" dirty="0" smtClean="0"/>
              <a:t> </a:t>
            </a:r>
            <a:r>
              <a:rPr lang="en-US" sz="3600" u="sng" kern="0" spc="-5" dirty="0" smtClean="0"/>
              <a:t>Goals</a:t>
            </a:r>
            <a:r>
              <a:rPr lang="en-US" sz="3600" u="sng" kern="0" spc="-30" dirty="0" smtClean="0"/>
              <a:t> </a:t>
            </a:r>
            <a:r>
              <a:rPr lang="en-US" sz="3600" u="sng" kern="0" dirty="0" smtClean="0"/>
              <a:t>(MDGs)</a:t>
            </a:r>
            <a:endParaRPr lang="en-US" sz="3600" u="sng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65199" y="1295400"/>
            <a:ext cx="12115801" cy="601318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570" indent="-343506" algn="just">
              <a:spcBef>
                <a:spcPts val="509"/>
              </a:spcBef>
              <a:buFont typeface="Arial MT"/>
              <a:buChar char="•"/>
              <a:tabLst>
                <a:tab pos="355570" algn="l"/>
                <a:tab pos="356205" algn="l"/>
              </a:tabLst>
            </a:pPr>
            <a:r>
              <a:rPr sz="3600" b="1" dirty="0">
                <a:solidFill>
                  <a:srgbClr val="0070C0"/>
                </a:solidFill>
                <a:cs typeface="Trebuchet MS"/>
              </a:rPr>
              <a:t>Goal 2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Achieve </a:t>
            </a:r>
            <a:r>
              <a:rPr sz="3600" b="1" dirty="0">
                <a:solidFill>
                  <a:srgbClr val="0070C0"/>
                </a:solidFill>
                <a:cs typeface="Trebuchet MS"/>
              </a:rPr>
              <a:t>universal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primary</a:t>
            </a:r>
            <a:r>
              <a:rPr lang="en-US" sz="3600" b="1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education</a:t>
            </a:r>
            <a:endParaRPr sz="3600" b="1" dirty="0">
              <a:solidFill>
                <a:srgbClr val="0070C0"/>
              </a:solidFill>
              <a:cs typeface="Trebuchet MS"/>
            </a:endParaRPr>
          </a:p>
          <a:p>
            <a:pPr marL="756222" marR="5079" indent="-286996" algn="just">
              <a:spcBef>
                <a:spcPts val="750"/>
              </a:spcBef>
              <a:tabLst>
                <a:tab pos="7802226" algn="l"/>
              </a:tabLst>
            </a:pPr>
            <a:r>
              <a:rPr sz="3600" dirty="0">
                <a:cs typeface="Arial MT"/>
              </a:rPr>
              <a:t>– </a:t>
            </a:r>
            <a:r>
              <a:rPr sz="3200" b="1" dirty="0">
                <a:cs typeface="Trebuchet MS"/>
              </a:rPr>
              <a:t>Target 2A: </a:t>
            </a:r>
            <a:r>
              <a:rPr sz="3200" dirty="0">
                <a:cs typeface="Trebuchet MS"/>
              </a:rPr>
              <a:t>By 2015, all children can complete </a:t>
            </a:r>
            <a:r>
              <a:rPr sz="3200" dirty="0" smtClean="0">
                <a:cs typeface="Trebuchet MS"/>
              </a:rPr>
              <a:t>a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full course </a:t>
            </a:r>
            <a:r>
              <a:rPr sz="3200" dirty="0">
                <a:cs typeface="Trebuchet MS"/>
              </a:rPr>
              <a:t>of primary schooling, girls andboys</a:t>
            </a:r>
          </a:p>
          <a:p>
            <a:pPr marL="355570" marR="1049567" indent="-343506" algn="just">
              <a:spcBef>
                <a:spcPts val="805"/>
              </a:spcBef>
              <a:buFont typeface="Arial MT"/>
              <a:buChar char="•"/>
              <a:tabLst>
                <a:tab pos="355570" algn="l"/>
                <a:tab pos="356205" algn="l"/>
                <a:tab pos="1400693" algn="l"/>
                <a:tab pos="1972145" algn="l"/>
                <a:tab pos="3627450" algn="l"/>
                <a:tab pos="5019255" algn="l"/>
                <a:tab pos="6608526" algn="l"/>
              </a:tabLst>
            </a:pPr>
            <a:r>
              <a:rPr sz="3600" b="1" dirty="0">
                <a:solidFill>
                  <a:srgbClr val="0070C0"/>
                </a:solidFill>
                <a:cs typeface="Trebuchet MS"/>
              </a:rPr>
              <a:t>Goal	3:	Promote	gender	equality	and  empower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women</a:t>
            </a:r>
            <a:endParaRPr lang="en-US" sz="3600" b="1" dirty="0" smtClean="0">
              <a:solidFill>
                <a:srgbClr val="0070C0"/>
              </a:solidFill>
              <a:cs typeface="Trebuchet MS"/>
            </a:endParaRPr>
          </a:p>
          <a:p>
            <a:pPr marL="756222" marR="5079" indent="-286996" algn="just">
              <a:spcBef>
                <a:spcPts val="495"/>
              </a:spcBef>
              <a:tabLst>
                <a:tab pos="2356287" algn="l"/>
                <a:tab pos="3927781" algn="l"/>
                <a:tab pos="5540546" algn="l"/>
                <a:tab pos="6056758" algn="l"/>
                <a:tab pos="8149542" algn="l"/>
              </a:tabLst>
            </a:pPr>
            <a:r>
              <a:rPr lang="en-US" sz="3600" dirty="0" smtClean="0">
                <a:cs typeface="Arial MT"/>
              </a:rPr>
              <a:t>– </a:t>
            </a:r>
            <a:r>
              <a:rPr lang="en-US" sz="3200" b="1" dirty="0" smtClean="0">
                <a:cs typeface="Trebuchet MS"/>
              </a:rPr>
              <a:t>Target 3A: </a:t>
            </a:r>
            <a:r>
              <a:rPr lang="en-US" sz="3200" dirty="0" smtClean="0">
                <a:cs typeface="Trebuchet MS"/>
              </a:rPr>
              <a:t>Eliminate gender disparity in primary	and  secondary education</a:t>
            </a:r>
            <a:r>
              <a:rPr lang="en-US" sz="3200" dirty="0">
                <a:cs typeface="Trebuchet MS"/>
              </a:rPr>
              <a:t> </a:t>
            </a:r>
            <a:r>
              <a:rPr lang="en-US" sz="3200" dirty="0" smtClean="0">
                <a:cs typeface="Trebuchet MS"/>
              </a:rPr>
              <a:t>preferably</a:t>
            </a:r>
            <a:r>
              <a:rPr lang="en-US" sz="3200" dirty="0">
                <a:cs typeface="Trebuchet MS"/>
              </a:rPr>
              <a:t> </a:t>
            </a:r>
            <a:r>
              <a:rPr lang="en-US" sz="3200" dirty="0" smtClean="0">
                <a:cs typeface="Trebuchet MS"/>
              </a:rPr>
              <a:t>by</a:t>
            </a:r>
            <a:r>
              <a:rPr lang="en-US" sz="3200" dirty="0">
                <a:cs typeface="Trebuchet MS"/>
              </a:rPr>
              <a:t> </a:t>
            </a:r>
            <a:r>
              <a:rPr lang="en-US" sz="3200" dirty="0" smtClean="0">
                <a:cs typeface="Trebuchet MS"/>
              </a:rPr>
              <a:t>2005, and</a:t>
            </a:r>
            <a:r>
              <a:rPr lang="en-US" sz="3200" dirty="0">
                <a:cs typeface="Trebuchet MS"/>
              </a:rPr>
              <a:t> </a:t>
            </a:r>
            <a:r>
              <a:rPr lang="en-US" sz="3200" dirty="0" smtClean="0">
                <a:cs typeface="Trebuchet MS"/>
              </a:rPr>
              <a:t>levels by  2015</a:t>
            </a:r>
          </a:p>
          <a:p>
            <a:pPr marL="355570" indent="-343506" algn="just">
              <a:spcBef>
                <a:spcPts val="285"/>
              </a:spcBef>
              <a:buFont typeface="Arial MT"/>
              <a:buChar char="•"/>
              <a:tabLst>
                <a:tab pos="355570" algn="l"/>
                <a:tab pos="356205" algn="l"/>
              </a:tabLst>
            </a:pPr>
            <a:r>
              <a:rPr lang="en-US" sz="3600" b="1" dirty="0" smtClean="0">
                <a:solidFill>
                  <a:srgbClr val="0070C0"/>
                </a:solidFill>
                <a:cs typeface="Trebuchet MS"/>
              </a:rPr>
              <a:t>Goal 4: Reduce child mortality rates</a:t>
            </a:r>
          </a:p>
          <a:p>
            <a:pPr marL="756222" marR="281916" indent="-286996" algn="just">
              <a:spcBef>
                <a:spcPts val="750"/>
              </a:spcBef>
              <a:tabLst>
                <a:tab pos="7873975" algn="l"/>
              </a:tabLst>
            </a:pPr>
            <a:r>
              <a:rPr lang="en-US" sz="3600" dirty="0" smtClean="0">
                <a:cs typeface="Arial MT"/>
              </a:rPr>
              <a:t>–</a:t>
            </a:r>
            <a:r>
              <a:rPr lang="en-US" sz="3200" dirty="0" smtClean="0">
                <a:cs typeface="Arial MT"/>
              </a:rPr>
              <a:t> </a:t>
            </a:r>
            <a:r>
              <a:rPr lang="en-US" sz="3200" b="1" dirty="0" smtClean="0">
                <a:cs typeface="Trebuchet MS"/>
              </a:rPr>
              <a:t>Target 4A: </a:t>
            </a:r>
            <a:r>
              <a:rPr lang="en-US" sz="3200" dirty="0" smtClean="0">
                <a:cs typeface="Trebuchet MS"/>
              </a:rPr>
              <a:t>Reduce by two-thirds, between 1990</a:t>
            </a:r>
            <a:r>
              <a:rPr lang="en-US" sz="3200" dirty="0">
                <a:cs typeface="Trebuchet MS"/>
              </a:rPr>
              <a:t> </a:t>
            </a:r>
            <a:r>
              <a:rPr lang="en-US" sz="3200" dirty="0" smtClean="0">
                <a:cs typeface="Trebuchet MS"/>
              </a:rPr>
              <a:t>and  2015, the under-five mortality rate</a:t>
            </a:r>
          </a:p>
          <a:p>
            <a:pPr marL="355570" marR="1049567" indent="-343506" algn="just">
              <a:lnSpc>
                <a:spcPts val="3500"/>
              </a:lnSpc>
              <a:spcBef>
                <a:spcPts val="805"/>
              </a:spcBef>
              <a:buFont typeface="Arial MT"/>
              <a:buChar char="•"/>
              <a:tabLst>
                <a:tab pos="355570" algn="l"/>
                <a:tab pos="356205" algn="l"/>
                <a:tab pos="1400693" algn="l"/>
                <a:tab pos="1972145" algn="l"/>
                <a:tab pos="3627450" algn="l"/>
                <a:tab pos="5019255" algn="l"/>
                <a:tab pos="6608526" algn="l"/>
              </a:tabLst>
            </a:pPr>
            <a:endParaRPr sz="3600" dirty="0">
              <a:cs typeface="Trebuchet MS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en-US" sz="3600" u="sng" kern="0" dirty="0" smtClean="0"/>
              <a:t>Millennium</a:t>
            </a:r>
            <a:r>
              <a:rPr lang="en-US" sz="3600" u="sng" kern="0" spc="-5" dirty="0" smtClean="0"/>
              <a:t> </a:t>
            </a:r>
            <a:r>
              <a:rPr lang="en-US" sz="3600" u="sng" kern="0" dirty="0" smtClean="0"/>
              <a:t>Development</a:t>
            </a:r>
            <a:r>
              <a:rPr lang="en-US" sz="3600" u="sng" kern="0" spc="25" dirty="0" smtClean="0"/>
              <a:t> </a:t>
            </a:r>
            <a:r>
              <a:rPr lang="en-US" sz="3600" u="sng" kern="0" spc="-5" dirty="0" smtClean="0"/>
              <a:t>Goals</a:t>
            </a:r>
            <a:r>
              <a:rPr lang="en-US" sz="3600" u="sng" kern="0" spc="-30" dirty="0" smtClean="0"/>
              <a:t> </a:t>
            </a:r>
            <a:r>
              <a:rPr lang="en-US" sz="3600" u="sng" kern="0" dirty="0" smtClean="0"/>
              <a:t>(MDGs)</a:t>
            </a:r>
            <a:endParaRPr lang="en-US" sz="3600" u="sng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200" y="1120555"/>
            <a:ext cx="12496800" cy="619464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570" indent="-342871">
              <a:spcBef>
                <a:spcPts val="505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600" b="1" dirty="0">
                <a:solidFill>
                  <a:srgbClr val="0070C0"/>
                </a:solidFill>
                <a:cs typeface="Trebuchet MS"/>
              </a:rPr>
              <a:t>Goal 5: Improve maternal health</a:t>
            </a:r>
          </a:p>
          <a:p>
            <a:pPr marL="756222" marR="488274" lvl="1" indent="-286996">
              <a:spcBef>
                <a:spcPts val="755"/>
              </a:spcBef>
              <a:buFont typeface="Arial MT"/>
              <a:buChar char="–"/>
              <a:tabLst>
                <a:tab pos="756857" algn="l"/>
                <a:tab pos="1972145" algn="l"/>
                <a:tab pos="2714397" algn="l"/>
                <a:tab pos="4078898" algn="l"/>
                <a:tab pos="4668129" algn="l"/>
                <a:tab pos="5746268" algn="l"/>
                <a:tab pos="7428878" algn="l"/>
              </a:tabLst>
            </a:pPr>
            <a:r>
              <a:rPr sz="3200" b="1" dirty="0" smtClean="0">
                <a:cs typeface="Trebuchet MS"/>
              </a:rPr>
              <a:t>Target</a:t>
            </a:r>
            <a:r>
              <a:rPr lang="en-US" sz="3200" b="1" dirty="0">
                <a:cs typeface="Trebuchet MS"/>
              </a:rPr>
              <a:t> </a:t>
            </a:r>
            <a:r>
              <a:rPr sz="3200" b="1" dirty="0" smtClean="0">
                <a:cs typeface="Trebuchet MS"/>
              </a:rPr>
              <a:t>5A:</a:t>
            </a:r>
            <a:r>
              <a:rPr lang="en-US" sz="3200" b="1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Reduce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by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three</a:t>
            </a:r>
            <a:r>
              <a:rPr lang="en-US" sz="3200" dirty="0" smtClean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quarters,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between  </a:t>
            </a:r>
            <a:r>
              <a:rPr sz="3200" dirty="0">
                <a:cs typeface="Trebuchet MS"/>
              </a:rPr>
              <a:t>1990 and 2015, the</a:t>
            </a:r>
            <a:r>
              <a:rPr sz="3200" dirty="0">
                <a:solidFill>
                  <a:srgbClr val="0000FF"/>
                </a:solidFill>
                <a:cs typeface="Trebuchet MS"/>
              </a:rPr>
              <a:t> </a:t>
            </a:r>
            <a:r>
              <a:rPr sz="3200" dirty="0">
                <a:cs typeface="Trebuchet MS"/>
              </a:rPr>
              <a:t>maternal mortality </a:t>
            </a:r>
            <a:r>
              <a:rPr sz="3200" dirty="0" smtClean="0">
                <a:cs typeface="Trebuchet MS"/>
              </a:rPr>
              <a:t>ratio</a:t>
            </a:r>
            <a:endParaRPr lang="en-US" sz="3200" dirty="0" smtClean="0">
              <a:cs typeface="Trebuchet MS"/>
            </a:endParaRPr>
          </a:p>
          <a:p>
            <a:pPr marL="756222" marR="488274" lvl="1" indent="-286996">
              <a:spcBef>
                <a:spcPts val="755"/>
              </a:spcBef>
              <a:buFont typeface="Arial MT"/>
              <a:buChar char="–"/>
              <a:tabLst>
                <a:tab pos="756857" algn="l"/>
                <a:tab pos="1972145" algn="l"/>
                <a:tab pos="2714397" algn="l"/>
                <a:tab pos="4078898" algn="l"/>
                <a:tab pos="4668129" algn="l"/>
                <a:tab pos="5746268" algn="l"/>
                <a:tab pos="7428878" algn="l"/>
              </a:tabLst>
            </a:pPr>
            <a:r>
              <a:rPr lang="en-US" sz="3200" b="1" dirty="0">
                <a:cs typeface="Trebuchet MS"/>
              </a:rPr>
              <a:t>Target 5B: </a:t>
            </a:r>
            <a:r>
              <a:rPr lang="en-US" sz="3200" dirty="0">
                <a:cs typeface="Trebuchet MS"/>
              </a:rPr>
              <a:t>Achieve, by 2015, universal access to reproductive health</a:t>
            </a:r>
            <a:endParaRPr sz="3200" dirty="0">
              <a:cs typeface="Trebuchet MS"/>
            </a:endParaRPr>
          </a:p>
          <a:p>
            <a:pPr marL="355570" marR="5079" indent="-342871">
              <a:spcBef>
                <a:spcPts val="800"/>
              </a:spcBef>
              <a:buFont typeface="Arial MT"/>
              <a:buChar char="•"/>
              <a:tabLst>
                <a:tab pos="354935" algn="l"/>
                <a:tab pos="355570" algn="l"/>
                <a:tab pos="3432522" algn="l"/>
                <a:tab pos="5512608" algn="l"/>
                <a:tab pos="7341890" algn="l"/>
                <a:tab pos="8308279" algn="l"/>
              </a:tabLst>
            </a:pPr>
            <a:r>
              <a:rPr sz="3600" b="1" dirty="0">
                <a:solidFill>
                  <a:srgbClr val="0070C0"/>
                </a:solidFill>
                <a:cs typeface="Trebuchet MS"/>
              </a:rPr>
              <a:t>Goal 6: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Combat</a:t>
            </a:r>
            <a:r>
              <a:rPr lang="en-US" sz="3600" b="1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HIV/AIDS,</a:t>
            </a:r>
            <a:r>
              <a:rPr lang="en-US" sz="3600" b="1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malaria,</a:t>
            </a:r>
            <a:r>
              <a:rPr lang="en-US" sz="3600" b="1" dirty="0" smtClean="0">
                <a:solidFill>
                  <a:srgbClr val="0070C0"/>
                </a:solidFill>
                <a:cs typeface="Trebuchet MS"/>
              </a:rPr>
              <a:t>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and</a:t>
            </a:r>
            <a:r>
              <a:rPr lang="en-US" sz="3600" b="1" dirty="0">
                <a:solidFill>
                  <a:srgbClr val="0070C0"/>
                </a:solidFill>
                <a:cs typeface="Trebuchet MS"/>
              </a:rPr>
              <a:t> </a:t>
            </a:r>
            <a:r>
              <a:rPr sz="3600" b="1" dirty="0" smtClean="0">
                <a:solidFill>
                  <a:srgbClr val="0070C0"/>
                </a:solidFill>
                <a:cs typeface="Trebuchet MS"/>
              </a:rPr>
              <a:t>other diseases</a:t>
            </a:r>
            <a:endParaRPr sz="3600" b="1" dirty="0">
              <a:solidFill>
                <a:srgbClr val="0070C0"/>
              </a:solidFill>
              <a:cs typeface="Trebuchet MS"/>
            </a:endParaRPr>
          </a:p>
          <a:p>
            <a:pPr marL="756222" marR="488274" lvl="1" indent="-286996">
              <a:spcBef>
                <a:spcPts val="755"/>
              </a:spcBef>
              <a:buFont typeface="Arial MT"/>
              <a:buChar char="–"/>
              <a:tabLst>
                <a:tab pos="756857" algn="l"/>
                <a:tab pos="1972145" algn="l"/>
                <a:tab pos="2714397" algn="l"/>
                <a:tab pos="4078898" algn="l"/>
                <a:tab pos="4668129" algn="l"/>
                <a:tab pos="5746268" algn="l"/>
                <a:tab pos="7428878" algn="l"/>
              </a:tabLst>
            </a:pPr>
            <a:r>
              <a:rPr sz="3200" b="1" dirty="0" smtClean="0">
                <a:cs typeface="Trebuchet MS"/>
              </a:rPr>
              <a:t>Target</a:t>
            </a:r>
            <a:r>
              <a:rPr lang="en-US" sz="3200" b="1" dirty="0">
                <a:cs typeface="Trebuchet MS"/>
              </a:rPr>
              <a:t> </a:t>
            </a:r>
            <a:r>
              <a:rPr sz="3200" b="1" dirty="0" smtClean="0">
                <a:cs typeface="Trebuchet MS"/>
              </a:rPr>
              <a:t>6A:</a:t>
            </a:r>
            <a:r>
              <a:rPr lang="en-US" sz="3200" b="1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Have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halted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by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2015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and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begun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to  </a:t>
            </a:r>
            <a:r>
              <a:rPr sz="3200" dirty="0">
                <a:cs typeface="Trebuchet MS"/>
              </a:rPr>
              <a:t>reverse the spread </a:t>
            </a:r>
            <a:r>
              <a:rPr sz="3200" dirty="0" smtClean="0">
                <a:cs typeface="Trebuchet MS"/>
              </a:rPr>
              <a:t>of</a:t>
            </a:r>
            <a:r>
              <a:rPr lang="en-US" sz="3200" dirty="0">
                <a:solidFill>
                  <a:srgbClr val="0000FF"/>
                </a:solidFill>
                <a:cs typeface="Trebuchet MS"/>
              </a:rPr>
              <a:t> </a:t>
            </a:r>
            <a:r>
              <a:rPr lang="en-US" sz="3200" dirty="0">
                <a:cs typeface="Trebuchet MS"/>
              </a:rPr>
              <a:t>HIV/AIDS</a:t>
            </a:r>
          </a:p>
          <a:p>
            <a:pPr marL="756222" marR="651455" lvl="1" indent="-286996">
              <a:spcBef>
                <a:spcPts val="695"/>
              </a:spcBef>
              <a:buFont typeface="Arial MT"/>
              <a:buChar char="–"/>
              <a:tabLst>
                <a:tab pos="756857" algn="l"/>
                <a:tab pos="1951191" algn="l"/>
                <a:tab pos="2675031" algn="l"/>
                <a:tab pos="3659833" algn="l"/>
                <a:tab pos="4873852" algn="l"/>
                <a:tab pos="5445939" algn="l"/>
                <a:tab pos="6386295" algn="l"/>
                <a:tab pos="7160295" algn="l"/>
                <a:tab pos="8313994" algn="l"/>
              </a:tabLst>
            </a:pPr>
            <a:r>
              <a:rPr sz="3200" b="1" dirty="0" smtClean="0">
                <a:cs typeface="Trebuchet MS"/>
              </a:rPr>
              <a:t>Target</a:t>
            </a:r>
            <a:r>
              <a:rPr sz="3200" b="1" dirty="0">
                <a:cs typeface="Trebuchet MS"/>
              </a:rPr>
              <a:t>	6B:</a:t>
            </a:r>
            <a:r>
              <a:rPr sz="3200" dirty="0">
                <a:cs typeface="Trebuchet MS"/>
              </a:rPr>
              <a:t>	</a:t>
            </a:r>
            <a:r>
              <a:rPr sz="3200" dirty="0" smtClean="0">
                <a:cs typeface="Trebuchet MS"/>
              </a:rPr>
              <a:t>Achieve,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by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2010,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universal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access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to  </a:t>
            </a:r>
            <a:r>
              <a:rPr sz="3200" dirty="0">
                <a:cs typeface="Trebuchet MS"/>
              </a:rPr>
              <a:t>treatment </a:t>
            </a:r>
            <a:r>
              <a:rPr sz="3200" dirty="0" smtClean="0">
                <a:cs typeface="Trebuchet MS"/>
              </a:rPr>
              <a:t>for</a:t>
            </a:r>
            <a:r>
              <a:rPr lang="en-US" sz="3200" dirty="0">
                <a:cs typeface="Trebuchet MS"/>
              </a:rPr>
              <a:t> </a:t>
            </a:r>
            <a:r>
              <a:rPr sz="3200" dirty="0" smtClean="0">
                <a:cs typeface="Trebuchet MS"/>
              </a:rPr>
              <a:t>HIV/AIDS </a:t>
            </a:r>
            <a:r>
              <a:rPr sz="3200" dirty="0">
                <a:cs typeface="Trebuchet MS"/>
              </a:rPr>
              <a:t>for all those who need it</a:t>
            </a:r>
          </a:p>
          <a:p>
            <a:pPr marL="756222" marR="40002" lvl="1" indent="-286996" algn="just">
              <a:spcBef>
                <a:spcPts val="710"/>
              </a:spcBef>
              <a:buFont typeface="Arial MT"/>
              <a:buChar char="–"/>
              <a:tabLst>
                <a:tab pos="756857" algn="l"/>
              </a:tabLst>
            </a:pPr>
            <a:r>
              <a:rPr sz="3200" b="1" dirty="0">
                <a:cs typeface="Trebuchet MS"/>
              </a:rPr>
              <a:t>Target 6C: </a:t>
            </a:r>
            <a:r>
              <a:rPr sz="3200" dirty="0">
                <a:cs typeface="Trebuchet MS"/>
              </a:rPr>
              <a:t>Have halted by 2015 and begun to  reverse the incidence of</a:t>
            </a:r>
            <a:r>
              <a:rPr sz="3200" dirty="0">
                <a:solidFill>
                  <a:srgbClr val="0000FF"/>
                </a:solidFill>
                <a:cs typeface="Trebuchet MS"/>
              </a:rPr>
              <a:t> </a:t>
            </a:r>
            <a:r>
              <a:rPr sz="3200" dirty="0">
                <a:cs typeface="Trebuchet MS"/>
              </a:rPr>
              <a:t>malaria and other major  diseases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en-US" sz="3600" u="sng" kern="0" dirty="0" smtClean="0"/>
              <a:t>Millennium</a:t>
            </a:r>
            <a:r>
              <a:rPr lang="en-US" sz="3600" u="sng" kern="0" spc="-5" dirty="0" smtClean="0"/>
              <a:t> </a:t>
            </a:r>
            <a:r>
              <a:rPr lang="en-US" sz="3600" u="sng" kern="0" dirty="0" smtClean="0"/>
              <a:t>Development</a:t>
            </a:r>
            <a:r>
              <a:rPr lang="en-US" sz="3600" u="sng" kern="0" spc="25" dirty="0" smtClean="0"/>
              <a:t> </a:t>
            </a:r>
            <a:r>
              <a:rPr lang="en-US" sz="3600" u="sng" kern="0" spc="-5" dirty="0" smtClean="0"/>
              <a:t>Goals</a:t>
            </a:r>
            <a:r>
              <a:rPr lang="en-US" sz="3600" u="sng" kern="0" spc="-30" dirty="0" smtClean="0"/>
              <a:t> </a:t>
            </a:r>
            <a:r>
              <a:rPr lang="en-US" sz="3600" u="sng" kern="0" dirty="0" smtClean="0"/>
              <a:t>(MDGs)</a:t>
            </a:r>
            <a:endParaRPr lang="en-US" sz="3600" u="sng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12800" y="1424314"/>
            <a:ext cx="12344399" cy="5902257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570" indent="-343506" algn="just">
              <a:spcBef>
                <a:spcPts val="505"/>
              </a:spcBef>
              <a:buFont typeface="Arial MT"/>
              <a:buChar char="•"/>
              <a:tabLst>
                <a:tab pos="356205" algn="l"/>
              </a:tabLst>
            </a:pPr>
            <a:r>
              <a:rPr sz="3600" dirty="0">
                <a:solidFill>
                  <a:srgbClr val="0070C0"/>
                </a:solidFill>
                <a:latin typeface="Trebuchet MS"/>
                <a:cs typeface="Trebuchet MS"/>
              </a:rPr>
              <a:t>Goal 7: Ensure environmental sustainability</a:t>
            </a:r>
          </a:p>
          <a:p>
            <a:pPr marL="756222" marR="238105" lvl="1" indent="-286996" algn="just">
              <a:spcBef>
                <a:spcPts val="715"/>
              </a:spcBef>
              <a:buFont typeface="Arial MT"/>
              <a:buChar char="–"/>
              <a:tabLst>
                <a:tab pos="756857" algn="l"/>
              </a:tabLst>
            </a:pPr>
            <a:r>
              <a:rPr sz="3200" b="1" dirty="0" smtClean="0">
                <a:latin typeface="Trebuchet MS"/>
                <a:cs typeface="Trebuchet MS"/>
              </a:rPr>
              <a:t>Target</a:t>
            </a:r>
            <a:r>
              <a:rPr lang="en-US" sz="3200" b="1" dirty="0" smtClean="0">
                <a:latin typeface="Trebuchet MS"/>
                <a:cs typeface="Trebuchet MS"/>
              </a:rPr>
              <a:t> </a:t>
            </a:r>
            <a:r>
              <a:rPr sz="3200" b="1" dirty="0" smtClean="0">
                <a:latin typeface="Trebuchet MS"/>
                <a:cs typeface="Trebuchet MS"/>
              </a:rPr>
              <a:t>7A</a:t>
            </a:r>
            <a:r>
              <a:rPr sz="3200" b="1" dirty="0">
                <a:latin typeface="Trebuchet MS"/>
                <a:cs typeface="Trebuchet MS"/>
              </a:rPr>
              <a:t>: </a:t>
            </a:r>
            <a:r>
              <a:rPr sz="3200" dirty="0">
                <a:latin typeface="Trebuchet MS"/>
                <a:cs typeface="Trebuchet MS"/>
              </a:rPr>
              <a:t>Integrate the principles of</a:t>
            </a:r>
            <a:r>
              <a:rPr sz="320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latin typeface="Trebuchet MS"/>
                <a:cs typeface="Trebuchet MS"/>
              </a:rPr>
              <a:t>sustainable  development into country policies and programs;  reverse loss of environmental resources</a:t>
            </a:r>
          </a:p>
          <a:p>
            <a:pPr marL="756222" marR="193659" lvl="1" indent="-286996" algn="just">
              <a:spcBef>
                <a:spcPts val="735"/>
              </a:spcBef>
              <a:buFont typeface="Arial MT"/>
              <a:buChar char="–"/>
              <a:tabLst>
                <a:tab pos="756857" algn="l"/>
              </a:tabLst>
            </a:pPr>
            <a:r>
              <a:rPr sz="3200" b="1" dirty="0">
                <a:latin typeface="Trebuchet MS"/>
                <a:cs typeface="Trebuchet MS"/>
              </a:rPr>
              <a:t>Target 7B: </a:t>
            </a:r>
            <a:r>
              <a:rPr sz="3200" dirty="0">
                <a:latin typeface="Trebuchet MS"/>
                <a:cs typeface="Trebuchet MS"/>
              </a:rPr>
              <a:t>Reduce</a:t>
            </a:r>
            <a:r>
              <a:rPr sz="320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latin typeface="Trebuchet MS"/>
                <a:cs typeface="Trebuchet MS"/>
              </a:rPr>
              <a:t>biodiversity loss, achieving, by  2010, a significant reduction in the rate of loss</a:t>
            </a:r>
          </a:p>
          <a:p>
            <a:pPr marL="756222" marR="5079" lvl="1" indent="-286996" algn="just">
              <a:spcBef>
                <a:spcPts val="695"/>
              </a:spcBef>
              <a:buFont typeface="Arial MT"/>
              <a:buChar char="–"/>
              <a:tabLst>
                <a:tab pos="756857" algn="l"/>
              </a:tabLst>
            </a:pPr>
            <a:r>
              <a:rPr lang="en-US" sz="3200" b="1" dirty="0" smtClean="0">
                <a:latin typeface="Trebuchet MS"/>
                <a:cs typeface="Trebuchet MS"/>
              </a:rPr>
              <a:t>Target 7C: </a:t>
            </a:r>
            <a:r>
              <a:rPr sz="3200" dirty="0" smtClean="0">
                <a:latin typeface="Trebuchet MS"/>
                <a:cs typeface="Trebuchet MS"/>
              </a:rPr>
              <a:t>Halve</a:t>
            </a:r>
            <a:r>
              <a:rPr sz="3200" dirty="0">
                <a:latin typeface="Trebuchet MS"/>
                <a:cs typeface="Trebuchet MS"/>
              </a:rPr>
              <a:t>, by 2015, the proportion of the population  without sustainable access to safe drinking water  and basic</a:t>
            </a:r>
            <a:r>
              <a:rPr sz="320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latin typeface="Trebuchet MS"/>
                <a:cs typeface="Trebuchet MS"/>
              </a:rPr>
              <a:t>sanitation</a:t>
            </a:r>
          </a:p>
          <a:p>
            <a:pPr marL="756222" marR="111115" lvl="1" indent="-286996">
              <a:spcBef>
                <a:spcPts val="670"/>
              </a:spcBef>
              <a:buFont typeface="Arial MT"/>
              <a:buChar char="–"/>
              <a:tabLst>
                <a:tab pos="756857" algn="l"/>
              </a:tabLst>
            </a:pPr>
            <a:r>
              <a:rPr sz="3200" b="1" dirty="0">
                <a:latin typeface="Trebuchet MS"/>
                <a:cs typeface="Trebuchet MS"/>
              </a:rPr>
              <a:t>Target 7D: </a:t>
            </a:r>
            <a:r>
              <a:rPr sz="3200" dirty="0">
                <a:latin typeface="Trebuchet MS"/>
                <a:cs typeface="Trebuchet MS"/>
              </a:rPr>
              <a:t>By 2020, to have achieved a significant  improvement in the lives of at least 100 million  slum-dwellers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793491" y="443306"/>
            <a:ext cx="8244840" cy="566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en-US" sz="3600" u="sng" kern="0" dirty="0" smtClean="0"/>
              <a:t>Millennium</a:t>
            </a:r>
            <a:r>
              <a:rPr lang="en-US" sz="3600" u="sng" kern="0" spc="-5" dirty="0" smtClean="0"/>
              <a:t> </a:t>
            </a:r>
            <a:r>
              <a:rPr lang="en-US" sz="3600" u="sng" kern="0" dirty="0" smtClean="0"/>
              <a:t>Development</a:t>
            </a:r>
            <a:r>
              <a:rPr lang="en-US" sz="3600" u="sng" kern="0" spc="25" dirty="0" smtClean="0"/>
              <a:t> </a:t>
            </a:r>
            <a:r>
              <a:rPr lang="en-US" sz="3600" u="sng" kern="0" spc="-5" dirty="0" smtClean="0"/>
              <a:t>Goals</a:t>
            </a:r>
            <a:r>
              <a:rPr lang="en-US" sz="3600" u="sng" kern="0" spc="-30" dirty="0" smtClean="0"/>
              <a:t> </a:t>
            </a:r>
            <a:r>
              <a:rPr lang="en-US" sz="3600" u="sng" kern="0" dirty="0" smtClean="0"/>
              <a:t>(MDGs)</a:t>
            </a:r>
            <a:endParaRPr lang="en-US" sz="3600" u="sng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31800" y="990600"/>
            <a:ext cx="13106400" cy="5952912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5570" indent="-342871">
              <a:spcBef>
                <a:spcPts val="600"/>
              </a:spcBef>
              <a:buFont typeface="Arial MT"/>
              <a:buChar char="•"/>
              <a:tabLst>
                <a:tab pos="354935" algn="l"/>
                <a:tab pos="355570" algn="l"/>
              </a:tabLst>
            </a:pPr>
            <a:r>
              <a:rPr sz="3200" b="1" dirty="0">
                <a:solidFill>
                  <a:srgbClr val="0070C0"/>
                </a:solidFill>
                <a:latin typeface="Trebuchet MS"/>
                <a:cs typeface="Trebuchet MS"/>
              </a:rPr>
              <a:t>Goal 8: Develop a global partnership for development</a:t>
            </a:r>
          </a:p>
          <a:p>
            <a:pPr marL="756222" marR="159372" lvl="1" indent="-286996">
              <a:spcBef>
                <a:spcPts val="505"/>
              </a:spcBef>
              <a:buFont typeface="Arial MT"/>
              <a:buChar char="–"/>
              <a:tabLst>
                <a:tab pos="756857" algn="l"/>
              </a:tabLst>
            </a:pPr>
            <a:r>
              <a:rPr sz="2700" b="1" dirty="0">
                <a:latin typeface="Trebuchet MS"/>
                <a:cs typeface="Trebuchet MS"/>
              </a:rPr>
              <a:t>Target 8A: </a:t>
            </a:r>
            <a:r>
              <a:rPr sz="2700" dirty="0">
                <a:latin typeface="Trebuchet MS"/>
                <a:cs typeface="Trebuchet MS"/>
              </a:rPr>
              <a:t>Develop further an open, rule-based, predictable,  non-discriminatory trading and financial system</a:t>
            </a:r>
          </a:p>
          <a:p>
            <a:pPr marL="756222" lvl="1" indent="-287631">
              <a:spcBef>
                <a:spcPts val="495"/>
              </a:spcBef>
              <a:buFont typeface="Arial MT"/>
              <a:buChar char="–"/>
              <a:tabLst>
                <a:tab pos="756857" algn="l"/>
              </a:tabLst>
            </a:pPr>
            <a:r>
              <a:rPr sz="2700" b="1" dirty="0">
                <a:latin typeface="Trebuchet MS"/>
                <a:cs typeface="Trebuchet MS"/>
              </a:rPr>
              <a:t>Target 8B: </a:t>
            </a:r>
            <a:r>
              <a:rPr sz="2700" dirty="0">
                <a:latin typeface="Trebuchet MS"/>
                <a:cs typeface="Trebuchet MS"/>
              </a:rPr>
              <a:t>Address the Special Needs of the</a:t>
            </a:r>
            <a:r>
              <a:rPr sz="270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latin typeface="Trebuchet MS"/>
                <a:cs typeface="Trebuchet MS"/>
              </a:rPr>
              <a:t>Least Developed</a:t>
            </a:r>
            <a:r>
              <a:rPr lang="en-US" sz="2700" dirty="0">
                <a:latin typeface="Trebuchet MS"/>
                <a:cs typeface="Trebuchet MS"/>
              </a:rPr>
              <a:t> </a:t>
            </a:r>
            <a:r>
              <a:rPr sz="2700" dirty="0">
                <a:latin typeface="Trebuchet MS"/>
                <a:cs typeface="Trebuchet MS"/>
              </a:rPr>
              <a:t>Countries (LDCs)</a:t>
            </a:r>
          </a:p>
          <a:p>
            <a:pPr marL="756222" marR="5079" lvl="1" indent="-286996">
              <a:spcBef>
                <a:spcPts val="505"/>
              </a:spcBef>
              <a:buFont typeface="Arial MT"/>
              <a:buChar char="–"/>
              <a:tabLst>
                <a:tab pos="756857" algn="l"/>
              </a:tabLst>
            </a:pPr>
            <a:r>
              <a:rPr sz="2700" dirty="0">
                <a:latin typeface="Trebuchet MS"/>
                <a:cs typeface="Trebuchet MS"/>
              </a:rPr>
              <a:t>Target 8C: Address the special needs of landlocked developing  countries and small island developing States</a:t>
            </a:r>
          </a:p>
          <a:p>
            <a:pPr marL="756222" marR="213342" lvl="1" indent="-286996">
              <a:spcBef>
                <a:spcPts val="505"/>
              </a:spcBef>
              <a:buFont typeface="Arial MT"/>
              <a:buChar char="–"/>
              <a:tabLst>
                <a:tab pos="756857" algn="l"/>
              </a:tabLst>
            </a:pPr>
            <a:r>
              <a:rPr sz="2700" b="1" dirty="0">
                <a:latin typeface="Trebuchet MS"/>
                <a:cs typeface="Trebuchet MS"/>
              </a:rPr>
              <a:t>Target 8D: </a:t>
            </a:r>
            <a:r>
              <a:rPr sz="2700" dirty="0">
                <a:latin typeface="Trebuchet MS"/>
                <a:cs typeface="Trebuchet MS"/>
              </a:rPr>
              <a:t>Deal comprehensively with the debt problems of  developing countries through national and international  measures in order to make debt sustainable in the long term</a:t>
            </a:r>
          </a:p>
          <a:p>
            <a:pPr marL="756222" marR="117465" lvl="1" indent="-286996" algn="just">
              <a:spcBef>
                <a:spcPts val="600"/>
              </a:spcBef>
              <a:buFont typeface="Arial MT"/>
              <a:buChar char="–"/>
              <a:tabLst>
                <a:tab pos="756857" algn="l"/>
              </a:tabLst>
            </a:pPr>
            <a:r>
              <a:rPr sz="2700" b="1" dirty="0">
                <a:latin typeface="Trebuchet MS"/>
                <a:cs typeface="Trebuchet MS"/>
              </a:rPr>
              <a:t>Target 8E: </a:t>
            </a:r>
            <a:r>
              <a:rPr sz="2700" dirty="0">
                <a:latin typeface="Trebuchet MS"/>
                <a:cs typeface="Trebuchet MS"/>
              </a:rPr>
              <a:t>In co-operation with pharmaceutical companies,  provide access to affordable, essential drugs in developing  countries</a:t>
            </a:r>
          </a:p>
          <a:p>
            <a:pPr marL="756222" marR="827971" lvl="1" indent="-286996">
              <a:spcBef>
                <a:spcPts val="495"/>
              </a:spcBef>
              <a:buFont typeface="Arial MT"/>
              <a:buChar char="–"/>
              <a:tabLst>
                <a:tab pos="756857" algn="l"/>
              </a:tabLst>
            </a:pPr>
            <a:r>
              <a:rPr sz="2700" b="1" dirty="0">
                <a:latin typeface="Trebuchet MS"/>
                <a:cs typeface="Trebuchet MS"/>
              </a:rPr>
              <a:t>Target 8F: </a:t>
            </a:r>
            <a:r>
              <a:rPr sz="2700" dirty="0">
                <a:latin typeface="Trebuchet MS"/>
                <a:cs typeface="Trebuchet MS"/>
              </a:rPr>
              <a:t>In co-operation with the private sector, make  available the benefits of new technologies, especially  information an</a:t>
            </a:r>
            <a:r>
              <a:rPr lang="en-US" sz="2700" dirty="0">
                <a:latin typeface="Trebuchet MS"/>
                <a:cs typeface="Trebuchet MS"/>
              </a:rPr>
              <a:t>d communications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en-US" sz="3600" u="sng" kern="0" dirty="0" smtClean="0"/>
              <a:t>Millennium</a:t>
            </a:r>
            <a:r>
              <a:rPr lang="en-US" sz="3600" u="sng" kern="0" spc="-5" dirty="0" smtClean="0"/>
              <a:t> </a:t>
            </a:r>
            <a:r>
              <a:rPr lang="en-US" sz="3600" u="sng" kern="0" dirty="0" smtClean="0"/>
              <a:t>Development</a:t>
            </a:r>
            <a:r>
              <a:rPr lang="en-US" sz="3600" u="sng" kern="0" spc="25" dirty="0" smtClean="0"/>
              <a:t> </a:t>
            </a:r>
            <a:r>
              <a:rPr lang="en-US" sz="3600" u="sng" kern="0" spc="-5" dirty="0" smtClean="0"/>
              <a:t>Goals</a:t>
            </a:r>
            <a:r>
              <a:rPr lang="en-US" sz="3600" u="sng" kern="0" spc="-30" dirty="0" smtClean="0"/>
              <a:t> </a:t>
            </a:r>
            <a:r>
              <a:rPr lang="en-US" sz="3600" u="sng" kern="0" dirty="0" smtClean="0"/>
              <a:t>(MDGs)</a:t>
            </a:r>
            <a:endParaRPr lang="en-US" sz="3600" u="sng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1153</Words>
  <Application>Microsoft Office PowerPoint</Application>
  <PresentationFormat>Custom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MT</vt:lpstr>
      <vt:lpstr>Calibri</vt:lpstr>
      <vt:lpstr>Trebuchet MS</vt:lpstr>
      <vt:lpstr>Wingdings</vt:lpstr>
      <vt:lpstr>Office Theme</vt:lpstr>
      <vt:lpstr>CE 447</vt:lpstr>
      <vt:lpstr>Millennium Development Goals (MDGs)</vt:lpstr>
      <vt:lpstr>Millennium Development Goals (MDGs)</vt:lpstr>
      <vt:lpstr>Millennium Development Goals (MDGs)</vt:lpstr>
      <vt:lpstr>Reference: http://en.wikipedia.org/wiki/Millennium_Development_Goals</vt:lpstr>
      <vt:lpstr>PowerPoint Presentation</vt:lpstr>
      <vt:lpstr>PowerPoint Presentation</vt:lpstr>
      <vt:lpstr>PowerPoint Presentation</vt:lpstr>
      <vt:lpstr>Millennium Development Goals (MDGs)</vt:lpstr>
      <vt:lpstr>Millennium Development Goals (MDGs)</vt:lpstr>
      <vt:lpstr>What is after MDG?</vt:lpstr>
      <vt:lpstr>Sustainable Development Goals (SDGs)</vt:lpstr>
      <vt:lpstr>Sustainable Development Goals (SDGs)</vt:lpstr>
      <vt:lpstr>Sustainable Development Goals (SDGs)</vt:lpstr>
      <vt:lpstr>Sustainable Development Goals (SDGs)</vt:lpstr>
      <vt:lpstr>Sustainable Development Goals (SDGs)</vt:lpstr>
      <vt:lpstr>Sustainable Development Goals (SDGs)</vt:lpstr>
      <vt:lpstr>Sustainable Development Goals (SDGs)</vt:lpstr>
      <vt:lpstr>Sustainable Development Goals (SDGs)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437: Environmental and  Sustainable Management</dc:title>
  <dc:creator>Md. Imran Hasan Bappy</dc:creator>
  <cp:lastModifiedBy>Windows User</cp:lastModifiedBy>
  <cp:revision>22</cp:revision>
  <dcterms:created xsi:type="dcterms:W3CDTF">2022-02-01T07:51:44Z</dcterms:created>
  <dcterms:modified xsi:type="dcterms:W3CDTF">2022-02-08T07:27:16Z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2022-02-01T00:00:00Z</vt:filetime>
  </property>
</Properties>
</file>