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63" r:id="rId3"/>
    <p:sldId id="257" r:id="rId4"/>
    <p:sldId id="258" r:id="rId5"/>
    <p:sldId id="259" r:id="rId6"/>
    <p:sldId id="261" r:id="rId7"/>
    <p:sldId id="260"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4/15/2020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589310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679131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3524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7034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4/15/2020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257081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89034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40100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30665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4562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4/15/2020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17585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4/15/2020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43321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4/15/2020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92287385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39" r:id="rId5"/>
    <p:sldLayoutId id="2147483734" r:id="rId6"/>
    <p:sldLayoutId id="2147483735" r:id="rId7"/>
    <p:sldLayoutId id="2147483736" r:id="rId8"/>
    <p:sldLayoutId id="2147483737" r:id="rId9"/>
    <p:sldLayoutId id="2147483738" r:id="rId10"/>
    <p:sldLayoutId id="2147483740" r:id="rId11"/>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jpg" /><Relationship Id="rId1" Type="http://schemas.openxmlformats.org/officeDocument/2006/relationships/slideLayout" Target="../slideLayouts/slideLayout1.xml" /><Relationship Id="rId4"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aramond" panose="02020404030301010803"/>
              <a:ea typeface="+mn-ea"/>
              <a:cs typeface="+mn-cs"/>
            </a:endParaRPr>
          </a:p>
        </p:txBody>
      </p:sp>
      <p:pic>
        <p:nvPicPr>
          <p:cNvPr id="5" name="Picture 4" descr="A picture containing dark, room, white, photo&#10;&#10;Description automatically generated">
            <a:extLst>
              <a:ext uri="{FF2B5EF4-FFF2-40B4-BE49-F238E27FC236}">
                <a16:creationId xmlns:a16="http://schemas.microsoft.com/office/drawing/2014/main" id="{73B5A47F-45C5-42AA-94D2-8835EBE02A08}"/>
              </a:ext>
            </a:extLst>
          </p:cNvPr>
          <p:cNvPicPr>
            <a:picLocks noChangeAspect="1"/>
          </p:cNvPicPr>
          <p:nvPr/>
        </p:nvPicPr>
        <p:blipFill rotWithShape="1">
          <a:blip r:embed="rId2">
            <a:alphaModFix amt="45000"/>
            <a:extLst>
              <a:ext uri="{28A0092B-C50C-407E-A947-70E740481C1C}">
                <a14:useLocalDpi xmlns:a14="http://schemas.microsoft.com/office/drawing/2010/main" val="0"/>
              </a:ext>
            </a:extLst>
          </a:blip>
          <a:srcRect l="21102" r="23342"/>
          <a:stretch/>
        </p:blipFill>
        <p:spPr>
          <a:xfrm>
            <a:off x="0" y="211026"/>
            <a:ext cx="6095995" cy="6857990"/>
          </a:xfrm>
          <a:prstGeom prst="rect">
            <a:avLst/>
          </a:prstGeom>
        </p:spPr>
      </p:pic>
      <p:pic>
        <p:nvPicPr>
          <p:cNvPr id="15" name="Picture 14" descr="A picture containing drawing&#10;&#10;Description automatically generated">
            <a:extLst>
              <a:ext uri="{FF2B5EF4-FFF2-40B4-BE49-F238E27FC236}">
                <a16:creationId xmlns:a16="http://schemas.microsoft.com/office/drawing/2014/main" id="{1DBEF719-25E4-4C2C-90D5-3058EDB3E063}"/>
              </a:ext>
            </a:extLst>
          </p:cNvPr>
          <p:cNvPicPr>
            <a:picLocks noChangeAspect="1"/>
          </p:cNvPicPr>
          <p:nvPr/>
        </p:nvPicPr>
        <p:blipFill rotWithShape="1">
          <a:blip r:embed="rId3">
            <a:alphaModFix amt="45000"/>
            <a:extLst>
              <a:ext uri="{28A0092B-C50C-407E-A947-70E740481C1C}">
                <a14:useLocalDpi xmlns:a14="http://schemas.microsoft.com/office/drawing/2010/main" val="0"/>
              </a:ext>
            </a:extLst>
          </a:blip>
          <a:srcRect l="6254" r="4857"/>
          <a:stretch/>
        </p:blipFill>
        <p:spPr>
          <a:xfrm>
            <a:off x="6095998" y="10"/>
            <a:ext cx="6096001" cy="6857990"/>
          </a:xfrm>
          <a:prstGeom prst="rect">
            <a:avLst/>
          </a:prstGeom>
        </p:spPr>
      </p:pic>
      <p:sp>
        <p:nvSpPr>
          <p:cNvPr id="51" name="Rectangle 50">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53" name="Rectangle 52">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
        <p:nvSpPr>
          <p:cNvPr id="16" name="TextBox 15">
            <a:extLst>
              <a:ext uri="{FF2B5EF4-FFF2-40B4-BE49-F238E27FC236}">
                <a16:creationId xmlns:a16="http://schemas.microsoft.com/office/drawing/2014/main" id="{BA344B1D-690C-428A-9BB9-3C1D5C59A838}"/>
              </a:ext>
            </a:extLst>
          </p:cNvPr>
          <p:cNvSpPr txBox="1"/>
          <p:nvPr/>
        </p:nvSpPr>
        <p:spPr>
          <a:xfrm>
            <a:off x="1769532" y="2091263"/>
            <a:ext cx="8652938" cy="2461504"/>
          </a:xfrm>
          <a:prstGeom prst="rect">
            <a:avLst/>
          </a:prstGeom>
        </p:spPr>
        <p:txBody>
          <a:bodyPr vert="horz" lIns="91440" tIns="45720" rIns="91440" bIns="45720" rtlCol="0" anchor="ctr">
            <a:normAutofit/>
          </a:bodyPr>
          <a:lstStyle/>
          <a:p>
            <a:pPr algn="ctr">
              <a:lnSpc>
                <a:spcPct val="83000"/>
              </a:lnSpc>
              <a:spcBef>
                <a:spcPct val="0"/>
              </a:spcBef>
              <a:spcAft>
                <a:spcPts val="600"/>
              </a:spcAft>
            </a:pPr>
            <a:r>
              <a:rPr lang="en-US" sz="6800" cap="all" spc="-100">
                <a:solidFill>
                  <a:schemeClr val="tx1">
                    <a:lumMod val="85000"/>
                    <a:lumOff val="15000"/>
                  </a:schemeClr>
                </a:solidFill>
                <a:latin typeface="+mj-lt"/>
              </a:rPr>
              <a:t>INTERNATIONAL BUSINESS </a:t>
            </a:r>
          </a:p>
        </p:txBody>
      </p:sp>
    </p:spTree>
    <p:extLst>
      <p:ext uri="{BB962C8B-B14F-4D97-AF65-F5344CB8AC3E}">
        <p14:creationId xmlns:p14="http://schemas.microsoft.com/office/powerpoint/2010/main" val="16019676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5" name="Rectangle 14">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6" name="Picture 5" descr="A picture containing dark, room, white, photo&#10;&#10;Description automatically generated">
            <a:extLst>
              <a:ext uri="{FF2B5EF4-FFF2-40B4-BE49-F238E27FC236}">
                <a16:creationId xmlns:a16="http://schemas.microsoft.com/office/drawing/2014/main" id="{AC08E636-4818-4CCC-B5B2-5480736B8B61}"/>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8" name="TextBox 7">
            <a:extLst>
              <a:ext uri="{FF2B5EF4-FFF2-40B4-BE49-F238E27FC236}">
                <a16:creationId xmlns:a16="http://schemas.microsoft.com/office/drawing/2014/main" id="{A196C0F8-492F-4784-B67E-9ECA76C07F11}"/>
              </a:ext>
            </a:extLst>
          </p:cNvPr>
          <p:cNvSpPr txBox="1"/>
          <p:nvPr/>
        </p:nvSpPr>
        <p:spPr>
          <a:xfrm>
            <a:off x="1642997" y="1657530"/>
            <a:ext cx="8580329" cy="5016758"/>
          </a:xfrm>
          <a:prstGeom prst="rect">
            <a:avLst/>
          </a:prstGeom>
          <a:noFill/>
        </p:spPr>
        <p:txBody>
          <a:bodyPr wrap="square" rtlCol="0">
            <a:spAutoFit/>
          </a:bodyPr>
          <a:lstStyle/>
          <a:p>
            <a:r>
              <a:rPr lang="en-US" sz="2000" b="1" u="sng" dirty="0">
                <a:solidFill>
                  <a:schemeClr val="bg1"/>
                </a:solidFill>
                <a:latin typeface="Calibri" panose="020F0502020204030204" pitchFamily="34" charset="0"/>
              </a:rPr>
              <a:t>Introduction</a:t>
            </a:r>
            <a:r>
              <a:rPr lang="en-US" sz="2000" dirty="0">
                <a:solidFill>
                  <a:schemeClr val="bg1"/>
                </a:solidFill>
                <a:latin typeface="Calibri" panose="020F0502020204030204" pitchFamily="34" charset="0"/>
              </a:rPr>
              <a:t>:</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Free trade is a largely theoretical policy under which governments impose absolutely no tariffs, taxes, or duties on imports, or quotas on exports. In this sense, free trade is the opposite of protectionism, a defensive trade policy intended to eliminate the possibility of foreign competition.  </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Free trade is the unrestricted importing and exporting of goods and services between countries.</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The opposite of free trade is protectionism—a highly-restrictive trade policy intended to eliminate competition from other countries.</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Today, most industrialized nations take part in hybrid free trade agreements (FTAs), negotiated multinational pacts which allow for, but regulate tariffs, quotas, and other trade </a:t>
            </a:r>
          </a:p>
        </p:txBody>
      </p:sp>
      <p:sp>
        <p:nvSpPr>
          <p:cNvPr id="9" name="TextBox 8">
            <a:extLst>
              <a:ext uri="{FF2B5EF4-FFF2-40B4-BE49-F238E27FC236}">
                <a16:creationId xmlns:a16="http://schemas.microsoft.com/office/drawing/2014/main" id="{756AB41B-F374-4212-BDA4-A2F2671FE26E}"/>
              </a:ext>
            </a:extLst>
          </p:cNvPr>
          <p:cNvSpPr txBox="1"/>
          <p:nvPr/>
        </p:nvSpPr>
        <p:spPr>
          <a:xfrm>
            <a:off x="2066795" y="676155"/>
            <a:ext cx="7002049" cy="461665"/>
          </a:xfrm>
          <a:prstGeom prst="rect">
            <a:avLst/>
          </a:prstGeom>
          <a:noFill/>
        </p:spPr>
        <p:txBody>
          <a:bodyPr wrap="square" rtlCol="0">
            <a:spAutoFit/>
          </a:bodyPr>
          <a:lstStyle/>
          <a:p>
            <a:r>
              <a:rPr lang="en-US" sz="2400" dirty="0">
                <a:solidFill>
                  <a:schemeClr val="bg1"/>
                </a:solidFill>
                <a:latin typeface="Calibri" panose="020F0502020204030204" pitchFamily="34" charset="0"/>
              </a:rPr>
              <a:t>Impact on Free Trade on Developing Countries</a:t>
            </a:r>
          </a:p>
        </p:txBody>
      </p:sp>
    </p:spTree>
    <p:extLst>
      <p:ext uri="{BB962C8B-B14F-4D97-AF65-F5344CB8AC3E}">
        <p14:creationId xmlns:p14="http://schemas.microsoft.com/office/powerpoint/2010/main" val="3884232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5" name="Picture 4" descr="A picture containing dark, room, white, photo&#10;&#10;Description automatically generated">
            <a:extLst>
              <a:ext uri="{FF2B5EF4-FFF2-40B4-BE49-F238E27FC236}">
                <a16:creationId xmlns:a16="http://schemas.microsoft.com/office/drawing/2014/main" id="{046305D7-223B-48F2-912D-B5B47ACA2A43}"/>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6" name="TextBox 5">
            <a:extLst>
              <a:ext uri="{FF2B5EF4-FFF2-40B4-BE49-F238E27FC236}">
                <a16:creationId xmlns:a16="http://schemas.microsoft.com/office/drawing/2014/main" id="{1A3B2919-33A2-4468-8BE9-812F9D30E635}"/>
              </a:ext>
            </a:extLst>
          </p:cNvPr>
          <p:cNvSpPr txBox="1"/>
          <p:nvPr/>
        </p:nvSpPr>
        <p:spPr>
          <a:xfrm>
            <a:off x="787791" y="1153551"/>
            <a:ext cx="10874325" cy="5201424"/>
          </a:xfrm>
          <a:prstGeom prst="rect">
            <a:avLst/>
          </a:prstGeom>
          <a:noFill/>
        </p:spPr>
        <p:txBody>
          <a:bodyPr wrap="square" rtlCol="0">
            <a:spAutoFit/>
          </a:bodyPr>
          <a:lstStyle/>
          <a:p>
            <a:endParaRPr lang="en-US" dirty="0">
              <a:solidFill>
                <a:schemeClr val="bg1"/>
              </a:solidFill>
            </a:endParaRPr>
          </a:p>
          <a:p>
            <a:r>
              <a:rPr lang="en-US" sz="2000" b="1" u="sng" dirty="0">
                <a:solidFill>
                  <a:schemeClr val="bg1"/>
                </a:solidFill>
                <a:latin typeface="Calibri" panose="020F0502020204030204" pitchFamily="34" charset="0"/>
              </a:rPr>
              <a:t>Background</a:t>
            </a:r>
            <a:r>
              <a:rPr lang="en-US" sz="2000" dirty="0">
                <a:solidFill>
                  <a:schemeClr val="bg1"/>
                </a:solidFill>
                <a:latin typeface="Calibri" panose="020F0502020204030204" pitchFamily="34" charset="0"/>
              </a:rPr>
              <a:t>:</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Historically, openness to free trade substantially increased from 1815 to the outbreak of World War I. Trade openness increased again during the 1920s but collapsed (in Europe and North America) during the Great Depression. Trade openness increased substantially again from the 1950s onwards (albeit with a slowdown during the oil crisis of the 1970s). Economists and economic historians contend that current levels of trade openness are the highest they have ever been. The President’s negotiating authority was initially limited to bilateral agreements with individual foreign nations. But after World War II, amid a desire to integrate and rebuild the post-war economy, the U.S. led the creation of the multilateral General Agreement on Tariffs and Trade, known as the GATT. Under its auspices, the major world trading nations concluded a series of negotiating “rounds” to further lower trade barriers. The most prominent of these were the Kennedy Round (1963-67), the Tokyo Round (1973-79), and the Uruguay Round (1986-94).</a:t>
            </a:r>
          </a:p>
          <a:p>
            <a:endParaRPr lang="en-US" dirty="0">
              <a:solidFill>
                <a:schemeClr val="bg1"/>
              </a:solidFill>
            </a:endParaRPr>
          </a:p>
          <a:p>
            <a:endParaRPr lang="en-US" dirty="0">
              <a:solidFill>
                <a:schemeClr val="bg1"/>
              </a:solidFill>
            </a:endParaRPr>
          </a:p>
          <a:p>
            <a:endParaRPr lang="en-US" b="1" u="sng" dirty="0">
              <a:solidFill>
                <a:schemeClr val="bg1"/>
              </a:solidFill>
            </a:endParaRPr>
          </a:p>
        </p:txBody>
      </p:sp>
    </p:spTree>
    <p:extLst>
      <p:ext uri="{BB962C8B-B14F-4D97-AF65-F5344CB8AC3E}">
        <p14:creationId xmlns:p14="http://schemas.microsoft.com/office/powerpoint/2010/main" val="425503586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5" name="Picture 4" descr="A picture containing dark, room, white, photo&#10;&#10;Description automatically generated">
            <a:extLst>
              <a:ext uri="{FF2B5EF4-FFF2-40B4-BE49-F238E27FC236}">
                <a16:creationId xmlns:a16="http://schemas.microsoft.com/office/drawing/2014/main" id="{3432E810-CAB2-49F6-9228-6E237EA9A69B}"/>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6" name="TextBox 5">
            <a:extLst>
              <a:ext uri="{FF2B5EF4-FFF2-40B4-BE49-F238E27FC236}">
                <a16:creationId xmlns:a16="http://schemas.microsoft.com/office/drawing/2014/main" id="{28194E67-56B7-4D08-BCC2-5A51CC8713C9}"/>
              </a:ext>
            </a:extLst>
          </p:cNvPr>
          <p:cNvSpPr txBox="1"/>
          <p:nvPr/>
        </p:nvSpPr>
        <p:spPr>
          <a:xfrm>
            <a:off x="1491175" y="1294227"/>
            <a:ext cx="7990450" cy="4370427"/>
          </a:xfrm>
          <a:prstGeom prst="rect">
            <a:avLst/>
          </a:prstGeom>
          <a:noFill/>
        </p:spPr>
        <p:txBody>
          <a:bodyPr wrap="square" rtlCol="0">
            <a:spAutoFit/>
          </a:bodyPr>
          <a:lstStyle/>
          <a:p>
            <a:r>
              <a:rPr lang="en-US" sz="2000" b="1" u="sng" dirty="0">
                <a:solidFill>
                  <a:schemeClr val="bg1"/>
                </a:solidFill>
                <a:latin typeface="Calibri" panose="020F0502020204030204" pitchFamily="34" charset="0"/>
              </a:rPr>
              <a:t>Advantages of Free Trade :</a:t>
            </a:r>
          </a:p>
          <a:p>
            <a:endParaRPr lang="en-US" b="1" u="sng" dirty="0">
              <a:solidFill>
                <a:schemeClr val="bg1"/>
              </a:solidFill>
              <a:latin typeface="Calibri" panose="020F0502020204030204" pitchFamily="34" charset="0"/>
            </a:endParaRPr>
          </a:p>
          <a:p>
            <a:endParaRPr lang="en-US" sz="2000" b="1" u="sng" dirty="0">
              <a:solidFill>
                <a:schemeClr val="bg1"/>
              </a:solidFill>
              <a:latin typeface="Calibri" panose="020F0502020204030204" pitchFamily="34" charset="0"/>
            </a:endParaRP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Creates Economic Growth Opportunities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More Dynamic Business Climate</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There are more opportunities for foreign direct investment</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It lowers the taxes that consumers and businesses pay</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Fewer government expenditures occur because of free trade</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It helps the people who have the least amount of money to spend</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Experts get to have access to the most resources with free trade</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Technology Transfer</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It helps consumers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Safeguard against the Advent of Monopolies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Links with Other Countries</a:t>
            </a:r>
          </a:p>
        </p:txBody>
      </p:sp>
    </p:spTree>
    <p:extLst>
      <p:ext uri="{BB962C8B-B14F-4D97-AF65-F5344CB8AC3E}">
        <p14:creationId xmlns:p14="http://schemas.microsoft.com/office/powerpoint/2010/main" val="217754936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5" name="Picture 4" descr="A picture containing dark, room, white, photo&#10;&#10;Description automatically generated">
            <a:extLst>
              <a:ext uri="{FF2B5EF4-FFF2-40B4-BE49-F238E27FC236}">
                <a16:creationId xmlns:a16="http://schemas.microsoft.com/office/drawing/2014/main" id="{7E256153-9873-4B4F-A2FF-AE01A5107561}"/>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6" name="TextBox 5">
            <a:extLst>
              <a:ext uri="{FF2B5EF4-FFF2-40B4-BE49-F238E27FC236}">
                <a16:creationId xmlns:a16="http://schemas.microsoft.com/office/drawing/2014/main" id="{2F319D2F-5093-4636-8C0A-BD948FC1F5DE}"/>
              </a:ext>
            </a:extLst>
          </p:cNvPr>
          <p:cNvSpPr txBox="1"/>
          <p:nvPr/>
        </p:nvSpPr>
        <p:spPr>
          <a:xfrm>
            <a:off x="1463040" y="1195753"/>
            <a:ext cx="8482818" cy="4093428"/>
          </a:xfrm>
          <a:prstGeom prst="rect">
            <a:avLst/>
          </a:prstGeom>
          <a:noFill/>
        </p:spPr>
        <p:txBody>
          <a:bodyPr wrap="square" rtlCol="0">
            <a:spAutoFit/>
          </a:bodyPr>
          <a:lstStyle/>
          <a:p>
            <a:r>
              <a:rPr lang="en-US" sz="2000" b="1" u="sng" dirty="0">
                <a:solidFill>
                  <a:schemeClr val="bg1"/>
                </a:solidFill>
                <a:latin typeface="Calibri" panose="020F0502020204030204" pitchFamily="34" charset="0"/>
              </a:rPr>
              <a:t>Disadvantages of Free Trade:</a:t>
            </a:r>
          </a:p>
          <a:p>
            <a:endParaRPr lang="en-US" sz="2000" b="1" u="sng" dirty="0">
              <a:solidFill>
                <a:schemeClr val="bg1"/>
              </a:solidFill>
              <a:latin typeface="Calibri" panose="020F0502020204030204" pitchFamily="34" charset="0"/>
            </a:endParaRPr>
          </a:p>
          <a:p>
            <a:endParaRPr lang="en-US" sz="2000" b="1" u="sng" dirty="0">
              <a:solidFill>
                <a:schemeClr val="bg1"/>
              </a:solidFill>
              <a:latin typeface="Calibri" panose="020F0502020204030204" pitchFamily="34" charset="0"/>
            </a:endParaRP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 Excessive Dependence</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Obstacles to the Development of Home Industries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Empire-Builder</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Import of Expensive Harmful Goods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Rivalry and Friction</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Free trade does not create more jobs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It encourages more urbanization</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Environmental protections are minimal in free trade</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Customers are left at the mercy of the largest providers</a:t>
            </a:r>
          </a:p>
          <a:p>
            <a:pPr marL="342900" indent="-342900">
              <a:buFont typeface="Arial" panose="020B0604020202020204" pitchFamily="34" charset="0"/>
              <a:buChar char="•"/>
            </a:pPr>
            <a:r>
              <a:rPr lang="en-US" sz="2000" b="1" dirty="0">
                <a:solidFill>
                  <a:schemeClr val="bg1"/>
                </a:solidFill>
                <a:latin typeface="Calibri" panose="020F0502020204030204" pitchFamily="34" charset="0"/>
              </a:rPr>
              <a:t>Poor Working Conditions</a:t>
            </a:r>
          </a:p>
        </p:txBody>
      </p:sp>
    </p:spTree>
    <p:extLst>
      <p:ext uri="{BB962C8B-B14F-4D97-AF65-F5344CB8AC3E}">
        <p14:creationId xmlns:p14="http://schemas.microsoft.com/office/powerpoint/2010/main" val="5652881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5" name="Picture 4" descr="A picture containing dark, room, white, photo&#10;&#10;Description automatically generated">
            <a:extLst>
              <a:ext uri="{FF2B5EF4-FFF2-40B4-BE49-F238E27FC236}">
                <a16:creationId xmlns:a16="http://schemas.microsoft.com/office/drawing/2014/main" id="{EE9C1B81-AE8E-4C9A-BF51-5B5C2FE1FF1D}"/>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6" name="TextBox 5">
            <a:extLst>
              <a:ext uri="{FF2B5EF4-FFF2-40B4-BE49-F238E27FC236}">
                <a16:creationId xmlns:a16="http://schemas.microsoft.com/office/drawing/2014/main" id="{F90270B8-A5C8-416F-A334-B48C20284894}"/>
              </a:ext>
            </a:extLst>
          </p:cNvPr>
          <p:cNvSpPr txBox="1"/>
          <p:nvPr/>
        </p:nvSpPr>
        <p:spPr>
          <a:xfrm>
            <a:off x="675249" y="1547446"/>
            <a:ext cx="10325685" cy="3447098"/>
          </a:xfrm>
          <a:prstGeom prst="rect">
            <a:avLst/>
          </a:prstGeom>
          <a:noFill/>
        </p:spPr>
        <p:txBody>
          <a:bodyPr wrap="square" rtlCol="0">
            <a:spAutoFit/>
          </a:bodyPr>
          <a:lstStyle/>
          <a:p>
            <a:r>
              <a:rPr lang="en-US" sz="2000" b="1" u="sng" dirty="0">
                <a:solidFill>
                  <a:schemeClr val="bg1"/>
                </a:solidFill>
                <a:latin typeface="Calibri" panose="020F0502020204030204" pitchFamily="34" charset="0"/>
              </a:rPr>
              <a:t>Opinion</a:t>
            </a:r>
            <a:r>
              <a:rPr lang="en-US" sz="2000" dirty="0">
                <a:solidFill>
                  <a:schemeClr val="bg1"/>
                </a:solidFill>
                <a:latin typeface="Calibri" panose="020F0502020204030204" pitchFamily="34" charset="0"/>
              </a:rPr>
              <a:t>:</a:t>
            </a:r>
          </a:p>
          <a:p>
            <a:endParaRPr lang="en-US" sz="2000"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In the final analysis, the goal of business is to realize a higher profit, while the goal of government is to protect its people. Neither unrestricted free trade nor total protectionism will accomplish both. A mixture of the two, as implemented by multinational free trade agreements, has evolved as the best solution. Free trade is meant to eliminate unfair barriers to global commerce and raise the economy in developed and developing nations alike. But free trade can – and has – produced many negative effects, deplorable working conditions, job loss, economic damage to some countries, and environmental damage globally. </a:t>
            </a:r>
          </a:p>
          <a:p>
            <a:endParaRPr lang="en-US" sz="2000" dirty="0">
              <a:solidFill>
                <a:schemeClr val="bg1"/>
              </a:solidFill>
              <a:latin typeface="Calibri" panose="020F0502020204030204" pitchFamily="34" charset="0"/>
            </a:endParaRPr>
          </a:p>
          <a:p>
            <a:endParaRPr lang="en-US" dirty="0">
              <a:solidFill>
                <a:schemeClr val="bg1"/>
              </a:solidFill>
            </a:endParaRPr>
          </a:p>
        </p:txBody>
      </p:sp>
    </p:spTree>
    <p:extLst>
      <p:ext uri="{BB962C8B-B14F-4D97-AF65-F5344CB8AC3E}">
        <p14:creationId xmlns:p14="http://schemas.microsoft.com/office/powerpoint/2010/main" val="17051886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39EC50A-248F-46D1-97CD-65A2766F75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B4C843F0-96F8-4DFC-93E8-E3533F223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pic>
        <p:nvPicPr>
          <p:cNvPr id="5" name="Picture 4" descr="A picture containing dark, room, white, photo&#10;&#10;Description automatically generated">
            <a:extLst>
              <a:ext uri="{FF2B5EF4-FFF2-40B4-BE49-F238E27FC236}">
                <a16:creationId xmlns:a16="http://schemas.microsoft.com/office/drawing/2014/main" id="{D4DA1B73-08FB-47E7-9CAE-EEBCC21F5FD5}"/>
              </a:ext>
            </a:extLst>
          </p:cNvPr>
          <p:cNvPicPr>
            <a:picLocks noChangeAspect="1"/>
          </p:cNvPicPr>
          <p:nvPr/>
        </p:nvPicPr>
        <p:blipFill rotWithShape="1">
          <a:blip r:embed="rId2">
            <a:extLst>
              <a:ext uri="{28A0092B-C50C-407E-A947-70E740481C1C}">
                <a14:useLocalDpi xmlns:a14="http://schemas.microsoft.com/office/drawing/2010/main" val="0"/>
              </a:ext>
            </a:extLst>
          </a:blip>
          <a:srcRect b="10000"/>
          <a:stretch/>
        </p:blipFill>
        <p:spPr>
          <a:xfrm>
            <a:off x="20" y="10"/>
            <a:ext cx="12191980" cy="6857990"/>
          </a:xfrm>
          <a:prstGeom prst="rect">
            <a:avLst/>
          </a:prstGeom>
        </p:spPr>
      </p:pic>
      <p:sp>
        <p:nvSpPr>
          <p:cNvPr id="6" name="TextBox 5">
            <a:extLst>
              <a:ext uri="{FF2B5EF4-FFF2-40B4-BE49-F238E27FC236}">
                <a16:creationId xmlns:a16="http://schemas.microsoft.com/office/drawing/2014/main" id="{5370BACF-84D4-4207-BB90-0F8A10208569}"/>
              </a:ext>
            </a:extLst>
          </p:cNvPr>
          <p:cNvSpPr txBox="1"/>
          <p:nvPr/>
        </p:nvSpPr>
        <p:spPr>
          <a:xfrm>
            <a:off x="1997611" y="1273126"/>
            <a:ext cx="7793503" cy="2862322"/>
          </a:xfrm>
          <a:prstGeom prst="rect">
            <a:avLst/>
          </a:prstGeom>
          <a:noFill/>
        </p:spPr>
        <p:txBody>
          <a:bodyPr wrap="square" rtlCol="0">
            <a:spAutoFit/>
          </a:bodyPr>
          <a:lstStyle/>
          <a:p>
            <a:r>
              <a:rPr lang="en-US" sz="2000" b="1" u="sng" dirty="0">
                <a:solidFill>
                  <a:schemeClr val="bg1"/>
                </a:solidFill>
                <a:latin typeface="Calibri" panose="020F0502020204030204" pitchFamily="34" charset="0"/>
              </a:rPr>
              <a:t>Conclusion:</a:t>
            </a:r>
          </a:p>
          <a:p>
            <a:endParaRPr lang="en-US" sz="2000" b="1" u="sng" dirty="0">
              <a:solidFill>
                <a:schemeClr val="bg1"/>
              </a:solidFill>
              <a:latin typeface="Calibri" panose="020F0502020204030204" pitchFamily="34" charset="0"/>
            </a:endParaRPr>
          </a:p>
          <a:p>
            <a:r>
              <a:rPr lang="en-US" sz="2000" dirty="0">
                <a:solidFill>
                  <a:schemeClr val="bg1"/>
                </a:solidFill>
                <a:latin typeface="Calibri" panose="020F0502020204030204" pitchFamily="34" charset="0"/>
              </a:rPr>
              <a:t>At present times, no country in the world follows the policy of free trade. Every country imposes some restrictions on the import and the export of goods in the broader interest of the country. Finally, as T. Sinofsky has pointed out, free trade can be shown to be beneficial to the world but has never been proved to be the best policy for a </a:t>
            </a:r>
            <a:r>
              <a:rPr lang="en-US" sz="2000" b="1" dirty="0">
                <a:solidFill>
                  <a:schemeClr val="bg1"/>
                </a:solidFill>
                <a:latin typeface="Calibri" panose="020F0502020204030204" pitchFamily="34" charset="0"/>
              </a:rPr>
              <a:t>single country.</a:t>
            </a:r>
          </a:p>
          <a:p>
            <a:endParaRPr lang="en-US" sz="2000" b="1" u="sng" dirty="0">
              <a:solidFill>
                <a:schemeClr val="bg1"/>
              </a:solidFill>
              <a:latin typeface="Calibri" panose="020F0502020204030204" pitchFamily="34" charset="0"/>
            </a:endParaRPr>
          </a:p>
          <a:p>
            <a:endParaRPr lang="en-US" sz="2000" b="1" u="sng" dirty="0">
              <a:solidFill>
                <a:schemeClr val="bg1"/>
              </a:solidFill>
              <a:latin typeface="Calibri" panose="020F0502020204030204" pitchFamily="34" charset="0"/>
            </a:endParaRPr>
          </a:p>
        </p:txBody>
      </p:sp>
    </p:spTree>
    <p:extLst>
      <p:ext uri="{BB962C8B-B14F-4D97-AF65-F5344CB8AC3E}">
        <p14:creationId xmlns:p14="http://schemas.microsoft.com/office/powerpoint/2010/main" val="5478327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C2997EE-0889-44C3-AC0D-18F26AC9AA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close up of a tattoo&#10;&#10;Description automatically generated">
            <a:extLst>
              <a:ext uri="{FF2B5EF4-FFF2-40B4-BE49-F238E27FC236}">
                <a16:creationId xmlns:a16="http://schemas.microsoft.com/office/drawing/2014/main" id="{DDFE8DD6-E6B4-4891-B609-1BCAE7A6B4EA}"/>
              </a:ext>
            </a:extLst>
          </p:cNvPr>
          <p:cNvPicPr>
            <a:picLocks noChangeAspect="1"/>
          </p:cNvPicPr>
          <p:nvPr/>
        </p:nvPicPr>
        <p:blipFill rotWithShape="1">
          <a:blip r:embed="rId2">
            <a:extLst>
              <a:ext uri="{28A0092B-C50C-407E-A947-70E740481C1C}">
                <a14:useLocalDpi xmlns:a14="http://schemas.microsoft.com/office/drawing/2010/main" val="0"/>
              </a:ext>
            </a:extLst>
          </a:blip>
          <a:srcRect r="-3" b="14469"/>
          <a:stretch/>
        </p:blipFill>
        <p:spPr>
          <a:xfrm>
            <a:off x="5622233" y="10"/>
            <a:ext cx="6569769" cy="3750724"/>
          </a:xfrm>
          <a:custGeom>
            <a:avLst/>
            <a:gdLst/>
            <a:ahLst/>
            <a:cxnLst/>
            <a:rect l="l" t="t" r="r" b="b"/>
            <a:pathLst>
              <a:path w="6569769" h="3750734">
                <a:moveTo>
                  <a:pt x="1738471" y="0"/>
                </a:moveTo>
                <a:lnTo>
                  <a:pt x="6569769" y="0"/>
                </a:lnTo>
                <a:lnTo>
                  <a:pt x="6569769" y="3750734"/>
                </a:lnTo>
                <a:lnTo>
                  <a:pt x="0" y="3750734"/>
                </a:lnTo>
                <a:close/>
              </a:path>
            </a:pathLst>
          </a:custGeom>
        </p:spPr>
      </p:pic>
      <p:pic>
        <p:nvPicPr>
          <p:cNvPr id="9" name="Picture 8" descr="A screenshot of a cell phone&#10;&#10;Description automatically generated">
            <a:extLst>
              <a:ext uri="{FF2B5EF4-FFF2-40B4-BE49-F238E27FC236}">
                <a16:creationId xmlns:a16="http://schemas.microsoft.com/office/drawing/2014/main" id="{43C9B01C-0412-491E-AD71-359B876D58C5}"/>
              </a:ext>
            </a:extLst>
          </p:cNvPr>
          <p:cNvPicPr>
            <a:picLocks noChangeAspect="1"/>
          </p:cNvPicPr>
          <p:nvPr/>
        </p:nvPicPr>
        <p:blipFill rotWithShape="1">
          <a:blip r:embed="rId3">
            <a:extLst>
              <a:ext uri="{28A0092B-C50C-407E-A947-70E740481C1C}">
                <a14:useLocalDpi xmlns:a14="http://schemas.microsoft.com/office/drawing/2010/main" val="0"/>
              </a:ext>
            </a:extLst>
          </a:blip>
          <a:srcRect t="14762" b="19024"/>
          <a:stretch/>
        </p:blipFill>
        <p:spPr>
          <a:xfrm>
            <a:off x="4182011" y="3887894"/>
            <a:ext cx="8009991" cy="2970106"/>
          </a:xfrm>
          <a:custGeom>
            <a:avLst/>
            <a:gdLst/>
            <a:ahLst/>
            <a:cxnLst/>
            <a:rect l="l" t="t" r="r" b="b"/>
            <a:pathLst>
              <a:path w="8009991" h="2970106">
                <a:moveTo>
                  <a:pt x="1376648" y="0"/>
                </a:moveTo>
                <a:lnTo>
                  <a:pt x="8009991" y="0"/>
                </a:lnTo>
                <a:lnTo>
                  <a:pt x="8009991" y="2970106"/>
                </a:lnTo>
                <a:lnTo>
                  <a:pt x="0" y="2970106"/>
                </a:lnTo>
                <a:close/>
              </a:path>
            </a:pathLst>
          </a:custGeom>
        </p:spPr>
      </p:pic>
      <p:pic>
        <p:nvPicPr>
          <p:cNvPr id="5" name="Picture 4" descr="A picture containing dark, room, white, photo&#10;&#10;Description automatically generated">
            <a:extLst>
              <a:ext uri="{FF2B5EF4-FFF2-40B4-BE49-F238E27FC236}">
                <a16:creationId xmlns:a16="http://schemas.microsoft.com/office/drawing/2014/main" id="{2566F159-0A4E-4037-8510-E01CAD03B1F8}"/>
              </a:ext>
            </a:extLst>
          </p:cNvPr>
          <p:cNvPicPr>
            <a:picLocks noChangeAspect="1"/>
          </p:cNvPicPr>
          <p:nvPr/>
        </p:nvPicPr>
        <p:blipFill rotWithShape="1">
          <a:blip r:embed="rId4">
            <a:extLst>
              <a:ext uri="{28A0092B-C50C-407E-A947-70E740481C1C}">
                <a14:useLocalDpi xmlns:a14="http://schemas.microsoft.com/office/drawing/2010/main" val="0"/>
              </a:ext>
            </a:extLst>
          </a:blip>
          <a:srcRect l="14690" r="16931"/>
          <a:stretch/>
        </p:blipFill>
        <p:spPr>
          <a:xfrm>
            <a:off x="20" y="10"/>
            <a:ext cx="7503091" cy="6857990"/>
          </a:xfrm>
          <a:custGeom>
            <a:avLst/>
            <a:gdLst/>
            <a:ahLst/>
            <a:cxnLst/>
            <a:rect l="l" t="t" r="r" b="b"/>
            <a:pathLst>
              <a:path w="7503111" h="6858000">
                <a:moveTo>
                  <a:pt x="0" y="0"/>
                </a:moveTo>
                <a:lnTo>
                  <a:pt x="677334" y="0"/>
                </a:lnTo>
                <a:lnTo>
                  <a:pt x="1168036" y="0"/>
                </a:lnTo>
                <a:lnTo>
                  <a:pt x="1205499" y="0"/>
                </a:lnTo>
                <a:lnTo>
                  <a:pt x="1647632" y="0"/>
                </a:lnTo>
                <a:lnTo>
                  <a:pt x="7215401" y="0"/>
                </a:lnTo>
                <a:lnTo>
                  <a:pt x="4041567" y="6852993"/>
                </a:lnTo>
                <a:lnTo>
                  <a:pt x="7503111" y="6852993"/>
                </a:lnTo>
                <a:lnTo>
                  <a:pt x="7503111" y="6852994"/>
                </a:lnTo>
                <a:lnTo>
                  <a:pt x="1647632" y="6852994"/>
                </a:lnTo>
                <a:lnTo>
                  <a:pt x="1647632" y="6858000"/>
                </a:lnTo>
                <a:lnTo>
                  <a:pt x="0" y="6858000"/>
                </a:lnTo>
                <a:close/>
              </a:path>
            </a:pathLst>
          </a:custGeom>
        </p:spPr>
      </p:pic>
    </p:spTree>
    <p:extLst>
      <p:ext uri="{BB962C8B-B14F-4D97-AF65-F5344CB8AC3E}">
        <p14:creationId xmlns:p14="http://schemas.microsoft.com/office/powerpoint/2010/main" val="524929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TotalTime>
  <Words>636</Words>
  <Application>Microsoft Office PowerPoint</Application>
  <PresentationFormat>Widescreen</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SavonVTI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 Rushidul Amin</dc:creator>
  <cp:lastModifiedBy>Unknown User</cp:lastModifiedBy>
  <cp:revision>3</cp:revision>
  <dcterms:created xsi:type="dcterms:W3CDTF">2020-04-09T10:16:00Z</dcterms:created>
  <dcterms:modified xsi:type="dcterms:W3CDTF">2020-04-15T05:13:50Z</dcterms:modified>
</cp:coreProperties>
</file>