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4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582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583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584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dirty="0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704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708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709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646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5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5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6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7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719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7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7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7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/>
          </a:lstStyle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66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</a:lvl1pPr>
          </a:lstStyle>
          <a:p>
            <a:r>
              <a:rPr lang="it-IT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734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735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</a:p>
        </p:txBody>
      </p:sp>
      <p:sp>
        <p:nvSpPr>
          <p:cNvPr id="104873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7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7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689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</a:p>
        </p:txBody>
      </p:sp>
      <p:sp>
        <p:nvSpPr>
          <p:cNvPr id="104869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6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694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</a:p>
        </p:txBody>
      </p:sp>
      <p:sp>
        <p:nvSpPr>
          <p:cNvPr id="1048695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</a:p>
        </p:txBody>
      </p:sp>
      <p:sp>
        <p:nvSpPr>
          <p:cNvPr id="1048696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8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68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68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669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dirty="0"/>
          </a:p>
        </p:txBody>
      </p:sp>
      <p:sp>
        <p:nvSpPr>
          <p:cNvPr id="1048670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486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67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</a:lvl1pPr>
          </a:lstStyle>
          <a:p>
            <a:r>
              <a:rPr lang="it-IT"/>
              <a:t>Drag picture to placeholder or click icon to add</a:t>
            </a:r>
          </a:p>
        </p:txBody>
      </p:sp>
      <p:sp>
        <p:nvSpPr>
          <p:cNvPr id="1048674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711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712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713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7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487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71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</a:lvl1pPr>
          </a:lstStyle>
          <a:p>
            <a:r>
              <a:rPr lang="it-IT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677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63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</a:lvl1pPr>
          </a:lstStyle>
          <a:p>
            <a:r>
              <a:rPr lang="it-IT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725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7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7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7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048729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7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7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655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0602" y="5128867"/>
            <a:ext cx="8167975" cy="353047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2</a:t>
            </a:r>
            <a:br>
              <a:rPr lang="en-US" dirty="0"/>
            </a:br>
            <a:r>
              <a:rPr lang="en-US" dirty="0"/>
              <a:t>Basic Computer Organization </a:t>
            </a:r>
            <a:endParaRPr lang="zh-CN" altLang="en-US" dirty="0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3088760" y="5481914"/>
            <a:ext cx="5458968" cy="944643"/>
          </a:xfrm>
        </p:spPr>
        <p:txBody>
          <a:bodyPr>
            <a:normAutofit/>
          </a:bodyPr>
          <a:lstStyle/>
          <a:p>
            <a:r>
              <a:rPr lang="en-US" b="1" dirty="0"/>
              <a:t>Course Teacher</a:t>
            </a:r>
          </a:p>
          <a:p>
            <a:r>
              <a:rPr lang="en-US" b="1" dirty="0" err="1"/>
              <a:t>Zannatul Mawa Koli</a:t>
            </a:r>
            <a:endParaRPr lang="en-US" dirty="0"/>
          </a:p>
          <a:p>
            <a:r>
              <a:rPr lang="en-US" dirty="0"/>
              <a:t>Lecturer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457199" y="331701"/>
            <a:ext cx="6508377" cy="1143000"/>
          </a:xfrm>
        </p:spPr>
        <p:txBody>
          <a:bodyPr/>
          <a:lstStyle/>
          <a:p>
            <a:r>
              <a:rPr lang="en-US" b="1" dirty="0"/>
              <a:t>Arithmetic Logic Unit (ALU)</a:t>
            </a:r>
            <a:r>
              <a:rPr lang="en-US" dirty="0"/>
              <a:t> 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73036" cy="3916363"/>
          </a:xfrm>
        </p:spPr>
        <p:txBody>
          <a:bodyPr>
            <a:normAutofit/>
          </a:bodyPr>
          <a:lstStyle/>
          <a:p>
            <a:r>
              <a:rPr lang="en-US" sz="2800" dirty="0"/>
              <a:t>Arithmetic Logic Unit of a computer system is the place where the actual executions of instructions takes place during processing operation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457199" y="346642"/>
            <a:ext cx="6508377" cy="1143000"/>
          </a:xfrm>
        </p:spPr>
        <p:txBody>
          <a:bodyPr/>
          <a:lstStyle/>
          <a:p>
            <a:r>
              <a:rPr lang="en-US" b="1" dirty="0"/>
              <a:t>Control Unit (CU)</a:t>
            </a:r>
            <a:r>
              <a:rPr lang="en-US" dirty="0"/>
              <a:t> </a:t>
            </a:r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457199" y="1857025"/>
            <a:ext cx="8358095" cy="4618726"/>
          </a:xfrm>
        </p:spPr>
        <p:txBody>
          <a:bodyPr>
            <a:noAutofit/>
          </a:bodyPr>
          <a:lstStyle/>
          <a:p>
            <a:r>
              <a:rPr lang="en-US" dirty="0"/>
              <a:t>Control Unit of a computer system manages and coordinates the operations of all other components of the computer system</a:t>
            </a:r>
          </a:p>
          <a:p>
            <a:r>
              <a:rPr lang="en-US" dirty="0"/>
              <a:t>The control unit is a component of a computer's central processing unit (CPU) that directs operation of the processor. It controls communication and co-ordination between input/output devices. It reads and interprets instructions and determines the sequence for processing the data.</a:t>
            </a:r>
          </a:p>
          <a:p>
            <a:r>
              <a:rPr lang="en-US" dirty="0"/>
              <a:t>It directs the operation of the other units by providing timing and control signals. </a:t>
            </a:r>
          </a:p>
          <a:p>
            <a:r>
              <a:rPr lang="en-US" dirty="0"/>
              <a:t>All computer resources are managed by the CU (Control Unit). </a:t>
            </a:r>
          </a:p>
          <a:p>
            <a:r>
              <a:rPr lang="en-US" dirty="0"/>
              <a:t>It directs the flow of data between the Central Processing Unit (CPU) and the other devices</a:t>
            </a:r>
            <a:r>
              <a:rPr lang="en-US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457199" y="316760"/>
            <a:ext cx="6804213" cy="1143000"/>
          </a:xfrm>
        </p:spPr>
        <p:txBody>
          <a:bodyPr/>
          <a:lstStyle/>
          <a:p>
            <a:r>
              <a:rPr lang="en-US" b="1" dirty="0"/>
              <a:t>Central Processing Unit (CPU)</a:t>
            </a:r>
            <a:r>
              <a:rPr lang="en-US" dirty="0"/>
              <a:t> </a:t>
            </a:r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442258" y="3942956"/>
            <a:ext cx="8343154" cy="2124822"/>
          </a:xfrm>
        </p:spPr>
        <p:txBody>
          <a:bodyPr>
            <a:normAutofit/>
          </a:bodyPr>
          <a:lstStyle/>
          <a:p>
            <a:r>
              <a:rPr lang="en-US" sz="2800" dirty="0"/>
              <a:t>It is the brain of a computer system</a:t>
            </a:r>
          </a:p>
          <a:p>
            <a:r>
              <a:rPr lang="en-US" sz="2800" dirty="0"/>
              <a:t>It is responsible for controlling the operations of all other units of a computer system </a:t>
            </a:r>
          </a:p>
        </p:txBody>
      </p:sp>
      <p:pic>
        <p:nvPicPr>
          <p:cNvPr id="2097153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528" y="2265088"/>
            <a:ext cx="8369300" cy="1358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System Concept</a:t>
            </a:r>
            <a:endParaRPr lang="en-US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507507" cy="3916363"/>
          </a:xfrm>
        </p:spPr>
        <p:txBody>
          <a:bodyPr>
            <a:noAutofit/>
          </a:bodyPr>
          <a:lstStyle/>
          <a:p>
            <a:r>
              <a:rPr lang="en-US" sz="2400" b="1" dirty="0"/>
              <a:t>A system has following three characteristics:</a:t>
            </a:r>
            <a:r>
              <a:rPr lang="en-US" sz="2400" dirty="0"/>
              <a:t> </a:t>
            </a:r>
          </a:p>
          <a:p>
            <a:pPr marL="685800" lvl="1" indent="-457200">
              <a:buFont typeface="+mj-ea"/>
              <a:buAutoNum type="circleNumDbPlain"/>
            </a:pPr>
            <a:r>
              <a:rPr lang="en-US" sz="2200" dirty="0"/>
              <a:t>A system has more than one element</a:t>
            </a:r>
          </a:p>
          <a:p>
            <a:pPr marL="685800" lvl="1" indent="-457200">
              <a:buFont typeface="+mj-ea"/>
              <a:buAutoNum type="circleNumDbPlain"/>
            </a:pPr>
            <a:r>
              <a:rPr lang="en-US" sz="2200" dirty="0"/>
              <a:t>All elements of a system are logically related </a:t>
            </a:r>
          </a:p>
          <a:p>
            <a:pPr marL="685800" lvl="1" indent="-457200">
              <a:buFont typeface="+mj-ea"/>
              <a:buAutoNum type="circleNumDbPlain"/>
            </a:pPr>
            <a:r>
              <a:rPr lang="en-US" sz="2200" dirty="0"/>
              <a:t>All elements of a system are controlled in a manner to achieve the system goal</a:t>
            </a:r>
          </a:p>
          <a:p>
            <a:r>
              <a:rPr lang="en-US" sz="2400" dirty="0"/>
              <a:t>A computer is a system as it comprises of integrated components (input unit, output unit, storage unit, and CPU) that work together to perform the steps called for in the executing program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457199" y="346642"/>
            <a:ext cx="7391401" cy="1143000"/>
          </a:xfrm>
        </p:spPr>
        <p:txBody>
          <a:bodyPr/>
          <a:lstStyle/>
          <a:p>
            <a:r>
              <a:rPr lang="en-US" b="1" dirty="0"/>
              <a:t>Key Words/Phrases</a:t>
            </a:r>
            <a:r>
              <a:rPr lang="en-US" dirty="0"/>
              <a:t> </a:t>
            </a:r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586739" y="1675066"/>
            <a:ext cx="3566160" cy="4616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Arithmetic Logic Unit (ALU)</a:t>
            </a:r>
          </a:p>
          <a:p>
            <a:r>
              <a:rPr lang="en-US" dirty="0"/>
              <a:t> Output interface</a:t>
            </a:r>
          </a:p>
          <a:p>
            <a:r>
              <a:rPr lang="en-US" dirty="0"/>
              <a:t> Auxiliary storage</a:t>
            </a:r>
          </a:p>
          <a:p>
            <a:r>
              <a:rPr lang="en-US" dirty="0"/>
              <a:t> Output unit</a:t>
            </a:r>
          </a:p>
          <a:p>
            <a:r>
              <a:rPr lang="en-US" dirty="0"/>
              <a:t> Central Processing Unit (CPU)</a:t>
            </a:r>
          </a:p>
          <a:p>
            <a:r>
              <a:rPr lang="en-US" dirty="0"/>
              <a:t> Outputting</a:t>
            </a:r>
          </a:p>
          <a:p>
            <a:r>
              <a:rPr lang="en-US" dirty="0"/>
              <a:t> Computer system</a:t>
            </a:r>
          </a:p>
          <a:p>
            <a:r>
              <a:rPr lang="en-US" dirty="0"/>
              <a:t> Primate storage</a:t>
            </a:r>
          </a:p>
          <a:p>
            <a:r>
              <a:rPr lang="en-US" dirty="0"/>
              <a:t> Control Unit (CU)</a:t>
            </a:r>
          </a:p>
          <a:p>
            <a:r>
              <a:rPr lang="en-US" dirty="0"/>
              <a:t> Processing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5268546" y="1942352"/>
            <a:ext cx="3566160" cy="4616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Controlling</a:t>
            </a:r>
          </a:p>
          <a:p>
            <a:r>
              <a:rPr lang="en-US" dirty="0"/>
              <a:t>Secondary storage</a:t>
            </a:r>
          </a:p>
          <a:p>
            <a:r>
              <a:rPr lang="en-US" dirty="0"/>
              <a:t>Input interface</a:t>
            </a:r>
          </a:p>
          <a:p>
            <a:r>
              <a:rPr lang="en-US" dirty="0"/>
              <a:t>Storage unit</a:t>
            </a:r>
          </a:p>
          <a:p>
            <a:r>
              <a:rPr lang="en-US" dirty="0"/>
              <a:t>Input unit</a:t>
            </a:r>
          </a:p>
          <a:p>
            <a:r>
              <a:rPr lang="en-US" dirty="0"/>
              <a:t>Storing</a:t>
            </a:r>
          </a:p>
          <a:p>
            <a:r>
              <a:rPr lang="en-US" dirty="0"/>
              <a:t>Inputting</a:t>
            </a:r>
          </a:p>
          <a:p>
            <a:r>
              <a:rPr lang="en-US" dirty="0"/>
              <a:t>System</a:t>
            </a:r>
          </a:p>
          <a:p>
            <a:r>
              <a:rPr lang="en-US" dirty="0"/>
              <a:t>Main memory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457199" y="328710"/>
            <a:ext cx="6508377" cy="802348"/>
          </a:xfrm>
        </p:spPr>
        <p:txBody>
          <a:bodyPr/>
          <a:lstStyle/>
          <a:p>
            <a:r>
              <a:rPr lang="en-US" b="1" dirty="0"/>
              <a:t>Learning Objectives</a:t>
            </a:r>
            <a:endParaRPr lang="en-US" dirty="0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457199" y="1511313"/>
            <a:ext cx="8373036" cy="4611392"/>
          </a:xfrm>
        </p:spPr>
        <p:txBody>
          <a:bodyPr>
            <a:noAutofit/>
          </a:bodyPr>
          <a:lstStyle/>
          <a:p>
            <a:r>
              <a:rPr lang="en-US" sz="2400" b="1" dirty="0"/>
              <a:t>In this lecture you will learn about: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Basic operations performed by all types of computer systems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Basic organization of a computer system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Input unit and its functions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Output unit and its functions 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Storage unit and its functions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Types of storage used in a computer system 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Arithmetic Logic Unit (ALU)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Control Unit (CU)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Central Processing Unit (CPU)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Computer as a system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330200" y="247035"/>
            <a:ext cx="6866467" cy="1143000"/>
          </a:xfrm>
        </p:spPr>
        <p:txBody>
          <a:bodyPr/>
          <a:lstStyle/>
          <a:p>
            <a:r>
              <a:rPr lang="en-US" sz="3200" b="1" dirty="0"/>
              <a:t>The Five Basic Operations of a Computer System</a:t>
            </a:r>
            <a:r>
              <a:rPr lang="en-US" sz="3200" dirty="0"/>
              <a:t> </a:t>
            </a: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268111" y="1841254"/>
            <a:ext cx="8562124" cy="4833301"/>
          </a:xfrm>
        </p:spPr>
        <p:txBody>
          <a:bodyPr>
            <a:normAutofit/>
          </a:bodyPr>
          <a:lstStyle/>
          <a:p>
            <a:r>
              <a:rPr lang="en-US" b="1" dirty="0"/>
              <a:t>Inputting</a:t>
            </a:r>
            <a:r>
              <a:rPr lang="en-US" dirty="0"/>
              <a:t>. The process of entering data and instructions into the computer system</a:t>
            </a:r>
          </a:p>
          <a:p>
            <a:r>
              <a:rPr lang="en-US" b="1" dirty="0"/>
              <a:t>Storing</a:t>
            </a:r>
            <a:r>
              <a:rPr lang="en-US" dirty="0"/>
              <a:t>. Saving data and instructions to make them readily available for initial or additional processing whenever required</a:t>
            </a:r>
          </a:p>
          <a:p>
            <a:r>
              <a:rPr lang="en-US" b="1" dirty="0"/>
              <a:t>Processing</a:t>
            </a:r>
            <a:r>
              <a:rPr lang="en-US" dirty="0"/>
              <a:t>. Performing arithmetic operations (add, subtract, multiply, divide, etc.) or logical operations (comparisons like equal to, less than, greater than, etc.) on data to convert them into useful information </a:t>
            </a:r>
          </a:p>
          <a:p>
            <a:r>
              <a:rPr lang="en-US" b="1" dirty="0"/>
              <a:t>Outputting</a:t>
            </a:r>
            <a:r>
              <a:rPr lang="en-US" dirty="0"/>
              <a:t>. The process of producing useful information or results for the user such as a printed report or visual display</a:t>
            </a:r>
          </a:p>
          <a:p>
            <a:r>
              <a:rPr lang="en-US" b="1" dirty="0"/>
              <a:t>Controlling</a:t>
            </a:r>
            <a:r>
              <a:rPr lang="en-US" dirty="0"/>
              <a:t>. Directing the manner and sequence in which all of the above operations are performed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330200" y="310444"/>
            <a:ext cx="6894689" cy="980813"/>
          </a:xfrm>
        </p:spPr>
        <p:txBody>
          <a:bodyPr/>
          <a:lstStyle/>
          <a:p>
            <a:r>
              <a:rPr lang="en-US" sz="3200" b="1" dirty="0"/>
              <a:t>Basic Organization of a Computer System</a:t>
            </a:r>
            <a:r>
              <a:rPr lang="en-US" sz="3200" dirty="0"/>
              <a:t> </a:t>
            </a:r>
          </a:p>
        </p:txBody>
      </p:sp>
      <p:pic>
        <p:nvPicPr>
          <p:cNvPr id="2097152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076"/>
            <a:ext cx="9144000" cy="50608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457199" y="331701"/>
            <a:ext cx="6508377" cy="1143000"/>
          </a:xfrm>
        </p:spPr>
        <p:txBody>
          <a:bodyPr/>
          <a:lstStyle/>
          <a:p>
            <a:r>
              <a:rPr lang="en-US" b="1" dirty="0"/>
              <a:t>Input Unit</a:t>
            </a:r>
            <a:r>
              <a:rPr lang="en-US" dirty="0"/>
              <a:t> </a:t>
            </a: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427317" y="2209800"/>
            <a:ext cx="8567272" cy="391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 input unit of a computer system performs the</a:t>
            </a:r>
            <a:r>
              <a:rPr lang="en-US" dirty="0"/>
              <a:t> </a:t>
            </a:r>
            <a:r>
              <a:rPr lang="en-US" b="1" dirty="0"/>
              <a:t>following functions:</a:t>
            </a:r>
            <a:r>
              <a:rPr lang="en-US" dirty="0"/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/>
              <a:t>It accepts (or reads) instructions and data from outside world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/>
              <a:t>It converts these instructions and data in computer acceptable form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/>
              <a:t>It supplies the converted instructions and data to the computer system for further processing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457199" y="331701"/>
            <a:ext cx="6508377" cy="1143000"/>
          </a:xfrm>
        </p:spPr>
        <p:txBody>
          <a:bodyPr/>
          <a:lstStyle/>
          <a:p>
            <a:r>
              <a:rPr lang="en-US" b="1" dirty="0"/>
              <a:t>Output Unit</a:t>
            </a:r>
            <a:r>
              <a:rPr lang="en-US" dirty="0"/>
              <a:t> </a:t>
            </a: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427317" y="2209800"/>
            <a:ext cx="8567272" cy="391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 output unit of a computer system performs the</a:t>
            </a:r>
            <a:r>
              <a:rPr lang="en-US" dirty="0"/>
              <a:t> </a:t>
            </a:r>
            <a:r>
              <a:rPr lang="en-US" b="1" dirty="0"/>
              <a:t>following functions:</a:t>
            </a:r>
            <a:r>
              <a:rPr lang="en-US" dirty="0"/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/>
              <a:t>It accepts the results produced by the computer, which are in coded form and hence, cannot be easily understood by us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/>
              <a:t>It converts these coded results to human acceptable (readable) form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/>
              <a:t>It supplies the converted results to outside world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457199" y="331701"/>
            <a:ext cx="6508377" cy="1143000"/>
          </a:xfrm>
        </p:spPr>
        <p:txBody>
          <a:bodyPr/>
          <a:lstStyle/>
          <a:p>
            <a:r>
              <a:rPr lang="en-US" b="1" dirty="0"/>
              <a:t>Storage Unit</a:t>
            </a:r>
            <a:endParaRPr lang="en-US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73036" cy="3916363"/>
          </a:xfrm>
        </p:spPr>
        <p:txBody>
          <a:bodyPr>
            <a:normAutofit/>
          </a:bodyPr>
          <a:lstStyle/>
          <a:p>
            <a:r>
              <a:rPr lang="en-US" sz="2800" b="1" dirty="0"/>
              <a:t>The storage unit of a computer system holds (or stores)</a:t>
            </a:r>
            <a:r>
              <a:rPr lang="en-US" sz="2800" dirty="0"/>
              <a:t> </a:t>
            </a:r>
            <a:r>
              <a:rPr lang="en-US" sz="2800" b="1" dirty="0"/>
              <a:t>the following :</a:t>
            </a:r>
            <a:r>
              <a:rPr lang="en-US" sz="2800" dirty="0"/>
              <a:t> </a:t>
            </a:r>
          </a:p>
          <a:p>
            <a:pPr marL="685800" lvl="1" indent="-457200">
              <a:buFont typeface="+mj-ea"/>
              <a:buAutoNum type="circleNumDbPlain"/>
            </a:pPr>
            <a:r>
              <a:rPr lang="en-US" sz="2400" dirty="0"/>
              <a:t>Data and instructions required for processing (received from input devices)</a:t>
            </a:r>
          </a:p>
          <a:p>
            <a:pPr marL="685800" lvl="1" indent="-457200">
              <a:buFont typeface="+mj-ea"/>
              <a:buAutoNum type="circleNumDbPlain"/>
            </a:pPr>
            <a:r>
              <a:rPr lang="en-US" sz="2400" dirty="0"/>
              <a:t>Intermediate results of processing</a:t>
            </a:r>
          </a:p>
          <a:p>
            <a:pPr marL="685800" lvl="1" indent="-457200">
              <a:buFont typeface="+mj-ea"/>
              <a:buAutoNum type="circleNumDbPlain"/>
            </a:pPr>
            <a:r>
              <a:rPr lang="en-US" sz="2400" dirty="0"/>
              <a:t>Final results of processing, before they are released to an output device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57199" y="331701"/>
            <a:ext cx="6508377" cy="1143000"/>
          </a:xfrm>
        </p:spPr>
        <p:txBody>
          <a:bodyPr/>
          <a:lstStyle/>
          <a:p>
            <a:r>
              <a:rPr lang="en-US" b="1" dirty="0"/>
              <a:t>Two Types of Storage</a:t>
            </a:r>
            <a:r>
              <a:rPr lang="en-US" dirty="0"/>
              <a:t> </a:t>
            </a: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977" cy="3916363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3200" b="1" dirty="0"/>
              <a:t> Primary storage</a:t>
            </a:r>
            <a:endParaRPr lang="en-US" sz="3200" dirty="0"/>
          </a:p>
          <a:p>
            <a:pPr lvl="2"/>
            <a:r>
              <a:rPr lang="en-US" sz="2800" dirty="0"/>
              <a:t>Used to hold running program instructions</a:t>
            </a:r>
          </a:p>
          <a:p>
            <a:pPr lvl="2"/>
            <a:r>
              <a:rPr lang="en-US" sz="2800" dirty="0"/>
              <a:t>Used to hold data, intermediate results, and results of ongoing processing of job(s)</a:t>
            </a:r>
          </a:p>
          <a:p>
            <a:pPr lvl="2"/>
            <a:r>
              <a:rPr lang="en-US" sz="2800" dirty="0"/>
              <a:t>Fast in operation</a:t>
            </a:r>
          </a:p>
          <a:p>
            <a:pPr lvl="2"/>
            <a:r>
              <a:rPr lang="en-US" sz="2800" dirty="0"/>
              <a:t>Small Capacity</a:t>
            </a:r>
          </a:p>
          <a:p>
            <a:pPr lvl="2"/>
            <a:r>
              <a:rPr lang="en-US" sz="2800" dirty="0"/>
              <a:t>Expensive</a:t>
            </a:r>
          </a:p>
          <a:p>
            <a:pPr lvl="2"/>
            <a:r>
              <a:rPr lang="en-US" sz="2800" dirty="0"/>
              <a:t>Volatile (looses data on power dissipation)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457199" y="331701"/>
            <a:ext cx="6508377" cy="1143000"/>
          </a:xfrm>
        </p:spPr>
        <p:txBody>
          <a:bodyPr/>
          <a:lstStyle/>
          <a:p>
            <a:r>
              <a:rPr lang="en-US" b="1" dirty="0"/>
              <a:t>Two Types of Storage</a:t>
            </a:r>
            <a:r>
              <a:rPr lang="en-US" dirty="0"/>
              <a:t> </a:t>
            </a: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977" cy="4364318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en-US" sz="3200" b="1" dirty="0"/>
              <a:t>Secondary storage</a:t>
            </a:r>
            <a:endParaRPr lang="en-US" sz="3200" dirty="0"/>
          </a:p>
          <a:p>
            <a:pPr lvl="2"/>
            <a:r>
              <a:rPr lang="en-US" sz="2800" dirty="0"/>
              <a:t>Used to hold stored program instructions</a:t>
            </a:r>
          </a:p>
          <a:p>
            <a:pPr lvl="2"/>
            <a:r>
              <a:rPr lang="en-US" sz="2800" dirty="0"/>
              <a:t>Used to hold data and information of stored jobs</a:t>
            </a:r>
          </a:p>
          <a:p>
            <a:pPr lvl="2"/>
            <a:r>
              <a:rPr lang="en-US" sz="2800" dirty="0"/>
              <a:t>Slower than primary storage</a:t>
            </a:r>
          </a:p>
          <a:p>
            <a:pPr lvl="2"/>
            <a:r>
              <a:rPr lang="en-US" sz="2800" dirty="0"/>
              <a:t>Large Capacity</a:t>
            </a:r>
          </a:p>
          <a:p>
            <a:pPr lvl="2"/>
            <a:r>
              <a:rPr lang="en-US" sz="2800" dirty="0"/>
              <a:t>Lot cheaper than primary storage</a:t>
            </a:r>
          </a:p>
          <a:p>
            <a:pPr lvl="2"/>
            <a:r>
              <a:rPr lang="en-US" sz="2800" dirty="0"/>
              <a:t>Retains data even without power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/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2</vt:lpstr>
      <vt:lpstr>Plaza</vt:lpstr>
      <vt:lpstr>Lecture 2 Basic Computer Organization </vt:lpstr>
      <vt:lpstr>Learning Objectives</vt:lpstr>
      <vt:lpstr>The Five Basic Operations of a Computer System </vt:lpstr>
      <vt:lpstr>Basic Organization of a Computer System </vt:lpstr>
      <vt:lpstr>Input Unit </vt:lpstr>
      <vt:lpstr>Output Unit </vt:lpstr>
      <vt:lpstr>Storage Unit</vt:lpstr>
      <vt:lpstr>Two Types of Storage </vt:lpstr>
      <vt:lpstr>Two Types of Storage </vt:lpstr>
      <vt:lpstr>Arithmetic Logic Unit (ALU) </vt:lpstr>
      <vt:lpstr>Control Unit (CU) </vt:lpstr>
      <vt:lpstr>Central Processing Unit (CPU) </vt:lpstr>
      <vt:lpstr>The System Concept</vt:lpstr>
      <vt:lpstr>Key Words/Phrases </vt:lpstr>
    </vt:vector>
  </TitlesOfParts>
  <Company>University of Trento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Organization </dc:title>
  <dc:creator>S. R. H. Noori</dc:creator>
  <cp:lastModifiedBy>Diu</cp:lastModifiedBy>
  <cp:revision>2</cp:revision>
  <dcterms:created xsi:type="dcterms:W3CDTF">2014-09-13T04:20:01Z</dcterms:created>
  <dcterms:modified xsi:type="dcterms:W3CDTF">2023-02-01T03:08:31Z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ee41d83771ef47239995e1ac4159cb44</vt:lpwstr>
  </property>
</Properties>
</file>