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sldIdLst>
    <p:sldId id="301" r:id="rId2"/>
    <p:sldId id="302" r:id="rId3"/>
    <p:sldId id="303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4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4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4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4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4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48582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48583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1048584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Click to edit Master subtitle style</a:t>
            </a:r>
            <a:endParaRPr dirty="0"/>
          </a:p>
        </p:txBody>
      </p:sp>
      <p:sp>
        <p:nvSpPr>
          <p:cNvPr id="1048585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104858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104858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2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48703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1048704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dirty="0"/>
          </a:p>
        </p:txBody>
      </p:sp>
      <p:sp>
        <p:nvSpPr>
          <p:cNvPr id="10487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10487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48708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dirty="0"/>
          </a:p>
        </p:txBody>
      </p:sp>
      <p:sp>
        <p:nvSpPr>
          <p:cNvPr id="1048709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48645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1048646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dirty="0"/>
          </a:p>
        </p:txBody>
      </p:sp>
      <p:sp>
        <p:nvSpPr>
          <p:cNvPr id="104864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104864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48650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dirty="0"/>
          </a:p>
        </p:txBody>
      </p:sp>
      <p:sp>
        <p:nvSpPr>
          <p:cNvPr id="104865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dirty="0"/>
          </a:p>
        </p:txBody>
      </p:sp>
      <p:sp>
        <p:nvSpPr>
          <p:cNvPr id="104865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7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48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104869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104870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0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4864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104864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7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48718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1048719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dirty="0"/>
          </a:p>
        </p:txBody>
      </p:sp>
      <p:sp>
        <p:nvSpPr>
          <p:cNvPr id="10487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10487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10487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48661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1048662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1048663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/>
          </a:lstStyle>
          <a:p>
            <a:fld id="{B1A24CD3-204F-4468-8EE4-28A6668D006A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104866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4866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48666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</a:lvl1pPr>
          </a:lstStyle>
          <a:p>
            <a:r>
              <a:rPr lang="it-IT"/>
              <a:t>Drag picture to placeholder or click icon to add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3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48734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1048735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Drag picture to placeholder or click icon to add</a:t>
            </a:r>
          </a:p>
        </p:txBody>
      </p:sp>
      <p:sp>
        <p:nvSpPr>
          <p:cNvPr id="1048736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104873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104873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3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7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48688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1048689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Drag picture to placeholder or click icon to add</a:t>
            </a:r>
          </a:p>
        </p:txBody>
      </p:sp>
      <p:sp>
        <p:nvSpPr>
          <p:cNvPr id="104869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104869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104869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9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48694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Drag picture to placeholder or click icon to add</a:t>
            </a:r>
          </a:p>
        </p:txBody>
      </p:sp>
      <p:sp>
        <p:nvSpPr>
          <p:cNvPr id="1048695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Drag picture to placeholder or click icon to add</a:t>
            </a:r>
          </a:p>
        </p:txBody>
      </p:sp>
      <p:sp>
        <p:nvSpPr>
          <p:cNvPr id="1048696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Drag picture to placeholder or click icon to add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486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104863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dirty="0"/>
          </a:p>
        </p:txBody>
      </p:sp>
      <p:sp>
        <p:nvSpPr>
          <p:cNvPr id="10486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10486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1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4868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104868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dirty="0"/>
          </a:p>
        </p:txBody>
      </p:sp>
      <p:sp>
        <p:nvSpPr>
          <p:cNvPr id="104868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104868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8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485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104859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dirty="0"/>
          </a:p>
        </p:txBody>
      </p:sp>
      <p:sp>
        <p:nvSpPr>
          <p:cNvPr id="1048593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10485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48668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1048669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Click to edit Master subtitle style</a:t>
            </a:r>
            <a:endParaRPr dirty="0"/>
          </a:p>
        </p:txBody>
      </p:sp>
      <p:sp>
        <p:nvSpPr>
          <p:cNvPr id="1048670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104867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4867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48673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</a:lvl1pPr>
          </a:lstStyle>
          <a:p>
            <a:r>
              <a:rPr lang="it-IT"/>
              <a:t>Drag picture to placeholder or click icon to add</a:t>
            </a:r>
          </a:p>
        </p:txBody>
      </p:sp>
      <p:sp>
        <p:nvSpPr>
          <p:cNvPr id="1048674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0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48711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1048712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dirty="0"/>
          </a:p>
        </p:txBody>
      </p:sp>
      <p:sp>
        <p:nvSpPr>
          <p:cNvPr id="1048713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10487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487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48716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</a:lvl1pPr>
          </a:lstStyle>
          <a:p>
            <a:r>
              <a:rPr lang="it-IT"/>
              <a:t>Drag picture to placeholder or click icon to add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48676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1048677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1048678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104867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4868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48636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1048637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104863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4863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</a:lvl1pPr>
          </a:lstStyle>
          <a:p>
            <a:r>
              <a:rPr lang="it-IT"/>
              <a:t>Drag picture to placeholder or click icon to add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48620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1048621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dirty="0"/>
          </a:p>
        </p:txBody>
      </p:sp>
      <p:sp>
        <p:nvSpPr>
          <p:cNvPr id="1048622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dirty="0"/>
          </a:p>
        </p:txBody>
      </p:sp>
      <p:sp>
        <p:nvSpPr>
          <p:cNvPr id="104862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104862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4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48725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1048726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1048727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dirty="0"/>
          </a:p>
        </p:txBody>
      </p:sp>
      <p:sp>
        <p:nvSpPr>
          <p:cNvPr id="104872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1048729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dirty="0"/>
          </a:p>
        </p:txBody>
      </p:sp>
      <p:sp>
        <p:nvSpPr>
          <p:cNvPr id="104873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104873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3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48654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1048655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dirty="0"/>
          </a:p>
        </p:txBody>
      </p:sp>
      <p:sp>
        <p:nvSpPr>
          <p:cNvPr id="104865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104865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4865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it-IT"/>
              <a:t>Click to edit Master title style</a:t>
            </a:r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  <p:sldLayoutId id="2147483726" r:id="rId18"/>
    <p:sldLayoutId id="2147483727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ctrTitle"/>
          </p:nvPr>
        </p:nvSpPr>
        <p:spPr>
          <a:xfrm>
            <a:off x="680602" y="5128867"/>
            <a:ext cx="8167975" cy="353047"/>
          </a:xfrm>
        </p:spPr>
        <p:txBody>
          <a:bodyPr>
            <a:normAutofit fontScale="90000"/>
          </a:bodyPr>
          <a:lstStyle/>
          <a:p>
            <a:r>
              <a:rPr lang="en-US" dirty="0"/>
              <a:t>Lecture 2</a:t>
            </a:r>
            <a:br>
              <a:rPr lang="en-US" dirty="0"/>
            </a:br>
            <a:r>
              <a:rPr lang="en-US" dirty="0"/>
              <a:t>Basic Computer Organization </a:t>
            </a:r>
            <a:endParaRPr lang="zh-CN" altLang="en-US" dirty="0"/>
          </a:p>
        </p:txBody>
      </p:sp>
      <p:sp>
        <p:nvSpPr>
          <p:cNvPr id="1048589" name="Subtitle 2"/>
          <p:cNvSpPr>
            <a:spLocks noGrp="1"/>
          </p:cNvSpPr>
          <p:nvPr>
            <p:ph type="subTitle" idx="1"/>
          </p:nvPr>
        </p:nvSpPr>
        <p:spPr>
          <a:xfrm>
            <a:off x="3088760" y="5481914"/>
            <a:ext cx="5458968" cy="944643"/>
          </a:xfrm>
        </p:spPr>
        <p:txBody>
          <a:bodyPr>
            <a:normAutofit/>
          </a:bodyPr>
          <a:lstStyle/>
          <a:p>
            <a:r>
              <a:rPr lang="en-US" b="1" dirty="0"/>
              <a:t>Course Teacher</a:t>
            </a:r>
          </a:p>
          <a:p>
            <a:r>
              <a:rPr lang="en-US" b="1" dirty="0" err="1"/>
              <a:t>Zannatul Mawa Koli</a:t>
            </a:r>
            <a:endParaRPr lang="en-US" dirty="0"/>
          </a:p>
          <a:p>
            <a:r>
              <a:rPr lang="en-US" dirty="0"/>
              <a:t>Lecturer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>
          <a:xfrm>
            <a:off x="457199" y="331701"/>
            <a:ext cx="6508377" cy="1143000"/>
          </a:xfrm>
        </p:spPr>
        <p:txBody>
          <a:bodyPr/>
          <a:lstStyle/>
          <a:p>
            <a:r>
              <a:rPr lang="en-US" b="1" dirty="0"/>
              <a:t>Arithmetic Logic Unit (ALU)</a:t>
            </a:r>
            <a:r>
              <a:rPr lang="en-US" dirty="0"/>
              <a:t> </a:t>
            </a:r>
          </a:p>
        </p:txBody>
      </p:sp>
      <p:sp>
        <p:nvSpPr>
          <p:cNvPr id="1048612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73036" cy="3916363"/>
          </a:xfrm>
        </p:spPr>
        <p:txBody>
          <a:bodyPr>
            <a:normAutofit/>
          </a:bodyPr>
          <a:lstStyle/>
          <a:p>
            <a:r>
              <a:rPr lang="en-US" sz="2800" dirty="0"/>
              <a:t>Arithmetic Logic Unit of a computer system is the place where the actual executions of instructions takes place during processing operation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457199" y="346642"/>
            <a:ext cx="6508377" cy="1143000"/>
          </a:xfrm>
        </p:spPr>
        <p:txBody>
          <a:bodyPr/>
          <a:lstStyle/>
          <a:p>
            <a:r>
              <a:rPr lang="en-US" b="1" dirty="0"/>
              <a:t>Control Unit (CU)</a:t>
            </a:r>
            <a:r>
              <a:rPr lang="en-US" dirty="0"/>
              <a:t> </a:t>
            </a:r>
          </a:p>
        </p:txBody>
      </p:sp>
      <p:sp>
        <p:nvSpPr>
          <p:cNvPr id="1048614" name="Content Placeholder 2"/>
          <p:cNvSpPr>
            <a:spLocks noGrp="1"/>
          </p:cNvSpPr>
          <p:nvPr>
            <p:ph idx="1"/>
          </p:nvPr>
        </p:nvSpPr>
        <p:spPr>
          <a:xfrm>
            <a:off x="457199" y="1857025"/>
            <a:ext cx="8358095" cy="4618726"/>
          </a:xfrm>
        </p:spPr>
        <p:txBody>
          <a:bodyPr>
            <a:noAutofit/>
          </a:bodyPr>
          <a:lstStyle/>
          <a:p>
            <a:r>
              <a:rPr lang="en-US" dirty="0"/>
              <a:t>Control Unit of a computer system manages and coordinates the operations of all other components of the computer system</a:t>
            </a:r>
          </a:p>
          <a:p>
            <a:r>
              <a:rPr lang="en-US" dirty="0"/>
              <a:t>The control unit is a component of a computer's central processing unit (CPU) that directs operation of the processor. It controls communication and co-ordination between input/output devices. It reads and interprets instructions and determines the sequence for processing the data.</a:t>
            </a:r>
          </a:p>
          <a:p>
            <a:r>
              <a:rPr lang="en-US" dirty="0"/>
              <a:t>It directs the operation of the other units by providing timing and control signals. </a:t>
            </a:r>
          </a:p>
          <a:p>
            <a:r>
              <a:rPr lang="en-US" dirty="0"/>
              <a:t>All computer resources are managed by the CU (Control Unit). </a:t>
            </a:r>
          </a:p>
          <a:p>
            <a:r>
              <a:rPr lang="en-US" dirty="0"/>
              <a:t>It directs the flow of data between the Central Processing Unit (CPU) and the other devices</a:t>
            </a:r>
            <a:r>
              <a:rPr lang="en-US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>
          <a:xfrm>
            <a:off x="457199" y="316760"/>
            <a:ext cx="6804213" cy="1143000"/>
          </a:xfrm>
        </p:spPr>
        <p:txBody>
          <a:bodyPr/>
          <a:lstStyle/>
          <a:p>
            <a:r>
              <a:rPr lang="en-US" b="1" dirty="0"/>
              <a:t>Central Processing Unit (CPU)</a:t>
            </a:r>
            <a:r>
              <a:rPr lang="en-US" dirty="0"/>
              <a:t> </a:t>
            </a:r>
          </a:p>
        </p:txBody>
      </p:sp>
      <p:sp>
        <p:nvSpPr>
          <p:cNvPr id="1048616" name="Content Placeholder 2"/>
          <p:cNvSpPr>
            <a:spLocks noGrp="1"/>
          </p:cNvSpPr>
          <p:nvPr>
            <p:ph idx="1"/>
          </p:nvPr>
        </p:nvSpPr>
        <p:spPr>
          <a:xfrm>
            <a:off x="442258" y="3942956"/>
            <a:ext cx="8343154" cy="2124822"/>
          </a:xfrm>
        </p:spPr>
        <p:txBody>
          <a:bodyPr>
            <a:normAutofit/>
          </a:bodyPr>
          <a:lstStyle/>
          <a:p>
            <a:r>
              <a:rPr lang="en-US" sz="2800" dirty="0"/>
              <a:t>It is the brain of a computer system</a:t>
            </a:r>
          </a:p>
          <a:p>
            <a:r>
              <a:rPr lang="en-US" sz="2800" dirty="0"/>
              <a:t>It is responsible for controlling the operations of all other units of a computer system </a:t>
            </a:r>
          </a:p>
        </p:txBody>
      </p:sp>
      <p:pic>
        <p:nvPicPr>
          <p:cNvPr id="2097153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528" y="2265088"/>
            <a:ext cx="8369300" cy="13589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System Concept</a:t>
            </a:r>
            <a:endParaRPr lang="en-US" dirty="0"/>
          </a:p>
        </p:txBody>
      </p:sp>
      <p:sp>
        <p:nvSpPr>
          <p:cNvPr id="1048618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507507" cy="3916363"/>
          </a:xfrm>
        </p:spPr>
        <p:txBody>
          <a:bodyPr>
            <a:noAutofit/>
          </a:bodyPr>
          <a:lstStyle/>
          <a:p>
            <a:r>
              <a:rPr lang="en-US" sz="2400" b="1" dirty="0"/>
              <a:t>A system has following three characteristics:</a:t>
            </a:r>
            <a:r>
              <a:rPr lang="en-US" sz="2400" dirty="0"/>
              <a:t> </a:t>
            </a:r>
          </a:p>
          <a:p>
            <a:pPr marL="685800" lvl="1" indent="-457200">
              <a:buFont typeface="+mj-ea"/>
              <a:buAutoNum type="circleNumDbPlain"/>
            </a:pPr>
            <a:r>
              <a:rPr lang="en-US" sz="2200" dirty="0"/>
              <a:t>A system has more than one element</a:t>
            </a:r>
          </a:p>
          <a:p>
            <a:pPr marL="685800" lvl="1" indent="-457200">
              <a:buFont typeface="+mj-ea"/>
              <a:buAutoNum type="circleNumDbPlain"/>
            </a:pPr>
            <a:r>
              <a:rPr lang="en-US" sz="2200" dirty="0"/>
              <a:t>All elements of a system are logically related </a:t>
            </a:r>
          </a:p>
          <a:p>
            <a:pPr marL="685800" lvl="1" indent="-457200">
              <a:buFont typeface="+mj-ea"/>
              <a:buAutoNum type="circleNumDbPlain"/>
            </a:pPr>
            <a:r>
              <a:rPr lang="en-US" sz="2200" dirty="0"/>
              <a:t>All elements of a system are controlled in a manner to achieve the system goal</a:t>
            </a:r>
          </a:p>
          <a:p>
            <a:r>
              <a:rPr lang="en-US" sz="2400" dirty="0"/>
              <a:t>A computer is a system as it comprises of integrated components (input unit, output unit, storage unit, and CPU) that work together to perform the steps called for in the executing program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Title 1"/>
          <p:cNvSpPr>
            <a:spLocks noGrp="1"/>
          </p:cNvSpPr>
          <p:nvPr>
            <p:ph type="title"/>
          </p:nvPr>
        </p:nvSpPr>
        <p:spPr>
          <a:xfrm>
            <a:off x="457199" y="346642"/>
            <a:ext cx="7391401" cy="1143000"/>
          </a:xfrm>
        </p:spPr>
        <p:txBody>
          <a:bodyPr/>
          <a:lstStyle/>
          <a:p>
            <a:r>
              <a:rPr lang="en-US" b="1" dirty="0"/>
              <a:t>Key Words/Phrases</a:t>
            </a:r>
            <a:r>
              <a:rPr lang="en-US" dirty="0"/>
              <a:t> </a:t>
            </a:r>
          </a:p>
        </p:txBody>
      </p:sp>
      <p:sp>
        <p:nvSpPr>
          <p:cNvPr id="1048627" name="Content Placeholder 2"/>
          <p:cNvSpPr>
            <a:spLocks noGrp="1"/>
          </p:cNvSpPr>
          <p:nvPr>
            <p:ph sz="half" idx="1"/>
          </p:nvPr>
        </p:nvSpPr>
        <p:spPr>
          <a:xfrm>
            <a:off x="586739" y="1675066"/>
            <a:ext cx="3566160" cy="461682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 Arithmetic Logic Unit (ALU)</a:t>
            </a:r>
          </a:p>
          <a:p>
            <a:r>
              <a:rPr lang="en-US" dirty="0"/>
              <a:t> Output interface</a:t>
            </a:r>
          </a:p>
          <a:p>
            <a:r>
              <a:rPr lang="en-US" dirty="0"/>
              <a:t> Auxiliary storage</a:t>
            </a:r>
          </a:p>
          <a:p>
            <a:r>
              <a:rPr lang="en-US" dirty="0"/>
              <a:t> Output unit</a:t>
            </a:r>
          </a:p>
          <a:p>
            <a:r>
              <a:rPr lang="en-US" dirty="0"/>
              <a:t> Central Processing Unit (CPU)</a:t>
            </a:r>
          </a:p>
          <a:p>
            <a:r>
              <a:rPr lang="en-US" dirty="0"/>
              <a:t> Outputting</a:t>
            </a:r>
          </a:p>
          <a:p>
            <a:r>
              <a:rPr lang="en-US" dirty="0"/>
              <a:t> Computer system</a:t>
            </a:r>
          </a:p>
          <a:p>
            <a:r>
              <a:rPr lang="en-US" dirty="0"/>
              <a:t> Primate storage</a:t>
            </a:r>
          </a:p>
          <a:p>
            <a:r>
              <a:rPr lang="en-US" dirty="0"/>
              <a:t> Control Unit (CU)</a:t>
            </a:r>
          </a:p>
          <a:p>
            <a:r>
              <a:rPr lang="en-US" dirty="0"/>
              <a:t> Processing</a:t>
            </a:r>
          </a:p>
        </p:txBody>
      </p:sp>
      <p:sp>
        <p:nvSpPr>
          <p:cNvPr id="1048628" name="Content Placeholder 3"/>
          <p:cNvSpPr>
            <a:spLocks noGrp="1"/>
          </p:cNvSpPr>
          <p:nvPr>
            <p:ph sz="half" idx="2"/>
          </p:nvPr>
        </p:nvSpPr>
        <p:spPr>
          <a:xfrm>
            <a:off x="5268546" y="1942352"/>
            <a:ext cx="3566160" cy="461682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Controlling</a:t>
            </a:r>
          </a:p>
          <a:p>
            <a:r>
              <a:rPr lang="en-US" dirty="0"/>
              <a:t>Secondary storage</a:t>
            </a:r>
          </a:p>
          <a:p>
            <a:r>
              <a:rPr lang="en-US" dirty="0"/>
              <a:t>Input interface</a:t>
            </a:r>
          </a:p>
          <a:p>
            <a:r>
              <a:rPr lang="en-US" dirty="0"/>
              <a:t>Storage unit</a:t>
            </a:r>
          </a:p>
          <a:p>
            <a:r>
              <a:rPr lang="en-US" dirty="0"/>
              <a:t>Input unit</a:t>
            </a:r>
          </a:p>
          <a:p>
            <a:r>
              <a:rPr lang="en-US" dirty="0"/>
              <a:t>Storing</a:t>
            </a:r>
          </a:p>
          <a:p>
            <a:r>
              <a:rPr lang="en-US" dirty="0"/>
              <a:t>Inputting</a:t>
            </a:r>
          </a:p>
          <a:p>
            <a:r>
              <a:rPr lang="en-US" dirty="0"/>
              <a:t>System</a:t>
            </a:r>
          </a:p>
          <a:p>
            <a:r>
              <a:rPr lang="en-US" dirty="0"/>
              <a:t>Main memory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Title 1"/>
          <p:cNvSpPr>
            <a:spLocks noGrp="1"/>
          </p:cNvSpPr>
          <p:nvPr>
            <p:ph type="title"/>
          </p:nvPr>
        </p:nvSpPr>
        <p:spPr>
          <a:xfrm>
            <a:off x="457199" y="328710"/>
            <a:ext cx="6508377" cy="802348"/>
          </a:xfrm>
        </p:spPr>
        <p:txBody>
          <a:bodyPr/>
          <a:lstStyle/>
          <a:p>
            <a:r>
              <a:rPr lang="en-US" b="1" dirty="0"/>
              <a:t>Learning Objectives</a:t>
            </a:r>
            <a:endParaRPr lang="en-US" dirty="0"/>
          </a:p>
        </p:txBody>
      </p:sp>
      <p:sp>
        <p:nvSpPr>
          <p:cNvPr id="1048597" name="Content Placeholder 2"/>
          <p:cNvSpPr>
            <a:spLocks noGrp="1"/>
          </p:cNvSpPr>
          <p:nvPr>
            <p:ph idx="1"/>
          </p:nvPr>
        </p:nvSpPr>
        <p:spPr>
          <a:xfrm>
            <a:off x="457199" y="1511313"/>
            <a:ext cx="8373036" cy="4611392"/>
          </a:xfrm>
        </p:spPr>
        <p:txBody>
          <a:bodyPr>
            <a:noAutofit/>
          </a:bodyPr>
          <a:lstStyle/>
          <a:p>
            <a:r>
              <a:rPr lang="en-US" sz="2400" b="1" dirty="0"/>
              <a:t>In this lecture you will learn about:</a:t>
            </a:r>
          </a:p>
          <a:p>
            <a:pPr lvl="1">
              <a:buFont typeface="Wingdings" charset="2"/>
              <a:buChar char="ü"/>
            </a:pPr>
            <a:r>
              <a:rPr lang="en-US" sz="2000" dirty="0"/>
              <a:t>Basic operations performed by all types of computer systems</a:t>
            </a:r>
          </a:p>
          <a:p>
            <a:pPr lvl="1">
              <a:buFont typeface="Wingdings" charset="2"/>
              <a:buChar char="ü"/>
            </a:pPr>
            <a:r>
              <a:rPr lang="en-US" sz="2000" dirty="0"/>
              <a:t>Basic organization of a computer system</a:t>
            </a:r>
          </a:p>
          <a:p>
            <a:pPr lvl="1">
              <a:buFont typeface="Wingdings" charset="2"/>
              <a:buChar char="ü"/>
            </a:pPr>
            <a:r>
              <a:rPr lang="en-US" sz="2000" dirty="0"/>
              <a:t>Input unit and its functions</a:t>
            </a:r>
          </a:p>
          <a:p>
            <a:pPr lvl="1">
              <a:buFont typeface="Wingdings" charset="2"/>
              <a:buChar char="ü"/>
            </a:pPr>
            <a:r>
              <a:rPr lang="en-US" sz="2000" dirty="0"/>
              <a:t>Output unit and its functions </a:t>
            </a:r>
          </a:p>
          <a:p>
            <a:pPr lvl="1">
              <a:buFont typeface="Wingdings" charset="2"/>
              <a:buChar char="ü"/>
            </a:pPr>
            <a:r>
              <a:rPr lang="en-US" sz="2000" dirty="0"/>
              <a:t>Storage unit and its functions</a:t>
            </a:r>
          </a:p>
          <a:p>
            <a:pPr lvl="1">
              <a:buFont typeface="Wingdings" charset="2"/>
              <a:buChar char="ü"/>
            </a:pPr>
            <a:r>
              <a:rPr lang="en-US" sz="2000" dirty="0"/>
              <a:t>Types of storage used in a computer system </a:t>
            </a:r>
          </a:p>
          <a:p>
            <a:pPr lvl="1">
              <a:buFont typeface="Wingdings" charset="2"/>
              <a:buChar char="ü"/>
            </a:pPr>
            <a:r>
              <a:rPr lang="en-US" sz="2000" dirty="0"/>
              <a:t>Arithmetic Logic Unit (ALU)</a:t>
            </a:r>
          </a:p>
          <a:p>
            <a:pPr lvl="1">
              <a:buFont typeface="Wingdings" charset="2"/>
              <a:buChar char="ü"/>
            </a:pPr>
            <a:r>
              <a:rPr lang="en-US" sz="2000" dirty="0"/>
              <a:t>Control Unit (CU)</a:t>
            </a:r>
          </a:p>
          <a:p>
            <a:pPr lvl="1">
              <a:buFont typeface="Wingdings" charset="2"/>
              <a:buChar char="ü"/>
            </a:pPr>
            <a:r>
              <a:rPr lang="en-US" sz="2000" dirty="0"/>
              <a:t>Central Processing Unit (CPU)</a:t>
            </a:r>
          </a:p>
          <a:p>
            <a:pPr lvl="1">
              <a:buFont typeface="Wingdings" charset="2"/>
              <a:buChar char="ü"/>
            </a:pPr>
            <a:r>
              <a:rPr lang="en-US" sz="2000" dirty="0"/>
              <a:t>Computer as a system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title"/>
          </p:nvPr>
        </p:nvSpPr>
        <p:spPr>
          <a:xfrm>
            <a:off x="330200" y="247035"/>
            <a:ext cx="6866467" cy="1143000"/>
          </a:xfrm>
        </p:spPr>
        <p:txBody>
          <a:bodyPr/>
          <a:lstStyle/>
          <a:p>
            <a:r>
              <a:rPr lang="en-US" sz="3200" b="1" dirty="0"/>
              <a:t>The Five Basic Operations of a Computer System</a:t>
            </a:r>
            <a:r>
              <a:rPr lang="en-US" sz="3200" dirty="0"/>
              <a:t> </a:t>
            </a:r>
          </a:p>
        </p:txBody>
      </p:sp>
      <p:sp>
        <p:nvSpPr>
          <p:cNvPr id="1048599" name="Content Placeholder 2"/>
          <p:cNvSpPr>
            <a:spLocks noGrp="1"/>
          </p:cNvSpPr>
          <p:nvPr>
            <p:ph idx="1"/>
          </p:nvPr>
        </p:nvSpPr>
        <p:spPr>
          <a:xfrm>
            <a:off x="268111" y="1841254"/>
            <a:ext cx="8562124" cy="4833301"/>
          </a:xfrm>
        </p:spPr>
        <p:txBody>
          <a:bodyPr>
            <a:normAutofit/>
          </a:bodyPr>
          <a:lstStyle/>
          <a:p>
            <a:r>
              <a:rPr lang="en-US" b="1" dirty="0"/>
              <a:t>Inputting</a:t>
            </a:r>
            <a:r>
              <a:rPr lang="en-US" dirty="0"/>
              <a:t>. The process of entering data and instructions into the computer system</a:t>
            </a:r>
          </a:p>
          <a:p>
            <a:r>
              <a:rPr lang="en-US" b="1" dirty="0"/>
              <a:t>Storing</a:t>
            </a:r>
            <a:r>
              <a:rPr lang="en-US" dirty="0"/>
              <a:t>. Saving data and instructions to make them readily available for initial or additional processing whenever required</a:t>
            </a:r>
          </a:p>
          <a:p>
            <a:r>
              <a:rPr lang="en-US" b="1" dirty="0"/>
              <a:t>Processing</a:t>
            </a:r>
            <a:r>
              <a:rPr lang="en-US" dirty="0"/>
              <a:t>. Performing arithmetic operations (add, subtract, multiply, divide, etc.) or logical operations (comparisons like equal to, less than, greater than, etc.) on data to convert them into useful information </a:t>
            </a:r>
          </a:p>
          <a:p>
            <a:r>
              <a:rPr lang="en-US" b="1" dirty="0"/>
              <a:t>Outputting</a:t>
            </a:r>
            <a:r>
              <a:rPr lang="en-US" dirty="0"/>
              <a:t>. The process of producing useful information or results for the user such as a printed report or visual display</a:t>
            </a:r>
          </a:p>
          <a:p>
            <a:r>
              <a:rPr lang="en-US" b="1" dirty="0"/>
              <a:t>Controlling</a:t>
            </a:r>
            <a:r>
              <a:rPr lang="en-US" dirty="0"/>
              <a:t>. Directing the manner and sequence in which all of the above operations are performed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itle 1"/>
          <p:cNvSpPr>
            <a:spLocks noGrp="1"/>
          </p:cNvSpPr>
          <p:nvPr>
            <p:ph type="title"/>
          </p:nvPr>
        </p:nvSpPr>
        <p:spPr>
          <a:xfrm>
            <a:off x="330200" y="310444"/>
            <a:ext cx="6894689" cy="980813"/>
          </a:xfrm>
        </p:spPr>
        <p:txBody>
          <a:bodyPr/>
          <a:lstStyle/>
          <a:p>
            <a:r>
              <a:rPr lang="en-US" sz="3200" b="1" dirty="0"/>
              <a:t>Basic Organization of a Computer System</a:t>
            </a:r>
            <a:r>
              <a:rPr lang="en-US" sz="3200" dirty="0"/>
              <a:t> </a:t>
            </a:r>
          </a:p>
        </p:txBody>
      </p:sp>
      <p:pic>
        <p:nvPicPr>
          <p:cNvPr id="2097152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587076"/>
            <a:ext cx="9144000" cy="506083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"/>
          <p:cNvSpPr>
            <a:spLocks noGrp="1"/>
          </p:cNvSpPr>
          <p:nvPr>
            <p:ph type="title"/>
          </p:nvPr>
        </p:nvSpPr>
        <p:spPr>
          <a:xfrm>
            <a:off x="457199" y="331701"/>
            <a:ext cx="6508377" cy="1143000"/>
          </a:xfrm>
        </p:spPr>
        <p:txBody>
          <a:bodyPr/>
          <a:lstStyle/>
          <a:p>
            <a:r>
              <a:rPr lang="en-US" b="1" dirty="0"/>
              <a:t>Input Unit</a:t>
            </a:r>
            <a:r>
              <a:rPr lang="en-US" dirty="0"/>
              <a:t> </a:t>
            </a:r>
          </a:p>
        </p:txBody>
      </p:sp>
      <p:sp>
        <p:nvSpPr>
          <p:cNvPr id="1048602" name="Content Placeholder 2"/>
          <p:cNvSpPr>
            <a:spLocks noGrp="1"/>
          </p:cNvSpPr>
          <p:nvPr>
            <p:ph idx="1"/>
          </p:nvPr>
        </p:nvSpPr>
        <p:spPr>
          <a:xfrm>
            <a:off x="427317" y="2209800"/>
            <a:ext cx="8567272" cy="391636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An input unit of a computer system performs the</a:t>
            </a:r>
            <a:r>
              <a:rPr lang="en-US" dirty="0"/>
              <a:t> </a:t>
            </a:r>
            <a:r>
              <a:rPr lang="en-US" b="1" dirty="0"/>
              <a:t>following functions:</a:t>
            </a:r>
            <a:r>
              <a:rPr lang="en-US" dirty="0"/>
              <a:t> 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dirty="0"/>
              <a:t>It accepts (or reads) instructions and data from outside world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dirty="0"/>
              <a:t>It converts these instructions and data in computer acceptable form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dirty="0"/>
              <a:t>It supplies the converted instructions and data to the computer system for further processing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Title 1"/>
          <p:cNvSpPr>
            <a:spLocks noGrp="1"/>
          </p:cNvSpPr>
          <p:nvPr>
            <p:ph type="title"/>
          </p:nvPr>
        </p:nvSpPr>
        <p:spPr>
          <a:xfrm>
            <a:off x="457199" y="331701"/>
            <a:ext cx="6508377" cy="1143000"/>
          </a:xfrm>
        </p:spPr>
        <p:txBody>
          <a:bodyPr/>
          <a:lstStyle/>
          <a:p>
            <a:r>
              <a:rPr lang="en-US" b="1" dirty="0"/>
              <a:t>Output Unit</a:t>
            </a:r>
            <a:r>
              <a:rPr lang="en-US" dirty="0"/>
              <a:t> </a:t>
            </a:r>
          </a:p>
        </p:txBody>
      </p:sp>
      <p:sp>
        <p:nvSpPr>
          <p:cNvPr id="1048604" name="Content Placeholder 2"/>
          <p:cNvSpPr>
            <a:spLocks noGrp="1"/>
          </p:cNvSpPr>
          <p:nvPr>
            <p:ph idx="1"/>
          </p:nvPr>
        </p:nvSpPr>
        <p:spPr>
          <a:xfrm>
            <a:off x="427317" y="2209800"/>
            <a:ext cx="8567272" cy="391636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An output unit of a computer system performs the</a:t>
            </a:r>
            <a:r>
              <a:rPr lang="en-US" dirty="0"/>
              <a:t> </a:t>
            </a:r>
            <a:r>
              <a:rPr lang="en-US" b="1" dirty="0"/>
              <a:t>following functions:</a:t>
            </a:r>
            <a:r>
              <a:rPr lang="en-US" dirty="0"/>
              <a:t> 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dirty="0"/>
              <a:t>It accepts the results produced by the computer, which are in coded form and hence, cannot be easily understood by us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dirty="0"/>
              <a:t>It converts these coded results to human acceptable (readable) form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dirty="0"/>
              <a:t>It supplies the converted results to outside world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"/>
          <p:cNvSpPr>
            <a:spLocks noGrp="1"/>
          </p:cNvSpPr>
          <p:nvPr>
            <p:ph type="title"/>
          </p:nvPr>
        </p:nvSpPr>
        <p:spPr>
          <a:xfrm>
            <a:off x="457199" y="331701"/>
            <a:ext cx="6508377" cy="1143000"/>
          </a:xfrm>
        </p:spPr>
        <p:txBody>
          <a:bodyPr/>
          <a:lstStyle/>
          <a:p>
            <a:r>
              <a:rPr lang="en-US" b="1" dirty="0"/>
              <a:t>Storage Unit</a:t>
            </a:r>
            <a:endParaRPr lang="en-US" dirty="0"/>
          </a:p>
        </p:txBody>
      </p:sp>
      <p:sp>
        <p:nvSpPr>
          <p:cNvPr id="1048606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73036" cy="3916363"/>
          </a:xfrm>
        </p:spPr>
        <p:txBody>
          <a:bodyPr>
            <a:normAutofit/>
          </a:bodyPr>
          <a:lstStyle/>
          <a:p>
            <a:r>
              <a:rPr lang="en-US" sz="2800" b="1" dirty="0"/>
              <a:t>The storage unit of a computer system holds (or stores)</a:t>
            </a:r>
            <a:r>
              <a:rPr lang="en-US" sz="2800" dirty="0"/>
              <a:t> </a:t>
            </a:r>
            <a:r>
              <a:rPr lang="en-US" sz="2800" b="1" dirty="0"/>
              <a:t>the following :</a:t>
            </a:r>
            <a:r>
              <a:rPr lang="en-US" sz="2800" dirty="0"/>
              <a:t> </a:t>
            </a:r>
          </a:p>
          <a:p>
            <a:pPr marL="685800" lvl="1" indent="-457200">
              <a:buFont typeface="+mj-ea"/>
              <a:buAutoNum type="circleNumDbPlain"/>
            </a:pPr>
            <a:r>
              <a:rPr lang="en-US" sz="2400" dirty="0"/>
              <a:t>Data and instructions required for processing (received from input devices)</a:t>
            </a:r>
          </a:p>
          <a:p>
            <a:pPr marL="685800" lvl="1" indent="-457200">
              <a:buFont typeface="+mj-ea"/>
              <a:buAutoNum type="circleNumDbPlain"/>
            </a:pPr>
            <a:r>
              <a:rPr lang="en-US" sz="2400" dirty="0"/>
              <a:t>Intermediate results of processing</a:t>
            </a:r>
          </a:p>
          <a:p>
            <a:pPr marL="685800" lvl="1" indent="-457200">
              <a:buFont typeface="+mj-ea"/>
              <a:buAutoNum type="circleNumDbPlain"/>
            </a:pPr>
            <a:r>
              <a:rPr lang="en-US" sz="2400" dirty="0"/>
              <a:t>Final results of processing, before they are released to an output device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>
          <a:xfrm>
            <a:off x="457199" y="331701"/>
            <a:ext cx="6508377" cy="1143000"/>
          </a:xfrm>
        </p:spPr>
        <p:txBody>
          <a:bodyPr/>
          <a:lstStyle/>
          <a:p>
            <a:r>
              <a:rPr lang="en-US" b="1" dirty="0"/>
              <a:t>Two Types of Storage</a:t>
            </a:r>
            <a:r>
              <a:rPr lang="en-US" dirty="0"/>
              <a:t> </a:t>
            </a:r>
          </a:p>
        </p:txBody>
      </p:sp>
      <p:sp>
        <p:nvSpPr>
          <p:cNvPr id="1048608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87977" cy="3916363"/>
          </a:xfrm>
        </p:spPr>
        <p:txBody>
          <a:bodyPr>
            <a:noAutofit/>
          </a:bodyPr>
          <a:lstStyle/>
          <a:p>
            <a:pPr marL="457200" indent="-457200">
              <a:buFont typeface="+mj-ea"/>
              <a:buAutoNum type="circleNumDbPlain"/>
            </a:pPr>
            <a:r>
              <a:rPr lang="en-US" sz="3200" b="1" dirty="0"/>
              <a:t> Primary storage</a:t>
            </a:r>
            <a:endParaRPr lang="en-US" sz="3200" dirty="0"/>
          </a:p>
          <a:p>
            <a:pPr lvl="2"/>
            <a:r>
              <a:rPr lang="en-US" sz="2800" dirty="0"/>
              <a:t>Used to hold running program instructions</a:t>
            </a:r>
          </a:p>
          <a:p>
            <a:pPr lvl="2"/>
            <a:r>
              <a:rPr lang="en-US" sz="2800" dirty="0"/>
              <a:t>Used to hold data, intermediate results, and results of ongoing processing of job(s)</a:t>
            </a:r>
          </a:p>
          <a:p>
            <a:pPr lvl="2"/>
            <a:r>
              <a:rPr lang="en-US" sz="2800" dirty="0"/>
              <a:t>Fast in operation</a:t>
            </a:r>
          </a:p>
          <a:p>
            <a:pPr lvl="2"/>
            <a:r>
              <a:rPr lang="en-US" sz="2800" dirty="0"/>
              <a:t>Small Capacity</a:t>
            </a:r>
          </a:p>
          <a:p>
            <a:pPr lvl="2"/>
            <a:r>
              <a:rPr lang="en-US" sz="2800" dirty="0"/>
              <a:t>Expensive</a:t>
            </a:r>
          </a:p>
          <a:p>
            <a:pPr lvl="2"/>
            <a:r>
              <a:rPr lang="en-US" sz="2800" dirty="0"/>
              <a:t>Volatile (looses data on power dissipation)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"/>
          <p:cNvSpPr>
            <a:spLocks noGrp="1"/>
          </p:cNvSpPr>
          <p:nvPr>
            <p:ph type="title"/>
          </p:nvPr>
        </p:nvSpPr>
        <p:spPr>
          <a:xfrm>
            <a:off x="457199" y="331701"/>
            <a:ext cx="6508377" cy="1143000"/>
          </a:xfrm>
        </p:spPr>
        <p:txBody>
          <a:bodyPr/>
          <a:lstStyle/>
          <a:p>
            <a:r>
              <a:rPr lang="en-US" b="1" dirty="0"/>
              <a:t>Two Types of Storage</a:t>
            </a:r>
            <a:r>
              <a:rPr lang="en-US" dirty="0"/>
              <a:t> </a:t>
            </a:r>
          </a:p>
        </p:txBody>
      </p:sp>
      <p:sp>
        <p:nvSpPr>
          <p:cNvPr id="1048610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87977" cy="4364318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 startAt="2"/>
            </a:pPr>
            <a:r>
              <a:rPr lang="en-US" sz="3200" b="1" dirty="0"/>
              <a:t>Secondary storage</a:t>
            </a:r>
            <a:endParaRPr lang="en-US" sz="3200" dirty="0"/>
          </a:p>
          <a:p>
            <a:pPr lvl="2"/>
            <a:r>
              <a:rPr lang="en-US" sz="2800" dirty="0"/>
              <a:t>Used to hold stored program instructions</a:t>
            </a:r>
          </a:p>
          <a:p>
            <a:pPr lvl="2"/>
            <a:r>
              <a:rPr lang="en-US" sz="2800" dirty="0"/>
              <a:t>Used to hold data and information of stored jobs</a:t>
            </a:r>
          </a:p>
          <a:p>
            <a:pPr lvl="2"/>
            <a:r>
              <a:rPr lang="en-US" sz="2800" dirty="0"/>
              <a:t>Slower than primary storage</a:t>
            </a:r>
          </a:p>
          <a:p>
            <a:pPr lvl="2"/>
            <a:r>
              <a:rPr lang="en-US" sz="2800" dirty="0"/>
              <a:t>Large Capacity</a:t>
            </a:r>
          </a:p>
          <a:p>
            <a:pPr lvl="2"/>
            <a:r>
              <a:rPr lang="en-US" sz="2800" dirty="0"/>
              <a:t>Lot cheaper than primary storage</a:t>
            </a:r>
          </a:p>
          <a:p>
            <a:pPr lvl="2"/>
            <a:r>
              <a:rPr lang="en-US" sz="2800" dirty="0"/>
              <a:t>Retains data even without power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/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746</Words>
  <Application>Microsoft Office PowerPoint</Application>
  <PresentationFormat>On-screen Show (4:3)</PresentationFormat>
  <Paragraphs>91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Gothic</vt:lpstr>
      <vt:lpstr>Wingdings</vt:lpstr>
      <vt:lpstr>Wingdings 2</vt:lpstr>
      <vt:lpstr>Plaza</vt:lpstr>
      <vt:lpstr>Lecture 2 Basic Computer Organization </vt:lpstr>
      <vt:lpstr>Learning Objectives</vt:lpstr>
      <vt:lpstr>The Five Basic Operations of a Computer System </vt:lpstr>
      <vt:lpstr>Basic Organization of a Computer System </vt:lpstr>
      <vt:lpstr>Input Unit </vt:lpstr>
      <vt:lpstr>Output Unit </vt:lpstr>
      <vt:lpstr>Storage Unit</vt:lpstr>
      <vt:lpstr>Two Types of Storage </vt:lpstr>
      <vt:lpstr>Two Types of Storage </vt:lpstr>
      <vt:lpstr>Arithmetic Logic Unit (ALU) </vt:lpstr>
      <vt:lpstr>Control Unit (CU) </vt:lpstr>
      <vt:lpstr>Central Processing Unit (CPU) </vt:lpstr>
      <vt:lpstr>The System Concept</vt:lpstr>
      <vt:lpstr>Key Words/Phrases </vt:lpstr>
    </vt:vector>
  </TitlesOfParts>
  <Company>University of Trento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Computer Organization </dc:title>
  <dc:creator>S. R. H. Noori</dc:creator>
  <cp:lastModifiedBy>Diu</cp:lastModifiedBy>
  <cp:revision>2</cp:revision>
  <dcterms:created xsi:type="dcterms:W3CDTF">2014-09-13T04:20:01Z</dcterms:created>
  <dcterms:modified xsi:type="dcterms:W3CDTF">2023-02-01T03:08:31Z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ee41d83771ef47239995e1ac4159cb44</vt:lpwstr>
  </property>
</Properties>
</file>