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2" r:id="rId7"/>
    <p:sldId id="261" r:id="rId8"/>
    <p:sldId id="260" r:id="rId9"/>
    <p:sldId id="263" r:id="rId10"/>
    <p:sldId id="275" r:id="rId11"/>
    <p:sldId id="278" r:id="rId12"/>
    <p:sldId id="272" r:id="rId13"/>
    <p:sldId id="273" r:id="rId14"/>
    <p:sldId id="264" r:id="rId15"/>
    <p:sldId id="267" r:id="rId16"/>
    <p:sldId id="271" r:id="rId17"/>
    <p:sldId id="265" r:id="rId18"/>
    <p:sldId id="268" r:id="rId19"/>
    <p:sldId id="276" r:id="rId20"/>
    <p:sldId id="279" r:id="rId21"/>
    <p:sldId id="266" r:id="rId22"/>
    <p:sldId id="269" r:id="rId23"/>
    <p:sldId id="270" r:id="rId24"/>
    <p:sldId id="27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 Properties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Chapter 06</a:t>
            </a:r>
            <a:endParaRPr lang="en-US" sz="4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926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341" y="2716306"/>
            <a:ext cx="7503459" cy="2622175"/>
          </a:xfrm>
        </p:spPr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6130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Lecture 02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715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952" y="2380129"/>
            <a:ext cx="10071847" cy="255494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b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 between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726" y="1694330"/>
            <a:ext cx="4105274" cy="381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05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98494" y="1237129"/>
                <a:ext cx="9574306" cy="513677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Transverse area swelling, S</a:t>
                </a:r>
                <a:r>
                  <a:rPr lang="en-US" sz="32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den>
                    </m:f>
                  </m:oMath>
                </a14:m>
                <a:endParaRPr lang="en-US" sz="32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2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Transverse dia. swelling,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32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den>
                    </m:f>
                  </m:oMath>
                </a14:m>
                <a:endParaRPr lang="en-US" sz="32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2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Volume swelling,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32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den>
                    </m:f>
                  </m:oMath>
                </a14:m>
                <a:endParaRPr lang="en-US" sz="32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2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Axial swelling,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32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98494" y="1237129"/>
                <a:ext cx="9574306" cy="5136777"/>
              </a:xfrm>
              <a:blipFill rotWithShape="0">
                <a:blip r:embed="rId2"/>
                <a:stretch>
                  <a:fillRect l="-1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879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between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1" y="2171699"/>
                <a:ext cx="10085294" cy="426944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know that, </a:t>
                </a:r>
              </a:p>
              <a:p>
                <a:pPr>
                  <a:buFont typeface="Courier New" panose="02070309020205020404" pitchFamily="49" charset="0"/>
                  <a:buChar char="o"/>
                </a:pP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Transverse area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swelling, S</a:t>
                </a:r>
                <a:r>
                  <a:rPr lang="en-US" sz="32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den>
                    </m:f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Transverse dia. swelling, S</a:t>
                </a:r>
                <a:r>
                  <a:rPr lang="en-US" sz="32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den>
                    </m:f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 circular fiber, area A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π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32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 swollen fiber, we get, A+∆A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π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π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</a:t>
                </a:r>
                <a:r>
                  <a:rPr lang="en-US" sz="32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+ 2D. ∆D+∆D</a:t>
                </a:r>
                <a:r>
                  <a:rPr lang="en-US" sz="32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1" y="2171699"/>
                <a:ext cx="10085294" cy="4269441"/>
              </a:xfrm>
              <a:blipFill rotWithShape="0">
                <a:blip r:embed="rId2"/>
                <a:stretch>
                  <a:fillRect l="-1391" t="-3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17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between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96788" y="1640541"/>
                <a:ext cx="9776012" cy="496196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Now,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+∆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600" dirty="0" smtClean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600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+ 2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. ∆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∆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26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6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600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f>
                          <m:fPr>
                            <m:ctrlPr>
                              <a:rPr lang="en-US" sz="2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6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600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6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600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+ 2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. ∆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∆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f>
                          <m:fPr>
                            <m:ctrlPr>
                              <a:rPr lang="en-US" sz="2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6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600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6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6788" y="1640541"/>
                <a:ext cx="9776012" cy="4961965"/>
              </a:xfrm>
              <a:blipFill rotWithShape="0">
                <a:blip r:embed="rId2"/>
                <a:stretch>
                  <a:fillRect l="-935" t="-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79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5118"/>
            <a:ext cx="9601200" cy="900953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37128" y="1775012"/>
                <a:ext cx="9735671" cy="4827494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2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. ∆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∆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2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. ∆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∆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2</m:t>
                        </m:r>
                        <m:r>
                          <m:rPr>
                            <m:nor/>
                          </m:rPr>
                          <a:rPr lang="en-US" sz="32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den>
                    </m:f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∆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S</a:t>
                </a:r>
                <a:r>
                  <a:rPr lang="en-US" sz="32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S</a:t>
                </a:r>
                <a:r>
                  <a:rPr lang="en-US" sz="32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32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So, S</a:t>
                </a:r>
                <a:r>
                  <a:rPr lang="en-US" sz="32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 S</a:t>
                </a:r>
                <a:r>
                  <a:rPr lang="en-US" sz="32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S</a:t>
                </a:r>
                <a:r>
                  <a:rPr lang="en-US" sz="32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32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7128" y="1775012"/>
                <a:ext cx="9735671" cy="4827494"/>
              </a:xfrm>
              <a:blipFill rotWithShape="0">
                <a:blip r:embed="rId2"/>
                <a:stretch>
                  <a:fillRect l="-1190" t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279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between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024" y="1815353"/>
            <a:ext cx="9708776" cy="4052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know that, 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Transverse area swelling, S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∆A / A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Volume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swelling, S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∆V / V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Axial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swelling, S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∆L / L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circular fiber, volume, V=AL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swollen fiber, we get, V +∆V = (A +∆A) (L +∆L)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+ A∆L + ∆AL + ∆A ∆L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369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871" y="242046"/>
            <a:ext cx="9991163" cy="110266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between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43001" y="1344706"/>
                <a:ext cx="10125634" cy="541916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Now, S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sz="28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sz="28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)-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AL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AL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 -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AL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AL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AL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AL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AL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AL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S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S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L.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8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So, S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S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S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S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L.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8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1" y="1344706"/>
                <a:ext cx="10125634" cy="5419165"/>
              </a:xfrm>
              <a:blipFill rotWithShape="0">
                <a:blip r:embed="rId2"/>
                <a:stretch>
                  <a:fillRect l="-1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395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341" y="2716306"/>
            <a:ext cx="7503459" cy="2622175"/>
          </a:xfrm>
        </p:spPr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50617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Lecture 01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7292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Lecture 03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546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influencing swelling properties of textile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6000"/>
            <a:ext cx="9843247" cy="4114800"/>
          </a:xfrm>
        </p:spPr>
        <p:txBody>
          <a:bodyPr>
            <a:norm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 of the material (such as cotton, polyester, acrylic, nylon etc.)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 and form of the sample (such as fiber, yarn, fabric etc.)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condition (temperature, humidity) 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content  (such as oil, wax and other impurities)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4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Effects of swelling on textile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10569388" cy="4235824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Swelling improves the absorption of dyes and chemicals 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swelling the pores of closely interlaced woven fabric will be completely blocked and thus it may act as water proof fabric.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Swelling changes the dimensional stability of fabric.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Swelling changes the electric and tensile properties of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Swelling minimizes static charge 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5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Swelling (%) of different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421610"/>
              </p:ext>
            </p:extLst>
          </p:nvPr>
        </p:nvGraphicFramePr>
        <p:xfrm>
          <a:off x="1627094" y="1801908"/>
          <a:ext cx="10125635" cy="43952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569191"/>
                <a:gridCol w="2115805"/>
                <a:gridCol w="1994902"/>
                <a:gridCol w="1783320"/>
                <a:gridCol w="1662417"/>
              </a:tblGrid>
              <a:tr h="11833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Fibre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Transverse diameter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swelling % (S</a:t>
                      </a:r>
                      <a:r>
                        <a:rPr lang="en-US" sz="28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Transverse area swelling % (S</a:t>
                      </a:r>
                      <a:r>
                        <a:rPr lang="en-US" sz="28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Axial swelling % (S</a:t>
                      </a:r>
                      <a:r>
                        <a:rPr lang="en-US" sz="28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Volume swelling % (S</a:t>
                      </a:r>
                      <a:r>
                        <a:rPr lang="en-US" sz="28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Cotton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Flax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Jute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Viscose rayon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Wool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Silk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Nylon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596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30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341" y="2716306"/>
            <a:ext cx="7503459" cy="2622175"/>
          </a:xfrm>
        </p:spPr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6384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 Properties of Textile </a:t>
            </a:r>
            <a:r>
              <a:rPr lang="en-US" sz="4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96035"/>
            <a:ext cx="10260106" cy="474681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textile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absorb water, they change in dimensionally (axially &amp; transversely).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occurs in the transverse direction (width-wise) and axial direction (length-wise) of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may be expressed in terms of the increase in diameter, area, length or volume of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dimension due to absorbing moisture or water by any textile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termed as swelling properties.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0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Swelling phenomenon of textile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799"/>
            <a:ext cx="10340788" cy="453165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molecular chains are laying roughly parallel to the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axis, as a result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lower space between the adjacent chains and swelling will be lower.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immersed into water, the water molecules enter into the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occupy the molecular space of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thus push the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chains.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result, there will be a considerable increase in diameter of the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very little increases in length.</a:t>
            </a:r>
          </a:p>
          <a:p>
            <a:pPr algn="just"/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71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Swelling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1635" y="2171700"/>
            <a:ext cx="9991165" cy="3695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Transverse diameter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Transverse area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Axial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Volume swelling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56294" y="1428750"/>
            <a:ext cx="5221382" cy="483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64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Swelling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5999"/>
            <a:ext cx="10192871" cy="4276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Transverse diameter </a:t>
            </a: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fractional increase in diameter of 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after swelling is known as transverse diameter swelling. Transverse diameter swelling of 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denoted by S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So, S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ΔD/D, where ΔD= increase diameter of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D= original diameter of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22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Swelling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8996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Transverse area swelling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fractional increase in area of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after swelling is known as transverse area swelling. Transverse area swelling of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denoted by S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So, S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ΔA/A, where ΔA= increase area of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A= original area of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7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Swelling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6000"/>
            <a:ext cx="10098741" cy="411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Axial swelling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fractional increase in length of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after swelling is known as axial swelling. Axial swelling of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denoted by S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So, S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ΔL/L, where ΔL= increase length of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L= original length of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067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Swelling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5999"/>
            <a:ext cx="10044953" cy="42089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swelling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fractional increase in volume of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after swelling is known as volume swelling. Volume swelling of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denoted by S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So, S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ΔV/V, where ΔV= increase volume of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V= original volume of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04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215</TotalTime>
  <Words>594</Words>
  <Application>Microsoft Office PowerPoint</Application>
  <PresentationFormat>Widescreen</PresentationFormat>
  <Paragraphs>150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Andalus</vt:lpstr>
      <vt:lpstr>Cambria Math</vt:lpstr>
      <vt:lpstr>Courier New</vt:lpstr>
      <vt:lpstr>Franklin Gothic Book</vt:lpstr>
      <vt:lpstr>Times New Roman</vt:lpstr>
      <vt:lpstr>Crop</vt:lpstr>
      <vt:lpstr>Swelling Properties</vt:lpstr>
      <vt:lpstr>Lecture 01</vt:lpstr>
      <vt:lpstr>Swelling Properties of Textile Fibres </vt:lpstr>
      <vt:lpstr>Swelling phenomenon of textile fibres </vt:lpstr>
      <vt:lpstr>Types of Swelling </vt:lpstr>
      <vt:lpstr>Types of Swelling </vt:lpstr>
      <vt:lpstr>Types of Swelling </vt:lpstr>
      <vt:lpstr>Types of Swelling </vt:lpstr>
      <vt:lpstr>Types of Swelling </vt:lpstr>
      <vt:lpstr>Thank You</vt:lpstr>
      <vt:lpstr>Lecture 02</vt:lpstr>
      <vt:lpstr>Relation between SA &amp; SD  Relation between SA, SV and SL </vt:lpstr>
      <vt:lpstr>PowerPoint Presentation</vt:lpstr>
      <vt:lpstr>Relationship between SA &amp; SD        </vt:lpstr>
      <vt:lpstr>Relationship between SA &amp; SD        </vt:lpstr>
      <vt:lpstr>Relationship between SA &amp; SD </vt:lpstr>
      <vt:lpstr>Relationship between SA, SV and SL</vt:lpstr>
      <vt:lpstr>Relationship between SA, SV and SL</vt:lpstr>
      <vt:lpstr>Thank You</vt:lpstr>
      <vt:lpstr>Lecture 03</vt:lpstr>
      <vt:lpstr>Factors influencing swelling properties of textile fibres </vt:lpstr>
      <vt:lpstr>Effects of swelling on textile fibres </vt:lpstr>
      <vt:lpstr>Swelling (%) of different fibres:   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Swelling Properties</dc:title>
  <dc:creator>Kamrul</dc:creator>
  <cp:lastModifiedBy>Kamrul</cp:lastModifiedBy>
  <cp:revision>21</cp:revision>
  <dcterms:created xsi:type="dcterms:W3CDTF">2020-06-06T11:00:22Z</dcterms:created>
  <dcterms:modified xsi:type="dcterms:W3CDTF">2020-06-20T06:30:49Z</dcterms:modified>
</cp:coreProperties>
</file>