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7/1/2020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7/1/2020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en.wikipedia.org/wiki/Factor_income" TargetMode="External"/><Relationship Id="rId2" Type="http://schemas.openxmlformats.org/officeDocument/2006/relationships/hyperlink" Target="https://en.wikipedia.org/wiki/GDP"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en.wikipedia.org/wiki/Transaction_cost" TargetMode="External"/><Relationship Id="rId2" Type="http://schemas.openxmlformats.org/officeDocument/2006/relationships/hyperlink" Target="https://en.wikipedia.org/wiki/Law_of_one_price" TargetMode="External"/><Relationship Id="rId1" Type="http://schemas.openxmlformats.org/officeDocument/2006/relationships/slideLayout" Target="../slideLayouts/slideLayout2.xml"/><Relationship Id="rId4" Type="http://schemas.openxmlformats.org/officeDocument/2006/relationships/hyperlink" Target="https://en.wikipedia.org/wiki/Trade_barrier"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s://en.wikipedia.org/wiki/List_of_countries_by_GNI_(PPP)_per_capita"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investopedia.com/terms/i/intermediate-good.asp"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investopedia.com/terms/s/salestax.asp" TargetMode="External"/><Relationship Id="rId2" Type="http://schemas.openxmlformats.org/officeDocument/2006/relationships/hyperlink" Target="https://www.investopedia.com/terms/f/factors-production.asp" TargetMode="External"/><Relationship Id="rId1" Type="http://schemas.openxmlformats.org/officeDocument/2006/relationships/slideLayout" Target="../slideLayouts/slideLayout2.xml"/><Relationship Id="rId5" Type="http://schemas.openxmlformats.org/officeDocument/2006/relationships/hyperlink" Target="https://www.investopedia.com/terms/d/depreciation.asp" TargetMode="External"/><Relationship Id="rId4" Type="http://schemas.openxmlformats.org/officeDocument/2006/relationships/hyperlink" Target="https://www.investopedia.com/terms/p/propertytax.asp"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84485"/>
          </a:xfrm>
        </p:spPr>
        <p:txBody>
          <a:bodyPr/>
          <a:lstStyle/>
          <a:p>
            <a:pPr algn="ctr"/>
            <a:r>
              <a:rPr lang="en-US" dirty="0" smtClean="0"/>
              <a:t>Gross Domestic Product (GDP)</a:t>
            </a:r>
            <a:endParaRPr lang="en-US" dirty="0"/>
          </a:p>
        </p:txBody>
      </p:sp>
      <p:sp>
        <p:nvSpPr>
          <p:cNvPr id="3" name="Content Placeholder 2"/>
          <p:cNvSpPr>
            <a:spLocks noGrp="1"/>
          </p:cNvSpPr>
          <p:nvPr>
            <p:ph idx="1"/>
          </p:nvPr>
        </p:nvSpPr>
        <p:spPr>
          <a:xfrm>
            <a:off x="677334" y="1528997"/>
            <a:ext cx="8596668" cy="4512365"/>
          </a:xfrm>
        </p:spPr>
        <p:txBody>
          <a:bodyPr/>
          <a:lstStyle/>
          <a:p>
            <a:r>
              <a:rPr lang="en-US" sz="2000" b="1" dirty="0"/>
              <a:t>Definition: </a:t>
            </a:r>
            <a:r>
              <a:rPr lang="en-US" dirty="0"/>
              <a:t>Gross domestic product (GDP) is the monetary value of all the finished goods and services produced within a country's borders in a specific time period. Though GDP is usually calculated on an annual basis, it can be calculated on </a:t>
            </a:r>
            <a:r>
              <a:rPr lang="en-US" dirty="0" smtClean="0"/>
              <a:t>a quarterly basis </a:t>
            </a:r>
            <a:r>
              <a:rPr lang="en-US" dirty="0"/>
              <a:t>as </a:t>
            </a:r>
            <a:r>
              <a:rPr lang="en-US" dirty="0" smtClean="0"/>
              <a:t>well.</a:t>
            </a:r>
          </a:p>
          <a:p>
            <a:r>
              <a:rPr lang="en-US" dirty="0"/>
              <a:t> GDP includes all private and public consumption, government outlays, investments, private inventories, paid-in construction costs and the foreign </a:t>
            </a:r>
            <a:r>
              <a:rPr lang="en-US" dirty="0" smtClean="0"/>
              <a:t>balance of trade ( exports </a:t>
            </a:r>
            <a:r>
              <a:rPr lang="en-US" dirty="0"/>
              <a:t>are added, imports are subtracted). Put simply, GDP is a </a:t>
            </a:r>
            <a:r>
              <a:rPr lang="en-US" dirty="0" smtClean="0"/>
              <a:t>broad measurement of a nation’s overall economic activity.</a:t>
            </a:r>
            <a:endParaRPr lang="en-US" dirty="0"/>
          </a:p>
          <a:p>
            <a:r>
              <a:rPr lang="en-US" dirty="0" smtClean="0"/>
              <a:t> </a:t>
            </a:r>
            <a:r>
              <a:rPr lang="en-US" dirty="0"/>
              <a:t>Textile sector contributes more than 12% in </a:t>
            </a:r>
            <a:r>
              <a:rPr lang="en-US" dirty="0" smtClean="0"/>
              <a:t>GDP </a:t>
            </a:r>
            <a:r>
              <a:rPr lang="en-US" smtClean="0"/>
              <a:t>of Bangladesh.</a:t>
            </a:r>
            <a:endParaRPr lang="en-US" dirty="0"/>
          </a:p>
        </p:txBody>
      </p:sp>
    </p:spTree>
    <p:extLst>
      <p:ext uri="{BB962C8B-B14F-4D97-AF65-F5344CB8AC3E}">
        <p14:creationId xmlns:p14="http://schemas.microsoft.com/office/powerpoint/2010/main" val="7403464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income approach</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09933" y="2391569"/>
            <a:ext cx="8393373" cy="3927344"/>
          </a:xfrm>
        </p:spPr>
      </p:pic>
    </p:spTree>
    <p:extLst>
      <p:ext uri="{BB962C8B-B14F-4D97-AF65-F5344CB8AC3E}">
        <p14:creationId xmlns:p14="http://schemas.microsoft.com/office/powerpoint/2010/main" val="998538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47665" y="2169994"/>
            <a:ext cx="5390865" cy="3998794"/>
          </a:xfrm>
        </p:spPr>
      </p:pic>
    </p:spTree>
    <p:extLst>
      <p:ext uri="{BB962C8B-B14F-4D97-AF65-F5344CB8AC3E}">
        <p14:creationId xmlns:p14="http://schemas.microsoft.com/office/powerpoint/2010/main" val="3162291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69493" y="2160588"/>
            <a:ext cx="6796585" cy="4376690"/>
          </a:xfrm>
        </p:spPr>
      </p:pic>
    </p:spTree>
    <p:extLst>
      <p:ext uri="{BB962C8B-B14F-4D97-AF65-F5344CB8AC3E}">
        <p14:creationId xmlns:p14="http://schemas.microsoft.com/office/powerpoint/2010/main" val="1196425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69824"/>
            <a:ext cx="8596668" cy="779488"/>
          </a:xfrm>
        </p:spPr>
        <p:txBody>
          <a:bodyPr>
            <a:normAutofit/>
          </a:bodyPr>
          <a:lstStyle/>
          <a:p>
            <a:pPr algn="ctr"/>
            <a:r>
              <a:rPr lang="en-US" dirty="0" smtClean="0"/>
              <a:t>GDP of South Asian Countries</a:t>
            </a:r>
            <a:endParaRPr 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49115" y="1083572"/>
            <a:ext cx="9503764" cy="6074076"/>
          </a:xfrm>
        </p:spPr>
      </p:pic>
    </p:spTree>
    <p:extLst>
      <p:ext uri="{BB962C8B-B14F-4D97-AF65-F5344CB8AC3E}">
        <p14:creationId xmlns:p14="http://schemas.microsoft.com/office/powerpoint/2010/main" val="40331040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24525"/>
          </a:xfrm>
        </p:spPr>
        <p:txBody>
          <a:bodyPr/>
          <a:lstStyle/>
          <a:p>
            <a:pPr algn="ctr"/>
            <a:r>
              <a:rPr lang="en-US" dirty="0" smtClean="0"/>
              <a:t>GDP Growth of Bangladesh</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98961" y="1633928"/>
            <a:ext cx="8104606" cy="4063038"/>
          </a:xfrm>
        </p:spPr>
      </p:pic>
    </p:spTree>
    <p:extLst>
      <p:ext uri="{BB962C8B-B14F-4D97-AF65-F5344CB8AC3E}">
        <p14:creationId xmlns:p14="http://schemas.microsoft.com/office/powerpoint/2010/main" val="42368239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89613"/>
          </a:xfrm>
        </p:spPr>
        <p:txBody>
          <a:bodyPr>
            <a:normAutofit fontScale="90000"/>
          </a:bodyPr>
          <a:lstStyle/>
          <a:p>
            <a:pPr algn="ctr"/>
            <a:r>
              <a:rPr lang="en-US" dirty="0" smtClean="0"/>
              <a:t>Top 10 Biggest GDP in the World</a:t>
            </a:r>
            <a:endParaRPr lang="en-US" dirty="0"/>
          </a:p>
        </p:txBody>
      </p:sp>
      <p:sp>
        <p:nvSpPr>
          <p:cNvPr id="3" name="Content Placeholder 2"/>
          <p:cNvSpPr>
            <a:spLocks noGrp="1"/>
          </p:cNvSpPr>
          <p:nvPr>
            <p:ph idx="1"/>
          </p:nvPr>
        </p:nvSpPr>
        <p:spPr/>
        <p:txBody>
          <a:bodyPr/>
          <a:lstStyle/>
          <a:p>
            <a:r>
              <a:rPr lang="en-US" dirty="0" smtClean="0"/>
              <a:t> </a:t>
            </a:r>
            <a:endParaRPr lang="en-US" dirty="0"/>
          </a:p>
        </p:txBody>
      </p:sp>
      <p:graphicFrame>
        <p:nvGraphicFramePr>
          <p:cNvPr id="4" name="Table 3"/>
          <p:cNvGraphicFramePr>
            <a:graphicFrameLocks noGrp="1"/>
          </p:cNvGraphicFramePr>
          <p:nvPr>
            <p:extLst/>
          </p:nvPr>
        </p:nvGraphicFramePr>
        <p:xfrm>
          <a:off x="677863" y="1753846"/>
          <a:ext cx="9155684" cy="5104154"/>
        </p:xfrm>
        <a:graphic>
          <a:graphicData uri="http://schemas.openxmlformats.org/drawingml/2006/table">
            <a:tbl>
              <a:tblPr firstRow="1" firstCol="1" bandRow="1">
                <a:tableStyleId>{5C22544A-7EE6-4342-B048-85BDC9FD1C3A}</a:tableStyleId>
              </a:tblPr>
              <a:tblGrid>
                <a:gridCol w="2288921"/>
                <a:gridCol w="2288921"/>
                <a:gridCol w="2288921"/>
                <a:gridCol w="2288921"/>
              </a:tblGrid>
              <a:tr h="464014">
                <a:tc>
                  <a:txBody>
                    <a:bodyPr/>
                    <a:lstStyle/>
                    <a:p>
                      <a:pPr marL="0" marR="0" algn="ctr">
                        <a:lnSpc>
                          <a:spcPct val="107000"/>
                        </a:lnSpc>
                        <a:spcBef>
                          <a:spcPts val="0"/>
                        </a:spcBef>
                        <a:spcAft>
                          <a:spcPts val="0"/>
                        </a:spcAft>
                      </a:pPr>
                      <a:r>
                        <a:rPr lang="en-US" sz="1200" dirty="0">
                          <a:effectLst/>
                        </a:rPr>
                        <a:t>Rank</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ctr">
                        <a:lnSpc>
                          <a:spcPct val="107000"/>
                        </a:lnSpc>
                        <a:spcBef>
                          <a:spcPts val="0"/>
                        </a:spcBef>
                        <a:spcAft>
                          <a:spcPts val="0"/>
                        </a:spcAft>
                      </a:pPr>
                      <a:r>
                        <a:rPr lang="en-US" sz="1200">
                          <a:effectLst/>
                        </a:rPr>
                        <a:t>Country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ctr">
                        <a:lnSpc>
                          <a:spcPct val="107000"/>
                        </a:lnSpc>
                        <a:spcBef>
                          <a:spcPts val="0"/>
                        </a:spcBef>
                        <a:spcAft>
                          <a:spcPts val="0"/>
                        </a:spcAft>
                      </a:pPr>
                      <a:r>
                        <a:rPr lang="en-US" sz="1200">
                          <a:effectLst/>
                        </a:rPr>
                        <a:t>Wealth ($ Trillions)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ctr">
                        <a:lnSpc>
                          <a:spcPct val="107000"/>
                        </a:lnSpc>
                        <a:spcBef>
                          <a:spcPts val="0"/>
                        </a:spcBef>
                        <a:spcAft>
                          <a:spcPts val="0"/>
                        </a:spcAft>
                      </a:pPr>
                      <a:r>
                        <a:rPr lang="en-US" sz="1200">
                          <a:effectLst/>
                        </a:rPr>
                        <a:t>Change (2007-2017,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464014">
                <a:tc>
                  <a:txBody>
                    <a:bodyPr/>
                    <a:lstStyle/>
                    <a:p>
                      <a:pPr marL="0" marR="0">
                        <a:lnSpc>
                          <a:spcPct val="107000"/>
                        </a:lnSpc>
                        <a:spcBef>
                          <a:spcPts val="0"/>
                        </a:spcBef>
                        <a:spcAft>
                          <a:spcPts val="0"/>
                        </a:spcAft>
                      </a:pPr>
                      <a:r>
                        <a:rPr lang="en-US" sz="1200">
                          <a:effectLst/>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0"/>
                        </a:spcAft>
                      </a:pPr>
                      <a:r>
                        <a:rPr lang="en-US" sz="1200">
                          <a:effectLst/>
                        </a:rPr>
                        <a:t>United States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0"/>
                        </a:spcAft>
                      </a:pPr>
                      <a:r>
                        <a:rPr lang="en-US" sz="1200">
                          <a:effectLst/>
                        </a:rPr>
                        <a:t>$62.6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0"/>
                        </a:spcAft>
                      </a:pPr>
                      <a:r>
                        <a:rPr lang="en-US" sz="1200">
                          <a:effectLst/>
                        </a:rPr>
                        <a:t>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464014">
                <a:tc>
                  <a:txBody>
                    <a:bodyPr/>
                    <a:lstStyle/>
                    <a:p>
                      <a:pPr marL="0" marR="0">
                        <a:lnSpc>
                          <a:spcPct val="107000"/>
                        </a:lnSpc>
                        <a:spcBef>
                          <a:spcPts val="0"/>
                        </a:spcBef>
                        <a:spcAft>
                          <a:spcPts val="0"/>
                        </a:spcAft>
                      </a:pPr>
                      <a:r>
                        <a:rPr lang="en-US" sz="1200">
                          <a:effectLst/>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0"/>
                        </a:spcAft>
                      </a:pPr>
                      <a:r>
                        <a:rPr lang="en-US" sz="1200">
                          <a:effectLst/>
                        </a:rPr>
                        <a:t>China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0"/>
                        </a:spcAft>
                      </a:pPr>
                      <a:r>
                        <a:rPr lang="en-US" sz="1200">
                          <a:effectLst/>
                        </a:rPr>
                        <a:t>$24.8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0"/>
                        </a:spcAft>
                      </a:pPr>
                      <a:r>
                        <a:rPr lang="en-US" sz="1200">
                          <a:effectLst/>
                        </a:rPr>
                        <a:t>198%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464014">
                <a:tc>
                  <a:txBody>
                    <a:bodyPr/>
                    <a:lstStyle/>
                    <a:p>
                      <a:pPr marL="0" marR="0">
                        <a:lnSpc>
                          <a:spcPct val="107000"/>
                        </a:lnSpc>
                        <a:spcBef>
                          <a:spcPts val="0"/>
                        </a:spcBef>
                        <a:spcAft>
                          <a:spcPts val="0"/>
                        </a:spcAft>
                      </a:pPr>
                      <a:r>
                        <a:rPr lang="en-US" sz="1200">
                          <a:effectLst/>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0"/>
                        </a:spcAft>
                      </a:pPr>
                      <a:r>
                        <a:rPr lang="en-US" sz="1200">
                          <a:effectLst/>
                        </a:rPr>
                        <a:t>Japan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0"/>
                        </a:spcAft>
                      </a:pPr>
                      <a:r>
                        <a:rPr lang="en-US" sz="1200">
                          <a:effectLst/>
                        </a:rPr>
                        <a:t>$19.5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0"/>
                        </a:spcAft>
                      </a:pPr>
                      <a:r>
                        <a:rPr lang="en-US" sz="1200">
                          <a:effectLst/>
                        </a:rPr>
                        <a:t>22%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464014">
                <a:tc>
                  <a:txBody>
                    <a:bodyPr/>
                    <a:lstStyle/>
                    <a:p>
                      <a:pPr marL="0" marR="0">
                        <a:lnSpc>
                          <a:spcPct val="107000"/>
                        </a:lnSpc>
                        <a:spcBef>
                          <a:spcPts val="0"/>
                        </a:spcBef>
                        <a:spcAft>
                          <a:spcPts val="0"/>
                        </a:spcAft>
                      </a:pPr>
                      <a:r>
                        <a:rPr lang="en-US" sz="1200">
                          <a:effectLst/>
                        </a:rPr>
                        <a:t>#4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0"/>
                        </a:spcAft>
                      </a:pPr>
                      <a:r>
                        <a:rPr lang="en-US" sz="1200" dirty="0">
                          <a:effectLst/>
                        </a:rPr>
                        <a:t>United Kingdom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0"/>
                        </a:spcAft>
                      </a:pPr>
                      <a:r>
                        <a:rPr lang="en-US" sz="1200">
                          <a:effectLst/>
                        </a:rPr>
                        <a:t>$9.9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0"/>
                        </a:spcAft>
                      </a:pPr>
                      <a:r>
                        <a:rPr lang="en-US" sz="1200">
                          <a:effectLst/>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464014">
                <a:tc>
                  <a:txBody>
                    <a:bodyPr/>
                    <a:lstStyle/>
                    <a:p>
                      <a:pPr marL="0" marR="0">
                        <a:lnSpc>
                          <a:spcPct val="107000"/>
                        </a:lnSpc>
                        <a:spcBef>
                          <a:spcPts val="0"/>
                        </a:spcBef>
                        <a:spcAft>
                          <a:spcPts val="0"/>
                        </a:spcAft>
                      </a:pPr>
                      <a:r>
                        <a:rPr lang="en-US" sz="1200">
                          <a:effectLst/>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0"/>
                        </a:spcAft>
                      </a:pPr>
                      <a:r>
                        <a:rPr lang="en-US" sz="1200">
                          <a:effectLst/>
                        </a:rPr>
                        <a:t>Germany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0"/>
                        </a:spcAft>
                      </a:pPr>
                      <a:r>
                        <a:rPr lang="en-US" sz="1200">
                          <a:effectLst/>
                        </a:rPr>
                        <a:t>$9.7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0"/>
                        </a:spcAft>
                      </a:pPr>
                      <a:r>
                        <a:rPr lang="en-US" sz="1200">
                          <a:effectLst/>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464014">
                <a:tc>
                  <a:txBody>
                    <a:bodyPr/>
                    <a:lstStyle/>
                    <a:p>
                      <a:pPr marL="0" marR="0">
                        <a:lnSpc>
                          <a:spcPct val="107000"/>
                        </a:lnSpc>
                        <a:spcBef>
                          <a:spcPts val="0"/>
                        </a:spcBef>
                        <a:spcAft>
                          <a:spcPts val="0"/>
                        </a:spcAft>
                      </a:pPr>
                      <a:r>
                        <a:rPr lang="en-US" sz="1200">
                          <a:effectLst/>
                        </a:rPr>
                        <a:t>#6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0"/>
                        </a:spcAft>
                      </a:pPr>
                      <a:r>
                        <a:rPr lang="en-US" sz="1200">
                          <a:effectLst/>
                        </a:rPr>
                        <a:t>India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0"/>
                        </a:spcAft>
                      </a:pPr>
                      <a:r>
                        <a:rPr lang="en-US" sz="1200">
                          <a:effectLst/>
                        </a:rPr>
                        <a:t>$8.2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0"/>
                        </a:spcAft>
                      </a:pPr>
                      <a:r>
                        <a:rPr lang="en-US" sz="1200">
                          <a:effectLst/>
                        </a:rPr>
                        <a:t>160%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464014">
                <a:tc>
                  <a:txBody>
                    <a:bodyPr/>
                    <a:lstStyle/>
                    <a:p>
                      <a:pPr marL="0" marR="0">
                        <a:lnSpc>
                          <a:spcPct val="107000"/>
                        </a:lnSpc>
                        <a:spcBef>
                          <a:spcPts val="0"/>
                        </a:spcBef>
                        <a:spcAft>
                          <a:spcPts val="0"/>
                        </a:spcAft>
                      </a:pPr>
                      <a:r>
                        <a:rPr lang="en-US" sz="1200">
                          <a:effectLst/>
                        </a:rPr>
                        <a:t>#7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0"/>
                        </a:spcAft>
                      </a:pPr>
                      <a:r>
                        <a:rPr lang="en-US" sz="1200">
                          <a:effectLst/>
                        </a:rPr>
                        <a:t>France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0"/>
                        </a:spcAft>
                      </a:pPr>
                      <a:r>
                        <a:rPr lang="en-US" sz="1200">
                          <a:effectLst/>
                        </a:rPr>
                        <a:t>$6.6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0"/>
                        </a:spcAft>
                      </a:pPr>
                      <a:r>
                        <a:rPr lang="en-US" sz="1200">
                          <a:effectLst/>
                        </a:rPr>
                        <a:t>-11%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464014">
                <a:tc>
                  <a:txBody>
                    <a:bodyPr/>
                    <a:lstStyle/>
                    <a:p>
                      <a:pPr marL="0" marR="0">
                        <a:lnSpc>
                          <a:spcPct val="107000"/>
                        </a:lnSpc>
                        <a:spcBef>
                          <a:spcPts val="0"/>
                        </a:spcBef>
                        <a:spcAft>
                          <a:spcPts val="0"/>
                        </a:spcAft>
                      </a:pPr>
                      <a:r>
                        <a:rPr lang="en-US" sz="1200">
                          <a:effectLst/>
                        </a:rPr>
                        <a:t>#8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0"/>
                        </a:spcAft>
                      </a:pPr>
                      <a:r>
                        <a:rPr lang="en-US" sz="1200">
                          <a:effectLst/>
                        </a:rPr>
                        <a:t>Canada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0"/>
                        </a:spcAft>
                      </a:pPr>
                      <a:r>
                        <a:rPr lang="en-US" sz="1200">
                          <a:effectLst/>
                        </a:rPr>
                        <a:t>$6.4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0"/>
                        </a:spcAft>
                      </a:pPr>
                      <a:r>
                        <a:rPr lang="en-US" sz="1200">
                          <a:effectLst/>
                        </a:rPr>
                        <a:t>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464014">
                <a:tc>
                  <a:txBody>
                    <a:bodyPr/>
                    <a:lstStyle/>
                    <a:p>
                      <a:pPr marL="0" marR="0">
                        <a:lnSpc>
                          <a:spcPct val="107000"/>
                        </a:lnSpc>
                        <a:spcBef>
                          <a:spcPts val="0"/>
                        </a:spcBef>
                        <a:spcAft>
                          <a:spcPts val="0"/>
                        </a:spcAft>
                      </a:pPr>
                      <a:r>
                        <a:rPr lang="en-US" sz="1200">
                          <a:effectLst/>
                        </a:rPr>
                        <a:t>#9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0"/>
                        </a:spcAft>
                      </a:pPr>
                      <a:r>
                        <a:rPr lang="en-US" sz="1200">
                          <a:effectLst/>
                        </a:rPr>
                        <a:t>Australia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0"/>
                        </a:spcAft>
                      </a:pPr>
                      <a:r>
                        <a:rPr lang="en-US" sz="1200">
                          <a:effectLst/>
                        </a:rPr>
                        <a:t>$6.1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0"/>
                        </a:spcAft>
                      </a:pPr>
                      <a:r>
                        <a:rPr lang="en-US" sz="1200">
                          <a:effectLst/>
                        </a:rPr>
                        <a:t>83%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464014">
                <a:tc>
                  <a:txBody>
                    <a:bodyPr/>
                    <a:lstStyle/>
                    <a:p>
                      <a:pPr marL="0" marR="0">
                        <a:lnSpc>
                          <a:spcPct val="107000"/>
                        </a:lnSpc>
                        <a:spcBef>
                          <a:spcPts val="0"/>
                        </a:spcBef>
                        <a:spcAft>
                          <a:spcPts val="0"/>
                        </a:spcAft>
                      </a:pPr>
                      <a:r>
                        <a:rPr lang="en-US" sz="1200">
                          <a:effectLst/>
                        </a:rPr>
                        <a:t>#10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0"/>
                        </a:spcAft>
                      </a:pPr>
                      <a:r>
                        <a:rPr lang="en-US" sz="1200">
                          <a:effectLst/>
                        </a:rPr>
                        <a:t>Italy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0"/>
                        </a:spcAft>
                      </a:pPr>
                      <a:r>
                        <a:rPr lang="en-US" sz="1200">
                          <a:effectLst/>
                        </a:rPr>
                        <a:t>$4.3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0"/>
                        </a:spcAft>
                      </a:pPr>
                      <a:r>
                        <a:rPr lang="en-US" sz="1200" dirty="0">
                          <a:effectLst/>
                        </a:rPr>
                        <a:t>-19%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bl>
          </a:graphicData>
        </a:graphic>
      </p:graphicFrame>
    </p:spTree>
    <p:extLst>
      <p:ext uri="{BB962C8B-B14F-4D97-AF65-F5344CB8AC3E}">
        <p14:creationId xmlns:p14="http://schemas.microsoft.com/office/powerpoint/2010/main" val="8622875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09550"/>
            <a:ext cx="8596668" cy="1066800"/>
          </a:xfrm>
        </p:spPr>
        <p:txBody>
          <a:bodyPr/>
          <a:lstStyle/>
          <a:p>
            <a:pPr algn="ctr"/>
            <a:r>
              <a:rPr lang="en-US" dirty="0" smtClean="0"/>
              <a:t>Wealthiest Countries in the World</a:t>
            </a:r>
            <a:endParaRPr lang="en-US" dirty="0"/>
          </a:p>
        </p:txBody>
      </p:sp>
      <p:sp>
        <p:nvSpPr>
          <p:cNvPr id="3" name="Content Placeholder 2"/>
          <p:cNvSpPr>
            <a:spLocks noGrp="1"/>
          </p:cNvSpPr>
          <p:nvPr>
            <p:ph idx="1"/>
          </p:nvPr>
        </p:nvSpPr>
        <p:spPr/>
        <p:txBody>
          <a:bodyPr/>
          <a:lstStyle/>
          <a:p>
            <a:r>
              <a:rPr lang="en-US" dirty="0" smtClean="0"/>
              <a:t>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273" y="823359"/>
            <a:ext cx="9963150" cy="5218003"/>
          </a:xfrm>
          <a:prstGeom prst="rect">
            <a:avLst/>
          </a:prstGeom>
        </p:spPr>
      </p:pic>
    </p:spTree>
    <p:extLst>
      <p:ext uri="{BB962C8B-B14F-4D97-AF65-F5344CB8AC3E}">
        <p14:creationId xmlns:p14="http://schemas.microsoft.com/office/powerpoint/2010/main" val="11903631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Gross National Income (GNI)</a:t>
            </a:r>
            <a:endParaRPr lang="en-US" dirty="0"/>
          </a:p>
        </p:txBody>
      </p:sp>
      <p:sp>
        <p:nvSpPr>
          <p:cNvPr id="3" name="Content Placeholder 2"/>
          <p:cNvSpPr>
            <a:spLocks noGrp="1"/>
          </p:cNvSpPr>
          <p:nvPr>
            <p:ph idx="1"/>
          </p:nvPr>
        </p:nvSpPr>
        <p:spPr/>
        <p:txBody>
          <a:bodyPr/>
          <a:lstStyle/>
          <a:p>
            <a:r>
              <a:rPr lang="en-US" dirty="0"/>
              <a:t> The </a:t>
            </a:r>
            <a:r>
              <a:rPr lang="en-US" b="1" dirty="0"/>
              <a:t>gross national income</a:t>
            </a:r>
            <a:r>
              <a:rPr lang="en-US" dirty="0"/>
              <a:t> (</a:t>
            </a:r>
            <a:r>
              <a:rPr lang="en-US" b="1" dirty="0"/>
              <a:t>GNI</a:t>
            </a:r>
            <a:r>
              <a:rPr lang="en-US" dirty="0"/>
              <a:t>), previously known as </a:t>
            </a:r>
            <a:r>
              <a:rPr lang="en-US" b="1" dirty="0"/>
              <a:t>gross national product</a:t>
            </a:r>
            <a:r>
              <a:rPr lang="en-US" dirty="0"/>
              <a:t> (</a:t>
            </a:r>
            <a:r>
              <a:rPr lang="en-US" b="1" dirty="0"/>
              <a:t>GNP</a:t>
            </a:r>
            <a:r>
              <a:rPr lang="en-US" dirty="0"/>
              <a:t>), is the total domestic and foreign output claimed by residents of a country, consisting of gross domestic product (</a:t>
            </a:r>
            <a:r>
              <a:rPr lang="en-US" dirty="0">
                <a:hlinkClick r:id="rId2" tooltip="GDP"/>
              </a:rPr>
              <a:t>GDP</a:t>
            </a:r>
            <a:r>
              <a:rPr lang="en-US" dirty="0"/>
              <a:t>), plus </a:t>
            </a:r>
            <a:r>
              <a:rPr lang="en-US" dirty="0">
                <a:hlinkClick r:id="rId3" tooltip="Factor income"/>
              </a:rPr>
              <a:t>factor incomes</a:t>
            </a:r>
            <a:r>
              <a:rPr lang="en-US" dirty="0"/>
              <a:t> earned by foreign residents, minus income earned in the domestic economy by </a:t>
            </a:r>
            <a:r>
              <a:rPr lang="en-US" dirty="0" smtClean="0"/>
              <a:t>nonresidents.</a:t>
            </a:r>
            <a:endParaRPr lang="en-US" dirty="0"/>
          </a:p>
        </p:txBody>
      </p:sp>
    </p:spTree>
    <p:extLst>
      <p:ext uri="{BB962C8B-B14F-4D97-AF65-F5344CB8AC3E}">
        <p14:creationId xmlns:p14="http://schemas.microsoft.com/office/powerpoint/2010/main" val="19977404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19397"/>
          </a:xfrm>
        </p:spPr>
        <p:txBody>
          <a:bodyPr/>
          <a:lstStyle/>
          <a:p>
            <a:pPr algn="ctr"/>
            <a:r>
              <a:rPr lang="en-US" dirty="0"/>
              <a:t>Purchasing power parity (</a:t>
            </a:r>
            <a:r>
              <a:rPr lang="en-US" dirty="0" smtClean="0"/>
              <a:t>PPP)</a:t>
            </a:r>
            <a:endParaRPr lang="en-US" dirty="0"/>
          </a:p>
        </p:txBody>
      </p:sp>
      <p:sp>
        <p:nvSpPr>
          <p:cNvPr id="3" name="Content Placeholder 2"/>
          <p:cNvSpPr>
            <a:spLocks noGrp="1"/>
          </p:cNvSpPr>
          <p:nvPr>
            <p:ph idx="1"/>
          </p:nvPr>
        </p:nvSpPr>
        <p:spPr>
          <a:xfrm>
            <a:off x="677334" y="1648919"/>
            <a:ext cx="8596668" cy="4392444"/>
          </a:xfrm>
        </p:spPr>
        <p:txBody>
          <a:bodyPr/>
          <a:lstStyle/>
          <a:p>
            <a:r>
              <a:rPr lang="en-US" sz="2000" b="1" dirty="0" smtClean="0"/>
              <a:t> Concept: </a:t>
            </a:r>
          </a:p>
          <a:p>
            <a:pPr marL="0" indent="0">
              <a:buNone/>
            </a:pPr>
            <a:r>
              <a:rPr lang="en-US" dirty="0"/>
              <a:t>Macroeconomic analysis relies on several different metrics to compare economic productivity and standards of living between countries and across time. One popular metric is purchasing power parity (PPP).</a:t>
            </a:r>
            <a:endParaRPr lang="en-US" dirty="0" smtClean="0"/>
          </a:p>
          <a:p>
            <a:pPr marL="0" indent="0">
              <a:buNone/>
            </a:pPr>
            <a:r>
              <a:rPr lang="en-US" dirty="0" smtClean="0"/>
              <a:t>	</a:t>
            </a:r>
            <a:r>
              <a:rPr lang="en-US" dirty="0"/>
              <a:t> The concept is based on the </a:t>
            </a:r>
            <a:r>
              <a:rPr lang="en-US" i="1" dirty="0">
                <a:hlinkClick r:id="rId2" tooltip="Law of one price"/>
              </a:rPr>
              <a:t>law of one price</a:t>
            </a:r>
            <a:r>
              <a:rPr lang="en-US" dirty="0"/>
              <a:t>, where in the absence of </a:t>
            </a:r>
            <a:r>
              <a:rPr lang="en-US" dirty="0">
                <a:hlinkClick r:id="rId3" tooltip="Transaction cost"/>
              </a:rPr>
              <a:t>transaction costs</a:t>
            </a:r>
            <a:r>
              <a:rPr lang="en-US" dirty="0"/>
              <a:t> and official </a:t>
            </a:r>
            <a:r>
              <a:rPr lang="en-US" dirty="0">
                <a:hlinkClick r:id="rId4" tooltip="Trade barrier"/>
              </a:rPr>
              <a:t>trade barriers</a:t>
            </a:r>
            <a:r>
              <a:rPr lang="en-US" dirty="0"/>
              <a:t>, identical goods will have the same price in different markets when the prices are expressed in the same currency</a:t>
            </a:r>
            <a:r>
              <a:rPr lang="en-US" dirty="0" smtClean="0"/>
              <a:t>.</a:t>
            </a:r>
            <a:endParaRPr lang="en-US" dirty="0"/>
          </a:p>
        </p:txBody>
      </p:sp>
    </p:spTree>
    <p:extLst>
      <p:ext uri="{BB962C8B-B14F-4D97-AF65-F5344CB8AC3E}">
        <p14:creationId xmlns:p14="http://schemas.microsoft.com/office/powerpoint/2010/main" val="20105917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89416"/>
          </a:xfrm>
        </p:spPr>
        <p:txBody>
          <a:bodyPr>
            <a:normAutofit fontScale="90000"/>
          </a:bodyPr>
          <a:lstStyle/>
          <a:p>
            <a:pPr algn="ctr"/>
            <a:r>
              <a:rPr lang="en-US" dirty="0"/>
              <a:t>Purchasing power </a:t>
            </a:r>
            <a:r>
              <a:rPr lang="en-US" dirty="0" smtClean="0"/>
              <a:t>parity (PPP)</a:t>
            </a:r>
            <a:r>
              <a:rPr lang="en-US" dirty="0"/>
              <a:t/>
            </a:r>
            <a:br>
              <a:rPr lang="en-US" dirty="0"/>
            </a:br>
            <a:endParaRPr lang="en-US" dirty="0"/>
          </a:p>
        </p:txBody>
      </p:sp>
      <p:sp>
        <p:nvSpPr>
          <p:cNvPr id="3" name="Content Placeholder 2"/>
          <p:cNvSpPr>
            <a:spLocks noGrp="1"/>
          </p:cNvSpPr>
          <p:nvPr>
            <p:ph idx="1"/>
          </p:nvPr>
        </p:nvSpPr>
        <p:spPr>
          <a:xfrm>
            <a:off x="677334" y="1499017"/>
            <a:ext cx="8596668" cy="4542346"/>
          </a:xfrm>
        </p:spPr>
        <p:txBody>
          <a:bodyPr/>
          <a:lstStyle/>
          <a:p>
            <a:r>
              <a:rPr lang="en-US" dirty="0" smtClean="0"/>
              <a:t> </a:t>
            </a:r>
            <a:r>
              <a:rPr lang="en-US" sz="2000" b="1" dirty="0" smtClean="0"/>
              <a:t>Definition: </a:t>
            </a:r>
            <a:r>
              <a:rPr lang="en-US" dirty="0" smtClean="0"/>
              <a:t>Purchasing </a:t>
            </a:r>
            <a:r>
              <a:rPr lang="en-US" dirty="0"/>
              <a:t>power parity (PPP) is an economic theory that compares different countries' currencies through a "basket of goods" approach</a:t>
            </a:r>
            <a:r>
              <a:rPr lang="en-US" dirty="0" smtClean="0"/>
              <a:t>. </a:t>
            </a:r>
            <a:r>
              <a:rPr lang="en-US" dirty="0"/>
              <a:t> According to this concept, two currencies are in equilibrium or at par when a basket of goods (taking into account the exchange rate) is priced the same in both countries.  </a:t>
            </a:r>
            <a:endParaRPr lang="en-US" dirty="0" smtClean="0"/>
          </a:p>
          <a:p>
            <a:r>
              <a:rPr lang="en-US" dirty="0"/>
              <a:t> </a:t>
            </a:r>
            <a:r>
              <a:rPr lang="en-US" dirty="0" smtClean="0"/>
              <a:t>Measurement of PPP:</a:t>
            </a:r>
          </a:p>
          <a:p>
            <a:pPr lvl="1"/>
            <a:r>
              <a:rPr lang="en-US" dirty="0"/>
              <a:t> </a:t>
            </a:r>
            <a:r>
              <a:rPr lang="en-US" b="1" dirty="0"/>
              <a:t>Law of one price</a:t>
            </a:r>
          </a:p>
          <a:p>
            <a:pPr lvl="1"/>
            <a:r>
              <a:rPr lang="en-US" dirty="0" smtClean="0"/>
              <a:t> </a:t>
            </a:r>
            <a:r>
              <a:rPr lang="en-US" b="1" dirty="0"/>
              <a:t>Big Mac Index</a:t>
            </a:r>
          </a:p>
          <a:p>
            <a:pPr lvl="1"/>
            <a:r>
              <a:rPr lang="en-US" dirty="0" smtClean="0"/>
              <a:t> </a:t>
            </a:r>
            <a:r>
              <a:rPr lang="en-US" b="1" dirty="0"/>
              <a:t>iPad Index</a:t>
            </a:r>
          </a:p>
          <a:p>
            <a:pPr lvl="1"/>
            <a:r>
              <a:rPr lang="en-US" dirty="0" smtClean="0"/>
              <a:t> </a:t>
            </a:r>
            <a:r>
              <a:rPr lang="en-US" b="1" dirty="0"/>
              <a:t>KFC </a:t>
            </a:r>
            <a:r>
              <a:rPr lang="en-US" b="1" dirty="0" smtClean="0"/>
              <a:t>Index</a:t>
            </a:r>
            <a:endParaRPr lang="en-US" b="1" dirty="0"/>
          </a:p>
        </p:txBody>
      </p:sp>
    </p:spTree>
    <p:extLst>
      <p:ext uri="{BB962C8B-B14F-4D97-AF65-F5344CB8AC3E}">
        <p14:creationId xmlns:p14="http://schemas.microsoft.com/office/powerpoint/2010/main" val="4116211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66750"/>
          </a:xfrm>
        </p:spPr>
        <p:txBody>
          <a:bodyPr>
            <a:normAutofit fontScale="90000"/>
          </a:bodyPr>
          <a:lstStyle/>
          <a:p>
            <a:r>
              <a:rPr lang="en-US" b="1" dirty="0"/>
              <a:t>How to Determine GDP</a:t>
            </a:r>
            <a:br>
              <a:rPr lang="en-US" b="1" dirty="0"/>
            </a:br>
            <a:endParaRPr lang="en-US" dirty="0"/>
          </a:p>
        </p:txBody>
      </p:sp>
      <p:sp>
        <p:nvSpPr>
          <p:cNvPr id="3" name="Content Placeholder 2"/>
          <p:cNvSpPr>
            <a:spLocks noGrp="1"/>
          </p:cNvSpPr>
          <p:nvPr>
            <p:ph idx="1"/>
          </p:nvPr>
        </p:nvSpPr>
        <p:spPr>
          <a:xfrm>
            <a:off x="677334" y="1485901"/>
            <a:ext cx="8596668" cy="4555462"/>
          </a:xfrm>
        </p:spPr>
        <p:txBody>
          <a:bodyPr/>
          <a:lstStyle/>
          <a:p>
            <a:r>
              <a:rPr lang="en-US" dirty="0"/>
              <a:t> There are three primary methods by which GDP can be determined. All, when correctly calculated, should yield the same figure. </a:t>
            </a:r>
            <a:endParaRPr lang="en-US" dirty="0" smtClean="0"/>
          </a:p>
          <a:p>
            <a:r>
              <a:rPr lang="en-US" dirty="0" smtClean="0"/>
              <a:t>These </a:t>
            </a:r>
            <a:r>
              <a:rPr lang="en-US" dirty="0"/>
              <a:t>three approaches are often </a:t>
            </a:r>
            <a:r>
              <a:rPr lang="en-US" dirty="0" smtClean="0"/>
              <a:t>termed </a:t>
            </a:r>
          </a:p>
          <a:p>
            <a:pPr lvl="1"/>
            <a:r>
              <a:rPr lang="en-US" dirty="0" smtClean="0"/>
              <a:t>A. </a:t>
            </a:r>
            <a:r>
              <a:rPr lang="en-US" dirty="0"/>
              <a:t>the expenditure approach, </a:t>
            </a:r>
            <a:endParaRPr lang="en-US" dirty="0" smtClean="0"/>
          </a:p>
          <a:p>
            <a:pPr lvl="1"/>
            <a:r>
              <a:rPr lang="en-US" dirty="0" smtClean="0"/>
              <a:t>B. the </a:t>
            </a:r>
            <a:r>
              <a:rPr lang="en-US" dirty="0"/>
              <a:t>output (or production) approach and </a:t>
            </a:r>
            <a:endParaRPr lang="en-US" dirty="0" smtClean="0"/>
          </a:p>
          <a:p>
            <a:pPr lvl="1"/>
            <a:r>
              <a:rPr lang="en-US" dirty="0" smtClean="0"/>
              <a:t>C. the </a:t>
            </a:r>
            <a:r>
              <a:rPr lang="en-US" dirty="0"/>
              <a:t>income approach</a:t>
            </a:r>
          </a:p>
        </p:txBody>
      </p:sp>
    </p:spTree>
    <p:extLst>
      <p:ext uri="{BB962C8B-B14F-4D97-AF65-F5344CB8AC3E}">
        <p14:creationId xmlns:p14="http://schemas.microsoft.com/office/powerpoint/2010/main" val="23435945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Per Capita Income</a:t>
            </a:r>
            <a:endParaRPr lang="en-US" dirty="0"/>
          </a:p>
        </p:txBody>
      </p:sp>
      <p:sp>
        <p:nvSpPr>
          <p:cNvPr id="3" name="Content Placeholder 2"/>
          <p:cNvSpPr>
            <a:spLocks noGrp="1"/>
          </p:cNvSpPr>
          <p:nvPr>
            <p:ph idx="1"/>
          </p:nvPr>
        </p:nvSpPr>
        <p:spPr/>
        <p:txBody>
          <a:bodyPr/>
          <a:lstStyle/>
          <a:p>
            <a:r>
              <a:rPr lang="en-US" b="1" dirty="0"/>
              <a:t>Per capita income</a:t>
            </a:r>
            <a:r>
              <a:rPr lang="en-US" dirty="0"/>
              <a:t> (</a:t>
            </a:r>
            <a:r>
              <a:rPr lang="en-US" b="1" dirty="0"/>
              <a:t>PCI</a:t>
            </a:r>
            <a:r>
              <a:rPr lang="en-US" dirty="0"/>
              <a:t>) or </a:t>
            </a:r>
            <a:r>
              <a:rPr lang="en-US" b="1" dirty="0"/>
              <a:t>average </a:t>
            </a:r>
            <a:r>
              <a:rPr lang="en-US" b="1" dirty="0" smtClean="0"/>
              <a:t>income </a:t>
            </a:r>
            <a:r>
              <a:rPr lang="en-US" dirty="0" smtClean="0"/>
              <a:t>measures </a:t>
            </a:r>
            <a:r>
              <a:rPr lang="en-US" dirty="0"/>
              <a:t>the average income earned per person in a given area (city, region, country, etc.) in a specified year. It is calculated by dividing the area's total income by its total population</a:t>
            </a:r>
            <a:r>
              <a:rPr lang="en-US" dirty="0" smtClean="0"/>
              <a:t>.</a:t>
            </a:r>
          </a:p>
          <a:p>
            <a:pPr marL="0" indent="0">
              <a:buNone/>
            </a:pPr>
            <a:endParaRPr lang="en-US" dirty="0"/>
          </a:p>
        </p:txBody>
      </p:sp>
    </p:spTree>
    <p:extLst>
      <p:ext uri="{BB962C8B-B14F-4D97-AF65-F5344CB8AC3E}">
        <p14:creationId xmlns:p14="http://schemas.microsoft.com/office/powerpoint/2010/main" val="27005499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1320800"/>
          </a:xfrm>
        </p:spPr>
        <p:txBody>
          <a:bodyPr/>
          <a:lstStyle/>
          <a:p>
            <a:pPr algn="ctr"/>
            <a:r>
              <a:rPr lang="en-US" dirty="0" smtClean="0"/>
              <a:t>PCI of Bangladesh</a:t>
            </a:r>
            <a:endParaRPr lang="en-US" dirty="0"/>
          </a:p>
        </p:txBody>
      </p:sp>
      <p:pic>
        <p:nvPicPr>
          <p:cNvPr id="4" name="Content Placeholder 3"/>
          <p:cNvPicPr>
            <a:picLocks noGrp="1" noChangeAspect="1"/>
          </p:cNvPicPr>
          <p:nvPr>
            <p:ph idx="1"/>
          </p:nvPr>
        </p:nvPicPr>
        <p:blipFill>
          <a:blip r:embed="rId2"/>
          <a:stretch>
            <a:fillRect/>
          </a:stretch>
        </p:blipFill>
        <p:spPr>
          <a:xfrm>
            <a:off x="1330671" y="1169233"/>
            <a:ext cx="6909010" cy="5688767"/>
          </a:xfrm>
          <a:prstGeom prst="rect">
            <a:avLst/>
          </a:prstGeom>
        </p:spPr>
      </p:pic>
    </p:spTree>
    <p:extLst>
      <p:ext uri="{BB962C8B-B14F-4D97-AF65-F5344CB8AC3E}">
        <p14:creationId xmlns:p14="http://schemas.microsoft.com/office/powerpoint/2010/main" val="38803872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u="sng" dirty="0">
                <a:hlinkClick r:id="rId2" tooltip="List of countries by GNI (PPP) per capita"/>
              </a:rPr>
              <a:t>Countries by GNI (PPP) per capita</a:t>
            </a:r>
            <a:r>
              <a:rPr lang="en-US" sz="3200" dirty="0"/>
              <a:t> in 2016</a:t>
            </a:r>
          </a:p>
        </p:txBody>
      </p:sp>
      <p:sp>
        <p:nvSpPr>
          <p:cNvPr id="3" name="Content Placeholder 2"/>
          <p:cNvSpPr>
            <a:spLocks noGrp="1"/>
          </p:cNvSpPr>
          <p:nvPr>
            <p:ph idx="1"/>
          </p:nvPr>
        </p:nvSpPr>
        <p:spPr/>
        <p:txBody>
          <a:bodyPr/>
          <a:lstStyle/>
          <a:p>
            <a:endParaRPr lang="en-US"/>
          </a:p>
        </p:txBody>
      </p:sp>
      <p:pic>
        <p:nvPicPr>
          <p:cNvPr id="2050" name="Picture 2" descr="https://upload.wikimedia.org/wikipedia/commons/thumb/2/26/Countries_by_GNI_%28PPP%29_per_capita_in_2016.png/440px-Countries_by_GNI_%28PPP%29_per_capita_in_2016.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4656" y="1573967"/>
            <a:ext cx="7776373" cy="44673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44558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Top 10 countries in PCI</a:t>
            </a:r>
            <a:endParaRPr lang="en-US" dirty="0"/>
          </a:p>
        </p:txBody>
      </p:sp>
      <p:sp>
        <p:nvSpPr>
          <p:cNvPr id="3" name="Content Placeholder 2"/>
          <p:cNvSpPr>
            <a:spLocks noGrp="1"/>
          </p:cNvSpPr>
          <p:nvPr>
            <p:ph idx="1"/>
          </p:nvPr>
        </p:nvSpPr>
        <p:spPr/>
        <p:txBody>
          <a:bodyPr/>
          <a:lstStyle/>
          <a:p>
            <a:endParaRPr lang="en-US"/>
          </a:p>
        </p:txBody>
      </p:sp>
      <p:pic>
        <p:nvPicPr>
          <p:cNvPr id="3074" name="Picture 2" descr="top 10 countries according to per capita income à¦à¦° à¦à¦¬à¦¿à¦° à¦«à¦²à¦¾à¦«à¦²"/>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95338" y="1521525"/>
            <a:ext cx="6607886" cy="51588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95532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to Determine GDP</a:t>
            </a:r>
            <a:endParaRPr lang="en-US" dirty="0"/>
          </a:p>
        </p:txBody>
      </p:sp>
      <p:sp>
        <p:nvSpPr>
          <p:cNvPr id="3" name="Content Placeholder 2"/>
          <p:cNvSpPr>
            <a:spLocks noGrp="1"/>
          </p:cNvSpPr>
          <p:nvPr>
            <p:ph idx="1"/>
          </p:nvPr>
        </p:nvSpPr>
        <p:spPr>
          <a:xfrm>
            <a:off x="677334" y="1528997"/>
            <a:ext cx="8596668" cy="4512365"/>
          </a:xfrm>
        </p:spPr>
        <p:txBody>
          <a:bodyPr/>
          <a:lstStyle/>
          <a:p>
            <a:pPr lvl="1" algn="ctr"/>
            <a:r>
              <a:rPr lang="en-US" sz="2400" b="1" dirty="0"/>
              <a:t>A. the expenditure </a:t>
            </a:r>
            <a:r>
              <a:rPr lang="en-US" sz="2400" b="1" dirty="0" smtClean="0"/>
              <a:t>approach:  </a:t>
            </a:r>
            <a:endParaRPr lang="en-US" sz="2400" b="1" dirty="0"/>
          </a:p>
          <a:p>
            <a:r>
              <a:rPr lang="en-US" dirty="0"/>
              <a:t>The </a:t>
            </a:r>
            <a:r>
              <a:rPr lang="en-US" b="1" dirty="0"/>
              <a:t>expenditure approach </a:t>
            </a:r>
            <a:r>
              <a:rPr lang="en-US" dirty="0" smtClean="0"/>
              <a:t>or spending approach,</a:t>
            </a:r>
            <a:r>
              <a:rPr lang="en-US" b="1" dirty="0" smtClean="0"/>
              <a:t> </a:t>
            </a:r>
            <a:r>
              <a:rPr lang="en-US" dirty="0"/>
              <a:t>which is the most common method, calculates</a:t>
            </a:r>
            <a:r>
              <a:rPr lang="en-US" b="1" dirty="0"/>
              <a:t> the monies spent by the different groups that participate in the economy</a:t>
            </a:r>
            <a:r>
              <a:rPr lang="en-US" dirty="0"/>
              <a:t>. For instance, consumers spend money to buy various goods and services and businesses spend money as they invest in their business activities (buying machinery, for instance). And governments also spend money. All these activities contribute to the GDP of a country. In addition, some of the goods and services that an economy makes are exported overseas, </a:t>
            </a:r>
            <a:r>
              <a:rPr lang="en-US" dirty="0" smtClean="0"/>
              <a:t>their </a:t>
            </a:r>
            <a:r>
              <a:rPr lang="en-US" b="1" dirty="0" smtClean="0"/>
              <a:t>net export</a:t>
            </a:r>
            <a:r>
              <a:rPr lang="en-US" dirty="0" smtClean="0"/>
              <a:t>. </a:t>
            </a:r>
            <a:r>
              <a:rPr lang="en-US" dirty="0"/>
              <a:t>And some of the products and services that are consumed within the country are imports from overseas. The GDP calculation also accounts for spending on exports and imports. </a:t>
            </a:r>
          </a:p>
        </p:txBody>
      </p:sp>
    </p:spTree>
    <p:extLst>
      <p:ext uri="{BB962C8B-B14F-4D97-AF65-F5344CB8AC3E}">
        <p14:creationId xmlns:p14="http://schemas.microsoft.com/office/powerpoint/2010/main" val="26896557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a:t>
            </a:r>
            <a:r>
              <a:rPr lang="en-US" b="1" dirty="0"/>
              <a:t>expenditure approach</a:t>
            </a:r>
            <a:endParaRPr lang="en-US" dirty="0"/>
          </a:p>
        </p:txBody>
      </p:sp>
      <p:sp>
        <p:nvSpPr>
          <p:cNvPr id="3" name="Content Placeholder 2"/>
          <p:cNvSpPr>
            <a:spLocks noGrp="1"/>
          </p:cNvSpPr>
          <p:nvPr>
            <p:ph idx="1"/>
          </p:nvPr>
        </p:nvSpPr>
        <p:spPr/>
        <p:txBody>
          <a:bodyPr>
            <a:normAutofit/>
          </a:bodyPr>
          <a:lstStyle/>
          <a:p>
            <a:endParaRPr lang="en-US" dirty="0" smtClean="0"/>
          </a:p>
          <a:p>
            <a:pPr marL="0" indent="0">
              <a:buNone/>
            </a:pPr>
            <a:endParaRPr lang="en-US" dirty="0" smtClean="0"/>
          </a:p>
          <a:p>
            <a:r>
              <a:rPr lang="en-US" dirty="0"/>
              <a:t> A country's gross domestic product can be calculated using the following formula: </a:t>
            </a:r>
            <a:r>
              <a:rPr lang="en-US" b="1" dirty="0"/>
              <a:t>GDP = C + G + I + NX. </a:t>
            </a:r>
            <a:endParaRPr lang="en-US" b="1" dirty="0" smtClean="0"/>
          </a:p>
          <a:p>
            <a:r>
              <a:rPr lang="en-US" dirty="0" smtClean="0"/>
              <a:t>C </a:t>
            </a:r>
            <a:r>
              <a:rPr lang="en-US" dirty="0"/>
              <a:t>is equal to all private consumption, </a:t>
            </a:r>
            <a:r>
              <a:rPr lang="en-US" dirty="0" smtClean="0"/>
              <a:t>or consumer spending, </a:t>
            </a:r>
            <a:r>
              <a:rPr lang="en-US" dirty="0"/>
              <a:t>in a nation's economy, </a:t>
            </a:r>
            <a:endParaRPr lang="en-US" dirty="0" smtClean="0"/>
          </a:p>
          <a:p>
            <a:r>
              <a:rPr lang="en-US" dirty="0" smtClean="0"/>
              <a:t>G </a:t>
            </a:r>
            <a:r>
              <a:rPr lang="en-US" dirty="0"/>
              <a:t>is the sum of government spending, </a:t>
            </a:r>
            <a:endParaRPr lang="en-US" dirty="0" smtClean="0"/>
          </a:p>
          <a:p>
            <a:r>
              <a:rPr lang="en-US" dirty="0" smtClean="0"/>
              <a:t>I </a:t>
            </a:r>
            <a:r>
              <a:rPr lang="en-US" dirty="0"/>
              <a:t>is the sum of all the country's investment, including </a:t>
            </a:r>
            <a:r>
              <a:rPr lang="en-US" dirty="0" smtClean="0"/>
              <a:t>businesses capital expenditure </a:t>
            </a:r>
            <a:r>
              <a:rPr lang="en-US" dirty="0"/>
              <a:t>and </a:t>
            </a:r>
            <a:endParaRPr lang="en-US" dirty="0" smtClean="0"/>
          </a:p>
          <a:p>
            <a:r>
              <a:rPr lang="en-US" dirty="0" smtClean="0"/>
              <a:t>NX </a:t>
            </a:r>
            <a:r>
              <a:rPr lang="en-US" dirty="0"/>
              <a:t>is the nation's total net exports, calculated as total exports minus total imports (NX = Exports - Imports).</a:t>
            </a:r>
          </a:p>
        </p:txBody>
      </p:sp>
    </p:spTree>
    <p:extLst>
      <p:ext uri="{BB962C8B-B14F-4D97-AF65-F5344CB8AC3E}">
        <p14:creationId xmlns:p14="http://schemas.microsoft.com/office/powerpoint/2010/main" val="37070638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a:t>
            </a:r>
            <a:r>
              <a:rPr lang="en-US" b="1" dirty="0"/>
              <a:t>expenditure approach</a:t>
            </a:r>
            <a:endParaRPr lang="en-US" dirty="0"/>
          </a:p>
        </p:txBody>
      </p:sp>
      <p:pic>
        <p:nvPicPr>
          <p:cNvPr id="4" name="Content Placeholder 3"/>
          <p:cNvPicPr>
            <a:picLocks noGrp="1" noChangeAspect="1"/>
          </p:cNvPicPr>
          <p:nvPr>
            <p:ph idx="1"/>
          </p:nvPr>
        </p:nvPicPr>
        <p:blipFill>
          <a:blip r:embed="rId2"/>
          <a:stretch>
            <a:fillRect/>
          </a:stretch>
        </p:blipFill>
        <p:spPr>
          <a:xfrm>
            <a:off x="1050878" y="2286794"/>
            <a:ext cx="7779223" cy="3629025"/>
          </a:xfrm>
          <a:prstGeom prst="rect">
            <a:avLst/>
          </a:prstGeom>
        </p:spPr>
      </p:pic>
    </p:spTree>
    <p:extLst>
      <p:ext uri="{BB962C8B-B14F-4D97-AF65-F5344CB8AC3E}">
        <p14:creationId xmlns:p14="http://schemas.microsoft.com/office/powerpoint/2010/main" val="23452059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to Determine GDP</a:t>
            </a:r>
            <a:endParaRPr lang="en-US" dirty="0"/>
          </a:p>
        </p:txBody>
      </p:sp>
      <p:sp>
        <p:nvSpPr>
          <p:cNvPr id="3" name="Content Placeholder 2"/>
          <p:cNvSpPr>
            <a:spLocks noGrp="1"/>
          </p:cNvSpPr>
          <p:nvPr>
            <p:ph idx="1"/>
          </p:nvPr>
        </p:nvSpPr>
        <p:spPr/>
        <p:txBody>
          <a:bodyPr/>
          <a:lstStyle/>
          <a:p>
            <a:pPr lvl="1" algn="ctr"/>
            <a:r>
              <a:rPr lang="en-US" sz="2400" b="1" dirty="0" smtClean="0"/>
              <a:t> </a:t>
            </a:r>
            <a:r>
              <a:rPr lang="en-US" sz="2400" b="1" dirty="0"/>
              <a:t>B. the output (or production) </a:t>
            </a:r>
            <a:r>
              <a:rPr lang="en-US" sz="2400" b="1" dirty="0" smtClean="0"/>
              <a:t>approach:</a:t>
            </a:r>
          </a:p>
          <a:p>
            <a:pPr lvl="1" algn="ctr"/>
            <a:r>
              <a:rPr lang="en-US" dirty="0" smtClean="0"/>
              <a:t> </a:t>
            </a:r>
            <a:endParaRPr lang="en-US" dirty="0"/>
          </a:p>
          <a:p>
            <a:r>
              <a:rPr lang="en-US" dirty="0"/>
              <a:t> The </a:t>
            </a:r>
            <a:r>
              <a:rPr lang="en-US" b="1" dirty="0"/>
              <a:t>production approach</a:t>
            </a:r>
            <a:r>
              <a:rPr lang="en-US" dirty="0"/>
              <a:t> is something like the reverse of the expenditure approach. Instead of exclusively measuring input costs that feed economic activity, the production approach estimates the </a:t>
            </a:r>
            <a:r>
              <a:rPr lang="en-US" b="1" dirty="0"/>
              <a:t>total value of economic output and deducts costs of </a:t>
            </a:r>
            <a:r>
              <a:rPr lang="en-US" b="1" dirty="0">
                <a:hlinkClick r:id="rId2"/>
              </a:rPr>
              <a:t>intermediate goods</a:t>
            </a:r>
            <a:r>
              <a:rPr lang="en-US" dirty="0"/>
              <a:t> that are consumed in the process, like those of materials and services.</a:t>
            </a:r>
          </a:p>
        </p:txBody>
      </p:sp>
    </p:spTree>
    <p:extLst>
      <p:ext uri="{BB962C8B-B14F-4D97-AF65-F5344CB8AC3E}">
        <p14:creationId xmlns:p14="http://schemas.microsoft.com/office/powerpoint/2010/main" val="19505292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to Determine GDP</a:t>
            </a:r>
            <a:endParaRPr lang="en-US" dirty="0"/>
          </a:p>
        </p:txBody>
      </p:sp>
      <p:sp>
        <p:nvSpPr>
          <p:cNvPr id="3" name="Content Placeholder 2"/>
          <p:cNvSpPr>
            <a:spLocks noGrp="1"/>
          </p:cNvSpPr>
          <p:nvPr>
            <p:ph idx="1"/>
          </p:nvPr>
        </p:nvSpPr>
        <p:spPr>
          <a:xfrm>
            <a:off x="677334" y="1528997"/>
            <a:ext cx="8596668" cy="4512365"/>
          </a:xfrm>
        </p:spPr>
        <p:txBody>
          <a:bodyPr/>
          <a:lstStyle/>
          <a:p>
            <a:pPr marL="342900" lvl="1" indent="-342900" algn="ctr"/>
            <a:r>
              <a:rPr lang="en-US" sz="2400" b="1" dirty="0" smtClean="0"/>
              <a:t> </a:t>
            </a:r>
            <a:r>
              <a:rPr lang="en-US" sz="2400" b="1" dirty="0"/>
              <a:t>C. the income </a:t>
            </a:r>
            <a:r>
              <a:rPr lang="en-US" sz="2400" b="1" dirty="0" smtClean="0"/>
              <a:t>approach:</a:t>
            </a:r>
          </a:p>
          <a:p>
            <a:pPr marL="342900" lvl="1" indent="-342900" algn="ctr"/>
            <a:r>
              <a:rPr lang="en-US" dirty="0"/>
              <a:t>Income earned by all the </a:t>
            </a:r>
            <a:r>
              <a:rPr lang="en-US" dirty="0">
                <a:hlinkClick r:id="rId2"/>
              </a:rPr>
              <a:t>factors of production</a:t>
            </a:r>
            <a:r>
              <a:rPr lang="en-US" dirty="0"/>
              <a:t> in an economy includes the wages paid to labor, the rent earned by land, the return on capital in the form of interest, as well as an entrepreneur’s profits. An entrepreneur’s profits could be invested in his own business or it could be an investment in any outside business. All this constitutes national income, which is used both as an indicator of implied productivity and of implied expenditure</a:t>
            </a:r>
            <a:r>
              <a:rPr lang="en-US" dirty="0" smtClean="0"/>
              <a:t>.</a:t>
            </a:r>
          </a:p>
          <a:p>
            <a:pPr marL="342900" lvl="1" indent="-342900" algn="ctr"/>
            <a:r>
              <a:rPr lang="en-US" dirty="0"/>
              <a:t>In addition, the </a:t>
            </a:r>
            <a:r>
              <a:rPr lang="en-US" b="1" dirty="0"/>
              <a:t>income approach</a:t>
            </a:r>
            <a:r>
              <a:rPr lang="en-US" dirty="0"/>
              <a:t> factors in some adjustments for some items that don’t show up in these payments made to factors of production. For one, there are some taxes – such as </a:t>
            </a:r>
            <a:r>
              <a:rPr lang="en-US" dirty="0">
                <a:hlinkClick r:id="rId3"/>
              </a:rPr>
              <a:t>sales taxes</a:t>
            </a:r>
            <a:r>
              <a:rPr lang="en-US" dirty="0"/>
              <a:t> and </a:t>
            </a:r>
            <a:r>
              <a:rPr lang="en-US" dirty="0">
                <a:hlinkClick r:id="rId4"/>
              </a:rPr>
              <a:t>property taxes</a:t>
            </a:r>
            <a:r>
              <a:rPr lang="en-US" dirty="0"/>
              <a:t> – that are classified as indirect business taxes. In addition, </a:t>
            </a:r>
            <a:r>
              <a:rPr lang="en-US" dirty="0">
                <a:hlinkClick r:id="rId5"/>
              </a:rPr>
              <a:t>depreciation</a:t>
            </a:r>
            <a:r>
              <a:rPr lang="en-US" dirty="0"/>
              <a:t>, which is a reserve that businesses set aside to account for the replacement of equipment that tends to wear down with use, is also added to the national income.</a:t>
            </a:r>
          </a:p>
          <a:p>
            <a:endParaRPr lang="en-US" dirty="0"/>
          </a:p>
        </p:txBody>
      </p:sp>
    </p:spTree>
    <p:extLst>
      <p:ext uri="{BB962C8B-B14F-4D97-AF65-F5344CB8AC3E}">
        <p14:creationId xmlns:p14="http://schemas.microsoft.com/office/powerpoint/2010/main" val="27993344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685" y="899319"/>
            <a:ext cx="8596668" cy="1320800"/>
          </a:xfrm>
        </p:spPr>
        <p:txBody>
          <a:bodyPr/>
          <a:lstStyle/>
          <a:p>
            <a:pPr lvl="1" algn="l" defTabSz="457200" rtl="0">
              <a:spcBef>
                <a:spcPct val="0"/>
              </a:spcBef>
            </a:pPr>
            <a:r>
              <a:rPr lang="en-US" sz="2400" b="1" dirty="0"/>
              <a:t>T</a:t>
            </a:r>
            <a:r>
              <a:rPr lang="en-US" sz="2400" b="1" dirty="0" smtClean="0"/>
              <a:t>he </a:t>
            </a:r>
            <a:r>
              <a:rPr lang="en-US" sz="2400" b="1" dirty="0"/>
              <a:t>income approach:</a:t>
            </a:r>
            <a:br>
              <a:rPr lang="en-US" sz="2400" b="1" dirty="0"/>
            </a:b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94744" y="2220119"/>
            <a:ext cx="5162550" cy="3762375"/>
          </a:xfrm>
        </p:spPr>
      </p:pic>
    </p:spTree>
    <p:extLst>
      <p:ext uri="{BB962C8B-B14F-4D97-AF65-F5344CB8AC3E}">
        <p14:creationId xmlns:p14="http://schemas.microsoft.com/office/powerpoint/2010/main" val="2936548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income approach</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68991" y="2074460"/>
            <a:ext cx="8775510" cy="4408227"/>
          </a:xfrm>
        </p:spPr>
      </p:pic>
    </p:spTree>
    <p:extLst>
      <p:ext uri="{BB962C8B-B14F-4D97-AF65-F5344CB8AC3E}">
        <p14:creationId xmlns:p14="http://schemas.microsoft.com/office/powerpoint/2010/main" val="102452903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TotalTime>
  <Words>742</Words>
  <Application>Microsoft Office PowerPoint</Application>
  <PresentationFormat>Widescreen</PresentationFormat>
  <Paragraphs>101</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Times New Roman</vt:lpstr>
      <vt:lpstr>Trebuchet MS</vt:lpstr>
      <vt:lpstr>Wingdings 3</vt:lpstr>
      <vt:lpstr>Facet</vt:lpstr>
      <vt:lpstr>Gross Domestic Product (GDP)</vt:lpstr>
      <vt:lpstr>How to Determine GDP </vt:lpstr>
      <vt:lpstr>How to Determine GDP</vt:lpstr>
      <vt:lpstr>The expenditure approach</vt:lpstr>
      <vt:lpstr>The expenditure approach</vt:lpstr>
      <vt:lpstr>How to Determine GDP</vt:lpstr>
      <vt:lpstr>How to Determine GDP</vt:lpstr>
      <vt:lpstr>The income approach: </vt:lpstr>
      <vt:lpstr>The income approach</vt:lpstr>
      <vt:lpstr>The income approach</vt:lpstr>
      <vt:lpstr>PowerPoint Presentation</vt:lpstr>
      <vt:lpstr>PowerPoint Presentation</vt:lpstr>
      <vt:lpstr>GDP of South Asian Countries</vt:lpstr>
      <vt:lpstr>GDP Growth of Bangladesh</vt:lpstr>
      <vt:lpstr>Top 10 Biggest GDP in the World</vt:lpstr>
      <vt:lpstr>Wealthiest Countries in the World</vt:lpstr>
      <vt:lpstr>Gross National Income (GNI)</vt:lpstr>
      <vt:lpstr>Purchasing power parity (PPP)</vt:lpstr>
      <vt:lpstr>Purchasing power parity (PPP) </vt:lpstr>
      <vt:lpstr>Per Capita Income</vt:lpstr>
      <vt:lpstr>PCI of Bangladesh</vt:lpstr>
      <vt:lpstr>Countries by GNI (PPP) per capita in 2016</vt:lpstr>
      <vt:lpstr>Top 10 countries in PCI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AlamgirPC</dc:creator>
  <cp:lastModifiedBy>AlamgirPC</cp:lastModifiedBy>
  <cp:revision>3</cp:revision>
  <dcterms:created xsi:type="dcterms:W3CDTF">2020-06-23T07:38:56Z</dcterms:created>
  <dcterms:modified xsi:type="dcterms:W3CDTF">2020-07-01T06:01:50Z</dcterms:modified>
</cp:coreProperties>
</file>