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77" r:id="rId10"/>
    <p:sldId id="280" r:id="rId11"/>
    <p:sldId id="279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2" r:id="rId21"/>
    <p:sldId id="270" r:id="rId22"/>
    <p:sldId id="289" r:id="rId23"/>
    <p:sldId id="271" r:id="rId24"/>
    <p:sldId id="283" r:id="rId25"/>
    <p:sldId id="272" r:id="rId26"/>
    <p:sldId id="273" r:id="rId27"/>
    <p:sldId id="284" r:id="rId28"/>
    <p:sldId id="285" r:id="rId29"/>
    <p:sldId id="286" r:id="rId30"/>
    <p:sldId id="275" r:id="rId31"/>
    <p:sldId id="276" r:id="rId32"/>
    <p:sldId id="287" r:id="rId33"/>
    <p:sldId id="288" r:id="rId34"/>
    <p:sldId id="290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92575" y="1212849"/>
            <a:ext cx="400684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0D0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D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D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D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1779" y="901700"/>
            <a:ext cx="556844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D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5016" y="1484756"/>
            <a:ext cx="9693910" cy="3676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5591" y="0"/>
            <a:ext cx="5015865" cy="6858000"/>
            <a:chOff x="545591" y="0"/>
            <a:chExt cx="5015865" cy="6858000"/>
          </a:xfrm>
        </p:grpSpPr>
        <p:sp>
          <p:nvSpPr>
            <p:cNvPr id="3" name="object 3"/>
            <p:cNvSpPr/>
            <p:nvPr/>
          </p:nvSpPr>
          <p:spPr>
            <a:xfrm>
              <a:off x="984504" y="0"/>
              <a:ext cx="1062990" cy="2778760"/>
            </a:xfrm>
            <a:custGeom>
              <a:avLst/>
              <a:gdLst/>
              <a:ahLst/>
              <a:cxnLst/>
              <a:rect l="l" t="t" r="r" b="b"/>
              <a:pathLst>
                <a:path w="1062989" h="2778760">
                  <a:moveTo>
                    <a:pt x="1062591" y="0"/>
                  </a:moveTo>
                  <a:lnTo>
                    <a:pt x="681592" y="0"/>
                  </a:lnTo>
                  <a:lnTo>
                    <a:pt x="0" y="2687828"/>
                  </a:lnTo>
                  <a:lnTo>
                    <a:pt x="357251" y="2778252"/>
                  </a:lnTo>
                  <a:lnTo>
                    <a:pt x="1062591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5591" y="0"/>
              <a:ext cx="1035685" cy="2668905"/>
            </a:xfrm>
            <a:custGeom>
              <a:avLst/>
              <a:gdLst/>
              <a:ahLst/>
              <a:cxnLst/>
              <a:rect l="l" t="t" r="r" b="b"/>
              <a:pathLst>
                <a:path w="1035685" h="2668905">
                  <a:moveTo>
                    <a:pt x="1035159" y="0"/>
                  </a:moveTo>
                  <a:lnTo>
                    <a:pt x="652106" y="0"/>
                  </a:lnTo>
                  <a:lnTo>
                    <a:pt x="0" y="2578100"/>
                  </a:lnTo>
                  <a:lnTo>
                    <a:pt x="348094" y="2663825"/>
                  </a:lnTo>
                  <a:lnTo>
                    <a:pt x="357632" y="2668524"/>
                  </a:lnTo>
                  <a:lnTo>
                    <a:pt x="103515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91" y="2583179"/>
              <a:ext cx="2694940" cy="4274820"/>
            </a:xfrm>
            <a:custGeom>
              <a:avLst/>
              <a:gdLst/>
              <a:ahLst/>
              <a:cxnLst/>
              <a:rect l="l" t="t" r="r" b="b"/>
              <a:pathLst>
                <a:path w="2694940" h="4274820">
                  <a:moveTo>
                    <a:pt x="0" y="0"/>
                  </a:moveTo>
                  <a:lnTo>
                    <a:pt x="2575306" y="4274820"/>
                  </a:lnTo>
                  <a:lnTo>
                    <a:pt x="2694432" y="4274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075" y="2692907"/>
              <a:ext cx="3331845" cy="4165600"/>
            </a:xfrm>
            <a:custGeom>
              <a:avLst/>
              <a:gdLst/>
              <a:ahLst/>
              <a:cxnLst/>
              <a:rect l="l" t="t" r="r" b="b"/>
              <a:pathLst>
                <a:path w="3331845" h="4165600">
                  <a:moveTo>
                    <a:pt x="0" y="0"/>
                  </a:moveTo>
                  <a:lnTo>
                    <a:pt x="3207639" y="4165091"/>
                  </a:lnTo>
                  <a:lnTo>
                    <a:pt x="3331464" y="4165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4504" y="2688335"/>
              <a:ext cx="4577080" cy="4170045"/>
            </a:xfrm>
            <a:custGeom>
              <a:avLst/>
              <a:gdLst/>
              <a:ahLst/>
              <a:cxnLst/>
              <a:rect l="l" t="t" r="r" b="b"/>
              <a:pathLst>
                <a:path w="4577080" h="4170045">
                  <a:moveTo>
                    <a:pt x="0" y="0"/>
                  </a:moveTo>
                  <a:lnTo>
                    <a:pt x="4762" y="4699"/>
                  </a:lnTo>
                  <a:lnTo>
                    <a:pt x="3336798" y="4169664"/>
                  </a:lnTo>
                  <a:lnTo>
                    <a:pt x="4576572" y="4169664"/>
                  </a:lnTo>
                  <a:lnTo>
                    <a:pt x="357124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591" y="2578607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3584575" h="4279900">
                  <a:moveTo>
                    <a:pt x="0" y="0"/>
                  </a:moveTo>
                  <a:lnTo>
                    <a:pt x="0" y="4699"/>
                  </a:lnTo>
                  <a:lnTo>
                    <a:pt x="2693924" y="4279391"/>
                  </a:lnTo>
                  <a:lnTo>
                    <a:pt x="3584448" y="4279391"/>
                  </a:lnTo>
                  <a:lnTo>
                    <a:pt x="419087" y="176149"/>
                  </a:lnTo>
                  <a:lnTo>
                    <a:pt x="361937" y="95250"/>
                  </a:lnTo>
                  <a:lnTo>
                    <a:pt x="357174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2542" y="1898711"/>
            <a:ext cx="5085458" cy="1760097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785"/>
              </a:spcBef>
            </a:pPr>
            <a:r>
              <a:rPr sz="6000" spc="-5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Corbel"/>
              </a:rPr>
              <a:t>Lecture-5</a:t>
            </a:r>
            <a:endParaRPr sz="6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orbel"/>
            </a:endParaRPr>
          </a:p>
          <a:p>
            <a:pPr marL="158115" algn="ctr">
              <a:lnSpc>
                <a:spcPct val="100000"/>
              </a:lnSpc>
              <a:spcBef>
                <a:spcPts val="905"/>
              </a:spcBef>
            </a:pPr>
            <a:r>
              <a:rPr sz="3200" spc="-35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Corbel"/>
              </a:rPr>
              <a:t>Work</a:t>
            </a:r>
            <a:r>
              <a:rPr lang="en-US" sz="3200" spc="-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Corbel"/>
              </a:rPr>
              <a:t>,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Corbel"/>
              </a:rPr>
              <a:t>Energy</a:t>
            </a:r>
            <a:r>
              <a:rPr lang="en-US" sz="3200" spc="-5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Corbel"/>
              </a:rPr>
              <a:t>, Power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k And Simple Machines">
            <a:extLst>
              <a:ext uri="{FF2B5EF4-FFF2-40B4-BE49-F238E27FC236}">
                <a16:creationId xmlns:a16="http://schemas.microsoft.com/office/drawing/2014/main" id="{A80D9B2A-9EDA-44C4-BC25-79F7F5BF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990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8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mple machines">
            <a:extLst>
              <a:ext uri="{FF2B5EF4-FFF2-40B4-BE49-F238E27FC236}">
                <a16:creationId xmlns:a16="http://schemas.microsoft.com/office/drawing/2014/main" id="{0D5E4894-03ED-487B-9D98-B2B962B9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8534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2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ss module 1 chpt 1 investigating forces">
            <a:extLst>
              <a:ext uri="{FF2B5EF4-FFF2-40B4-BE49-F238E27FC236}">
                <a16:creationId xmlns:a16="http://schemas.microsoft.com/office/drawing/2014/main" id="{B048FFF0-E7F4-47F0-85C0-E106F3EC8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3235" r="2351" b="4907"/>
          <a:stretch/>
        </p:blipFill>
        <p:spPr bwMode="auto">
          <a:xfrm>
            <a:off x="2133600" y="552450"/>
            <a:ext cx="88392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6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026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Work</a:t>
            </a:r>
            <a:r>
              <a:rPr spc="-25" dirty="0"/>
              <a:t> </a:t>
            </a:r>
            <a:r>
              <a:rPr spc="-10" dirty="0"/>
              <a:t>Energy</a:t>
            </a:r>
            <a:r>
              <a:rPr spc="-15" dirty="0"/>
              <a:t> Theorem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116" y="2415666"/>
            <a:ext cx="9863455" cy="24853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work-energy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theorem</a:t>
            </a:r>
            <a:r>
              <a:rPr sz="2400" spc="-5" dirty="0">
                <a:latin typeface="Cambria"/>
                <a:cs typeface="Cambria"/>
              </a:rPr>
              <a:t> states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that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done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by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 sum</a:t>
            </a:r>
            <a:r>
              <a:rPr sz="2400" spc="5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5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all 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forces </a:t>
            </a:r>
            <a:r>
              <a:rPr sz="2400" spc="-5" dirty="0">
                <a:latin typeface="Cambria"/>
                <a:cs typeface="Cambria"/>
              </a:rPr>
              <a:t>acting on an object </a:t>
            </a:r>
            <a:r>
              <a:rPr sz="2400" dirty="0">
                <a:latin typeface="Cambria"/>
                <a:cs typeface="Cambria"/>
              </a:rPr>
              <a:t>is equal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change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that object's </a:t>
            </a:r>
            <a:r>
              <a:rPr sz="2400" dirty="0">
                <a:latin typeface="Cambria"/>
                <a:cs typeface="Cambria"/>
              </a:rPr>
              <a:t>kinetic 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energy.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mbria"/>
                <a:cs typeface="Cambria"/>
              </a:rPr>
              <a:t>Mathematically,</a:t>
            </a:r>
            <a:endParaRPr sz="24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  <a:spcBef>
                <a:spcPts val="885"/>
              </a:spcBef>
            </a:pPr>
            <a:r>
              <a:rPr sz="2400" spc="-5" dirty="0">
                <a:latin typeface="Cambria"/>
                <a:cs typeface="Cambria"/>
              </a:rPr>
              <a:t>Δ</a:t>
            </a:r>
            <a:r>
              <a:rPr sz="2400" spc="-5" dirty="0">
                <a:latin typeface="Cambria Math"/>
                <a:cs typeface="Cambria Math"/>
              </a:rPr>
              <a:t>𝐾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"/>
                <a:cs typeface="Cambria"/>
              </a:rPr>
              <a:t>=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Final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𝐾</a:t>
            </a:r>
            <a:r>
              <a:rPr sz="2400" spc="-5" dirty="0">
                <a:latin typeface="Cambria"/>
                <a:cs typeface="Cambria"/>
              </a:rPr>
              <a:t>.E.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−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Initial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𝐾</a:t>
            </a:r>
            <a:r>
              <a:rPr sz="2400" spc="-5" dirty="0">
                <a:latin typeface="Cambria"/>
                <a:cs typeface="Cambria"/>
              </a:rPr>
              <a:t>.E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=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 Math"/>
                <a:cs typeface="Cambria Math"/>
              </a:rPr>
              <a:t>𝑊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5814" y="449961"/>
            <a:ext cx="5295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/>
              <a:t>Work</a:t>
            </a:r>
            <a:r>
              <a:rPr sz="4000" spc="-45" dirty="0"/>
              <a:t> </a:t>
            </a:r>
            <a:r>
              <a:rPr sz="4000" spc="-10" dirty="0"/>
              <a:t>Energy</a:t>
            </a:r>
            <a:r>
              <a:rPr sz="4000" spc="-25" dirty="0"/>
              <a:t> </a:t>
            </a:r>
            <a:r>
              <a:rPr sz="4000" spc="-15" dirty="0"/>
              <a:t>Theorem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38541" y="1619967"/>
            <a:ext cx="9910445" cy="281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Let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us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consider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F</a:t>
            </a:r>
            <a:r>
              <a:rPr sz="2400" b="1" spc="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constant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resultant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acting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on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particle</a:t>
            </a:r>
            <a:r>
              <a:rPr sz="2400" spc="1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mass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m</a:t>
            </a:r>
            <a:r>
              <a:rPr sz="2400" spc="-5" dirty="0">
                <a:latin typeface="Cambria"/>
                <a:cs typeface="Cambria"/>
              </a:rPr>
              <a:t>,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will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produce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constant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acceleration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a.</a:t>
            </a:r>
            <a:endParaRPr sz="2400" dirty="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175"/>
              </a:spcBef>
            </a:pPr>
            <a:r>
              <a:rPr sz="2400" spc="-75" dirty="0">
                <a:latin typeface="Cambria"/>
                <a:cs typeface="Cambria"/>
              </a:rPr>
              <a:t>We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have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constant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acceleration,</a:t>
            </a:r>
            <a:endParaRPr sz="2400" dirty="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175"/>
              </a:spcBef>
            </a:pPr>
            <a:r>
              <a:rPr sz="2400" spc="-15" dirty="0">
                <a:latin typeface="Cambria"/>
                <a:cs typeface="Cambria"/>
              </a:rPr>
              <a:t>where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5" dirty="0">
                <a:latin typeface="Cambria"/>
                <a:cs typeface="Cambria"/>
              </a:rPr>
              <a:t> V</a:t>
            </a:r>
            <a:r>
              <a:rPr sz="2400" spc="-7" baseline="-20833" dirty="0">
                <a:latin typeface="Cambria"/>
                <a:cs typeface="Cambria"/>
              </a:rPr>
              <a:t>0</a:t>
            </a:r>
            <a:r>
              <a:rPr sz="2400" baseline="-20833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are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initial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final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velocity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respectively.</a:t>
            </a:r>
            <a:endParaRPr sz="2400" dirty="0">
              <a:latin typeface="Cambria"/>
              <a:cs typeface="Cambria"/>
            </a:endParaRPr>
          </a:p>
          <a:p>
            <a:pPr marL="38100" marR="1320165">
              <a:lnSpc>
                <a:spcPct val="140800"/>
              </a:lnSpc>
              <a:spcBef>
                <a:spcPts val="5"/>
              </a:spcBef>
            </a:pPr>
            <a:r>
              <a:rPr sz="2400" dirty="0">
                <a:latin typeface="Cambria"/>
                <a:cs typeface="Cambria"/>
              </a:rPr>
              <a:t>If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force </a:t>
            </a:r>
            <a:r>
              <a:rPr sz="2400" dirty="0">
                <a:latin typeface="Cambria"/>
                <a:cs typeface="Cambria"/>
              </a:rPr>
              <a:t>causing a displacement X in </a:t>
            </a:r>
            <a:r>
              <a:rPr sz="2400" spc="-5" dirty="0">
                <a:latin typeface="Cambria"/>
                <a:cs typeface="Cambria"/>
              </a:rPr>
              <a:t>the direction of </a:t>
            </a:r>
            <a:r>
              <a:rPr sz="2400" spc="-15" dirty="0">
                <a:latin typeface="Cambria"/>
                <a:cs typeface="Cambria"/>
              </a:rPr>
              <a:t>force </a:t>
            </a:r>
            <a:r>
              <a:rPr sz="2400" spc="-5" dirty="0">
                <a:latin typeface="Cambria"/>
                <a:cs typeface="Cambria"/>
              </a:rPr>
              <a:t>then,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dirty="0">
                <a:latin typeface="Cambria"/>
                <a:cs typeface="Cambria"/>
              </a:rPr>
              <a:t> done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is,</a:t>
            </a:r>
            <a:r>
              <a:rPr sz="2400" spc="-10" dirty="0">
                <a:latin typeface="Cambria"/>
                <a:cs typeface="Cambria"/>
              </a:rPr>
              <a:t> W=Fx=max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8207" y="4800600"/>
            <a:ext cx="5815585" cy="13879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779" y="569742"/>
            <a:ext cx="556844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026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Work</a:t>
            </a:r>
            <a:r>
              <a:rPr spc="-25" dirty="0"/>
              <a:t> </a:t>
            </a:r>
            <a:r>
              <a:rPr spc="-10" dirty="0"/>
              <a:t>Energy</a:t>
            </a:r>
            <a:r>
              <a:rPr spc="-15" dirty="0"/>
              <a:t> Theorem</a:t>
            </a:r>
          </a:p>
        </p:txBody>
      </p:sp>
      <p:pic>
        <p:nvPicPr>
          <p:cNvPr id="6146" name="Picture 2" descr="Lecture17 energy">
            <a:extLst>
              <a:ext uri="{FF2B5EF4-FFF2-40B4-BE49-F238E27FC236}">
                <a16:creationId xmlns:a16="http://schemas.microsoft.com/office/drawing/2014/main" id="{0927C57D-E723-4B45-8E66-4465AC738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5"/>
          <a:stretch/>
        </p:blipFill>
        <p:spPr bwMode="auto">
          <a:xfrm>
            <a:off x="2057400" y="1524000"/>
            <a:ext cx="8855623" cy="47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420093"/>
            <a:ext cx="5296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Work</a:t>
            </a:r>
            <a:r>
              <a:rPr sz="4000" spc="-20" dirty="0"/>
              <a:t> </a:t>
            </a:r>
            <a:r>
              <a:rPr sz="4000" spc="-10" dirty="0"/>
              <a:t>Energy</a:t>
            </a:r>
            <a:r>
              <a:rPr sz="4000" spc="-25" dirty="0"/>
              <a:t> </a:t>
            </a:r>
            <a:r>
              <a:rPr sz="4000" spc="-15" dirty="0"/>
              <a:t>Theorem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5016" y="1905000"/>
            <a:ext cx="9981184" cy="371383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950" dirty="0">
              <a:latin typeface="Corbel"/>
              <a:cs typeface="Corbel"/>
            </a:endParaRPr>
          </a:p>
          <a:p>
            <a:pPr marL="337185" marR="17780" indent="-287020" algn="just">
              <a:lnSpc>
                <a:spcPct val="100000"/>
              </a:lnSpc>
            </a:pPr>
            <a:r>
              <a:rPr lang="en-US" sz="2800" b="1" spc="-5" dirty="0"/>
              <a:t>S</a:t>
            </a:r>
            <a:r>
              <a:rPr sz="2800" b="1" spc="-5" dirty="0">
                <a:latin typeface="Cambria"/>
                <a:cs typeface="Cambria"/>
              </a:rPr>
              <a:t>o, </a:t>
            </a:r>
            <a:r>
              <a:rPr sz="2800" b="1" spc="-40" dirty="0">
                <a:latin typeface="Cambria"/>
                <a:cs typeface="Cambria"/>
              </a:rPr>
              <a:t>we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can</a:t>
            </a:r>
            <a:r>
              <a:rPr sz="2800" b="1" spc="20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write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that</a:t>
            </a:r>
            <a:r>
              <a:rPr sz="2800" b="1" spc="2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at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constant</a:t>
            </a:r>
            <a:r>
              <a:rPr sz="2800" b="1" spc="20" dirty="0">
                <a:latin typeface="Cambria"/>
                <a:cs typeface="Cambria"/>
              </a:rPr>
              <a:t> </a:t>
            </a:r>
            <a:r>
              <a:rPr sz="2800" b="1" spc="-15" dirty="0">
                <a:latin typeface="Cambria"/>
                <a:cs typeface="Cambria"/>
              </a:rPr>
              <a:t>force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the</a:t>
            </a:r>
            <a:r>
              <a:rPr sz="2800" b="1" spc="1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change</a:t>
            </a:r>
            <a:r>
              <a:rPr sz="2800" b="1" spc="1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in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kinetic </a:t>
            </a:r>
            <a:r>
              <a:rPr sz="2800" b="1" spc="-60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energy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is equal </a:t>
            </a:r>
            <a:r>
              <a:rPr sz="2800" b="1" spc="-20" dirty="0">
                <a:latin typeface="Cambria"/>
                <a:cs typeface="Cambria"/>
              </a:rPr>
              <a:t>to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the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spc="-25" dirty="0">
                <a:latin typeface="Cambria"/>
                <a:cs typeface="Cambria"/>
              </a:rPr>
              <a:t>work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done.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7170" name="Picture 2" descr="MCAT Physics review Flashcards | Easy Notecards">
            <a:extLst>
              <a:ext uri="{FF2B5EF4-FFF2-40B4-BE49-F238E27FC236}">
                <a16:creationId xmlns:a16="http://schemas.microsoft.com/office/drawing/2014/main" id="{3E24CAE0-F2DB-4163-A9DC-483B821FB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4" b="34454"/>
          <a:stretch/>
        </p:blipFill>
        <p:spPr bwMode="auto">
          <a:xfrm>
            <a:off x="2590800" y="1905000"/>
            <a:ext cx="8076184" cy="17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057" y="602741"/>
            <a:ext cx="7499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  <a:latin typeface="Corbel"/>
                <a:cs typeface="Corbel"/>
              </a:rPr>
              <a:t>Signific</a:t>
            </a:r>
            <a:r>
              <a:rPr spc="-15" dirty="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dirty="0">
                <a:solidFill>
                  <a:srgbClr val="000000"/>
                </a:solidFill>
                <a:latin typeface="Corbel"/>
                <a:cs typeface="Corbel"/>
              </a:rPr>
              <a:t>nce</a:t>
            </a:r>
            <a:r>
              <a:rPr spc="1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spc="-20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pc="-135" dirty="0">
                <a:solidFill>
                  <a:srgbClr val="000000"/>
                </a:solidFill>
                <a:latin typeface="Corbel"/>
                <a:cs typeface="Corbel"/>
              </a:rPr>
              <a:t>W</a:t>
            </a:r>
            <a:r>
              <a:rPr dirty="0">
                <a:solidFill>
                  <a:srgbClr val="000000"/>
                </a:solidFill>
                <a:latin typeface="Corbel"/>
                <a:cs typeface="Corbel"/>
              </a:rPr>
              <a:t>ork Energy</a:t>
            </a:r>
            <a:r>
              <a:rPr spc="-25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pc="-5" dirty="0">
                <a:solidFill>
                  <a:srgbClr val="000000"/>
                </a:solidFill>
                <a:latin typeface="Corbel"/>
                <a:cs typeface="Corbel"/>
              </a:rPr>
              <a:t>Theorem: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116" y="1747520"/>
            <a:ext cx="9863455" cy="398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work </a:t>
            </a:r>
            <a:r>
              <a:rPr sz="2400" spc="-5" dirty="0">
                <a:latin typeface="Cambria"/>
                <a:cs typeface="Cambria"/>
              </a:rPr>
              <a:t>energy </a:t>
            </a:r>
            <a:r>
              <a:rPr sz="2400" spc="-10" dirty="0">
                <a:latin typeface="Cambria"/>
                <a:cs typeface="Cambria"/>
              </a:rPr>
              <a:t>theorem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useful </a:t>
            </a:r>
            <a:r>
              <a:rPr sz="2400" spc="-10" dirty="0">
                <a:latin typeface="Cambria"/>
                <a:cs typeface="Cambria"/>
              </a:rPr>
              <a:t>for solving problems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which the 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 </a:t>
            </a:r>
            <a:r>
              <a:rPr sz="2400" dirty="0">
                <a:latin typeface="Cambria"/>
                <a:cs typeface="Cambria"/>
              </a:rPr>
              <a:t>done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5" dirty="0">
                <a:latin typeface="Cambria"/>
                <a:cs typeface="Cambria"/>
              </a:rPr>
              <a:t>the resultant </a:t>
            </a:r>
            <a:r>
              <a:rPr sz="2400" spc="-15" dirty="0">
                <a:latin typeface="Cambria"/>
                <a:cs typeface="Cambria"/>
              </a:rPr>
              <a:t>force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easily </a:t>
            </a:r>
            <a:r>
              <a:rPr sz="2400" spc="-5" dirty="0">
                <a:latin typeface="Cambria"/>
                <a:cs typeface="Cambria"/>
              </a:rPr>
              <a:t>computed </a:t>
            </a:r>
            <a:r>
              <a:rPr sz="2400" dirty="0">
                <a:latin typeface="Cambria"/>
                <a:cs typeface="Cambria"/>
              </a:rPr>
              <a:t>and in </a:t>
            </a:r>
            <a:r>
              <a:rPr sz="2400" spc="-5" dirty="0">
                <a:latin typeface="Cambria"/>
                <a:cs typeface="Cambria"/>
              </a:rPr>
              <a:t>which </a:t>
            </a:r>
            <a:r>
              <a:rPr sz="2400" dirty="0">
                <a:latin typeface="Cambria"/>
                <a:cs typeface="Cambria"/>
              </a:rPr>
              <a:t>it </a:t>
            </a:r>
            <a:r>
              <a:rPr sz="2400" spc="5" dirty="0">
                <a:latin typeface="Cambria"/>
                <a:cs typeface="Cambria"/>
              </a:rPr>
              <a:t>is 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used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finding the particles </a:t>
            </a:r>
            <a:r>
              <a:rPr sz="2400" dirty="0">
                <a:latin typeface="Cambria"/>
                <a:cs typeface="Cambria"/>
              </a:rPr>
              <a:t>speed at </a:t>
            </a:r>
            <a:r>
              <a:rPr sz="2400" spc="-5" dirty="0">
                <a:latin typeface="Cambria"/>
                <a:cs typeface="Cambria"/>
              </a:rPr>
              <a:t>certain positions. </a:t>
            </a:r>
            <a:r>
              <a:rPr sz="2400" spc="-10" dirty="0">
                <a:latin typeface="Cambria"/>
                <a:cs typeface="Cambria"/>
              </a:rPr>
              <a:t>It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fact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energy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theorem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starting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point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for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sweeping </a:t>
            </a:r>
            <a:r>
              <a:rPr sz="2400" spc="-5" dirty="0">
                <a:latin typeface="Cambria"/>
                <a:cs typeface="Cambria"/>
              </a:rPr>
              <a:t> generalization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physics.</a:t>
            </a:r>
            <a:endParaRPr sz="2400">
              <a:latin typeface="Cambria"/>
              <a:cs typeface="Cambri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It has </a:t>
            </a:r>
            <a:r>
              <a:rPr sz="2400" spc="-5" dirty="0">
                <a:latin typeface="Cambria"/>
                <a:cs typeface="Cambria"/>
              </a:rPr>
              <a:t>been </a:t>
            </a:r>
            <a:r>
              <a:rPr sz="2400" dirty="0">
                <a:latin typeface="Cambria"/>
                <a:cs typeface="Cambria"/>
              </a:rPr>
              <a:t>emphasized </a:t>
            </a:r>
            <a:r>
              <a:rPr sz="2400" spc="-5" dirty="0">
                <a:latin typeface="Cambria"/>
                <a:cs typeface="Cambria"/>
              </a:rPr>
              <a:t>that the </a:t>
            </a:r>
            <a:r>
              <a:rPr sz="2400" spc="-15" dirty="0">
                <a:latin typeface="Cambria"/>
                <a:cs typeface="Cambria"/>
              </a:rPr>
              <a:t>work </a:t>
            </a:r>
            <a:r>
              <a:rPr sz="2400" spc="-5" dirty="0">
                <a:latin typeface="Cambria"/>
                <a:cs typeface="Cambria"/>
              </a:rPr>
              <a:t>energy </a:t>
            </a:r>
            <a:r>
              <a:rPr sz="2400" spc="-10" dirty="0">
                <a:latin typeface="Cambria"/>
                <a:cs typeface="Cambria"/>
              </a:rPr>
              <a:t>theorem </a:t>
            </a:r>
            <a:r>
              <a:rPr sz="2400" spc="-5" dirty="0">
                <a:latin typeface="Cambria"/>
                <a:cs typeface="Cambria"/>
              </a:rPr>
              <a:t>is </a:t>
            </a:r>
            <a:r>
              <a:rPr sz="2400" spc="-15" dirty="0">
                <a:latin typeface="Cambria"/>
                <a:cs typeface="Cambria"/>
              </a:rPr>
              <a:t>valid </a:t>
            </a:r>
            <a:r>
              <a:rPr sz="2400" spc="-10" dirty="0">
                <a:latin typeface="Cambria"/>
                <a:cs typeface="Cambria"/>
              </a:rPr>
              <a:t>when </a:t>
            </a:r>
            <a:r>
              <a:rPr sz="2400" b="1" dirty="0">
                <a:latin typeface="Cambria"/>
                <a:cs typeface="Cambria"/>
              </a:rPr>
              <a:t>w </a:t>
            </a:r>
            <a:r>
              <a:rPr sz="2400" spc="5" dirty="0">
                <a:latin typeface="Cambria"/>
                <a:cs typeface="Cambria"/>
              </a:rPr>
              <a:t>is 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interpreted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done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by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resultant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acting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on the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particle.</a:t>
            </a:r>
            <a:endParaRPr sz="2400">
              <a:latin typeface="Cambria"/>
              <a:cs typeface="Cambria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sz="2400" spc="-45" dirty="0">
                <a:latin typeface="Cambria"/>
                <a:cs typeface="Cambria"/>
              </a:rPr>
              <a:t>However, </a:t>
            </a:r>
            <a:r>
              <a:rPr sz="2400" spc="-5" dirty="0">
                <a:latin typeface="Cambria"/>
                <a:cs typeface="Cambria"/>
              </a:rPr>
              <a:t>it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helpful in </a:t>
            </a:r>
            <a:r>
              <a:rPr sz="2400" spc="-15" dirty="0">
                <a:latin typeface="Cambria"/>
                <a:cs typeface="Cambria"/>
              </a:rPr>
              <a:t>many </a:t>
            </a:r>
            <a:r>
              <a:rPr sz="2400" spc="-10" dirty="0">
                <a:latin typeface="Cambria"/>
                <a:cs typeface="Cambria"/>
              </a:rPr>
              <a:t>problems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compute </a:t>
            </a:r>
            <a:r>
              <a:rPr sz="2400" spc="-10" dirty="0">
                <a:latin typeface="Cambria"/>
                <a:cs typeface="Cambria"/>
              </a:rPr>
              <a:t>separately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work 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done </a:t>
            </a:r>
            <a:r>
              <a:rPr sz="2400" spc="-25" dirty="0">
                <a:latin typeface="Cambria"/>
                <a:cs typeface="Cambria"/>
              </a:rPr>
              <a:t>by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certain </a:t>
            </a:r>
            <a:r>
              <a:rPr sz="2400" spc="-5" dirty="0">
                <a:latin typeface="Cambria"/>
                <a:cs typeface="Cambria"/>
              </a:rPr>
              <a:t>types of </a:t>
            </a:r>
            <a:r>
              <a:rPr sz="2400" spc="-15" dirty="0">
                <a:latin typeface="Cambria"/>
                <a:cs typeface="Cambria"/>
              </a:rPr>
              <a:t>force.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This leads to the </a:t>
            </a:r>
            <a:r>
              <a:rPr sz="2400" dirty="0">
                <a:latin typeface="Cambria"/>
                <a:cs typeface="Cambria"/>
              </a:rPr>
              <a:t>concepts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different </a:t>
            </a:r>
            <a:r>
              <a:rPr sz="2400" spc="-5" dirty="0">
                <a:latin typeface="Cambria"/>
                <a:cs typeface="Cambria"/>
              </a:rPr>
              <a:t> types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 energy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principle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conservation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energy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3946" y="1231137"/>
            <a:ext cx="16598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chemeClr val="accent2"/>
                </a:solidFill>
              </a:rPr>
              <a:t>Ene</a:t>
            </a:r>
            <a:r>
              <a:rPr sz="4000" spc="-30" dirty="0">
                <a:solidFill>
                  <a:schemeClr val="accent2"/>
                </a:solidFill>
              </a:rPr>
              <a:t>r</a:t>
            </a:r>
            <a:r>
              <a:rPr sz="4000" spc="-10" dirty="0">
                <a:solidFill>
                  <a:schemeClr val="accent2"/>
                </a:solidFill>
              </a:rPr>
              <a:t>gy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2543682"/>
            <a:ext cx="9790684" cy="289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The</a:t>
            </a:r>
            <a:r>
              <a:rPr sz="3100" b="1" spc="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energy</a:t>
            </a:r>
            <a:r>
              <a:rPr sz="3100" b="1" spc="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of</a:t>
            </a:r>
            <a:r>
              <a:rPr sz="3100" b="1" spc="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3100" b="1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system</a:t>
            </a:r>
            <a:r>
              <a:rPr sz="3100" b="1" spc="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or</a:t>
            </a:r>
            <a:r>
              <a:rPr sz="3100" b="1" spc="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3100" b="1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body</a:t>
            </a:r>
            <a:r>
              <a:rPr sz="3100" b="1" spc="3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is 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the</a:t>
            </a:r>
            <a:r>
              <a:rPr sz="3100" b="1" spc="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property</a:t>
            </a:r>
            <a:r>
              <a:rPr sz="3100" b="1" spc="4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of</a:t>
            </a:r>
            <a:r>
              <a:rPr sz="3100" b="1" spc="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the </a:t>
            </a:r>
            <a:r>
              <a:rPr sz="3100" b="1" spc="-67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system</a:t>
            </a:r>
            <a:r>
              <a:rPr sz="3100" b="1" spc="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or</a:t>
            </a:r>
            <a:r>
              <a:rPr sz="3100" b="1" spc="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the</a:t>
            </a:r>
            <a:r>
              <a:rPr sz="3100" b="1" spc="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body</a:t>
            </a:r>
            <a:r>
              <a:rPr sz="3100" b="1" spc="3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enables</a:t>
            </a:r>
            <a:r>
              <a:rPr sz="3100" b="1" spc="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it</a:t>
            </a:r>
            <a:r>
              <a:rPr sz="3100" b="1" spc="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to</a:t>
            </a:r>
            <a:r>
              <a:rPr sz="3100" b="1" spc="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do</a:t>
            </a:r>
            <a:r>
              <a:rPr sz="3100" b="1" spc="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work.</a:t>
            </a:r>
            <a:endParaRPr sz="3100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  <a:p>
            <a:pPr marL="12700" marR="1592580">
              <a:lnSpc>
                <a:spcPct val="136100"/>
              </a:lnSpc>
              <a:spcBef>
                <a:spcPts val="5"/>
              </a:spcBef>
            </a:pP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The</a:t>
            </a:r>
            <a:r>
              <a:rPr sz="3100" b="1" spc="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capability</a:t>
            </a:r>
            <a:r>
              <a:rPr sz="3100" b="1" spc="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of</a:t>
            </a:r>
            <a:r>
              <a:rPr sz="3100" b="1" spc="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doing</a:t>
            </a:r>
            <a:r>
              <a:rPr sz="3100" b="1" spc="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work</a:t>
            </a:r>
            <a:r>
              <a:rPr sz="3100" b="1" spc="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is</a:t>
            </a:r>
            <a:r>
              <a:rPr sz="3100" b="1" spc="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called</a:t>
            </a:r>
            <a:r>
              <a:rPr lang="en-US"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4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energy. </a:t>
            </a:r>
            <a:r>
              <a:rPr sz="3100" b="1" spc="-66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Energy</a:t>
            </a:r>
            <a:r>
              <a:rPr sz="3100" b="1" spc="2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is</a:t>
            </a:r>
            <a:r>
              <a:rPr sz="3100" b="1" spc="1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a scalar</a:t>
            </a:r>
            <a:r>
              <a:rPr sz="3100" b="1" spc="-1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30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quantity.</a:t>
            </a:r>
            <a:endParaRPr sz="3100" b="1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Unit:</a:t>
            </a:r>
            <a:r>
              <a:rPr sz="3100" b="1" spc="-2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sz="3100" b="1" spc="-5" dirty="0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Joule</a:t>
            </a:r>
            <a:r>
              <a:rPr sz="3100" spc="-5" dirty="0">
                <a:latin typeface="Cambria"/>
                <a:cs typeface="Cambria"/>
              </a:rPr>
              <a:t>.</a:t>
            </a:r>
            <a:endParaRPr sz="31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5588" y="452754"/>
            <a:ext cx="5421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Different </a:t>
            </a:r>
            <a:r>
              <a:rPr spc="-40" dirty="0">
                <a:solidFill>
                  <a:srgbClr val="000000"/>
                </a:solidFill>
              </a:rPr>
              <a:t>Forms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Energy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683" y="1289303"/>
            <a:ext cx="7711440" cy="5111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253" y="546861"/>
            <a:ext cx="1304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solidFill>
                  <a:srgbClr val="000000"/>
                </a:solidFill>
              </a:rPr>
              <a:t>W</a:t>
            </a:r>
            <a:r>
              <a:rPr sz="4000" spc="-10" dirty="0">
                <a:solidFill>
                  <a:srgbClr val="000000"/>
                </a:solidFill>
              </a:rPr>
              <a:t>ork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116" y="1973326"/>
            <a:ext cx="9845040" cy="303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mbria"/>
                <a:cs typeface="Cambria"/>
              </a:rPr>
              <a:t>Work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 the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energy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transferred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to</a:t>
            </a:r>
            <a:r>
              <a:rPr sz="2400" dirty="0">
                <a:latin typeface="Cambria"/>
                <a:cs typeface="Cambria"/>
              </a:rPr>
              <a:t> or </a:t>
            </a:r>
            <a:r>
              <a:rPr sz="2400" spc="-10" dirty="0">
                <a:latin typeface="Cambria"/>
                <a:cs typeface="Cambria"/>
              </a:rPr>
              <a:t>from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object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by</a:t>
            </a:r>
            <a:r>
              <a:rPr sz="2400" spc="-5" dirty="0">
                <a:latin typeface="Cambria"/>
                <a:cs typeface="Cambria"/>
              </a:rPr>
              <a:t> means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acting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object.</a:t>
            </a:r>
            <a:r>
              <a:rPr sz="2400" dirty="0">
                <a:latin typeface="Cambria"/>
                <a:cs typeface="Cambria"/>
              </a:rPr>
              <a:t> That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means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work</a:t>
            </a:r>
            <a:r>
              <a:rPr sz="2400" dirty="0">
                <a:latin typeface="Cambria"/>
                <a:cs typeface="Cambria"/>
              </a:rPr>
              <a:t> is 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act of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transferring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energy.</a:t>
            </a:r>
            <a:endParaRPr sz="2400">
              <a:latin typeface="Cambria"/>
              <a:cs typeface="Cambria"/>
            </a:endParaRPr>
          </a:p>
          <a:p>
            <a:pPr marL="12700" marR="494665">
              <a:lnSpc>
                <a:spcPct val="100000"/>
              </a:lnSpc>
              <a:spcBef>
                <a:spcPts val="1175"/>
              </a:spcBef>
            </a:pPr>
            <a:r>
              <a:rPr sz="2400" spc="-5" dirty="0">
                <a:latin typeface="Cambria"/>
                <a:cs typeface="Cambria"/>
              </a:rPr>
              <a:t>Energy </a:t>
            </a:r>
            <a:r>
              <a:rPr sz="2400" spc="-10" dirty="0">
                <a:latin typeface="Cambria"/>
                <a:cs typeface="Cambria"/>
              </a:rPr>
              <a:t>transferred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object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5" dirty="0">
                <a:latin typeface="Cambria"/>
                <a:cs typeface="Cambria"/>
              </a:rPr>
              <a:t>positive work </a:t>
            </a:r>
            <a:r>
              <a:rPr sz="2400" dirty="0">
                <a:latin typeface="Cambria"/>
                <a:cs typeface="Cambria"/>
              </a:rPr>
              <a:t>and energy </a:t>
            </a:r>
            <a:r>
              <a:rPr sz="2400" spc="-10" dirty="0">
                <a:latin typeface="Cambria"/>
                <a:cs typeface="Cambria"/>
              </a:rPr>
              <a:t>transferred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from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object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negative</a:t>
            </a:r>
            <a:r>
              <a:rPr sz="2400" spc="-10" dirty="0">
                <a:latin typeface="Cambria"/>
                <a:cs typeface="Cambria"/>
              </a:rPr>
              <a:t> work.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spc="-5" dirty="0">
                <a:latin typeface="Cambria"/>
                <a:cs typeface="Cambria"/>
              </a:rPr>
              <a:t>When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force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applied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55" dirty="0">
                <a:latin typeface="Cambria"/>
                <a:cs typeface="Cambria"/>
              </a:rPr>
              <a:t>body,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motion</a:t>
            </a:r>
            <a:r>
              <a:rPr sz="2400" spc="-10" dirty="0">
                <a:latin typeface="Cambria"/>
                <a:cs typeface="Cambria"/>
              </a:rPr>
              <a:t> takes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place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straight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line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direction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of</a:t>
            </a:r>
            <a:r>
              <a:rPr sz="2400" spc="-15" dirty="0">
                <a:latin typeface="Cambria"/>
                <a:cs typeface="Cambria"/>
              </a:rPr>
              <a:t> force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15" dirty="0">
                <a:latin typeface="Cambria"/>
                <a:cs typeface="Cambria"/>
              </a:rPr>
              <a:t> work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done.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spc="-55" dirty="0">
                <a:latin typeface="Cambria"/>
                <a:cs typeface="Cambria"/>
              </a:rPr>
              <a:t>W=Fd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D2FA-52DF-477B-A70C-899BB69F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nergy management in agriculture lecture notes">
            <a:extLst>
              <a:ext uri="{FF2B5EF4-FFF2-40B4-BE49-F238E27FC236}">
                <a16:creationId xmlns:a16="http://schemas.microsoft.com/office/drawing/2014/main" id="{35F0A3DC-758A-4D0C-9F40-137EAEC4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9220200" cy="61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113" y="234441"/>
            <a:ext cx="5424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Different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Forms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Energy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635" y="1054606"/>
            <a:ext cx="7100315" cy="58033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adiation and the Earth - Science Ed Resources">
            <a:extLst>
              <a:ext uri="{FF2B5EF4-FFF2-40B4-BE49-F238E27FC236}">
                <a16:creationId xmlns:a16="http://schemas.microsoft.com/office/drawing/2014/main" id="{297FE117-1FFF-49C0-8E7B-7AE418F4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1057974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4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" y="0"/>
            <a:ext cx="2437130" cy="6858000"/>
            <a:chOff x="150876" y="0"/>
            <a:chExt cx="243713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0"/>
              <a:ext cx="1122045" cy="5329555"/>
            </a:xfrm>
            <a:custGeom>
              <a:avLst/>
              <a:gdLst/>
              <a:ahLst/>
              <a:cxnLst/>
              <a:rect l="l" t="t" r="r" b="b"/>
              <a:pathLst>
                <a:path w="1122045" h="5329555">
                  <a:moveTo>
                    <a:pt x="1121664" y="0"/>
                  </a:moveTo>
                  <a:lnTo>
                    <a:pt x="867791" y="0"/>
                  </a:lnTo>
                  <a:lnTo>
                    <a:pt x="0" y="5286502"/>
                  </a:lnTo>
                  <a:lnTo>
                    <a:pt x="247497" y="5329428"/>
                  </a:lnTo>
                  <a:lnTo>
                    <a:pt x="1121664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0"/>
              <a:ext cx="1117600" cy="5278120"/>
            </a:xfrm>
            <a:custGeom>
              <a:avLst/>
              <a:gdLst/>
              <a:ahLst/>
              <a:cxnLst/>
              <a:rect l="l" t="t" r="r" b="b"/>
              <a:pathLst>
                <a:path w="1117600" h="5278120">
                  <a:moveTo>
                    <a:pt x="1117092" y="0"/>
                  </a:moveTo>
                  <a:lnTo>
                    <a:pt x="864793" y="0"/>
                  </a:lnTo>
                  <a:lnTo>
                    <a:pt x="0" y="5239512"/>
                  </a:lnTo>
                  <a:lnTo>
                    <a:pt x="249123" y="5277612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76" y="5239511"/>
              <a:ext cx="1228725" cy="1618615"/>
            </a:xfrm>
            <a:custGeom>
              <a:avLst/>
              <a:gdLst/>
              <a:ahLst/>
              <a:cxnLst/>
              <a:rect l="l" t="t" r="r" b="b"/>
              <a:pathLst>
                <a:path w="1228725" h="1618615">
                  <a:moveTo>
                    <a:pt x="0" y="0"/>
                  </a:moveTo>
                  <a:lnTo>
                    <a:pt x="1174369" y="1618487"/>
                  </a:lnTo>
                  <a:lnTo>
                    <a:pt x="1228344" y="1618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291328"/>
              <a:ext cx="1495425" cy="1567180"/>
            </a:xfrm>
            <a:custGeom>
              <a:avLst/>
              <a:gdLst/>
              <a:ahLst/>
              <a:cxnLst/>
              <a:rect l="l" t="t" r="r" b="b"/>
              <a:pathLst>
                <a:path w="1495425" h="1567179">
                  <a:moveTo>
                    <a:pt x="0" y="0"/>
                  </a:moveTo>
                  <a:lnTo>
                    <a:pt x="1442720" y="1566672"/>
                  </a:lnTo>
                  <a:lnTo>
                    <a:pt x="1495044" y="156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5286755"/>
              <a:ext cx="2131060" cy="1571625"/>
            </a:xfrm>
            <a:custGeom>
              <a:avLst/>
              <a:gdLst/>
              <a:ahLst/>
              <a:cxnLst/>
              <a:rect l="l" t="t" r="r" b="b"/>
              <a:pathLst>
                <a:path w="2131060" h="1571625">
                  <a:moveTo>
                    <a:pt x="0" y="0"/>
                  </a:moveTo>
                  <a:lnTo>
                    <a:pt x="0" y="4699"/>
                  </a:lnTo>
                  <a:lnTo>
                    <a:pt x="1495552" y="1571243"/>
                  </a:lnTo>
                  <a:lnTo>
                    <a:pt x="2130552" y="1571243"/>
                  </a:lnTo>
                  <a:lnTo>
                    <a:pt x="247662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876" y="5239511"/>
              <a:ext cx="1694814" cy="1618615"/>
            </a:xfrm>
            <a:custGeom>
              <a:avLst/>
              <a:gdLst/>
              <a:ahLst/>
              <a:cxnLst/>
              <a:rect l="l" t="t" r="r" b="b"/>
              <a:pathLst>
                <a:path w="1694814" h="1618615">
                  <a:moveTo>
                    <a:pt x="0" y="0"/>
                  </a:moveTo>
                  <a:lnTo>
                    <a:pt x="1228217" y="1618487"/>
                  </a:lnTo>
                  <a:lnTo>
                    <a:pt x="1694688" y="1618487"/>
                  </a:lnTo>
                  <a:lnTo>
                    <a:pt x="291973" y="95250"/>
                  </a:lnTo>
                  <a:lnTo>
                    <a:pt x="244360" y="42799"/>
                  </a:lnTo>
                  <a:lnTo>
                    <a:pt x="249123" y="42799"/>
                  </a:lnTo>
                  <a:lnTo>
                    <a:pt x="249123" y="38100"/>
                  </a:lnTo>
                  <a:lnTo>
                    <a:pt x="24436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4092575" y="379202"/>
            <a:ext cx="400684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772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2"/>
                </a:solidFill>
              </a:rPr>
              <a:t>Kinetic</a:t>
            </a:r>
            <a:r>
              <a:rPr spc="-45" dirty="0">
                <a:solidFill>
                  <a:schemeClr val="accent2"/>
                </a:solidFill>
              </a:rPr>
              <a:t> </a:t>
            </a:r>
            <a:r>
              <a:rPr spc="-5" dirty="0">
                <a:solidFill>
                  <a:schemeClr val="accent2"/>
                </a:solidFill>
              </a:rPr>
              <a:t>Energy</a:t>
            </a:r>
          </a:p>
        </p:txBody>
      </p:sp>
      <p:pic>
        <p:nvPicPr>
          <p:cNvPr id="10244" name="Picture 4" descr="Chapter-6 Energy and Oscillations. Outline 1 Simple Machines, Work, and  Power 2 Kinetic Energy 3 Potential Energy 4 Conservation of Energy 5  Springs and. - ppt download">
            <a:extLst>
              <a:ext uri="{FF2B5EF4-FFF2-40B4-BE49-F238E27FC236}">
                <a16:creationId xmlns:a16="http://schemas.microsoft.com/office/drawing/2014/main" id="{EC2D72C1-E935-40B8-9378-8BEFD2A19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 bwMode="auto">
          <a:xfrm>
            <a:off x="1736578" y="1351124"/>
            <a:ext cx="1000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42B60-8818-4E1A-95E0-E5C469F6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2616" y="7328590"/>
            <a:ext cx="8320606" cy="20422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Gases &amp; Atmospheric Chemistry - ppt video online download">
            <a:extLst>
              <a:ext uri="{FF2B5EF4-FFF2-40B4-BE49-F238E27FC236}">
                <a16:creationId xmlns:a16="http://schemas.microsoft.com/office/drawing/2014/main" id="{49A7A02C-6C43-48C4-B374-F10F3AFC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5775"/>
            <a:ext cx="89154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4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376" y="1645920"/>
            <a:ext cx="10018776" cy="44531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8878" y="1212849"/>
            <a:ext cx="3504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000000"/>
                </a:solidFill>
                <a:latin typeface="Corbel"/>
                <a:cs typeface="Corbel"/>
              </a:rPr>
              <a:t>Potential</a:t>
            </a:r>
            <a:r>
              <a:rPr sz="4000" b="0" spc="-7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Corbel"/>
                <a:cs typeface="Corbel"/>
              </a:rPr>
              <a:t>Energy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2813430"/>
            <a:ext cx="912685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energy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associated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with position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called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potential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energy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 it is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divided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into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two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categories.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Cambria"/>
              <a:cs typeface="Cambria"/>
            </a:endParaRPr>
          </a:p>
          <a:p>
            <a:pPr marL="469900" indent="-457834">
              <a:lnSpc>
                <a:spcPts val="4100"/>
              </a:lnSpc>
              <a:buClr>
                <a:srgbClr val="1286C3"/>
              </a:buClr>
              <a:buSzPct val="143750"/>
              <a:buAutoNum type="arabicPeriod"/>
              <a:tabLst>
                <a:tab pos="470534" algn="l"/>
              </a:tabLst>
            </a:pPr>
            <a:r>
              <a:rPr sz="2400" spc="-10" dirty="0">
                <a:latin typeface="Cambria"/>
                <a:cs typeface="Cambria"/>
              </a:rPr>
              <a:t>Gravitational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Potential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Energy</a:t>
            </a:r>
            <a:endParaRPr sz="2400">
              <a:latin typeface="Cambria"/>
              <a:cs typeface="Cambria"/>
            </a:endParaRPr>
          </a:p>
          <a:p>
            <a:pPr marL="537210" indent="-524510">
              <a:lnSpc>
                <a:spcPts val="4100"/>
              </a:lnSpc>
              <a:buClr>
                <a:srgbClr val="1286C3"/>
              </a:buClr>
              <a:buSzPct val="143750"/>
              <a:buAutoNum type="arabicPeriod"/>
              <a:tabLst>
                <a:tab pos="536575" algn="l"/>
                <a:tab pos="537210" algn="l"/>
              </a:tabLst>
            </a:pPr>
            <a:r>
              <a:rPr sz="2400" spc="-5" dirty="0">
                <a:latin typeface="Cambria"/>
                <a:cs typeface="Cambria"/>
              </a:rPr>
              <a:t>Elastic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Potential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Energy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lastic potential energy - ppt download">
            <a:extLst>
              <a:ext uri="{FF2B5EF4-FFF2-40B4-BE49-F238E27FC236}">
                <a16:creationId xmlns:a16="http://schemas.microsoft.com/office/drawing/2014/main" id="{BAB910C5-0A75-4246-9655-9DFABD5F4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981200" y="571500"/>
            <a:ext cx="9448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3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 is elastic potential energy? | Eschooltoday">
            <a:extLst>
              <a:ext uri="{FF2B5EF4-FFF2-40B4-BE49-F238E27FC236}">
                <a16:creationId xmlns:a16="http://schemas.microsoft.com/office/drawing/2014/main" id="{28B010C8-650D-44D5-8E9F-1A99A7A9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904706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4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 - Gravitational Potential Energy PowerPoint Presentation, free download  - ID:3307472">
            <a:extLst>
              <a:ext uri="{FF2B5EF4-FFF2-40B4-BE49-F238E27FC236}">
                <a16:creationId xmlns:a16="http://schemas.microsoft.com/office/drawing/2014/main" id="{03D25DFA-C3B7-4BEE-BD94-0539BC7A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9448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3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253" y="767029"/>
            <a:ext cx="130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solidFill>
                  <a:srgbClr val="000000"/>
                </a:solidFill>
              </a:rPr>
              <a:t>W</a:t>
            </a:r>
            <a:r>
              <a:rPr sz="4000" spc="-10" dirty="0">
                <a:solidFill>
                  <a:srgbClr val="000000"/>
                </a:solidFill>
              </a:rPr>
              <a:t>ork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63116" y="1761490"/>
            <a:ext cx="9862185" cy="33305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latin typeface="Cambria"/>
                <a:cs typeface="Cambria"/>
              </a:rPr>
              <a:t>If </a:t>
            </a:r>
            <a:r>
              <a:rPr sz="2400" spc="-5" dirty="0">
                <a:latin typeface="Cambria"/>
                <a:cs typeface="Cambria"/>
              </a:rPr>
              <a:t>the applied </a:t>
            </a:r>
            <a:r>
              <a:rPr sz="2400" spc="-15" dirty="0">
                <a:latin typeface="Cambria"/>
                <a:cs typeface="Cambria"/>
              </a:rPr>
              <a:t>force </a:t>
            </a:r>
            <a:r>
              <a:rPr sz="2400" dirty="0">
                <a:latin typeface="Cambria"/>
                <a:cs typeface="Cambria"/>
              </a:rPr>
              <a:t>does </a:t>
            </a:r>
            <a:r>
              <a:rPr sz="2400" spc="-5" dirty="0">
                <a:latin typeface="Cambria"/>
                <a:cs typeface="Cambria"/>
              </a:rPr>
              <a:t>not </a:t>
            </a:r>
            <a:r>
              <a:rPr sz="2400" spc="-15" dirty="0">
                <a:latin typeface="Cambria"/>
                <a:cs typeface="Cambria"/>
              </a:rPr>
              <a:t>work </a:t>
            </a:r>
            <a:r>
              <a:rPr sz="2400" spc="-5" dirty="0">
                <a:latin typeface="Cambria"/>
                <a:cs typeface="Cambria"/>
              </a:rPr>
              <a:t>in the </a:t>
            </a:r>
            <a:r>
              <a:rPr sz="2400" spc="-10" dirty="0">
                <a:latin typeface="Cambria"/>
                <a:cs typeface="Cambria"/>
              </a:rPr>
              <a:t>direction </a:t>
            </a:r>
            <a:r>
              <a:rPr sz="2400" spc="-5" dirty="0">
                <a:latin typeface="Cambria"/>
                <a:cs typeface="Cambria"/>
              </a:rPr>
              <a:t>in which the particle 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moves,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work </a:t>
            </a:r>
            <a:r>
              <a:rPr sz="2400" dirty="0">
                <a:latin typeface="Cambria"/>
                <a:cs typeface="Cambria"/>
              </a:rPr>
              <a:t>done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force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equal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product </a:t>
            </a:r>
            <a:r>
              <a:rPr sz="2400" spc="-5" dirty="0">
                <a:latin typeface="Cambria"/>
                <a:cs typeface="Cambria"/>
              </a:rPr>
              <a:t>of the component </a:t>
            </a:r>
            <a:r>
              <a:rPr sz="2400" dirty="0">
                <a:latin typeface="Cambria"/>
                <a:cs typeface="Cambria"/>
              </a:rPr>
              <a:t> of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force </a:t>
            </a:r>
            <a:r>
              <a:rPr sz="2400" spc="-5" dirty="0">
                <a:latin typeface="Cambria"/>
                <a:cs typeface="Cambria"/>
              </a:rPr>
              <a:t>along the line of motion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distance </a:t>
            </a:r>
            <a:r>
              <a:rPr sz="2400" spc="-10" dirty="0">
                <a:latin typeface="Cambria"/>
                <a:cs typeface="Cambria"/>
              </a:rPr>
              <a:t>of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body moves 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along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that.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ts val="2300"/>
              </a:lnSpc>
              <a:spcBef>
                <a:spcPts val="1160"/>
              </a:spcBef>
            </a:pPr>
            <a:r>
              <a:rPr sz="2400" dirty="0">
                <a:latin typeface="Cambria"/>
                <a:cs typeface="Cambria"/>
              </a:rPr>
              <a:t>A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F</a:t>
            </a:r>
            <a:r>
              <a:rPr sz="2400" b="1" spc="18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acting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at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an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angle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θ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with</a:t>
            </a:r>
            <a:r>
              <a:rPr sz="2400" spc="18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x</a:t>
            </a:r>
            <a:r>
              <a:rPr sz="2400" b="1" spc="1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axis</a:t>
            </a:r>
            <a:r>
              <a:rPr sz="2400" spc="19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on</a:t>
            </a:r>
            <a:r>
              <a:rPr sz="2400" spc="1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body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displaced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distance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along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x</a:t>
            </a:r>
            <a:r>
              <a:rPr sz="2400" b="1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axis</a:t>
            </a:r>
            <a:endParaRPr sz="2400">
              <a:latin typeface="Cambria"/>
              <a:cs typeface="Cambria"/>
            </a:endParaRPr>
          </a:p>
          <a:p>
            <a:pPr marL="145415">
              <a:lnSpc>
                <a:spcPct val="100000"/>
              </a:lnSpc>
              <a:spcBef>
                <a:spcPts val="625"/>
              </a:spcBef>
            </a:pPr>
            <a:r>
              <a:rPr sz="2400" spc="-45" dirty="0">
                <a:latin typeface="Cambria"/>
                <a:cs typeface="Cambria"/>
              </a:rPr>
              <a:t>Work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done,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W=(FCosθ)d</a:t>
            </a:r>
            <a:endParaRPr sz="2400">
              <a:latin typeface="Cambria"/>
              <a:cs typeface="Cambria"/>
            </a:endParaRPr>
          </a:p>
          <a:p>
            <a:pPr marL="1879600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latin typeface="Cambria"/>
                <a:cs typeface="Cambria"/>
              </a:rPr>
              <a:t>=FdCosθ</a:t>
            </a:r>
            <a:endParaRPr sz="2400">
              <a:latin typeface="Cambria"/>
              <a:cs typeface="Cambria"/>
            </a:endParaRPr>
          </a:p>
          <a:p>
            <a:pPr marL="1946910">
              <a:lnSpc>
                <a:spcPct val="100000"/>
              </a:lnSpc>
              <a:spcBef>
                <a:spcPts val="600"/>
              </a:spcBef>
            </a:pPr>
            <a:r>
              <a:rPr sz="2400" spc="-65" dirty="0">
                <a:latin typeface="Cambria"/>
                <a:cs typeface="Cambria"/>
              </a:rPr>
              <a:t>=F.d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532" y="384047"/>
            <a:ext cx="7821168" cy="58643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459" y="557783"/>
            <a:ext cx="9224771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wer and Work Done (examples, solutions, videos, notes)">
            <a:extLst>
              <a:ext uri="{FF2B5EF4-FFF2-40B4-BE49-F238E27FC236}">
                <a16:creationId xmlns:a16="http://schemas.microsoft.com/office/drawing/2014/main" id="{940EA14F-D479-4232-AD56-A0F87A1C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9220200" cy="56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86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fference between average and instantaneous power formula">
            <a:extLst>
              <a:ext uri="{FF2B5EF4-FFF2-40B4-BE49-F238E27FC236}">
                <a16:creationId xmlns:a16="http://schemas.microsoft.com/office/drawing/2014/main" id="{2599BD41-D8A1-4A1A-99A7-DBE1FB14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81000"/>
            <a:ext cx="909731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95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D164DD-A663-4186-B627-1ED665D80EC4}"/>
              </a:ext>
            </a:extLst>
          </p:cNvPr>
          <p:cNvSpPr txBox="1"/>
          <p:nvPr/>
        </p:nvSpPr>
        <p:spPr>
          <a:xfrm>
            <a:off x="1371600" y="1828800"/>
            <a:ext cx="10439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dimension of power is energy divided by time. </a:t>
            </a:r>
          </a:p>
          <a:p>
            <a:pPr algn="just"/>
            <a:endParaRPr lang="en-US" sz="2800" b="0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 the SI unit, the unit of power is the watt (W), which is equal to one joule per second. </a:t>
            </a:r>
          </a:p>
          <a:p>
            <a:pPr algn="just"/>
            <a:endParaRPr lang="en-US" sz="2800" b="0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Other common and traditional measures are horsepower (hp), comparing to the power of a horse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n-US" sz="2800" b="0" i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one mechanical horsepower equals about 745.7 watts.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DEF28-0753-49BC-BE1C-5D037A3D59B9}"/>
              </a:ext>
            </a:extLst>
          </p:cNvPr>
          <p:cNvSpPr txBox="1"/>
          <p:nvPr/>
        </p:nvSpPr>
        <p:spPr>
          <a:xfrm>
            <a:off x="4000500" y="609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Unit of power</a:t>
            </a:r>
          </a:p>
        </p:txBody>
      </p:sp>
    </p:spTree>
    <p:extLst>
      <p:ext uri="{BB962C8B-B14F-4D97-AF65-F5344CB8AC3E}">
        <p14:creationId xmlns:p14="http://schemas.microsoft.com/office/powerpoint/2010/main" val="263591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0803" y="1937004"/>
            <a:ext cx="9302496" cy="4302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4538" y="737108"/>
            <a:ext cx="9822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Unit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of </a:t>
            </a:r>
            <a:r>
              <a:rPr sz="2400" spc="-20" dirty="0">
                <a:solidFill>
                  <a:srgbClr val="000000"/>
                </a:solidFill>
              </a:rPr>
              <a:t>work:</a:t>
            </a:r>
            <a:r>
              <a:rPr sz="2400" spc="1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24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joule</a:t>
            </a:r>
            <a:r>
              <a:rPr sz="24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24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the amount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mbria"/>
                <a:cs typeface="Cambria"/>
              </a:rPr>
              <a:t>work</a:t>
            </a:r>
            <a:r>
              <a:rPr sz="24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done</a:t>
            </a:r>
            <a:r>
              <a:rPr sz="24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Cambria"/>
                <a:cs typeface="Cambria"/>
              </a:rPr>
              <a:t>by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 pushing with</a:t>
            </a:r>
            <a:r>
              <a:rPr sz="24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mbria"/>
                <a:cs typeface="Cambria"/>
              </a:rPr>
              <a:t>force</a:t>
            </a:r>
            <a:r>
              <a:rPr sz="24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of </a:t>
            </a:r>
            <a:r>
              <a:rPr sz="2400" b="0" spc="-509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24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newton</a:t>
            </a:r>
            <a:r>
              <a:rPr sz="2400" b="0" spc="-10" dirty="0">
                <a:solidFill>
                  <a:srgbClr val="000000"/>
                </a:solidFill>
                <a:latin typeface="Cambria"/>
                <a:cs typeface="Cambria"/>
              </a:rPr>
              <a:t> for</a:t>
            </a:r>
            <a:r>
              <a:rPr sz="2400" b="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distance</a:t>
            </a:r>
            <a:r>
              <a:rPr sz="2400"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sz="24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24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b="0" spc="-45" dirty="0">
                <a:solidFill>
                  <a:srgbClr val="000000"/>
                </a:solidFill>
                <a:latin typeface="Cambria"/>
                <a:cs typeface="Cambria"/>
              </a:rPr>
              <a:t>meter.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708" y="1129283"/>
            <a:ext cx="8964168" cy="5131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646" y="349961"/>
            <a:ext cx="6551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Person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behind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this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Science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592" y="4594301"/>
            <a:ext cx="9743440" cy="152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740"/>
              </a:lnSpc>
              <a:spcBef>
                <a:spcPts val="100"/>
              </a:spcBef>
            </a:pPr>
            <a:r>
              <a:rPr sz="2400" b="1" spc="-25" dirty="0">
                <a:latin typeface="Cambria"/>
                <a:cs typeface="Cambria"/>
              </a:rPr>
              <a:t>Positive</a:t>
            </a:r>
            <a:r>
              <a:rPr sz="2400" b="1" spc="-40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work:</a:t>
            </a:r>
            <a:r>
              <a:rPr sz="2400" b="1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does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positive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when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it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has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5" dirty="0">
                <a:latin typeface="Cambria"/>
                <a:cs typeface="Cambria"/>
              </a:rPr>
              <a:t> vector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ts val="2740"/>
              </a:lnSpc>
            </a:pPr>
            <a:r>
              <a:rPr sz="2400" dirty="0">
                <a:latin typeface="Cambria"/>
                <a:cs typeface="Cambria"/>
              </a:rPr>
              <a:t>component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dirty="0">
                <a:latin typeface="Cambria"/>
                <a:cs typeface="Cambria"/>
              </a:rPr>
              <a:t> same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direction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displacement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ts val="2735"/>
              </a:lnSpc>
              <a:spcBef>
                <a:spcPts val="890"/>
              </a:spcBef>
            </a:pPr>
            <a:r>
              <a:rPr sz="2400" spc="-5" dirty="0">
                <a:latin typeface="Cambria"/>
                <a:cs typeface="Cambria"/>
              </a:rPr>
              <a:t>If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Φ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angle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between </a:t>
            </a:r>
            <a:r>
              <a:rPr sz="2400" dirty="0">
                <a:latin typeface="Cambria"/>
                <a:cs typeface="Cambria"/>
              </a:rPr>
              <a:t>the directions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of the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displacement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 and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force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ts val="2735"/>
              </a:lnSpc>
            </a:pPr>
            <a:r>
              <a:rPr sz="2400" dirty="0">
                <a:latin typeface="Cambria"/>
                <a:cs typeface="Cambria"/>
              </a:rPr>
              <a:t>is</a:t>
            </a:r>
            <a:r>
              <a:rPr sz="2400" spc="-5" dirty="0">
                <a:latin typeface="Cambria"/>
                <a:cs typeface="Cambria"/>
              </a:rPr>
              <a:t> less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than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90</a:t>
            </a:r>
            <a:r>
              <a:rPr sz="2400" spc="-7" baseline="24305" dirty="0">
                <a:latin typeface="Cambria"/>
                <a:cs typeface="Cambria"/>
              </a:rPr>
              <a:t>0</a:t>
            </a:r>
            <a:r>
              <a:rPr sz="2400" spc="247" baseline="243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then</a:t>
            </a:r>
            <a:r>
              <a:rPr sz="2400" dirty="0">
                <a:latin typeface="Cambria"/>
                <a:cs typeface="Cambria"/>
              </a:rPr>
              <a:t> cosΦ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positive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that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means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done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positive.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3639" y="345440"/>
            <a:ext cx="3709670" cy="3896360"/>
            <a:chOff x="2453639" y="345440"/>
            <a:chExt cx="3709670" cy="3896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507" y="432816"/>
              <a:ext cx="3534156" cy="37200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53640" y="345439"/>
              <a:ext cx="3709670" cy="3896360"/>
            </a:xfrm>
            <a:custGeom>
              <a:avLst/>
              <a:gdLst/>
              <a:ahLst/>
              <a:cxnLst/>
              <a:rect l="l" t="t" r="r" b="b"/>
              <a:pathLst>
                <a:path w="3709670" h="3896360">
                  <a:moveTo>
                    <a:pt x="3638677" y="88900"/>
                  </a:moveTo>
                  <a:lnTo>
                    <a:pt x="3638664" y="71120"/>
                  </a:lnTo>
                  <a:lnTo>
                    <a:pt x="3621024" y="71120"/>
                  </a:lnTo>
                  <a:lnTo>
                    <a:pt x="3621024" y="88900"/>
                  </a:lnTo>
                  <a:lnTo>
                    <a:pt x="3621024" y="3807460"/>
                  </a:lnTo>
                  <a:lnTo>
                    <a:pt x="88392" y="3807460"/>
                  </a:lnTo>
                  <a:lnTo>
                    <a:pt x="88392" y="88900"/>
                  </a:lnTo>
                  <a:lnTo>
                    <a:pt x="3621024" y="88900"/>
                  </a:lnTo>
                  <a:lnTo>
                    <a:pt x="3621024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3807460"/>
                  </a:lnTo>
                  <a:lnTo>
                    <a:pt x="70739" y="3825240"/>
                  </a:lnTo>
                  <a:lnTo>
                    <a:pt x="3638664" y="3825240"/>
                  </a:lnTo>
                  <a:lnTo>
                    <a:pt x="3638664" y="3807460"/>
                  </a:lnTo>
                  <a:lnTo>
                    <a:pt x="3638677" y="88900"/>
                  </a:lnTo>
                  <a:close/>
                </a:path>
                <a:path w="3709670" h="3896360">
                  <a:moveTo>
                    <a:pt x="3709416" y="53594"/>
                  </a:moveTo>
                  <a:lnTo>
                    <a:pt x="3656330" y="53594"/>
                  </a:lnTo>
                  <a:lnTo>
                    <a:pt x="3656330" y="3842766"/>
                  </a:lnTo>
                  <a:lnTo>
                    <a:pt x="3709416" y="3842778"/>
                  </a:lnTo>
                  <a:lnTo>
                    <a:pt x="3709416" y="53594"/>
                  </a:lnTo>
                  <a:close/>
                </a:path>
                <a:path w="3709670" h="3896360">
                  <a:moveTo>
                    <a:pt x="370941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843020"/>
                  </a:lnTo>
                  <a:lnTo>
                    <a:pt x="0" y="3896360"/>
                  </a:lnTo>
                  <a:lnTo>
                    <a:pt x="3709416" y="3896360"/>
                  </a:lnTo>
                  <a:lnTo>
                    <a:pt x="3709416" y="3843020"/>
                  </a:lnTo>
                  <a:lnTo>
                    <a:pt x="53086" y="3843020"/>
                  </a:lnTo>
                  <a:lnTo>
                    <a:pt x="53086" y="53340"/>
                  </a:lnTo>
                  <a:lnTo>
                    <a:pt x="3709416" y="53340"/>
                  </a:lnTo>
                  <a:lnTo>
                    <a:pt x="3709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5056" y="345440"/>
            <a:ext cx="3716020" cy="3896360"/>
            <a:chOff x="6925056" y="345440"/>
            <a:chExt cx="3716020" cy="38963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924" y="432816"/>
              <a:ext cx="3540252" cy="37200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25056" y="345439"/>
              <a:ext cx="3716020" cy="3896360"/>
            </a:xfrm>
            <a:custGeom>
              <a:avLst/>
              <a:gdLst/>
              <a:ahLst/>
              <a:cxnLst/>
              <a:rect l="l" t="t" r="r" b="b"/>
              <a:pathLst>
                <a:path w="3716020" h="3896360">
                  <a:moveTo>
                    <a:pt x="3644773" y="71120"/>
                  </a:moveTo>
                  <a:lnTo>
                    <a:pt x="3627120" y="71120"/>
                  </a:lnTo>
                  <a:lnTo>
                    <a:pt x="3627120" y="88900"/>
                  </a:lnTo>
                  <a:lnTo>
                    <a:pt x="3627120" y="3807460"/>
                  </a:lnTo>
                  <a:lnTo>
                    <a:pt x="88392" y="3807460"/>
                  </a:lnTo>
                  <a:lnTo>
                    <a:pt x="88392" y="88900"/>
                  </a:lnTo>
                  <a:lnTo>
                    <a:pt x="3627120" y="88900"/>
                  </a:lnTo>
                  <a:lnTo>
                    <a:pt x="3627120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3807460"/>
                  </a:lnTo>
                  <a:lnTo>
                    <a:pt x="70739" y="3825240"/>
                  </a:lnTo>
                  <a:lnTo>
                    <a:pt x="3644773" y="3825240"/>
                  </a:lnTo>
                  <a:lnTo>
                    <a:pt x="3644773" y="3807460"/>
                  </a:lnTo>
                  <a:lnTo>
                    <a:pt x="3644773" y="88900"/>
                  </a:lnTo>
                  <a:lnTo>
                    <a:pt x="3644773" y="71120"/>
                  </a:lnTo>
                  <a:close/>
                </a:path>
                <a:path w="3716020" h="3896360">
                  <a:moveTo>
                    <a:pt x="3715512" y="53594"/>
                  </a:moveTo>
                  <a:lnTo>
                    <a:pt x="3662426" y="53594"/>
                  </a:lnTo>
                  <a:lnTo>
                    <a:pt x="3662426" y="3842766"/>
                  </a:lnTo>
                  <a:lnTo>
                    <a:pt x="3715512" y="3842778"/>
                  </a:lnTo>
                  <a:lnTo>
                    <a:pt x="3715512" y="53594"/>
                  </a:lnTo>
                  <a:close/>
                </a:path>
                <a:path w="3716020" h="3896360">
                  <a:moveTo>
                    <a:pt x="371551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843020"/>
                  </a:lnTo>
                  <a:lnTo>
                    <a:pt x="0" y="3896360"/>
                  </a:lnTo>
                  <a:lnTo>
                    <a:pt x="3715512" y="3896360"/>
                  </a:lnTo>
                  <a:lnTo>
                    <a:pt x="3715512" y="3843020"/>
                  </a:lnTo>
                  <a:lnTo>
                    <a:pt x="53086" y="3843020"/>
                  </a:lnTo>
                  <a:lnTo>
                    <a:pt x="53086" y="53340"/>
                  </a:lnTo>
                  <a:lnTo>
                    <a:pt x="3715512" y="53340"/>
                  </a:lnTo>
                  <a:lnTo>
                    <a:pt x="37155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k Pg Work  In everyday language, the term “work” has a variety of  meanings  In physics, however, work is the energy transferred to an. - ppt  download">
            <a:extLst>
              <a:ext uri="{FF2B5EF4-FFF2-40B4-BE49-F238E27FC236}">
                <a16:creationId xmlns:a16="http://schemas.microsoft.com/office/drawing/2014/main" id="{4696F421-8612-4FCC-B44E-9E7DBEF0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3451"/>
            <a:ext cx="9576087" cy="615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9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716" y="4347209"/>
            <a:ext cx="10407015" cy="1936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400" b="1" spc="-25" dirty="0">
                <a:latin typeface="Cambria"/>
                <a:cs typeface="Cambria"/>
              </a:rPr>
              <a:t>Negative</a:t>
            </a:r>
            <a:r>
              <a:rPr sz="2400" b="1" spc="-40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work:</a:t>
            </a:r>
            <a:endParaRPr sz="2400">
              <a:latin typeface="Cambria"/>
              <a:cs typeface="Cambria"/>
            </a:endParaRPr>
          </a:p>
          <a:p>
            <a:pPr marL="38100" marR="33020">
              <a:lnSpc>
                <a:spcPct val="80000"/>
              </a:lnSpc>
              <a:spcBef>
                <a:spcPts val="1175"/>
              </a:spcBef>
            </a:pPr>
            <a:r>
              <a:rPr sz="2400" dirty="0">
                <a:latin typeface="Cambria"/>
                <a:cs typeface="Cambria"/>
              </a:rPr>
              <a:t>A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3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does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negative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spc="36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when</a:t>
            </a:r>
            <a:r>
              <a:rPr sz="2400" spc="3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it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has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vector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component</a:t>
            </a:r>
            <a:r>
              <a:rPr sz="2400" spc="37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in</a:t>
            </a:r>
            <a:r>
              <a:rPr sz="2400" spc="3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37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opposite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direction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displacement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ts val="2595"/>
              </a:lnSpc>
              <a:spcBef>
                <a:spcPts val="600"/>
              </a:spcBef>
            </a:pPr>
            <a:r>
              <a:rPr sz="2400" dirty="0">
                <a:latin typeface="Cambria"/>
                <a:cs typeface="Cambria"/>
              </a:rPr>
              <a:t>If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Φ</a:t>
            </a:r>
            <a:r>
              <a:rPr sz="2400" spc="18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angle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between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directions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2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displacement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and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force</a:t>
            </a:r>
            <a:r>
              <a:rPr sz="2400" spc="204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F</a:t>
            </a:r>
            <a:r>
              <a:rPr sz="2400" spc="1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ts val="2595"/>
              </a:lnSpc>
            </a:pPr>
            <a:r>
              <a:rPr sz="2400" spc="-10" dirty="0">
                <a:latin typeface="Cambria"/>
                <a:cs typeface="Cambria"/>
              </a:rPr>
              <a:t>greater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than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90</a:t>
            </a:r>
            <a:r>
              <a:rPr sz="2400" spc="-7" baseline="24305" dirty="0">
                <a:latin typeface="Cambria"/>
                <a:cs typeface="Cambria"/>
              </a:rPr>
              <a:t>0</a:t>
            </a:r>
            <a:r>
              <a:rPr sz="2400" spc="247" baseline="243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then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cosΦ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neagtive</a:t>
            </a:r>
            <a:r>
              <a:rPr sz="2400" spc="-5" dirty="0">
                <a:latin typeface="Cambria"/>
                <a:cs typeface="Cambria"/>
              </a:rPr>
              <a:t> that means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work</a:t>
            </a:r>
            <a:r>
              <a:rPr sz="2400" dirty="0">
                <a:latin typeface="Cambria"/>
                <a:cs typeface="Cambria"/>
              </a:rPr>
              <a:t> done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5" dirty="0">
                <a:latin typeface="Cambria"/>
                <a:cs typeface="Cambria"/>
              </a:rPr>
              <a:t>negative.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2179" y="302259"/>
            <a:ext cx="3728085" cy="3841750"/>
            <a:chOff x="2202179" y="302259"/>
            <a:chExt cx="3728085" cy="3841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9047" y="388619"/>
              <a:ext cx="3552444" cy="36667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02180" y="302259"/>
              <a:ext cx="3728085" cy="3841750"/>
            </a:xfrm>
            <a:custGeom>
              <a:avLst/>
              <a:gdLst/>
              <a:ahLst/>
              <a:cxnLst/>
              <a:rect l="l" t="t" r="r" b="b"/>
              <a:pathLst>
                <a:path w="3728085" h="3841750">
                  <a:moveTo>
                    <a:pt x="3656965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3752850"/>
                  </a:lnTo>
                  <a:lnTo>
                    <a:pt x="70739" y="3770630"/>
                  </a:lnTo>
                  <a:lnTo>
                    <a:pt x="3656965" y="3770630"/>
                  </a:lnTo>
                  <a:lnTo>
                    <a:pt x="3656965" y="3753104"/>
                  </a:lnTo>
                  <a:lnTo>
                    <a:pt x="3656965" y="3752850"/>
                  </a:lnTo>
                  <a:lnTo>
                    <a:pt x="3656965" y="87884"/>
                  </a:lnTo>
                  <a:lnTo>
                    <a:pt x="3639312" y="87884"/>
                  </a:lnTo>
                  <a:lnTo>
                    <a:pt x="3639312" y="3752850"/>
                  </a:lnTo>
                  <a:lnTo>
                    <a:pt x="88392" y="3752850"/>
                  </a:lnTo>
                  <a:lnTo>
                    <a:pt x="88392" y="87630"/>
                  </a:lnTo>
                  <a:lnTo>
                    <a:pt x="3656965" y="87630"/>
                  </a:lnTo>
                  <a:lnTo>
                    <a:pt x="3656965" y="69850"/>
                  </a:lnTo>
                  <a:close/>
                </a:path>
                <a:path w="3728085" h="3841750">
                  <a:moveTo>
                    <a:pt x="3727704" y="52590"/>
                  </a:moveTo>
                  <a:lnTo>
                    <a:pt x="3674618" y="52590"/>
                  </a:lnTo>
                  <a:lnTo>
                    <a:pt x="3674618" y="3788410"/>
                  </a:lnTo>
                  <a:lnTo>
                    <a:pt x="53086" y="3788410"/>
                  </a:lnTo>
                  <a:lnTo>
                    <a:pt x="53086" y="52070"/>
                  </a:lnTo>
                  <a:lnTo>
                    <a:pt x="3727691" y="52070"/>
                  </a:lnTo>
                  <a:lnTo>
                    <a:pt x="372769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3788410"/>
                  </a:lnTo>
                  <a:lnTo>
                    <a:pt x="0" y="3841750"/>
                  </a:lnTo>
                  <a:lnTo>
                    <a:pt x="3727691" y="3841750"/>
                  </a:lnTo>
                  <a:lnTo>
                    <a:pt x="3727691" y="3788422"/>
                  </a:lnTo>
                  <a:lnTo>
                    <a:pt x="3727704" y="52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21652" y="302259"/>
            <a:ext cx="3714115" cy="3841750"/>
            <a:chOff x="7121652" y="302259"/>
            <a:chExt cx="3714115" cy="3841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8520" y="388619"/>
              <a:ext cx="3538728" cy="36667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21652" y="302259"/>
              <a:ext cx="3714115" cy="3841750"/>
            </a:xfrm>
            <a:custGeom>
              <a:avLst/>
              <a:gdLst/>
              <a:ahLst/>
              <a:cxnLst/>
              <a:rect l="l" t="t" r="r" b="b"/>
              <a:pathLst>
                <a:path w="3714115" h="3841750">
                  <a:moveTo>
                    <a:pt x="3643249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3752850"/>
                  </a:lnTo>
                  <a:lnTo>
                    <a:pt x="70739" y="3770630"/>
                  </a:lnTo>
                  <a:lnTo>
                    <a:pt x="3643249" y="3770630"/>
                  </a:lnTo>
                  <a:lnTo>
                    <a:pt x="3643249" y="3753104"/>
                  </a:lnTo>
                  <a:lnTo>
                    <a:pt x="3643249" y="3752850"/>
                  </a:lnTo>
                  <a:lnTo>
                    <a:pt x="3643249" y="87884"/>
                  </a:lnTo>
                  <a:lnTo>
                    <a:pt x="3625596" y="87884"/>
                  </a:lnTo>
                  <a:lnTo>
                    <a:pt x="3625596" y="3752850"/>
                  </a:lnTo>
                  <a:lnTo>
                    <a:pt x="88392" y="3752850"/>
                  </a:lnTo>
                  <a:lnTo>
                    <a:pt x="88392" y="87630"/>
                  </a:lnTo>
                  <a:lnTo>
                    <a:pt x="3643249" y="87630"/>
                  </a:lnTo>
                  <a:lnTo>
                    <a:pt x="3643249" y="69850"/>
                  </a:lnTo>
                  <a:close/>
                </a:path>
                <a:path w="3714115" h="3841750">
                  <a:moveTo>
                    <a:pt x="3713988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3788410"/>
                  </a:lnTo>
                  <a:lnTo>
                    <a:pt x="0" y="3841750"/>
                  </a:lnTo>
                  <a:lnTo>
                    <a:pt x="3713988" y="3841750"/>
                  </a:lnTo>
                  <a:lnTo>
                    <a:pt x="3713988" y="3788422"/>
                  </a:lnTo>
                  <a:lnTo>
                    <a:pt x="3713988" y="52590"/>
                  </a:lnTo>
                  <a:lnTo>
                    <a:pt x="3660902" y="52590"/>
                  </a:lnTo>
                  <a:lnTo>
                    <a:pt x="3660902" y="3788410"/>
                  </a:lnTo>
                  <a:lnTo>
                    <a:pt x="53086" y="3788410"/>
                  </a:lnTo>
                  <a:lnTo>
                    <a:pt x="53086" y="52070"/>
                  </a:lnTo>
                  <a:lnTo>
                    <a:pt x="3713988" y="52070"/>
                  </a:lnTo>
                  <a:lnTo>
                    <a:pt x="3713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 Pg Work  In everyday language, the term “work” has a variety of  meanings  In physics, however, work is the energy transferred to an. - ppt  download">
            <a:extLst>
              <a:ext uri="{FF2B5EF4-FFF2-40B4-BE49-F238E27FC236}">
                <a16:creationId xmlns:a16="http://schemas.microsoft.com/office/drawing/2014/main" id="{C3690E26-96CB-4629-8E22-50D28FB3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3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718</Words>
  <Application>Microsoft Office PowerPoint</Application>
  <PresentationFormat>Widescreen</PresentationFormat>
  <Paragraphs>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Corbel</vt:lpstr>
      <vt:lpstr>Office Theme</vt:lpstr>
      <vt:lpstr>PowerPoint Presentation</vt:lpstr>
      <vt:lpstr>Work</vt:lpstr>
      <vt:lpstr>Work</vt:lpstr>
      <vt:lpstr>Unit of work: 1 joule is the amount of work done by pushing with a force of  1 newton for a distance of 1 meter.</vt:lpstr>
      <vt:lpstr>The Person behind this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Energy Theorem</vt:lpstr>
      <vt:lpstr>Work Energy Theorem</vt:lpstr>
      <vt:lpstr>Work Energy Theorem</vt:lpstr>
      <vt:lpstr>Work Energy Theorem</vt:lpstr>
      <vt:lpstr>Significance of Work Energy Theorem:</vt:lpstr>
      <vt:lpstr>Energy</vt:lpstr>
      <vt:lpstr>Different Forms of Energy</vt:lpstr>
      <vt:lpstr>PowerPoint Presentation</vt:lpstr>
      <vt:lpstr>Different Forms of Energy</vt:lpstr>
      <vt:lpstr>PowerPoint Presentation</vt:lpstr>
      <vt:lpstr>Kinetic Energy</vt:lpstr>
      <vt:lpstr>PowerPoint Presentation</vt:lpstr>
      <vt:lpstr>PowerPoint Presentation</vt:lpstr>
      <vt:lpstr>Potential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DIU-PC</dc:creator>
  <cp:lastModifiedBy>User</cp:lastModifiedBy>
  <cp:revision>18</cp:revision>
  <dcterms:created xsi:type="dcterms:W3CDTF">2021-03-04T15:39:03Z</dcterms:created>
  <dcterms:modified xsi:type="dcterms:W3CDTF">2021-03-04T06:37:43Z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2021-03-04T00:00:00Z</vt:filetime>
  </property>
</Properties>
</file>