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13"/>
  </p:notesMasterIdLst>
  <p:handoutMasterIdLst>
    <p:handoutMasterId r:id="rId14"/>
  </p:handoutMasterIdLst>
  <p:sldIdLst>
    <p:sldId id="256" r:id="rId2"/>
    <p:sldId id="257" r:id="rId3"/>
    <p:sldId id="258" r:id="rId4"/>
    <p:sldId id="259" r:id="rId5"/>
    <p:sldId id="279" r:id="rId6"/>
    <p:sldId id="260" r:id="rId7"/>
    <p:sldId id="261" r:id="rId8"/>
    <p:sldId id="262" r:id="rId9"/>
    <p:sldId id="280" r:id="rId10"/>
    <p:sldId id="282" r:id="rId11"/>
    <p:sldId id="277" r:id="rId12"/>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599" autoAdjust="0"/>
  </p:normalViewPr>
  <p:slideViewPr>
    <p:cSldViewPr>
      <p:cViewPr varScale="1">
        <p:scale>
          <a:sx n="84" d="100"/>
          <a:sy n="84" d="100"/>
        </p:scale>
        <p:origin x="581" y="82"/>
      </p:cViewPr>
      <p:guideLst>
        <p:guide pos="3839"/>
        <p:guide orient="horz" pos="2160"/>
      </p:guideLst>
    </p:cSldViewPr>
  </p:slideViewPr>
  <p:notesTextViewPr>
    <p:cViewPr>
      <p:scale>
        <a:sx n="1" d="1"/>
        <a:sy n="1" d="1"/>
      </p:scale>
      <p:origin x="0" y="0"/>
    </p:cViewPr>
  </p:notesTextViewPr>
  <p:notesViewPr>
    <p:cSldViewPr showGuides="1">
      <p:cViewPr varScale="1">
        <p:scale>
          <a:sx n="52" d="100"/>
          <a:sy n="52" d="100"/>
        </p:scale>
        <p:origin x="2664"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4AA43A-3F76-4A13-9CD6-36134EB429E3}" type="datetimeFigureOut">
              <a:rPr lang="en-US"/>
              <a:t>11/6/2022</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50423A-8BCE-448E-A97B-03A88B2B12C1}" type="slidenum">
              <a:r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674A4F-2B7A-4ECB-A400-260B2FFC03C1}" type="datetimeFigureOut">
              <a:rPr lang="en-US"/>
              <a:t>11/6/2022</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F2A70B-78F2-4DCF-B53B-C990D2FAFB8A}" type="slidenum">
              <a:r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654" y="1447801"/>
            <a:ext cx="8823360" cy="3329581"/>
          </a:xfrm>
        </p:spPr>
        <p:txBody>
          <a:bodyPr anchor="b"/>
          <a:lstStyle>
            <a:lvl1pPr>
              <a:defRPr sz="7198"/>
            </a:lvl1pPr>
          </a:lstStyle>
          <a:p>
            <a:r>
              <a:rPr lang="en-US"/>
              <a:t>Click to edit Master title style</a:t>
            </a:r>
            <a:endParaRPr lang="en-US" dirty="0"/>
          </a:p>
        </p:txBody>
      </p:sp>
      <p:sp>
        <p:nvSpPr>
          <p:cNvPr id="3" name="Subtitle 2"/>
          <p:cNvSpPr>
            <a:spLocks noGrp="1"/>
          </p:cNvSpPr>
          <p:nvPr>
            <p:ph type="subTitle" idx="1"/>
          </p:nvPr>
        </p:nvSpPr>
        <p:spPr>
          <a:xfrm>
            <a:off x="1154654" y="4777380"/>
            <a:ext cx="8823360" cy="861420"/>
          </a:xfrm>
        </p:spPr>
        <p:txBody>
          <a:bodyPr anchor="t"/>
          <a:lstStyle>
            <a:lvl1pPr marL="0" indent="0" algn="l">
              <a:buNone/>
              <a:defRPr cap="all">
                <a:solidFill>
                  <a:schemeClr val="accent1"/>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60EA64-D806-43AC-9DF2-F8C432F32B4C}" type="datetimeFigureOut">
              <a:rPr lang="en-US" smtClean="0"/>
              <a:t>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533673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656" y="4800587"/>
            <a:ext cx="8823359" cy="566738"/>
          </a:xfrm>
        </p:spPr>
        <p:txBody>
          <a:bodyPr anchor="b">
            <a:normAutofit/>
          </a:bodyPr>
          <a:lstStyle>
            <a:lvl1pPr algn="l">
              <a:defRPr sz="2399"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654" y="685800"/>
            <a:ext cx="8823360"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655" y="5367325"/>
            <a:ext cx="8823358" cy="493712"/>
          </a:xfrm>
        </p:spPr>
        <p:txBody>
          <a:bodyPr>
            <a:normAutofit/>
          </a:bodyPr>
          <a:lstStyle>
            <a:lvl1pPr marL="0" indent="0">
              <a:buNone/>
              <a:defRPr sz="12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FE8FB1-0A7A-443E-AAF7-31D4FA1AA312}" type="datetimeFigureOut">
              <a:rPr lang="en-US" smtClean="0"/>
              <a:pPr/>
              <a:t>11/6/2022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5BA54BD-C84D-46CE-8B72-31BFB26ABA43}" type="slidenum">
              <a:rPr lang="en-US" smtClean="0"/>
              <a:pPr/>
              <a:t>‹#›</a:t>
            </a:fld>
            <a:endParaRPr lang="en-US"/>
          </a:p>
        </p:txBody>
      </p:sp>
    </p:spTree>
    <p:extLst>
      <p:ext uri="{BB962C8B-B14F-4D97-AF65-F5344CB8AC3E}">
        <p14:creationId xmlns:p14="http://schemas.microsoft.com/office/powerpoint/2010/main" val="3221392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654" y="1447800"/>
            <a:ext cx="8823361" cy="1981200"/>
          </a:xfrm>
        </p:spPr>
        <p:txBody>
          <a:bodyPr/>
          <a:lstStyle>
            <a:lvl1pPr>
              <a:defRPr sz="4799"/>
            </a:lvl1pPr>
          </a:lstStyle>
          <a:p>
            <a:r>
              <a:rPr lang="en-US"/>
              <a:t>Click to edit Master title style</a:t>
            </a:r>
            <a:endParaRPr lang="en-US" dirty="0"/>
          </a:p>
        </p:txBody>
      </p:sp>
      <p:sp>
        <p:nvSpPr>
          <p:cNvPr id="8" name="Text Placeholder 3"/>
          <p:cNvSpPr>
            <a:spLocks noGrp="1"/>
          </p:cNvSpPr>
          <p:nvPr>
            <p:ph type="body" sz="half" idx="2"/>
          </p:nvPr>
        </p:nvSpPr>
        <p:spPr>
          <a:xfrm>
            <a:off x="1154654" y="3657600"/>
            <a:ext cx="8823361" cy="2362200"/>
          </a:xfrm>
        </p:spPr>
        <p:txBody>
          <a:bodyPr anchor="ctr">
            <a:normAutofit/>
          </a:bodyPr>
          <a:lstStyle>
            <a:lvl1pPr marL="0" indent="0">
              <a:buNone/>
              <a:defRPr sz="1799"/>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AFE8FB1-0A7A-443E-AAF7-31D4FA1AA312}" type="datetimeFigureOut">
              <a:rPr lang="en-US" smtClean="0"/>
              <a:pPr/>
              <a:t>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BA54BD-C84D-46CE-8B72-31BFB26ABA43}" type="slidenum">
              <a:rPr lang="en-US" smtClean="0"/>
              <a:pPr/>
              <a:t>‹#›</a:t>
            </a:fld>
            <a:endParaRPr lang="en-US"/>
          </a:p>
        </p:txBody>
      </p:sp>
    </p:spTree>
    <p:extLst>
      <p:ext uri="{BB962C8B-B14F-4D97-AF65-F5344CB8AC3E}">
        <p14:creationId xmlns:p14="http://schemas.microsoft.com/office/powerpoint/2010/main" val="16478921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391" y="1447800"/>
            <a:ext cx="7997232" cy="2323374"/>
          </a:xfrm>
        </p:spPr>
        <p:txBody>
          <a:bodyPr/>
          <a:lstStyle>
            <a:lvl1pPr>
              <a:defRPr sz="4799"/>
            </a:lvl1pPr>
          </a:lstStyle>
          <a:p>
            <a:r>
              <a:rPr lang="en-US"/>
              <a:t>Click to edit Master title style</a:t>
            </a:r>
            <a:endParaRPr lang="en-US" dirty="0"/>
          </a:p>
        </p:txBody>
      </p:sp>
      <p:sp>
        <p:nvSpPr>
          <p:cNvPr id="14" name="Text Placeholder 3"/>
          <p:cNvSpPr>
            <a:spLocks noGrp="1"/>
          </p:cNvSpPr>
          <p:nvPr>
            <p:ph type="body" sz="half" idx="13"/>
          </p:nvPr>
        </p:nvSpPr>
        <p:spPr>
          <a:xfrm>
            <a:off x="1929898" y="3771174"/>
            <a:ext cx="7277753"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654" y="4350657"/>
            <a:ext cx="8823361" cy="1676400"/>
          </a:xfrm>
        </p:spPr>
        <p:txBody>
          <a:bodyPr anchor="ctr">
            <a:normAutofit/>
          </a:bodyPr>
          <a:lstStyle>
            <a:lvl1pPr marL="0" indent="0">
              <a:buNone/>
              <a:defRPr sz="1799"/>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AFE8FB1-0A7A-443E-AAF7-31D4FA1AA312}" type="datetimeFigureOut">
              <a:rPr lang="en-US" smtClean="0"/>
              <a:pPr/>
              <a:t>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BA54BD-C84D-46CE-8B72-31BFB26ABA43}" type="slidenum">
              <a:rPr lang="en-US" smtClean="0"/>
              <a:pPr/>
              <a:t>‹#›</a:t>
            </a:fld>
            <a:endParaRPr lang="en-US"/>
          </a:p>
        </p:txBody>
      </p:sp>
      <p:sp>
        <p:nvSpPr>
          <p:cNvPr id="9" name="TextBox 8"/>
          <p:cNvSpPr txBox="1"/>
          <p:nvPr/>
        </p:nvSpPr>
        <p:spPr>
          <a:xfrm>
            <a:off x="898061" y="971253"/>
            <a:ext cx="801703"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196" dirty="0"/>
              <a:t>“</a:t>
            </a:r>
          </a:p>
        </p:txBody>
      </p:sp>
      <p:sp>
        <p:nvSpPr>
          <p:cNvPr id="13" name="TextBox 12"/>
          <p:cNvSpPr txBox="1"/>
          <p:nvPr/>
        </p:nvSpPr>
        <p:spPr>
          <a:xfrm>
            <a:off x="9328060" y="2613787"/>
            <a:ext cx="801703"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196" dirty="0"/>
              <a:t>”</a:t>
            </a:r>
          </a:p>
        </p:txBody>
      </p:sp>
    </p:spTree>
    <p:extLst>
      <p:ext uri="{BB962C8B-B14F-4D97-AF65-F5344CB8AC3E}">
        <p14:creationId xmlns:p14="http://schemas.microsoft.com/office/powerpoint/2010/main" val="7273675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653" y="3124201"/>
            <a:ext cx="8823362" cy="1653180"/>
          </a:xfrm>
        </p:spPr>
        <p:txBody>
          <a:bodyPr anchor="b"/>
          <a:lstStyle>
            <a:lvl1pPr algn="l">
              <a:defRPr sz="3999" b="0" cap="none"/>
            </a:lvl1pPr>
          </a:lstStyle>
          <a:p>
            <a:r>
              <a:rPr lang="en-US"/>
              <a:t>Click to edit Master title style</a:t>
            </a:r>
            <a:endParaRPr lang="en-US" dirty="0"/>
          </a:p>
        </p:txBody>
      </p:sp>
      <p:sp>
        <p:nvSpPr>
          <p:cNvPr id="3" name="Text Placeholder 2"/>
          <p:cNvSpPr>
            <a:spLocks noGrp="1"/>
          </p:cNvSpPr>
          <p:nvPr>
            <p:ph type="body" idx="1"/>
          </p:nvPr>
        </p:nvSpPr>
        <p:spPr>
          <a:xfrm>
            <a:off x="1154654" y="4777381"/>
            <a:ext cx="8823361" cy="860400"/>
          </a:xfrm>
        </p:spPr>
        <p:txBody>
          <a:bodyPr anchor="t"/>
          <a:lstStyle>
            <a:lvl1pPr marL="0" indent="0" algn="l">
              <a:buNone/>
              <a:defRPr sz="1999" cap="none">
                <a:solidFill>
                  <a:schemeClr val="accent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FE8FB1-0A7A-443E-AAF7-31D4FA1AA312}" type="datetimeFigureOut">
              <a:rPr lang="en-US" smtClean="0"/>
              <a:pPr/>
              <a:t>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BA54BD-C84D-46CE-8B72-31BFB26ABA43}" type="slidenum">
              <a:rPr lang="en-US" smtClean="0"/>
              <a:pPr/>
              <a:t>‹#›</a:t>
            </a:fld>
            <a:endParaRPr lang="en-US"/>
          </a:p>
        </p:txBody>
      </p:sp>
    </p:spTree>
    <p:extLst>
      <p:ext uri="{BB962C8B-B14F-4D97-AF65-F5344CB8AC3E}">
        <p14:creationId xmlns:p14="http://schemas.microsoft.com/office/powerpoint/2010/main" val="42711767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199"/>
            </a:lvl1pPr>
          </a:lstStyle>
          <a:p>
            <a:r>
              <a:rPr lang="en-US"/>
              <a:t>Click to edit Master title style</a:t>
            </a:r>
            <a:endParaRPr lang="en-US" dirty="0"/>
          </a:p>
        </p:txBody>
      </p:sp>
      <p:sp>
        <p:nvSpPr>
          <p:cNvPr id="3" name="Text Placeholder 2"/>
          <p:cNvSpPr>
            <a:spLocks noGrp="1"/>
          </p:cNvSpPr>
          <p:nvPr>
            <p:ph type="body" idx="1"/>
          </p:nvPr>
        </p:nvSpPr>
        <p:spPr>
          <a:xfrm>
            <a:off x="632782" y="1981200"/>
            <a:ext cx="2946099" cy="576262"/>
          </a:xfrm>
        </p:spPr>
        <p:txBody>
          <a:bodyPr anchor="b">
            <a:noAutofit/>
          </a:bodyPr>
          <a:lstStyle>
            <a:lvl1pPr marL="0" indent="0">
              <a:buNone/>
              <a:defRPr sz="2399" b="0">
                <a:solidFill>
                  <a:schemeClr val="accent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293" y="2667000"/>
            <a:ext cx="2926588" cy="3589338"/>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2648" y="1981200"/>
            <a:ext cx="2935476" cy="576262"/>
          </a:xfrm>
        </p:spPr>
        <p:txBody>
          <a:bodyPr anchor="b">
            <a:noAutofit/>
          </a:bodyPr>
          <a:lstStyle>
            <a:lvl1pPr marL="0" indent="0">
              <a:buNone/>
              <a:defRPr sz="2399" b="0">
                <a:solidFill>
                  <a:schemeClr val="accent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2097" y="2667000"/>
            <a:ext cx="2946027" cy="3589338"/>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2845" y="1981200"/>
            <a:ext cx="2931349" cy="576262"/>
          </a:xfrm>
        </p:spPr>
        <p:txBody>
          <a:bodyPr anchor="b">
            <a:noAutofit/>
          </a:bodyPr>
          <a:lstStyle>
            <a:lvl1pPr marL="0" indent="0">
              <a:buNone/>
              <a:defRPr sz="2399" b="0">
                <a:solidFill>
                  <a:schemeClr val="accent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2845" y="2667000"/>
            <a:ext cx="2931349" cy="3589338"/>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cxnSp>
        <p:nvCxnSpPr>
          <p:cNvPr id="17" name="Straight Connector 16"/>
          <p:cNvCxnSpPr/>
          <p:nvPr/>
        </p:nvCxnSpPr>
        <p:spPr>
          <a:xfrm>
            <a:off x="372517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0414"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AFE8FB1-0A7A-443E-AAF7-31D4FA1AA312}" type="datetimeFigureOut">
              <a:rPr lang="en-US" smtClean="0"/>
              <a:pPr/>
              <a:t>11/6/2022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BA54BD-C84D-46CE-8B72-31BFB26ABA43}" type="slidenum">
              <a:rPr lang="en-US" smtClean="0"/>
              <a:pPr/>
              <a:t>‹#›</a:t>
            </a:fld>
            <a:endParaRPr lang="en-US"/>
          </a:p>
        </p:txBody>
      </p:sp>
    </p:spTree>
    <p:extLst>
      <p:ext uri="{BB962C8B-B14F-4D97-AF65-F5344CB8AC3E}">
        <p14:creationId xmlns:p14="http://schemas.microsoft.com/office/powerpoint/2010/main" val="30866109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199"/>
            </a:lvl1pPr>
          </a:lstStyle>
          <a:p>
            <a:r>
              <a:rPr lang="en-US"/>
              <a:t>Click to edit Master title style</a:t>
            </a:r>
            <a:endParaRPr lang="en-US" dirty="0"/>
          </a:p>
        </p:txBody>
      </p:sp>
      <p:sp>
        <p:nvSpPr>
          <p:cNvPr id="3" name="Text Placeholder 2"/>
          <p:cNvSpPr>
            <a:spLocks noGrp="1"/>
          </p:cNvSpPr>
          <p:nvPr>
            <p:ph type="body" idx="1"/>
          </p:nvPr>
        </p:nvSpPr>
        <p:spPr>
          <a:xfrm>
            <a:off x="652293" y="4250949"/>
            <a:ext cx="2939284" cy="576262"/>
          </a:xfrm>
        </p:spPr>
        <p:txBody>
          <a:bodyPr anchor="b">
            <a:noAutofit/>
          </a:bodyPr>
          <a:lstStyle>
            <a:lvl1pPr marL="0" indent="0">
              <a:buNone/>
              <a:defRPr sz="2399" b="0">
                <a:solidFill>
                  <a:schemeClr val="accent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293" y="2209800"/>
            <a:ext cx="293928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293" y="4827212"/>
            <a:ext cx="2939284" cy="659189"/>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8363" y="4250949"/>
            <a:ext cx="2929762" cy="576262"/>
          </a:xfrm>
        </p:spPr>
        <p:txBody>
          <a:bodyPr anchor="b">
            <a:noAutofit/>
          </a:bodyPr>
          <a:lstStyle>
            <a:lvl1pPr marL="0" indent="0">
              <a:buNone/>
              <a:defRPr sz="2399" b="0">
                <a:solidFill>
                  <a:schemeClr val="accent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8362" y="2209800"/>
            <a:ext cx="292976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7009" y="4827211"/>
            <a:ext cx="2933642" cy="659189"/>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2845" y="4250949"/>
            <a:ext cx="2931349" cy="576262"/>
          </a:xfrm>
        </p:spPr>
        <p:txBody>
          <a:bodyPr anchor="b">
            <a:noAutofit/>
          </a:bodyPr>
          <a:lstStyle>
            <a:lvl1pPr marL="0" indent="0">
              <a:buNone/>
              <a:defRPr sz="2399" b="0">
                <a:solidFill>
                  <a:schemeClr val="accent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2844" y="2209800"/>
            <a:ext cx="2931349"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2720" y="4827209"/>
            <a:ext cx="2935232" cy="659189"/>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cxnSp>
        <p:nvCxnSpPr>
          <p:cNvPr id="17" name="Straight Connector 16"/>
          <p:cNvCxnSpPr/>
          <p:nvPr/>
        </p:nvCxnSpPr>
        <p:spPr>
          <a:xfrm>
            <a:off x="372517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0414"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AFE8FB1-0A7A-443E-AAF7-31D4FA1AA312}" type="datetimeFigureOut">
              <a:rPr lang="en-US" smtClean="0"/>
              <a:pPr/>
              <a:t>11/6/2022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BA54BD-C84D-46CE-8B72-31BFB26ABA43}" type="slidenum">
              <a:rPr lang="en-US" smtClean="0"/>
              <a:pPr/>
              <a:t>‹#›</a:t>
            </a:fld>
            <a:endParaRPr lang="en-US"/>
          </a:p>
        </p:txBody>
      </p:sp>
    </p:spTree>
    <p:extLst>
      <p:ext uri="{BB962C8B-B14F-4D97-AF65-F5344CB8AC3E}">
        <p14:creationId xmlns:p14="http://schemas.microsoft.com/office/powerpoint/2010/main" val="32550118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FE8FB1-0A7A-443E-AAF7-31D4FA1AA312}"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1055473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2050" y="430214"/>
            <a:ext cx="1752145"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294" y="887414"/>
            <a:ext cx="7421216"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FE8FB1-0A7A-443E-AAF7-31D4FA1AA312}"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2348625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FE8FB1-0A7A-443E-AAF7-31D4FA1AA312}"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BA54BD-C84D-46CE-8B72-31BFB26ABA43}" type="slidenum">
              <a:rPr lang="en-US" smtClean="0"/>
              <a:t>‹#›</a:t>
            </a:fld>
            <a:endParaRPr lang="en-US" dirty="0"/>
          </a:p>
        </p:txBody>
      </p:sp>
    </p:spTree>
    <p:extLst>
      <p:ext uri="{BB962C8B-B14F-4D97-AF65-F5344CB8AC3E}">
        <p14:creationId xmlns:p14="http://schemas.microsoft.com/office/powerpoint/2010/main" val="2918450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656" y="2861734"/>
            <a:ext cx="8823359" cy="1915647"/>
          </a:xfrm>
        </p:spPr>
        <p:txBody>
          <a:bodyPr anchor="b"/>
          <a:lstStyle>
            <a:lvl1pPr algn="l">
              <a:defRPr sz="3999" b="0" cap="none"/>
            </a:lvl1pPr>
          </a:lstStyle>
          <a:p>
            <a:r>
              <a:rPr lang="en-US"/>
              <a:t>Click to edit Master title style</a:t>
            </a:r>
            <a:endParaRPr lang="en-US" dirty="0"/>
          </a:p>
        </p:txBody>
      </p:sp>
      <p:sp>
        <p:nvSpPr>
          <p:cNvPr id="3" name="Text Placeholder 2"/>
          <p:cNvSpPr>
            <a:spLocks noGrp="1"/>
          </p:cNvSpPr>
          <p:nvPr>
            <p:ph type="body" idx="1"/>
          </p:nvPr>
        </p:nvSpPr>
        <p:spPr>
          <a:xfrm>
            <a:off x="1154654" y="4777381"/>
            <a:ext cx="8823360" cy="860400"/>
          </a:xfrm>
        </p:spPr>
        <p:txBody>
          <a:bodyPr anchor="t"/>
          <a:lstStyle>
            <a:lvl1pPr marL="0" indent="0" algn="l">
              <a:buNone/>
              <a:defRPr sz="1999" cap="all">
                <a:solidFill>
                  <a:schemeClr val="accent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FE8FB1-0A7A-443E-AAF7-31D4FA1AA312}"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575780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025" y="2060576"/>
            <a:ext cx="4395194" cy="4195763"/>
          </a:xfrm>
        </p:spPr>
        <p:txBody>
          <a:bodyPr>
            <a:normAutofit/>
          </a:bodyPr>
          <a:lstStyle>
            <a:lvl1pPr>
              <a:defRPr sz="1799"/>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3021" y="2056093"/>
            <a:ext cx="4395196" cy="4200245"/>
          </a:xfrm>
        </p:spPr>
        <p:txBody>
          <a:bodyPr>
            <a:normAutofit/>
          </a:bodyPr>
          <a:lstStyle>
            <a:lvl1pPr>
              <a:defRPr sz="1799"/>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AFE8FB1-0A7A-443E-AAF7-31D4FA1AA312}" type="datetimeFigureOut">
              <a:rPr lang="en-US" smtClean="0"/>
              <a:t>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3026308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026" y="1905000"/>
            <a:ext cx="4395193" cy="576262"/>
          </a:xfrm>
        </p:spPr>
        <p:txBody>
          <a:bodyPr anchor="b">
            <a:noAutofit/>
          </a:bodyPr>
          <a:lstStyle>
            <a:lvl1pPr marL="0" indent="0">
              <a:buNone/>
              <a:defRPr sz="2399" b="0">
                <a:solidFill>
                  <a:schemeClr val="accent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025" y="2514600"/>
            <a:ext cx="4395194" cy="3741738"/>
          </a:xfrm>
        </p:spPr>
        <p:txBody>
          <a:bodyPr>
            <a:normAutofit/>
          </a:bodyPr>
          <a:lstStyle>
            <a:lvl1pPr>
              <a:defRPr sz="1799"/>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3023" y="1905000"/>
            <a:ext cx="4395194" cy="576262"/>
          </a:xfrm>
        </p:spPr>
        <p:txBody>
          <a:bodyPr anchor="b">
            <a:noAutofit/>
          </a:bodyPr>
          <a:lstStyle>
            <a:lvl1pPr marL="0" indent="0">
              <a:buNone/>
              <a:defRPr sz="2399" b="0">
                <a:solidFill>
                  <a:schemeClr val="accent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3023" y="2514600"/>
            <a:ext cx="4395194" cy="3741738"/>
          </a:xfrm>
        </p:spPr>
        <p:txBody>
          <a:bodyPr>
            <a:normAutofit/>
          </a:bodyPr>
          <a:lstStyle>
            <a:lvl1pPr>
              <a:defRPr sz="1799"/>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AFE8FB1-0A7A-443E-AAF7-31D4FA1AA312}" type="datetimeFigureOut">
              <a:rPr lang="en-US" smtClean="0"/>
              <a:pPr/>
              <a:t>11/6/2022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5BA54BD-C84D-46CE-8B72-31BFB26ABA43}" type="slidenum">
              <a:rPr lang="en-US" smtClean="0"/>
              <a:pPr/>
              <a:t>‹#›</a:t>
            </a:fld>
            <a:endParaRPr lang="en-US"/>
          </a:p>
        </p:txBody>
      </p:sp>
    </p:spTree>
    <p:extLst>
      <p:ext uri="{BB962C8B-B14F-4D97-AF65-F5344CB8AC3E}">
        <p14:creationId xmlns:p14="http://schemas.microsoft.com/office/powerpoint/2010/main" val="3953253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9AFE8FB1-0A7A-443E-AAF7-31D4FA1AA312}" type="datetimeFigureOut">
              <a:rPr lang="en-US" smtClean="0"/>
              <a:t>11/6/2022</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3949226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AFE8FB1-0A7A-443E-AAF7-31D4FA1AA312}" type="datetimeFigureOut">
              <a:rPr lang="en-US" smtClean="0"/>
              <a:t>11/6/2022</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1559252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653" y="1447800"/>
            <a:ext cx="3400178" cy="1447800"/>
          </a:xfrm>
        </p:spPr>
        <p:txBody>
          <a:bodyPr anchor="b"/>
          <a:lstStyle>
            <a:lvl1pPr algn="l">
              <a:defRPr sz="2399" b="0"/>
            </a:lvl1pPr>
          </a:lstStyle>
          <a:p>
            <a:r>
              <a:rPr lang="en-US"/>
              <a:t>Click to edit Master title style</a:t>
            </a:r>
            <a:endParaRPr lang="en-US" dirty="0"/>
          </a:p>
        </p:txBody>
      </p:sp>
      <p:sp>
        <p:nvSpPr>
          <p:cNvPr id="3" name="Content Placeholder 2"/>
          <p:cNvSpPr>
            <a:spLocks noGrp="1"/>
          </p:cNvSpPr>
          <p:nvPr>
            <p:ph idx="1"/>
          </p:nvPr>
        </p:nvSpPr>
        <p:spPr>
          <a:xfrm>
            <a:off x="4783370" y="1447800"/>
            <a:ext cx="5194644" cy="4572000"/>
          </a:xfrm>
        </p:spPr>
        <p:txBody>
          <a:bodyPr anchor="ctr">
            <a:normAutofit/>
          </a:bodyPr>
          <a:lstStyle>
            <a:lvl1pPr>
              <a:defRPr sz="1999"/>
            </a:lvl1pPr>
            <a:lvl2pPr>
              <a:defRPr sz="1799"/>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654" y="3129281"/>
            <a:ext cx="3400177" cy="2895599"/>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9AFE8FB1-0A7A-443E-AAF7-31D4FA1AA312}" type="datetimeFigureOut">
              <a:rPr lang="en-US" smtClean="0"/>
              <a:t>11/6/2022</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330293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606" y="1854192"/>
            <a:ext cx="5091580" cy="1574808"/>
          </a:xfrm>
        </p:spPr>
        <p:txBody>
          <a:bodyPr anchor="b">
            <a:normAutofit/>
          </a:bodyPr>
          <a:lstStyle>
            <a:lvl1pPr algn="l">
              <a:defRPr sz="3599"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7736" y="1143000"/>
            <a:ext cx="3199567"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654" y="3657600"/>
            <a:ext cx="5083655" cy="1371600"/>
          </a:xfrm>
        </p:spPr>
        <p:txBody>
          <a:bodyPr>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FE8FB1-0A7A-443E-AAF7-31D4FA1AA312}" type="datetimeFigureOut">
              <a:rPr lang="en-US" smtClean="0"/>
              <a:t>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609386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6"/>
            <a:ext cx="4035961"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8"/>
            <a:ext cx="1522016" cy="2365453"/>
          </a:xfrm>
          <a:prstGeom prst="rect">
            <a:avLst/>
          </a:prstGeom>
        </p:spPr>
      </p:pic>
      <p:sp>
        <p:nvSpPr>
          <p:cNvPr id="16" name="Oval 15"/>
          <p:cNvSpPr/>
          <p:nvPr/>
        </p:nvSpPr>
        <p:spPr>
          <a:xfrm>
            <a:off x="8606770" y="1676400"/>
            <a:ext cx="2818666"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7330" y="1"/>
            <a:ext cx="1602969"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6770" y="6096000"/>
            <a:ext cx="993475" cy="762000"/>
          </a:xfrm>
          <a:prstGeom prst="rect">
            <a:avLst/>
          </a:prstGeom>
        </p:spPr>
      </p:pic>
      <p:sp>
        <p:nvSpPr>
          <p:cNvPr id="14" name="Rectangle 13"/>
          <p:cNvSpPr/>
          <p:nvPr/>
        </p:nvSpPr>
        <p:spPr>
          <a:xfrm>
            <a:off x="10435094" y="0"/>
            <a:ext cx="685621"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5943" y="452718"/>
            <a:ext cx="9402274"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025" y="2052919"/>
            <a:ext cx="894421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2866" y="1790741"/>
            <a:ext cx="990599" cy="304720"/>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AFE8FB1-0A7A-443E-AAF7-31D4FA1AA312}" type="datetimeFigureOut">
              <a:rPr lang="en-US" smtClean="0"/>
              <a:pPr/>
              <a:t>11/6/2022</a:t>
            </a:fld>
            <a:endParaRPr lang="en-US" dirty="0"/>
          </a:p>
        </p:txBody>
      </p:sp>
      <p:sp>
        <p:nvSpPr>
          <p:cNvPr id="5" name="Footer Placeholder 4"/>
          <p:cNvSpPr>
            <a:spLocks noGrp="1"/>
          </p:cNvSpPr>
          <p:nvPr>
            <p:ph type="ftr" sz="quarter" idx="3"/>
          </p:nvPr>
        </p:nvSpPr>
        <p:spPr>
          <a:xfrm rot="5400000">
            <a:off x="8948740" y="3225337"/>
            <a:ext cx="3859795" cy="304722"/>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49844" y="295730"/>
            <a:ext cx="837981" cy="767687"/>
          </a:xfrm>
          <a:prstGeom prst="rect">
            <a:avLst/>
          </a:prstGeom>
        </p:spPr>
        <p:txBody>
          <a:bodyPr vert="horz" lIns="91440" tIns="45720" rIns="91440" bIns="45720" rtlCol="0" anchor="b"/>
          <a:lstStyle>
            <a:lvl1pPr algn="ctr">
              <a:defRPr sz="2799" b="0" i="0">
                <a:solidFill>
                  <a:schemeClr val="tx1">
                    <a:tint val="75000"/>
                  </a:schemeClr>
                </a:solidFill>
              </a:defRPr>
            </a:lvl1pPr>
          </a:lstStyle>
          <a:p>
            <a:fld id="{25BA54BD-C84D-46CE-8B72-31BFB26ABA43}" type="slidenum">
              <a:rPr lang="en-US" smtClean="0"/>
              <a:pPr/>
              <a:t>‹#›</a:t>
            </a:fld>
            <a:endParaRPr lang="en-US"/>
          </a:p>
        </p:txBody>
      </p:sp>
    </p:spTree>
    <p:extLst>
      <p:ext uri="{BB962C8B-B14F-4D97-AF65-F5344CB8AC3E}">
        <p14:creationId xmlns:p14="http://schemas.microsoft.com/office/powerpoint/2010/main" val="3780343587"/>
      </p:ext>
    </p:extLst>
  </p:cSld>
  <p:clrMap bg1="dk1" tx1="lt1" bg2="dk2" tx2="lt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 id="2147483719"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457063" rtl="0" eaLnBrk="1" latinLnBrk="0" hangingPunct="1">
        <a:spcBef>
          <a:spcPct val="0"/>
        </a:spcBef>
        <a:buNone/>
        <a:defRPr sz="4199"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797" indent="-342797" algn="l" defTabSz="457063" rtl="0" eaLnBrk="1" latinLnBrk="0" hangingPunct="1">
        <a:spcBef>
          <a:spcPts val="1000"/>
        </a:spcBef>
        <a:spcAft>
          <a:spcPts val="0"/>
        </a:spcAft>
        <a:buClr>
          <a:schemeClr val="accent1"/>
        </a:buClr>
        <a:buSzPct val="80000"/>
        <a:buFont typeface="Wingdings 3" charset="2"/>
        <a:buChar char=""/>
        <a:defRPr sz="1999" b="0" i="0" kern="1200">
          <a:solidFill>
            <a:schemeClr val="tx1"/>
          </a:solidFill>
          <a:latin typeface="+mj-lt"/>
          <a:ea typeface="+mj-ea"/>
          <a:cs typeface="+mj-cs"/>
        </a:defRPr>
      </a:lvl1pPr>
      <a:lvl2pPr marL="742727" indent="-285664" algn="l" defTabSz="457063" rtl="0" eaLnBrk="1" latinLnBrk="0" hangingPunct="1">
        <a:spcBef>
          <a:spcPts val="1000"/>
        </a:spcBef>
        <a:spcAft>
          <a:spcPts val="0"/>
        </a:spcAft>
        <a:buClr>
          <a:schemeClr val="accent1"/>
        </a:buClr>
        <a:buSzPct val="80000"/>
        <a:buFont typeface="Wingdings 3" charset="2"/>
        <a:buChar char=""/>
        <a:defRPr sz="1799" b="0" i="0" kern="1200">
          <a:solidFill>
            <a:schemeClr val="tx1"/>
          </a:solidFill>
          <a:latin typeface="+mj-lt"/>
          <a:ea typeface="+mj-ea"/>
          <a:cs typeface="+mj-cs"/>
        </a:defRPr>
      </a:lvl2pPr>
      <a:lvl3pPr marL="1142657" indent="-228531" algn="l" defTabSz="457063"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599720" indent="-228531" algn="l" defTabSz="457063"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6783" indent="-228531" algn="l" defTabSz="457063"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3846" indent="-228531" algn="l" defTabSz="457063"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0908" indent="-228531" algn="l" defTabSz="457063"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7971" indent="-228531" algn="l" defTabSz="457063"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5034" indent="-228531" algn="l" defTabSz="457063"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063" rtl="0" eaLnBrk="1" latinLnBrk="0" hangingPunct="1">
        <a:defRPr sz="1799" kern="1200">
          <a:solidFill>
            <a:schemeClr val="tx1"/>
          </a:solidFill>
          <a:latin typeface="+mn-lt"/>
          <a:ea typeface="+mn-ea"/>
          <a:cs typeface="+mn-cs"/>
        </a:defRPr>
      </a:lvl1pPr>
      <a:lvl2pPr marL="457063" algn="l" defTabSz="457063" rtl="0" eaLnBrk="1" latinLnBrk="0" hangingPunct="1">
        <a:defRPr sz="1799" kern="1200">
          <a:solidFill>
            <a:schemeClr val="tx1"/>
          </a:solidFill>
          <a:latin typeface="+mn-lt"/>
          <a:ea typeface="+mn-ea"/>
          <a:cs typeface="+mn-cs"/>
        </a:defRPr>
      </a:lvl2pPr>
      <a:lvl3pPr marL="914126" algn="l" defTabSz="457063" rtl="0" eaLnBrk="1" latinLnBrk="0" hangingPunct="1">
        <a:defRPr sz="1799" kern="1200">
          <a:solidFill>
            <a:schemeClr val="tx1"/>
          </a:solidFill>
          <a:latin typeface="+mn-lt"/>
          <a:ea typeface="+mn-ea"/>
          <a:cs typeface="+mn-cs"/>
        </a:defRPr>
      </a:lvl3pPr>
      <a:lvl4pPr marL="1371189" algn="l" defTabSz="457063" rtl="0" eaLnBrk="1" latinLnBrk="0" hangingPunct="1">
        <a:defRPr sz="1799" kern="1200">
          <a:solidFill>
            <a:schemeClr val="tx1"/>
          </a:solidFill>
          <a:latin typeface="+mn-lt"/>
          <a:ea typeface="+mn-ea"/>
          <a:cs typeface="+mn-cs"/>
        </a:defRPr>
      </a:lvl4pPr>
      <a:lvl5pPr marL="1828251" algn="l" defTabSz="457063" rtl="0" eaLnBrk="1" latinLnBrk="0" hangingPunct="1">
        <a:defRPr sz="1799" kern="1200">
          <a:solidFill>
            <a:schemeClr val="tx1"/>
          </a:solidFill>
          <a:latin typeface="+mn-lt"/>
          <a:ea typeface="+mn-ea"/>
          <a:cs typeface="+mn-cs"/>
        </a:defRPr>
      </a:lvl5pPr>
      <a:lvl6pPr marL="2285314" algn="l" defTabSz="457063" rtl="0" eaLnBrk="1" latinLnBrk="0" hangingPunct="1">
        <a:defRPr sz="1799" kern="1200">
          <a:solidFill>
            <a:schemeClr val="tx1"/>
          </a:solidFill>
          <a:latin typeface="+mn-lt"/>
          <a:ea typeface="+mn-ea"/>
          <a:cs typeface="+mn-cs"/>
        </a:defRPr>
      </a:lvl6pPr>
      <a:lvl7pPr marL="2742377" algn="l" defTabSz="457063" rtl="0" eaLnBrk="1" latinLnBrk="0" hangingPunct="1">
        <a:defRPr sz="1799" kern="1200">
          <a:solidFill>
            <a:schemeClr val="tx1"/>
          </a:solidFill>
          <a:latin typeface="+mn-lt"/>
          <a:ea typeface="+mn-ea"/>
          <a:cs typeface="+mn-cs"/>
        </a:defRPr>
      </a:lvl7pPr>
      <a:lvl8pPr marL="3199440" algn="l" defTabSz="457063" rtl="0" eaLnBrk="1" latinLnBrk="0" hangingPunct="1">
        <a:defRPr sz="1799" kern="1200">
          <a:solidFill>
            <a:schemeClr val="tx1"/>
          </a:solidFill>
          <a:latin typeface="+mn-lt"/>
          <a:ea typeface="+mn-ea"/>
          <a:cs typeface="+mn-cs"/>
        </a:defRPr>
      </a:lvl8pPr>
      <a:lvl9pPr marL="3656503" algn="l" defTabSz="457063"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Cambria Math" panose="02040503050406030204" pitchFamily="18" charset="0"/>
                <a:ea typeface="Cambria Math" panose="02040503050406030204" pitchFamily="18" charset="0"/>
              </a:rPr>
              <a:t>Policy Adoption</a:t>
            </a:r>
          </a:p>
        </p:txBody>
      </p:sp>
      <p:sp>
        <p:nvSpPr>
          <p:cNvPr id="3" name="Subtitle 2"/>
          <p:cNvSpPr>
            <a:spLocks noGrp="1"/>
          </p:cNvSpPr>
          <p:nvPr>
            <p:ph type="subTitle" idx="1"/>
          </p:nvPr>
        </p:nvSpPr>
        <p:spPr/>
        <p:txBody>
          <a:bodyPr/>
          <a:lstStyle/>
          <a:p>
            <a:r>
              <a:rPr lang="en-US" dirty="0">
                <a:latin typeface="Cambria Math" panose="02040503050406030204" pitchFamily="18" charset="0"/>
                <a:ea typeface="Cambria Math" panose="02040503050406030204" pitchFamily="18" charset="0"/>
              </a:rPr>
              <a:t>Chapter </a:t>
            </a:r>
            <a:r>
              <a:rPr lang="en-US" dirty="0" smtClean="0">
                <a:latin typeface="Cambria Math" panose="02040503050406030204" pitchFamily="18" charset="0"/>
                <a:ea typeface="Cambria Math" panose="02040503050406030204" pitchFamily="18" charset="0"/>
              </a:rPr>
              <a:t>7</a:t>
            </a:r>
            <a:endParaRPr lang="en-US"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sz="3600" b="1" dirty="0">
                <a:latin typeface="Cambria Math" panose="02040503050406030204" pitchFamily="18" charset="0"/>
                <a:ea typeface="Cambria Math" panose="02040503050406030204" pitchFamily="18" charset="0"/>
              </a:rPr>
              <a:t>Mixed Scanning </a:t>
            </a:r>
            <a:r>
              <a:rPr lang="en-US" sz="3600" b="1" dirty="0" smtClean="0">
                <a:latin typeface="Cambria Math" panose="02040503050406030204" pitchFamily="18" charset="0"/>
                <a:ea typeface="Cambria Math" panose="02040503050406030204" pitchFamily="18" charset="0"/>
              </a:rPr>
              <a:t>Theory: Core Principles</a:t>
            </a:r>
            <a:endParaRPr lang="en-US" sz="3600" b="1" dirty="0">
              <a:latin typeface="Cambria Math" panose="02040503050406030204" pitchFamily="18" charset="0"/>
              <a:ea typeface="Cambria Math" panose="02040503050406030204" pitchFamily="18" charset="0"/>
            </a:endParaRPr>
          </a:p>
        </p:txBody>
      </p:sp>
      <p:sp>
        <p:nvSpPr>
          <p:cNvPr id="14" name="Content Placeholder 13"/>
          <p:cNvSpPr>
            <a:spLocks noGrp="1"/>
          </p:cNvSpPr>
          <p:nvPr>
            <p:ph idx="1"/>
          </p:nvPr>
        </p:nvSpPr>
        <p:spPr>
          <a:xfrm>
            <a:off x="645943" y="1589442"/>
            <a:ext cx="11011069" cy="4800600"/>
          </a:xfrm>
        </p:spPr>
        <p:txBody>
          <a:bodyPr>
            <a:normAutofit/>
          </a:bodyPr>
          <a:lstStyle/>
          <a:p>
            <a:pPr algn="just"/>
            <a:r>
              <a:rPr lang="en-US" sz="2400" dirty="0">
                <a:latin typeface="Cambria Math" panose="02040503050406030204" pitchFamily="18" charset="0"/>
                <a:ea typeface="Cambria Math" panose="02040503050406030204" pitchFamily="18" charset="0"/>
              </a:rPr>
              <a:t>Use focused trial and error.</a:t>
            </a:r>
          </a:p>
          <a:p>
            <a:pPr algn="just"/>
            <a:r>
              <a:rPr lang="en-US" sz="2400" dirty="0">
                <a:latin typeface="Cambria Math" panose="02040503050406030204" pitchFamily="18" charset="0"/>
                <a:ea typeface="Cambria Math" panose="02040503050406030204" pitchFamily="18" charset="0"/>
              </a:rPr>
              <a:t>Be tentative--proceed with caution.</a:t>
            </a:r>
          </a:p>
          <a:p>
            <a:pPr algn="just"/>
            <a:r>
              <a:rPr lang="en-US" sz="2400" dirty="0">
                <a:latin typeface="Cambria Math" panose="02040503050406030204" pitchFamily="18" charset="0"/>
                <a:ea typeface="Cambria Math" panose="02040503050406030204" pitchFamily="18" charset="0"/>
              </a:rPr>
              <a:t>If uncertain, procrastinate.</a:t>
            </a:r>
          </a:p>
          <a:p>
            <a:pPr algn="just"/>
            <a:r>
              <a:rPr lang="en-US" sz="2400" dirty="0">
                <a:latin typeface="Cambria Math" panose="02040503050406030204" pitchFamily="18" charset="0"/>
                <a:ea typeface="Cambria Math" panose="02040503050406030204" pitchFamily="18" charset="0"/>
              </a:rPr>
              <a:t>Stagger your decisions in stages.</a:t>
            </a:r>
          </a:p>
          <a:p>
            <a:pPr algn="just"/>
            <a:r>
              <a:rPr lang="en-US" sz="2400" dirty="0">
                <a:latin typeface="Cambria Math" panose="02040503050406030204" pitchFamily="18" charset="0"/>
                <a:ea typeface="Cambria Math" panose="02040503050406030204" pitchFamily="18" charset="0"/>
              </a:rPr>
              <a:t>If uncertain, factionalize your decisions.</a:t>
            </a:r>
          </a:p>
          <a:p>
            <a:pPr algn="just"/>
            <a:r>
              <a:rPr lang="en-US" sz="2400" dirty="0">
                <a:latin typeface="Cambria Math" panose="02040503050406030204" pitchFamily="18" charset="0"/>
                <a:ea typeface="Cambria Math" panose="02040503050406030204" pitchFamily="18" charset="0"/>
              </a:rPr>
              <a:t>Hedge your bets.</a:t>
            </a:r>
          </a:p>
          <a:p>
            <a:pPr algn="just"/>
            <a:r>
              <a:rPr lang="en-US" sz="2400" dirty="0">
                <a:latin typeface="Cambria Math" panose="02040503050406030204" pitchFamily="18" charset="0"/>
                <a:ea typeface="Cambria Math" panose="02040503050406030204" pitchFamily="18" charset="0"/>
              </a:rPr>
              <a:t>Be prepared to reverse your decisions.</a:t>
            </a:r>
            <a:endParaRPr lang="en-US" sz="24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545664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037012" y="2743200"/>
            <a:ext cx="3276600" cy="1400530"/>
          </a:xfrm>
        </p:spPr>
        <p:txBody>
          <a:bodyPr/>
          <a:lstStyle/>
          <a:p>
            <a:r>
              <a:rPr lang="en-US" b="1" dirty="0" smtClean="0">
                <a:latin typeface="Cambria Math" panose="02040503050406030204" pitchFamily="18" charset="0"/>
                <a:ea typeface="Cambria Math" panose="02040503050406030204" pitchFamily="18" charset="0"/>
              </a:rPr>
              <a:t>THANK YOU</a:t>
            </a:r>
            <a:endParaRPr lang="en-US" b="1"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3869583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b="1" dirty="0">
                <a:latin typeface="Cambria Math" panose="02040503050406030204" pitchFamily="18" charset="0"/>
                <a:ea typeface="Cambria Math" panose="02040503050406030204" pitchFamily="18" charset="0"/>
              </a:rPr>
              <a:t>Policy Adoption: Concept</a:t>
            </a:r>
          </a:p>
        </p:txBody>
      </p:sp>
      <p:sp>
        <p:nvSpPr>
          <p:cNvPr id="14" name="Content Placeholder 13"/>
          <p:cNvSpPr>
            <a:spLocks noGrp="1"/>
          </p:cNvSpPr>
          <p:nvPr>
            <p:ph idx="1"/>
          </p:nvPr>
        </p:nvSpPr>
        <p:spPr>
          <a:xfrm>
            <a:off x="645943" y="1589442"/>
            <a:ext cx="11011069" cy="4800600"/>
          </a:xfrm>
        </p:spPr>
        <p:txBody>
          <a:bodyPr>
            <a:normAutofit/>
          </a:bodyPr>
          <a:lstStyle/>
          <a:p>
            <a:pPr algn="just"/>
            <a:r>
              <a:rPr lang="en-US" sz="2000" dirty="0">
                <a:latin typeface="Cambria Math" panose="02040503050406030204" pitchFamily="18" charset="0"/>
                <a:ea typeface="Cambria Math" panose="02040503050406030204" pitchFamily="18" charset="0"/>
              </a:rPr>
              <a:t>A policy decision involves action by some official person or body to adopt, modify, or reject a preferred policy alternative. </a:t>
            </a:r>
          </a:p>
          <a:p>
            <a:pPr algn="just"/>
            <a:r>
              <a:rPr lang="en-US" sz="2000" dirty="0">
                <a:latin typeface="Cambria Math" panose="02040503050406030204" pitchFamily="18" charset="0"/>
                <a:ea typeface="Cambria Math" panose="02040503050406030204" pitchFamily="18" charset="0"/>
              </a:rPr>
              <a:t>A policy decision is usually the culmination of many decisions, some routine and some not so routine, made during the operation of the policy process.</a:t>
            </a:r>
          </a:p>
          <a:p>
            <a:pPr algn="just"/>
            <a:r>
              <a:rPr lang="en-US" sz="2000" dirty="0">
                <a:latin typeface="Cambria Math" panose="02040503050406030204" pitchFamily="18" charset="0"/>
                <a:ea typeface="Cambria Math" panose="02040503050406030204" pitchFamily="18" charset="0"/>
              </a:rPr>
              <a:t>Legitimacy is an important factor in developing public support and acceptance for both government and the policies that it adopts. Legitimacy is a difficult concept to define. It is not the same as legality, although legality can contribute to belief in legitimacy</a:t>
            </a:r>
          </a:p>
          <a:p>
            <a:pPr algn="just"/>
            <a:r>
              <a:rPr lang="en-US" sz="2000" dirty="0">
                <a:latin typeface="Cambria Math" panose="02040503050406030204" pitchFamily="18" charset="0"/>
                <a:ea typeface="Cambria Math" panose="02040503050406030204" pitchFamily="18" charset="0"/>
              </a:rPr>
              <a:t>Constitutionality is not always a sine qua non for legitimacy. </a:t>
            </a:r>
          </a:p>
          <a:p>
            <a:pPr algn="just"/>
            <a:r>
              <a:rPr lang="en-US" sz="2000" dirty="0">
                <a:latin typeface="Cambria Math" panose="02040503050406030204" pitchFamily="18" charset="0"/>
                <a:ea typeface="Cambria Math" panose="02040503050406030204" pitchFamily="18" charset="0"/>
              </a:rPr>
              <a:t>Policy decisions made by the legislature are usually accepted as legitimate.</a:t>
            </a:r>
          </a:p>
          <a:p>
            <a:pPr algn="just"/>
            <a:r>
              <a:rPr lang="en-US" sz="2000" dirty="0">
                <a:latin typeface="Cambria Math" panose="02040503050406030204" pitchFamily="18" charset="0"/>
                <a:ea typeface="Cambria Math" panose="02040503050406030204" pitchFamily="18" charset="0"/>
              </a:rPr>
              <a:t>For policymaking, legitimacy is affected both by how something is done (i.e., whether proper procedures are used) and by what is being done. </a:t>
            </a:r>
          </a:p>
          <a:p>
            <a:pPr algn="just"/>
            <a:r>
              <a:rPr lang="en-US" sz="2000" dirty="0">
                <a:latin typeface="Cambria Math" panose="02040503050406030204" pitchFamily="18" charset="0"/>
                <a:ea typeface="Cambria Math" panose="02040503050406030204" pitchFamily="18" charset="0"/>
              </a:rPr>
              <a:t>When legitimacy erodes, governments and their policies diminish in effectiveness</a:t>
            </a:r>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b="1" dirty="0">
                <a:latin typeface="Cambria Math" panose="02040503050406030204" pitchFamily="18" charset="0"/>
                <a:ea typeface="Cambria Math" panose="02040503050406030204" pitchFamily="18" charset="0"/>
              </a:rPr>
              <a:t>Policy Decision-Making</a:t>
            </a:r>
          </a:p>
        </p:txBody>
      </p:sp>
      <p:sp>
        <p:nvSpPr>
          <p:cNvPr id="14" name="Content Placeholder 13"/>
          <p:cNvSpPr>
            <a:spLocks noGrp="1"/>
          </p:cNvSpPr>
          <p:nvPr>
            <p:ph idx="1"/>
          </p:nvPr>
        </p:nvSpPr>
        <p:spPr>
          <a:xfrm>
            <a:off x="645943" y="1589442"/>
            <a:ext cx="11011069" cy="4800600"/>
          </a:xfrm>
        </p:spPr>
        <p:txBody>
          <a:bodyPr>
            <a:normAutofit/>
          </a:bodyPr>
          <a:lstStyle/>
          <a:p>
            <a:pPr algn="just"/>
            <a:r>
              <a:rPr lang="en-US" sz="2400" dirty="0">
                <a:latin typeface="Cambria Math" panose="02040503050406030204" pitchFamily="18" charset="0"/>
                <a:ea typeface="Cambria Math" panose="02040503050406030204" pitchFamily="18" charset="0"/>
              </a:rPr>
              <a:t>Political and social scientists have produced a large body of theoretical and empirical literature on political decision-making.</a:t>
            </a:r>
          </a:p>
          <a:p>
            <a:pPr algn="just"/>
            <a:r>
              <a:rPr lang="en-US" sz="2400" dirty="0">
                <a:latin typeface="Cambria Math" panose="02040503050406030204" pitchFamily="18" charset="0"/>
                <a:ea typeface="Cambria Math" panose="02040503050406030204" pitchFamily="18" charset="0"/>
              </a:rPr>
              <a:t>There are many disagreements and divergences over how best to study decision-making, how decisions are actually made, and even over what constitutes a decision.</a:t>
            </a:r>
          </a:p>
          <a:p>
            <a:pPr algn="just"/>
            <a:r>
              <a:rPr lang="en-US" sz="2400" dirty="0">
                <a:latin typeface="Cambria Math" panose="02040503050406030204" pitchFamily="18" charset="0"/>
                <a:ea typeface="Cambria Math" panose="02040503050406030204" pitchFamily="18" charset="0"/>
              </a:rPr>
              <a:t>Many forces, pressures, and constraints may play upon political decision-makers.</a:t>
            </a:r>
          </a:p>
          <a:p>
            <a:pPr algn="just"/>
            <a:r>
              <a:rPr lang="en-US" sz="2400" dirty="0">
                <a:latin typeface="Cambria Math" panose="02040503050406030204" pitchFamily="18" charset="0"/>
                <a:ea typeface="Cambria Math" panose="02040503050406030204" pitchFamily="18" charset="0"/>
              </a:rPr>
              <a:t>In many instances, however, there are no easy routes to a good decision.</a:t>
            </a:r>
          </a:p>
          <a:p>
            <a:pPr algn="just"/>
            <a:endParaRPr lang="en-US" sz="20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4215197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sz="3600" b="1" dirty="0">
                <a:latin typeface="Cambria Math" panose="02040503050406030204" pitchFamily="18" charset="0"/>
                <a:ea typeface="Cambria Math" panose="02040503050406030204" pitchFamily="18" charset="0"/>
              </a:rPr>
              <a:t>The Rational Comprehensive Theory</a:t>
            </a:r>
          </a:p>
        </p:txBody>
      </p:sp>
      <p:sp>
        <p:nvSpPr>
          <p:cNvPr id="14" name="Content Placeholder 13"/>
          <p:cNvSpPr>
            <a:spLocks noGrp="1"/>
          </p:cNvSpPr>
          <p:nvPr>
            <p:ph idx="1"/>
          </p:nvPr>
        </p:nvSpPr>
        <p:spPr>
          <a:xfrm>
            <a:off x="645943" y="1371600"/>
            <a:ext cx="11011069" cy="5018442"/>
          </a:xfrm>
        </p:spPr>
        <p:txBody>
          <a:bodyPr>
            <a:normAutofit lnSpcReduction="10000"/>
          </a:bodyPr>
          <a:lstStyle/>
          <a:p>
            <a:pPr marL="0" indent="0" algn="just">
              <a:buNone/>
            </a:pPr>
            <a:r>
              <a:rPr lang="en-US" sz="2000" dirty="0">
                <a:latin typeface="Cambria Math" panose="02040503050406030204" pitchFamily="18" charset="0"/>
                <a:ea typeface="Cambria Math" panose="02040503050406030204" pitchFamily="18" charset="0"/>
              </a:rPr>
              <a:t>The rational-comprehensive theory specifies the procedures involved in making well-considered decisions that maximize the attainment of goals, whether personal or organizational.</a:t>
            </a:r>
          </a:p>
          <a:p>
            <a:pPr algn="just"/>
            <a:r>
              <a:rPr lang="en-US" sz="2000" dirty="0">
                <a:latin typeface="Cambria Math" panose="02040503050406030204" pitchFamily="18" charset="0"/>
                <a:ea typeface="Cambria Math" panose="02040503050406030204" pitchFamily="18" charset="0"/>
              </a:rPr>
              <a:t>The decision-maker is confronted with a problem that can be separated from other problems or at least considered meaningfully in comparison with them.</a:t>
            </a:r>
          </a:p>
          <a:p>
            <a:pPr algn="just"/>
            <a:r>
              <a:rPr lang="en-US" sz="2000" dirty="0">
                <a:latin typeface="Cambria Math" panose="02040503050406030204" pitchFamily="18" charset="0"/>
                <a:ea typeface="Cambria Math" panose="02040503050406030204" pitchFamily="18" charset="0"/>
              </a:rPr>
              <a:t>The goals, values, or objectives that guide the decision-maker are known and can be clarified and ranked according to their importance.</a:t>
            </a:r>
          </a:p>
          <a:p>
            <a:pPr algn="just"/>
            <a:r>
              <a:rPr lang="en-US" sz="2000" dirty="0">
                <a:latin typeface="Cambria Math" panose="02040503050406030204" pitchFamily="18" charset="0"/>
                <a:ea typeface="Cambria Math" panose="02040503050406030204" pitchFamily="18" charset="0"/>
              </a:rPr>
              <a:t>The various alternatives for dealing with the problem are examined.</a:t>
            </a:r>
          </a:p>
          <a:p>
            <a:pPr algn="just"/>
            <a:r>
              <a:rPr lang="en-US" sz="2000" dirty="0">
                <a:latin typeface="Cambria Math" panose="02040503050406030204" pitchFamily="18" charset="0"/>
                <a:ea typeface="Cambria Math" panose="02040503050406030204" pitchFamily="18" charset="0"/>
              </a:rPr>
              <a:t>The consequences (costs and benefits, advantages and disadvantages) that would follow from selecting each alternative are investigated.</a:t>
            </a:r>
          </a:p>
          <a:p>
            <a:pPr algn="just"/>
            <a:r>
              <a:rPr lang="en-US" sz="2000" dirty="0">
                <a:latin typeface="Cambria Math" panose="02040503050406030204" pitchFamily="18" charset="0"/>
                <a:ea typeface="Cambria Math" panose="02040503050406030204" pitchFamily="18" charset="0"/>
              </a:rPr>
              <a:t>Each alternative, and its attendant consequences, is then compared with the other alternatives.</a:t>
            </a:r>
          </a:p>
          <a:p>
            <a:pPr algn="just"/>
            <a:r>
              <a:rPr lang="en-US" sz="2000" dirty="0">
                <a:latin typeface="Cambria Math" panose="02040503050406030204" pitchFamily="18" charset="0"/>
                <a:ea typeface="Cambria Math" panose="02040503050406030204" pitchFamily="18" charset="0"/>
              </a:rPr>
              <a:t>The decision-maker will choose the alternative, and its consequences, that maximizes attainment of his or her goals, values, or objectives.</a:t>
            </a:r>
          </a:p>
          <a:p>
            <a:pPr algn="just"/>
            <a:r>
              <a:rPr lang="en-US" sz="2000" dirty="0">
                <a:latin typeface="Cambria Math" panose="02040503050406030204" pitchFamily="18" charset="0"/>
                <a:ea typeface="Cambria Math" panose="02040503050406030204" pitchFamily="18" charset="0"/>
              </a:rPr>
              <a:t>The result of this procedure is a rational decision-that is, one that most effectively achieves a given end. In short, it optimizes; it is the best possible decision</a:t>
            </a:r>
          </a:p>
        </p:txBody>
      </p:sp>
    </p:spTree>
    <p:extLst>
      <p:ext uri="{BB962C8B-B14F-4D97-AF65-F5344CB8AC3E}">
        <p14:creationId xmlns:p14="http://schemas.microsoft.com/office/powerpoint/2010/main" val="2297796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303212" y="228600"/>
            <a:ext cx="9402274" cy="1400530"/>
          </a:xfrm>
        </p:spPr>
        <p:txBody>
          <a:bodyPr/>
          <a:lstStyle/>
          <a:p>
            <a:r>
              <a:rPr lang="en-US" sz="2800" b="1" dirty="0" smtClean="0">
                <a:latin typeface="Cambria Math" panose="02040503050406030204" pitchFamily="18" charset="0"/>
                <a:ea typeface="Cambria Math" panose="02040503050406030204" pitchFamily="18" charset="0"/>
              </a:rPr>
              <a:t>The Rational Comprehensive </a:t>
            </a:r>
            <a:r>
              <a:rPr lang="en-US" sz="2800" b="1" dirty="0">
                <a:latin typeface="Cambria Math" panose="02040503050406030204" pitchFamily="18" charset="0"/>
                <a:ea typeface="Cambria Math" panose="02040503050406030204" pitchFamily="18" charset="0"/>
              </a:rPr>
              <a:t>Theory </a:t>
            </a:r>
            <a:r>
              <a:rPr lang="en-US" sz="2800" b="1" dirty="0" smtClean="0">
                <a:latin typeface="Cambria Math" panose="02040503050406030204" pitchFamily="18" charset="0"/>
                <a:ea typeface="Cambria Math" panose="02040503050406030204" pitchFamily="18" charset="0"/>
              </a:rPr>
              <a:t>(Veal 2002)</a:t>
            </a:r>
            <a:endParaRPr lang="en-US" sz="2800" b="1" dirty="0">
              <a:latin typeface="Cambria Math" panose="02040503050406030204" pitchFamily="18" charset="0"/>
              <a:ea typeface="Cambria Math" panose="02040503050406030204" pitchFamily="18" charset="0"/>
            </a:endParaRPr>
          </a:p>
        </p:txBody>
      </p:sp>
      <p:pic>
        <p:nvPicPr>
          <p:cNvPr id="1026" name="Picture 2" descr="The rational-comprehensive decision-making process Source: Veal (2002: 82)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6012" y="990600"/>
            <a:ext cx="3838576" cy="561553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4631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sz="3200" b="1" dirty="0">
                <a:latin typeface="Cambria Math" panose="02040503050406030204" pitchFamily="18" charset="0"/>
                <a:ea typeface="Cambria Math" panose="02040503050406030204" pitchFamily="18" charset="0"/>
              </a:rPr>
              <a:t>Criticisms of the Rational Comprehensive Theory</a:t>
            </a:r>
          </a:p>
        </p:txBody>
      </p:sp>
      <p:sp>
        <p:nvSpPr>
          <p:cNvPr id="14" name="Content Placeholder 13"/>
          <p:cNvSpPr>
            <a:spLocks noGrp="1"/>
          </p:cNvSpPr>
          <p:nvPr>
            <p:ph idx="1"/>
          </p:nvPr>
        </p:nvSpPr>
        <p:spPr>
          <a:xfrm>
            <a:off x="654906" y="1295400"/>
            <a:ext cx="11011069" cy="4800600"/>
          </a:xfrm>
        </p:spPr>
        <p:txBody>
          <a:bodyPr>
            <a:normAutofit lnSpcReduction="10000"/>
          </a:bodyPr>
          <a:lstStyle/>
          <a:p>
            <a:pPr algn="just"/>
            <a:r>
              <a:rPr lang="en-US" sz="2000" dirty="0">
                <a:latin typeface="Cambria Math" panose="02040503050406030204" pitchFamily="18" charset="0"/>
                <a:ea typeface="Cambria Math" panose="02040503050406030204" pitchFamily="18" charset="0"/>
              </a:rPr>
              <a:t>Charles Lindblom contends that decision-makers are not faced with concrete, clearly defined problems. Rather, he says that they first have to identify and formulate the problems on which they make decisions. Defining the problem is, in short, often a major problem for the decision-maker.</a:t>
            </a:r>
          </a:p>
          <a:p>
            <a:pPr algn="just"/>
            <a:r>
              <a:rPr lang="en-US" sz="2000" dirty="0">
                <a:latin typeface="Cambria Math" panose="02040503050406030204" pitchFamily="18" charset="0"/>
                <a:ea typeface="Cambria Math" panose="02040503050406030204" pitchFamily="18" charset="0"/>
              </a:rPr>
              <a:t>A second criticism holds that rational-comprehensive theory is unrealistic in the intellectual demands it makes on the decision-maker. lack of time, difficulty in collecting information and predicting the future, and complexity of calculations. </a:t>
            </a:r>
          </a:p>
          <a:p>
            <a:pPr algn="just"/>
            <a:r>
              <a:rPr lang="en-US" sz="2000" dirty="0">
                <a:latin typeface="Cambria Math" panose="02040503050406030204" pitchFamily="18" charset="0"/>
                <a:ea typeface="Cambria Math" panose="02040503050406030204" pitchFamily="18" charset="0"/>
              </a:rPr>
              <a:t>The value aspect of the rational-comprehensive theory also draws some criticism. The decision-maker might confuse personal values with those of the public. The rationalistic assumption that facts and values can be readily separated does not hold up in practice.</a:t>
            </a:r>
          </a:p>
          <a:p>
            <a:pPr algn="just"/>
            <a:r>
              <a:rPr lang="en-US" sz="2000" dirty="0">
                <a:latin typeface="Cambria Math" panose="02040503050406030204" pitchFamily="18" charset="0"/>
                <a:ea typeface="Cambria Math" panose="02040503050406030204" pitchFamily="18" charset="0"/>
              </a:rPr>
              <a:t>Yet another problem is that of "sunk costs." Previous decisions and commitments, investments in existing policies and programs, may foreclose or severely complicate the consideration of many alternatives.</a:t>
            </a:r>
          </a:p>
          <a:p>
            <a:pPr algn="just"/>
            <a:r>
              <a:rPr lang="en-US" sz="2000" dirty="0">
                <a:latin typeface="Cambria Math" panose="02040503050406030204" pitchFamily="18" charset="0"/>
                <a:ea typeface="Cambria Math" panose="02040503050406030204" pitchFamily="18" charset="0"/>
              </a:rPr>
              <a:t>The rational-comprehensive model assumes the existence of a unitary decision-maker. This condition cannot be met by legislative bodies, plural headed agencies</a:t>
            </a:r>
          </a:p>
          <a:p>
            <a:pPr algn="just"/>
            <a:endParaRPr lang="en-US" sz="2000" dirty="0">
              <a:latin typeface="Cambria Math" panose="02040503050406030204" pitchFamily="18" charset="0"/>
              <a:ea typeface="Cambria Math" panose="02040503050406030204" pitchFamily="18" charset="0"/>
            </a:endParaRPr>
          </a:p>
          <a:p>
            <a:pPr algn="just"/>
            <a:endParaRPr lang="en-US" sz="20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958335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544708" y="152400"/>
            <a:ext cx="9402274" cy="876300"/>
          </a:xfrm>
        </p:spPr>
        <p:txBody>
          <a:bodyPr/>
          <a:lstStyle/>
          <a:p>
            <a:r>
              <a:rPr lang="en-US" sz="4000" b="1" dirty="0">
                <a:latin typeface="Cambria Math" panose="02040503050406030204" pitchFamily="18" charset="0"/>
                <a:ea typeface="Cambria Math" panose="02040503050406030204" pitchFamily="18" charset="0"/>
              </a:rPr>
              <a:t>The Incremental Theory</a:t>
            </a:r>
          </a:p>
        </p:txBody>
      </p:sp>
      <p:sp>
        <p:nvSpPr>
          <p:cNvPr id="14" name="Content Placeholder 13"/>
          <p:cNvSpPr>
            <a:spLocks noGrp="1"/>
          </p:cNvSpPr>
          <p:nvPr>
            <p:ph idx="1"/>
          </p:nvPr>
        </p:nvSpPr>
        <p:spPr>
          <a:xfrm>
            <a:off x="633048" y="1028700"/>
            <a:ext cx="11011069" cy="4800600"/>
          </a:xfrm>
        </p:spPr>
        <p:txBody>
          <a:bodyPr>
            <a:noAutofit/>
          </a:bodyPr>
          <a:lstStyle/>
          <a:p>
            <a:pPr marL="0" indent="0" algn="just">
              <a:buNone/>
            </a:pPr>
            <a:r>
              <a:rPr lang="en-US" sz="1900" dirty="0">
                <a:latin typeface="Cambria Math" panose="02040503050406030204" pitchFamily="18" charset="0"/>
                <a:ea typeface="Cambria Math" panose="02040503050406030204" pitchFamily="18" charset="0"/>
              </a:rPr>
              <a:t>The incremental theory of decision-making is presented as a decision theory that avoids many of the problems of the rational-comprehensive theory. It is more descriptive of the way in which public officials actually make decisions. Incremental decisions involve limited changes or additions to existing policies. Incrementalism can be summarized in the following manner:</a:t>
            </a:r>
          </a:p>
          <a:p>
            <a:pPr marL="0" indent="0" algn="just">
              <a:buNone/>
            </a:pPr>
            <a:r>
              <a:rPr lang="en-US" sz="1900" dirty="0">
                <a:latin typeface="Cambria Math" panose="02040503050406030204" pitchFamily="18" charset="0"/>
                <a:ea typeface="Cambria Math" panose="02040503050406030204" pitchFamily="18" charset="0"/>
              </a:rPr>
              <a:t>1. The selection of goals or objectives and the empirical analysis of the action needed to attain them are closely intertwined with, rather than distinct from, one another.</a:t>
            </a:r>
          </a:p>
          <a:p>
            <a:pPr marL="0" indent="0" algn="just">
              <a:buNone/>
            </a:pPr>
            <a:r>
              <a:rPr lang="en-US" sz="1900" dirty="0">
                <a:latin typeface="Cambria Math" panose="02040503050406030204" pitchFamily="18" charset="0"/>
                <a:ea typeface="Cambria Math" panose="02040503050406030204" pitchFamily="18" charset="0"/>
              </a:rPr>
              <a:t>2. The decision-maker considers only some of the alternatives for dealing with a problem, which will differ only incrementally (i.e., marginally) from existing policies.</a:t>
            </a:r>
          </a:p>
          <a:p>
            <a:pPr marL="0" indent="0" algn="just">
              <a:buNone/>
            </a:pPr>
            <a:r>
              <a:rPr lang="en-US" sz="1900" dirty="0">
                <a:latin typeface="Cambria Math" panose="02040503050406030204" pitchFamily="18" charset="0"/>
                <a:ea typeface="Cambria Math" panose="02040503050406030204" pitchFamily="18" charset="0"/>
              </a:rPr>
              <a:t>3. For each alternative, only a limited number of "important" consequences are evaluated.</a:t>
            </a:r>
          </a:p>
          <a:p>
            <a:pPr marL="0" indent="0" algn="just">
              <a:buNone/>
            </a:pPr>
            <a:r>
              <a:rPr lang="en-US" sz="1900" dirty="0">
                <a:latin typeface="Cambria Math" panose="02040503050406030204" pitchFamily="18" charset="0"/>
                <a:ea typeface="Cambria Math" panose="02040503050406030204" pitchFamily="18" charset="0"/>
              </a:rPr>
              <a:t>4. The problem confronting the decision-maker is continually redefined. Incrementalism allows for countless ends-means and means-ends adjustments that help make the problem more manageable.</a:t>
            </a:r>
          </a:p>
          <a:p>
            <a:pPr marL="0" indent="0" algn="just">
              <a:buNone/>
            </a:pPr>
            <a:r>
              <a:rPr lang="en-US" sz="1900" dirty="0">
                <a:latin typeface="Cambria Math" panose="02040503050406030204" pitchFamily="18" charset="0"/>
                <a:ea typeface="Cambria Math" panose="02040503050406030204" pitchFamily="18" charset="0"/>
              </a:rPr>
              <a:t>5. There is no single decision or "right" solution for a problem. The test of a good decision is that various analysts find themselves directly agreeing on it, without agreeing that the decision is the most appropriate or optimum means to an agreed objective.</a:t>
            </a:r>
          </a:p>
          <a:p>
            <a:pPr marL="0" indent="0" algn="just">
              <a:buNone/>
            </a:pPr>
            <a:r>
              <a:rPr lang="en-US" sz="1900" dirty="0">
                <a:latin typeface="Cambria Math" panose="02040503050406030204" pitchFamily="18" charset="0"/>
                <a:ea typeface="Cambria Math" panose="02040503050406030204" pitchFamily="18" charset="0"/>
              </a:rPr>
              <a:t>6. Incremental decision-making is essentially remedial and is geared more to ameliorating present, concrete social imperfections than to promoting future social goals.</a:t>
            </a:r>
          </a:p>
        </p:txBody>
      </p:sp>
    </p:spTree>
    <p:extLst>
      <p:ext uri="{BB962C8B-B14F-4D97-AF65-F5344CB8AC3E}">
        <p14:creationId xmlns:p14="http://schemas.microsoft.com/office/powerpoint/2010/main" val="3862260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sz="3600" b="1" dirty="0">
                <a:latin typeface="Cambria Math" panose="02040503050406030204" pitchFamily="18" charset="0"/>
                <a:ea typeface="Cambria Math" panose="02040503050406030204" pitchFamily="18" charset="0"/>
              </a:rPr>
              <a:t>Criticisms </a:t>
            </a:r>
            <a:r>
              <a:rPr lang="en-US" sz="3600" b="1">
                <a:latin typeface="Cambria Math" panose="02040503050406030204" pitchFamily="18" charset="0"/>
                <a:ea typeface="Cambria Math" panose="02040503050406030204" pitchFamily="18" charset="0"/>
              </a:rPr>
              <a:t>of the Incremental </a:t>
            </a:r>
            <a:r>
              <a:rPr lang="en-US" sz="3600" b="1" dirty="0">
                <a:latin typeface="Cambria Math" panose="02040503050406030204" pitchFamily="18" charset="0"/>
                <a:ea typeface="Cambria Math" panose="02040503050406030204" pitchFamily="18" charset="0"/>
              </a:rPr>
              <a:t>Theory</a:t>
            </a:r>
          </a:p>
        </p:txBody>
      </p:sp>
      <p:sp>
        <p:nvSpPr>
          <p:cNvPr id="14" name="Content Placeholder 13"/>
          <p:cNvSpPr>
            <a:spLocks noGrp="1"/>
          </p:cNvSpPr>
          <p:nvPr>
            <p:ph idx="1"/>
          </p:nvPr>
        </p:nvSpPr>
        <p:spPr>
          <a:xfrm>
            <a:off x="645943" y="1589442"/>
            <a:ext cx="11011069" cy="4800600"/>
          </a:xfrm>
        </p:spPr>
        <p:txBody>
          <a:bodyPr>
            <a:normAutofit/>
          </a:bodyPr>
          <a:lstStyle/>
          <a:p>
            <a:pPr algn="just"/>
            <a:r>
              <a:rPr lang="en-US" sz="2400" dirty="0">
                <a:latin typeface="Cambria Math" panose="02040503050406030204" pitchFamily="18" charset="0"/>
                <a:ea typeface="Cambria Math" panose="02040503050406030204" pitchFamily="18" charset="0"/>
              </a:rPr>
              <a:t>It is too conservative, too focused on the current order; hence, it is a barrier to innovation, which is often necessary for effective public policies. </a:t>
            </a:r>
          </a:p>
          <a:p>
            <a:pPr algn="just"/>
            <a:r>
              <a:rPr lang="en-US" sz="2400" dirty="0">
                <a:latin typeface="Cambria Math" panose="02040503050406030204" pitchFamily="18" charset="0"/>
                <a:ea typeface="Cambria Math" panose="02040503050406030204" pitchFamily="18" charset="0"/>
              </a:rPr>
              <a:t>In crisis situations or when major changes are made in policy, incrementalism provides no guidelines for handling the tasks of decision. </a:t>
            </a:r>
          </a:p>
          <a:p>
            <a:pPr algn="just"/>
            <a:r>
              <a:rPr lang="en-US" sz="2400">
                <a:latin typeface="Cambria Math" panose="02040503050406030204" pitchFamily="18" charset="0"/>
                <a:ea typeface="Cambria Math" panose="02040503050406030204" pitchFamily="18" charset="0"/>
              </a:rPr>
              <a:t>It </a:t>
            </a:r>
            <a:r>
              <a:rPr lang="en-US" sz="2400" dirty="0">
                <a:latin typeface="Cambria Math" panose="02040503050406030204" pitchFamily="18" charset="0"/>
                <a:ea typeface="Cambria Math" panose="02040503050406030204" pitchFamily="18" charset="0"/>
              </a:rPr>
              <a:t>may discourage the search for or use of other readily available alternatives.</a:t>
            </a:r>
          </a:p>
          <a:p>
            <a:pPr algn="just"/>
            <a:r>
              <a:rPr lang="en-US" sz="2400" dirty="0">
                <a:latin typeface="Cambria Math" panose="02040503050406030204" pitchFamily="18" charset="0"/>
                <a:ea typeface="Cambria Math" panose="02040503050406030204" pitchFamily="18" charset="0"/>
              </a:rPr>
              <a:t>Incrementalism does not eliminate the need for theory in decision-making, Some theory (of causation, relationships, etc.) is needed to guide the action and to indicate the likely effects of proposed changes</a:t>
            </a:r>
          </a:p>
          <a:p>
            <a:pPr algn="just"/>
            <a:endParaRPr lang="en-US" sz="24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1480454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sz="3600" b="1" dirty="0">
                <a:latin typeface="Cambria Math" panose="02040503050406030204" pitchFamily="18" charset="0"/>
                <a:ea typeface="Cambria Math" panose="02040503050406030204" pitchFamily="18" charset="0"/>
              </a:rPr>
              <a:t>Mixed Scanning Theory</a:t>
            </a:r>
            <a:endParaRPr lang="en-US" sz="3600" b="1" dirty="0">
              <a:latin typeface="Cambria Math" panose="02040503050406030204" pitchFamily="18" charset="0"/>
              <a:ea typeface="Cambria Math" panose="02040503050406030204" pitchFamily="18" charset="0"/>
            </a:endParaRPr>
          </a:p>
        </p:txBody>
      </p:sp>
      <p:sp>
        <p:nvSpPr>
          <p:cNvPr id="14" name="Content Placeholder 13"/>
          <p:cNvSpPr>
            <a:spLocks noGrp="1"/>
          </p:cNvSpPr>
          <p:nvPr>
            <p:ph idx="1"/>
          </p:nvPr>
        </p:nvSpPr>
        <p:spPr>
          <a:xfrm>
            <a:off x="645943" y="1589442"/>
            <a:ext cx="11011069" cy="4800600"/>
          </a:xfrm>
        </p:spPr>
        <p:txBody>
          <a:bodyPr>
            <a:normAutofit/>
          </a:bodyPr>
          <a:lstStyle/>
          <a:p>
            <a:pPr algn="just"/>
            <a:r>
              <a:rPr lang="en-US" sz="2400" dirty="0">
                <a:latin typeface="Cambria Math" panose="02040503050406030204" pitchFamily="18" charset="0"/>
                <a:ea typeface="Cambria Math" panose="02040503050406030204" pitchFamily="18" charset="0"/>
              </a:rPr>
              <a:t>According to this theory, both the rational-comprehensive theory and incremental theory have shortcomings.</a:t>
            </a:r>
          </a:p>
          <a:p>
            <a:pPr algn="just"/>
            <a:r>
              <a:rPr lang="en-US" sz="2400" dirty="0">
                <a:latin typeface="Cambria Math" panose="02040503050406030204" pitchFamily="18" charset="0"/>
                <a:ea typeface="Cambria Math" panose="02040503050406030204" pitchFamily="18" charset="0"/>
              </a:rPr>
              <a:t>So, the theory presents mixed scanning as an approach to decision- making that draws on both fundamental and incremental decisions and provides for</a:t>
            </a:r>
            <a:r>
              <a:rPr lang="en-US" sz="2400" dirty="0" smtClean="0">
                <a:latin typeface="Cambria Math" panose="02040503050406030204" pitchFamily="18" charset="0"/>
                <a:ea typeface="Cambria Math" panose="02040503050406030204" pitchFamily="18" charset="0"/>
              </a:rPr>
              <a:t>: “</a:t>
            </a:r>
            <a:r>
              <a:rPr lang="en-US" sz="2400" dirty="0">
                <a:latin typeface="Cambria Math" panose="02040503050406030204" pitchFamily="18" charset="0"/>
                <a:ea typeface="Cambria Math" panose="02040503050406030204" pitchFamily="18" charset="0"/>
              </a:rPr>
              <a:t>high order, fundamental policy-making processes which set basic directions and, incremental processes which prepare for fundamental decisions and work them out after they have been reached.”</a:t>
            </a:r>
          </a:p>
          <a:p>
            <a:pPr algn="just"/>
            <a:r>
              <a:rPr lang="en-US" sz="2400" dirty="0">
                <a:latin typeface="Cambria Math" panose="02040503050406030204" pitchFamily="18" charset="0"/>
                <a:ea typeface="Cambria Math" panose="02040503050406030204" pitchFamily="18" charset="0"/>
              </a:rPr>
              <a:t>Mixed scanning enables decision-makers to utilize both the rational- comprehensive and incremental theories, but in different situations.</a:t>
            </a:r>
            <a:endParaRPr lang="en-US" sz="24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2703674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439</TotalTime>
  <Words>1114</Words>
  <Application>Microsoft Office PowerPoint</Application>
  <PresentationFormat>Custom</PresentationFormat>
  <Paragraphs>57</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Cambria Math</vt:lpstr>
      <vt:lpstr>Century Gothic</vt:lpstr>
      <vt:lpstr>Corbel</vt:lpstr>
      <vt:lpstr>Wingdings 3</vt:lpstr>
      <vt:lpstr>Ion</vt:lpstr>
      <vt:lpstr>Policy Adoption</vt:lpstr>
      <vt:lpstr>Policy Adoption: Concept</vt:lpstr>
      <vt:lpstr>Policy Decision-Making</vt:lpstr>
      <vt:lpstr>The Rational Comprehensive Theory</vt:lpstr>
      <vt:lpstr>The Rational Comprehensive Theory (Veal 2002)</vt:lpstr>
      <vt:lpstr>Criticisms of the Rational Comprehensive Theory</vt:lpstr>
      <vt:lpstr>The Incremental Theory</vt:lpstr>
      <vt:lpstr>Criticisms of the Incremental Theory</vt:lpstr>
      <vt:lpstr>Mixed Scanning Theory</vt:lpstr>
      <vt:lpstr>Mixed Scanning Theory: Core Principles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Policy Adoption</dc:title>
  <dc:creator>RAM</dc:creator>
  <cp:lastModifiedBy>WALTON</cp:lastModifiedBy>
  <cp:revision>19</cp:revision>
  <dcterms:created xsi:type="dcterms:W3CDTF">2022-10-11T05:25:55Z</dcterms:created>
  <dcterms:modified xsi:type="dcterms:W3CDTF">2022-11-06T12:25:07Z</dcterms:modified>
</cp:coreProperties>
</file>