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7" r:id="rId4"/>
    <p:sldId id="272" r:id="rId5"/>
    <p:sldId id="271" r:id="rId6"/>
    <p:sldId id="278" r:id="rId7"/>
    <p:sldId id="279" r:id="rId8"/>
    <p:sldId id="281" r:id="rId9"/>
    <p:sldId id="273" r:id="rId10"/>
    <p:sldId id="262" r:id="rId11"/>
    <p:sldId id="280" r:id="rId12"/>
    <p:sldId id="264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pPr/>
              <a:t>2/12/2021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pPr/>
              <a:t>2/12/2021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44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3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2/12/2021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2/12/2021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2/12/2021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8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9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0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1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1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96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64011" y="3618954"/>
            <a:ext cx="5592417" cy="1205947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0920" y="1157586"/>
            <a:ext cx="7454668" cy="74240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1"/>
                </a:solidFill>
              </a:rPr>
              <a:t>Keys in Relational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15661">
            <a:off x="7123113" y="3672116"/>
            <a:ext cx="1996196" cy="461786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Presented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7112172" y="3969120"/>
            <a:ext cx="25490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Rubel Sheikh</a:t>
            </a:r>
          </a:p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rubel.cse@diu.edu.bd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9F510D-A01D-4B89-A9FE-A5E84A6A3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11" y="2713338"/>
            <a:ext cx="38100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5960" y="612778"/>
            <a:ext cx="9088705" cy="2357697"/>
          </a:xfrm>
          <a:prstGeom prst="rect">
            <a:avLst/>
          </a:prstGeom>
        </p:spPr>
        <p:txBody>
          <a:bodyPr vert="horz" wrap="square" lIns="0" tIns="379095" rIns="0" bIns="0" rtlCol="0" anchor="b">
            <a:spAutoFit/>
          </a:bodyPr>
          <a:lstStyle/>
          <a:p>
            <a:pPr marL="12700">
              <a:lnSpc>
                <a:spcPct val="100000"/>
              </a:lnSpc>
              <a:spcBef>
                <a:spcPts val="2985"/>
              </a:spcBef>
            </a:pPr>
            <a:r>
              <a:rPr spc="-229" dirty="0">
                <a:solidFill>
                  <a:srgbClr val="002060"/>
                </a:solidFill>
              </a:rPr>
              <a:t>Surrogate</a:t>
            </a:r>
            <a:r>
              <a:rPr spc="-270" dirty="0">
                <a:solidFill>
                  <a:srgbClr val="002060"/>
                </a:solidFill>
              </a:rPr>
              <a:t> </a:t>
            </a:r>
            <a:r>
              <a:rPr spc="-430" dirty="0">
                <a:solidFill>
                  <a:srgbClr val="002060"/>
                </a:solidFill>
              </a:rPr>
              <a:t>Key</a:t>
            </a:r>
          </a:p>
          <a:p>
            <a:pPr marL="104139" marR="5080">
              <a:lnSpc>
                <a:spcPct val="100000"/>
              </a:lnSpc>
              <a:spcBef>
                <a:spcPts val="1040"/>
              </a:spcBef>
            </a:pPr>
            <a:r>
              <a:rPr lang="en-US" sz="24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An artificial key which aims to uniquely identify each record is called a surrogate key. These kind of key are unique because they are created when you don't have any natural primary key.</a:t>
            </a:r>
            <a:endParaRPr sz="6000" dirty="0">
              <a:solidFill>
                <a:srgbClr val="002060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568960"/>
            <a:ext cx="8722945" cy="2357697"/>
          </a:xfrm>
          <a:prstGeom prst="rect">
            <a:avLst/>
          </a:prstGeom>
        </p:spPr>
        <p:txBody>
          <a:bodyPr vert="horz" wrap="square" lIns="0" tIns="379095" rIns="0" bIns="0" rtlCol="0" anchor="b">
            <a:spAutoFit/>
          </a:bodyPr>
          <a:lstStyle/>
          <a:p>
            <a:pPr marL="12700">
              <a:lnSpc>
                <a:spcPct val="100000"/>
              </a:lnSpc>
              <a:spcBef>
                <a:spcPts val="2985"/>
              </a:spcBef>
            </a:pPr>
            <a:r>
              <a:rPr spc="-229" dirty="0">
                <a:solidFill>
                  <a:srgbClr val="002060"/>
                </a:solidFill>
              </a:rPr>
              <a:t>Surrogate</a:t>
            </a:r>
            <a:r>
              <a:rPr spc="-270" dirty="0">
                <a:solidFill>
                  <a:srgbClr val="002060"/>
                </a:solidFill>
              </a:rPr>
              <a:t> </a:t>
            </a:r>
            <a:r>
              <a:rPr spc="-430" dirty="0">
                <a:solidFill>
                  <a:srgbClr val="002060"/>
                </a:solidFill>
              </a:rPr>
              <a:t>Key</a:t>
            </a:r>
          </a:p>
          <a:p>
            <a:pPr marL="104139" marR="5080">
              <a:lnSpc>
                <a:spcPct val="100000"/>
              </a:lnSpc>
              <a:spcBef>
                <a:spcPts val="1040"/>
              </a:spcBef>
            </a:pPr>
            <a:r>
              <a:rPr lang="en-US" sz="24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An artificial key which aims to uniquely identify each record is called a surrogate key. These kind of key are unique because they are created when you don't have any natural primary key.</a:t>
            </a:r>
            <a:endParaRPr sz="2400" dirty="0">
              <a:solidFill>
                <a:srgbClr val="002060"/>
              </a:solidFill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19221" y="3068321"/>
            <a:ext cx="4353559" cy="11150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AFF791-3819-4B70-A76D-683632E71B24}"/>
              </a:ext>
            </a:extLst>
          </p:cNvPr>
          <p:cNvSpPr txBox="1"/>
          <p:nvPr/>
        </p:nvSpPr>
        <p:spPr>
          <a:xfrm>
            <a:off x="1955409" y="4572000"/>
            <a:ext cx="9002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this example there is no attribute or column that can identify the tuples uniquely. Here an artificial key can be generated to uniquely identify the tuples.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8347" y="536631"/>
            <a:ext cx="8155305" cy="2357697"/>
          </a:xfrm>
          <a:prstGeom prst="rect">
            <a:avLst/>
          </a:prstGeom>
        </p:spPr>
        <p:txBody>
          <a:bodyPr vert="horz" wrap="square" lIns="0" tIns="379095" rIns="0" bIns="0" rtlCol="0" anchor="b">
            <a:spAutoFit/>
          </a:bodyPr>
          <a:lstStyle/>
          <a:p>
            <a:pPr marL="12700">
              <a:lnSpc>
                <a:spcPct val="100000"/>
              </a:lnSpc>
              <a:spcBef>
                <a:spcPts val="2985"/>
              </a:spcBef>
            </a:pPr>
            <a:r>
              <a:rPr spc="-229" dirty="0">
                <a:solidFill>
                  <a:srgbClr val="002060"/>
                </a:solidFill>
              </a:rPr>
              <a:t>Surrogate</a:t>
            </a:r>
            <a:r>
              <a:rPr spc="-270" dirty="0">
                <a:solidFill>
                  <a:srgbClr val="002060"/>
                </a:solidFill>
              </a:rPr>
              <a:t> </a:t>
            </a:r>
            <a:r>
              <a:rPr spc="-430" dirty="0">
                <a:solidFill>
                  <a:srgbClr val="002060"/>
                </a:solidFill>
              </a:rPr>
              <a:t>Key</a:t>
            </a:r>
          </a:p>
          <a:p>
            <a:pPr marL="104139" marR="5080">
              <a:lnSpc>
                <a:spcPct val="100000"/>
              </a:lnSpc>
              <a:spcBef>
                <a:spcPts val="1040"/>
              </a:spcBef>
            </a:pPr>
            <a:r>
              <a:rPr lang="en-US" sz="24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An artificial key which aims to uniquely identify each record is called a surrogate key. These kind of key are unique because they are created when you don't have any natural primary key.</a:t>
            </a:r>
            <a:endParaRPr sz="2400" dirty="0">
              <a:solidFill>
                <a:srgbClr val="002060"/>
              </a:solidFill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34411" y="3141979"/>
            <a:ext cx="5162549" cy="11137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BB0261-561E-4A1C-89DC-DA9E30BB1C5D}"/>
              </a:ext>
            </a:extLst>
          </p:cNvPr>
          <p:cNvSpPr txBox="1"/>
          <p:nvPr/>
        </p:nvSpPr>
        <p:spPr>
          <a:xfrm>
            <a:off x="1727200" y="4601029"/>
            <a:ext cx="9114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Here </a:t>
            </a:r>
            <a:r>
              <a:rPr lang="en-US" sz="2400" dirty="0" err="1"/>
              <a:t>PersonID</a:t>
            </a:r>
            <a:r>
              <a:rPr lang="en-US" sz="2400" dirty="0"/>
              <a:t> is created automatically as a primary key which is called Surrogate key.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761AA5-D7DE-4A35-96D2-0CA9C084C625}"/>
              </a:ext>
            </a:extLst>
          </p:cNvPr>
          <p:cNvSpPr/>
          <p:nvPr/>
        </p:nvSpPr>
        <p:spPr>
          <a:xfrm>
            <a:off x="3296373" y="2613392"/>
            <a:ext cx="615258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Rockwell" panose="02060603020205020403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969538" y="866668"/>
            <a:ext cx="5812666" cy="556591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Outcomes</a:t>
            </a:r>
            <a:endParaRPr sz="4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53990" y="1940734"/>
            <a:ext cx="7946439" cy="4351683"/>
          </a:xfrm>
        </p:spPr>
        <p:txBody>
          <a:bodyPr>
            <a:normAutofit/>
          </a:bodyPr>
          <a:lstStyle/>
          <a:p>
            <a:r>
              <a:rPr lang="en-US" sz="3200" dirty="0"/>
              <a:t>What is Key?</a:t>
            </a:r>
          </a:p>
          <a:p>
            <a:r>
              <a:rPr lang="en-US" sz="3200" dirty="0"/>
              <a:t>Super Key </a:t>
            </a:r>
          </a:p>
          <a:p>
            <a:r>
              <a:rPr lang="en-US" sz="3200" dirty="0"/>
              <a:t>Candidate Key </a:t>
            </a:r>
          </a:p>
          <a:p>
            <a:r>
              <a:rPr lang="en-US" sz="3200" dirty="0"/>
              <a:t>Primary Key and </a:t>
            </a:r>
          </a:p>
          <a:p>
            <a:r>
              <a:rPr lang="en-US" sz="3200" dirty="0"/>
              <a:t>Foreign Key</a:t>
            </a:r>
            <a:endParaRPr lang="as-IN" sz="3200" dirty="0"/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79681" y="662609"/>
            <a:ext cx="6976939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Key in DBMS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7502" y="1895529"/>
            <a:ext cx="6482922" cy="2196025"/>
          </a:xfrm>
        </p:spPr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DBMS key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is an attribute or set of an attribute which helps you to identify a row (tuple) in a relation (table). 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Keys help you uniquely identify a row in a table by a combination of one or more columns in that table. 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 descr="RelationalKey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7027" y="1714227"/>
            <a:ext cx="2762250" cy="2371725"/>
          </a:xfrm>
          <a:prstGeom prst="rect">
            <a:avLst/>
          </a:prstGeom>
        </p:spPr>
      </p:pic>
      <p:pic>
        <p:nvPicPr>
          <p:cNvPr id="7" name="Picture 6" descr="types-of-keys-in-dbm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832" y="3957910"/>
            <a:ext cx="6185985" cy="21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1" y="662609"/>
            <a:ext cx="8317327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Super Key</a:t>
            </a:r>
          </a:p>
        </p:txBody>
      </p:sp>
      <p:sp>
        <p:nvSpPr>
          <p:cNvPr id="8" name="Rectangle 7"/>
          <p:cNvSpPr/>
          <p:nvPr/>
        </p:nvSpPr>
        <p:spPr>
          <a:xfrm>
            <a:off x="1123295" y="1780261"/>
            <a:ext cx="99454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set of attributes which can uniquely identify a tuple is known as Super Key. </a:t>
            </a:r>
          </a:p>
          <a:p>
            <a:endParaRPr lang="en-US" sz="1600" dirty="0"/>
          </a:p>
          <a:p>
            <a:r>
              <a:rPr lang="en-US" sz="2000" dirty="0"/>
              <a:t>For Example, STUD_NO, (STUD_NO, STUD_NAME)</a:t>
            </a: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5" name="Picture 4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476" y="2898295"/>
            <a:ext cx="6431587" cy="3171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Candidate Key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00" y="1856874"/>
            <a:ext cx="4757025" cy="431323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minimal set of attribute which can uniquely identify a </a:t>
            </a:r>
            <a:r>
              <a:rPr lang="en-US" dirty="0" err="1"/>
              <a:t>tuple</a:t>
            </a:r>
            <a:r>
              <a:rPr lang="en-US" dirty="0"/>
              <a:t> is known as </a:t>
            </a:r>
            <a:r>
              <a:rPr lang="en-US" dirty="0">
                <a:solidFill>
                  <a:srgbClr val="FF0000"/>
                </a:solidFill>
              </a:rPr>
              <a:t>candidate key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STUD_NO</a:t>
            </a:r>
            <a:r>
              <a:rPr lang="en-US" dirty="0"/>
              <a:t> in STUDENT relation. </a:t>
            </a:r>
          </a:p>
          <a:p>
            <a:pPr algn="just"/>
            <a:r>
              <a:rPr lang="en-US" dirty="0"/>
              <a:t>The candidate key can be simple (having only one attribute) or composite as well. </a:t>
            </a:r>
          </a:p>
          <a:p>
            <a:pPr algn="just"/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{STUD_NO, COURSE_NO}</a:t>
            </a:r>
            <a:r>
              <a:rPr lang="en-US" dirty="0"/>
              <a:t> is a composite candidate key for relation STUDENT_COURSE.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18" y="1904383"/>
            <a:ext cx="6431587" cy="3171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97437" y="913353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Primary Key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00" y="1856874"/>
            <a:ext cx="4757025" cy="431323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There can be more than one candidate key in relation out of which one can be chosen as the primary key. </a:t>
            </a:r>
          </a:p>
          <a:p>
            <a:pPr algn="just"/>
            <a:r>
              <a:rPr lang="en-US" dirty="0"/>
              <a:t>For Example, STUD_NO, as well as STUD_PHONE both, are candidate keys for relation STUDENT but STUD_NO can be chosen as the primary key (only one out of many candidate keys).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11187" y="-1894104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18" y="1904383"/>
            <a:ext cx="6431587" cy="3171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Foreign Key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74" y="3460389"/>
            <a:ext cx="4757025" cy="1774221"/>
          </a:xfrm>
        </p:spPr>
        <p:txBody>
          <a:bodyPr>
            <a:normAutofit/>
          </a:bodyPr>
          <a:lstStyle/>
          <a:p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STUD_NO</a:t>
            </a:r>
            <a:r>
              <a:rPr lang="en-US" dirty="0"/>
              <a:t> in STUDENT_COURSE is a foreign key to STUD_NO in STUDENT relation.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18" y="1904383"/>
            <a:ext cx="6431587" cy="317119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882887" y="2570922"/>
            <a:ext cx="1643270" cy="9276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92487" y="3816626"/>
            <a:ext cx="1351722" cy="3313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7180FD-25B7-4294-B26C-F66C5BCD3C83}"/>
              </a:ext>
            </a:extLst>
          </p:cNvPr>
          <p:cNvSpPr txBox="1"/>
          <p:nvPr/>
        </p:nvSpPr>
        <p:spPr>
          <a:xfrm>
            <a:off x="460864" y="1912044"/>
            <a:ext cx="5021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 foreign key is a column which is added to one table to create a relationship with another table.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301712" y="986166"/>
            <a:ext cx="9801570" cy="55659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Difference Between Primary key and Foreign Key</a:t>
            </a:r>
            <a:endParaRPr lang="as-IN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F2888A-C141-46A2-8233-EA00EC1A9B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8225860"/>
              </p:ext>
            </p:extLst>
          </p:nvPr>
        </p:nvGraphicFramePr>
        <p:xfrm>
          <a:off x="2045887" y="1721088"/>
          <a:ext cx="8139122" cy="459530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069561">
                  <a:extLst>
                    <a:ext uri="{9D8B030D-6E8A-4147-A177-3AD203B41FA5}">
                      <a16:colId xmlns:a16="http://schemas.microsoft.com/office/drawing/2014/main" val="2450048070"/>
                    </a:ext>
                  </a:extLst>
                </a:gridCol>
                <a:gridCol w="4069561">
                  <a:extLst>
                    <a:ext uri="{9D8B030D-6E8A-4147-A177-3AD203B41FA5}">
                      <a16:colId xmlns:a16="http://schemas.microsoft.com/office/drawing/2014/main" val="2003048705"/>
                    </a:ext>
                  </a:extLst>
                </a:gridCol>
              </a:tblGrid>
              <a:tr h="48308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Primary Key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Foreign Key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extLst>
                  <a:ext uri="{0D108BD9-81ED-4DB2-BD59-A6C34878D82A}">
                    <a16:rowId xmlns:a16="http://schemas.microsoft.com/office/drawing/2014/main" val="1606109106"/>
                  </a:ext>
                </a:extLst>
              </a:tr>
              <a:tr h="79449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Helps you to uniquely identify a record in the table.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It is a field in the table that is the primary key of another table.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extLst>
                  <a:ext uri="{0D108BD9-81ED-4DB2-BD59-A6C34878D82A}">
                    <a16:rowId xmlns:a16="http://schemas.microsoft.com/office/drawing/2014/main" val="2691070487"/>
                  </a:ext>
                </a:extLst>
              </a:tr>
              <a:tr h="79449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Primary Key never accept null values.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A foreign key may accept multiple null values.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extLst>
                  <a:ext uri="{0D108BD9-81ED-4DB2-BD59-A6C34878D82A}">
                    <a16:rowId xmlns:a16="http://schemas.microsoft.com/office/drawing/2014/main" val="3403138320"/>
                  </a:ext>
                </a:extLst>
              </a:tr>
              <a:tr h="172872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Primary key is a clustered index and data in the DBMS table are physically organized in the sequence of the clustered index.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A foreign key cannot automatically create an index, clustered or non-clustered. However, you can manually create an index on the foreign key.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extLst>
                  <a:ext uri="{0D108BD9-81ED-4DB2-BD59-A6C34878D82A}">
                    <a16:rowId xmlns:a16="http://schemas.microsoft.com/office/drawing/2014/main" val="3953249057"/>
                  </a:ext>
                </a:extLst>
              </a:tr>
              <a:tr h="79449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You can have the single Primary key in a table.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15" marR="75615" marT="75615" marB="7561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have multiple foreign keys in a table.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38" marR="90738" marT="45369" marB="45369"/>
                </a:tc>
                <a:extLst>
                  <a:ext uri="{0D108BD9-81ED-4DB2-BD59-A6C34878D82A}">
                    <a16:rowId xmlns:a16="http://schemas.microsoft.com/office/drawing/2014/main" val="92663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81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7045118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Alternate Key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90976" y="1889676"/>
            <a:ext cx="10888246" cy="1653210"/>
          </a:xfrm>
        </p:spPr>
        <p:txBody>
          <a:bodyPr>
            <a:normAutofit/>
          </a:bodyPr>
          <a:lstStyle/>
          <a:p>
            <a:r>
              <a:rPr lang="en-US" dirty="0"/>
              <a:t>The candidate key other than the primary key is called an alternate key.</a:t>
            </a:r>
          </a:p>
        </p:txBody>
      </p:sp>
      <p:pic>
        <p:nvPicPr>
          <p:cNvPr id="5" name="Picture 4" descr="100518_0517_DBMSKeysPri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940" y="2716281"/>
            <a:ext cx="6681581" cy="27881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912</TotalTime>
  <Words>593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Cambria</vt:lpstr>
      <vt:lpstr>Rockwell</vt:lpstr>
      <vt:lpstr>Segoe Print</vt:lpstr>
      <vt:lpstr>Source Sans Pro</vt:lpstr>
      <vt:lpstr>Times New Roman</vt:lpstr>
      <vt:lpstr>Verdana</vt:lpstr>
      <vt:lpstr>Retrospect</vt:lpstr>
      <vt:lpstr>Keys in Relational Model</vt:lpstr>
      <vt:lpstr>Lesson Outcomes</vt:lpstr>
      <vt:lpstr>Key in DBMS</vt:lpstr>
      <vt:lpstr>Super Key</vt:lpstr>
      <vt:lpstr>Candidate Key</vt:lpstr>
      <vt:lpstr>Primary Key</vt:lpstr>
      <vt:lpstr>Foreign Key</vt:lpstr>
      <vt:lpstr>Difference Between Primary key and Foreign Key</vt:lpstr>
      <vt:lpstr>Alternate Key</vt:lpstr>
      <vt:lpstr>Surrogate Key An artificial key which aims to uniquely identify each record is called a surrogate key. These kind of key are unique because they are created when you don't have any natural primary key.</vt:lpstr>
      <vt:lpstr>Surrogate Key An artificial key which aims to uniquely identify each record is called a surrogate key. These kind of key are unique because they are created when you don't have any natural primary key.</vt:lpstr>
      <vt:lpstr>Surrogate Key An artificial key which aims to uniquely identify each record is called a surrogate key. These kind of key are unique because they are created when you don't have any natural primary key.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Introduction</dc:title>
  <dc:creator>User</dc:creator>
  <cp:lastModifiedBy>Rubel sheikh</cp:lastModifiedBy>
  <cp:revision>110</cp:revision>
  <dcterms:created xsi:type="dcterms:W3CDTF">2020-04-17T10:09:40Z</dcterms:created>
  <dcterms:modified xsi:type="dcterms:W3CDTF">2021-02-12T19:13:13Z</dcterms:modified>
</cp:coreProperties>
</file>