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57" r:id="rId3"/>
    <p:sldId id="318" r:id="rId4"/>
    <p:sldId id="312" r:id="rId5"/>
    <p:sldId id="313" r:id="rId6"/>
    <p:sldId id="315" r:id="rId7"/>
    <p:sldId id="316" r:id="rId8"/>
    <p:sldId id="314" r:id="rId9"/>
    <p:sldId id="324" r:id="rId10"/>
    <p:sldId id="279" r:id="rId11"/>
    <p:sldId id="297" r:id="rId12"/>
    <p:sldId id="323" r:id="rId13"/>
    <p:sldId id="320" r:id="rId14"/>
    <p:sldId id="321" r:id="rId15"/>
    <p:sldId id="322" r:id="rId16"/>
    <p:sldId id="301" r:id="rId17"/>
    <p:sldId id="319" r:id="rId18"/>
    <p:sldId id="309" r:id="rId19"/>
    <p:sldId id="259" r:id="rId20"/>
  </p:sldIdLst>
  <p:sldSz cx="9144000" cy="5143500" type="screen16x9"/>
  <p:notesSz cx="6858000" cy="9144000"/>
  <p:embeddedFontLst>
    <p:embeddedFont>
      <p:font typeface="Comic Sans MS" panose="030F0702030302020204" pitchFamily="66" charset="0"/>
      <p:regular r:id="rId22"/>
      <p:bold r:id="rId23"/>
      <p:italic r:id="rId24"/>
      <p:boldItalic r:id="rId25"/>
    </p:embeddedFont>
    <p:embeddedFont>
      <p:font typeface="Dosis" pitchFamily="2" charset="0"/>
      <p:regular r:id="rId26"/>
      <p:bold r:id="rId27"/>
    </p:embeddedFont>
    <p:embeddedFont>
      <p:font typeface="Sniglet"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78245-F04A-4819-98CB-A0784EEE9882}">
  <a:tblStyle styleId="{0FA78245-F04A-4819-98CB-A0784EEE98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C3CC-C3A9-4D13-B8F7-F7B8FBA7B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3"/>
  </p:normalViewPr>
  <p:slideViewPr>
    <p:cSldViewPr snapToGrid="0">
      <p:cViewPr varScale="1">
        <p:scale>
          <a:sx n="108" d="100"/>
          <a:sy n="108" d="100"/>
        </p:scale>
        <p:origin x="89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extLst>
      <p:ext uri="{BB962C8B-B14F-4D97-AF65-F5344CB8AC3E}">
        <p14:creationId xmlns:p14="http://schemas.microsoft.com/office/powerpoint/2010/main" val="2370176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03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449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569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81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274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683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713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750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706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976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84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224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66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39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4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26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7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92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a:extLst>
            <a:ext uri="{FF2B5EF4-FFF2-40B4-BE49-F238E27FC236}">
              <a16:creationId xmlns:a16="http://schemas.microsoft.com/office/drawing/2014/main" id="{6E2CCAB2-B0FF-8DE8-48F3-576EA6DB61EE}"/>
            </a:ext>
          </a:extLst>
        </p:cNvPr>
        <p:cNvGrpSpPr/>
        <p:nvPr/>
      </p:nvGrpSpPr>
      <p:grpSpPr>
        <a:xfrm>
          <a:off x="0" y="0"/>
          <a:ext cx="0" cy="0"/>
          <a:chOff x="0" y="0"/>
          <a:chExt cx="0" cy="0"/>
        </a:xfrm>
      </p:grpSpPr>
      <p:sp>
        <p:nvSpPr>
          <p:cNvPr id="658" name="Google Shape;658;g35ed75ccf_044:notes">
            <a:extLst>
              <a:ext uri="{FF2B5EF4-FFF2-40B4-BE49-F238E27FC236}">
                <a16:creationId xmlns:a16="http://schemas.microsoft.com/office/drawing/2014/main" id="{5054D297-109E-467F-E518-3B66895E27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a:extLst>
              <a:ext uri="{FF2B5EF4-FFF2-40B4-BE49-F238E27FC236}">
                <a16:creationId xmlns:a16="http://schemas.microsoft.com/office/drawing/2014/main" id="{43554910-1A19-C60F-E338-0877BC80B0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76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 name="Footer Placeholder 1">
            <a:extLst>
              <a:ext uri="{FF2B5EF4-FFF2-40B4-BE49-F238E27FC236}">
                <a16:creationId xmlns:a16="http://schemas.microsoft.com/office/drawing/2014/main" id="{F462CC22-8C35-6C36-4D9F-CE37FDD8C1DD}"/>
              </a:ext>
            </a:extLst>
          </p:cNvPr>
          <p:cNvSpPr>
            <a:spLocks noGrp="1"/>
          </p:cNvSpPr>
          <p:nvPr>
            <p:ph type="ftr" sz="quarter" idx="3"/>
          </p:nvPr>
        </p:nvSpPr>
        <p:spPr>
          <a:xfrm>
            <a:off x="753591" y="4767263"/>
            <a:ext cx="754124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latin typeface="Comic Sans MS" panose="030F0702030302020204" pitchFamily="66" charset="0"/>
              </a:rPr>
              <a:t>Galib Muhammad Abrar Ishtiaque, Lecturer, Department of Pharmacy, DIU</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0" y="1"/>
            <a:ext cx="8458100" cy="317913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200" b="1" dirty="0">
                <a:latin typeface="Comic Sans MS" panose="030F0702030302020204" pitchFamily="66" charset="0"/>
              </a:rPr>
              <a:t>Pharmaceutical Biotechnology (BPH 421)</a:t>
            </a:r>
            <a:br>
              <a:rPr lang="en-US" sz="3200" b="1" dirty="0">
                <a:latin typeface="Comic Sans MS" panose="030F0702030302020204" pitchFamily="66" charset="0"/>
              </a:rPr>
            </a:br>
            <a:br>
              <a:rPr lang="en-US" sz="3200" b="1" dirty="0">
                <a:latin typeface="Comic Sans MS" panose="030F0702030302020204" pitchFamily="66" charset="0"/>
              </a:rPr>
            </a:br>
            <a:r>
              <a:rPr lang="en-US" sz="1600" b="1" dirty="0">
                <a:latin typeface="Comic Sans MS" panose="030F0702030302020204" pitchFamily="66" charset="0"/>
              </a:rPr>
              <a:t>Galib Muhammad Abrar Ishtiaque</a:t>
            </a:r>
            <a:br>
              <a:rPr lang="en-US" sz="1600" b="1">
                <a:latin typeface="Comic Sans MS" panose="030F0702030302020204" pitchFamily="66" charset="0"/>
              </a:rPr>
            </a:br>
            <a:r>
              <a:rPr lang="en-US" sz="1600" b="1">
                <a:latin typeface="Comic Sans MS" panose="030F0702030302020204" pitchFamily="66" charset="0"/>
              </a:rPr>
              <a:t>Lecturer (Senior Scale)</a:t>
            </a:r>
            <a:br>
              <a:rPr lang="en-US" sz="1600" b="1" dirty="0">
                <a:latin typeface="Comic Sans MS" panose="030F0702030302020204" pitchFamily="66" charset="0"/>
              </a:rPr>
            </a:br>
            <a:r>
              <a:rPr lang="en-US" sz="1600" b="1" dirty="0">
                <a:latin typeface="Comic Sans MS" panose="030F0702030302020204" pitchFamily="66" charset="0"/>
              </a:rPr>
              <a:t>Department of Pharmacy</a:t>
            </a:r>
            <a:br>
              <a:rPr lang="en-US" sz="1600" b="1" dirty="0">
                <a:latin typeface="Comic Sans MS" panose="030F0702030302020204" pitchFamily="66" charset="0"/>
              </a:rPr>
            </a:br>
            <a:r>
              <a:rPr lang="en-US" sz="1600" b="1" dirty="0">
                <a:latin typeface="Comic Sans MS" panose="030F0702030302020204" pitchFamily="66" charset="0"/>
              </a:rPr>
              <a:t>Daffodil International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a:t>
            </a:r>
          </a:p>
        </p:txBody>
      </p:sp>
      <p:sp>
        <p:nvSpPr>
          <p:cNvPr id="761" name="Google Shape;761;p35"/>
          <p:cNvSpPr txBox="1">
            <a:spLocks noGrp="1"/>
          </p:cNvSpPr>
          <p:nvPr>
            <p:ph type="body" idx="1"/>
          </p:nvPr>
        </p:nvSpPr>
        <p:spPr>
          <a:xfrm>
            <a:off x="747925" y="1201478"/>
            <a:ext cx="6140400" cy="3009015"/>
          </a:xfrm>
          <a:prstGeom prst="rect">
            <a:avLst/>
          </a:prstGeom>
        </p:spPr>
        <p:txBody>
          <a:bodyPr spcFirstLastPara="1" wrap="square" lIns="91425" tIns="91425" rIns="91425" bIns="91425" anchor="t" anchorCtr="0">
            <a:noAutofit/>
          </a:bodyPr>
          <a:lstStyle/>
          <a:p>
            <a:pPr marL="285750" lvl="1" indent="-285750">
              <a:spcBef>
                <a:spcPts val="600"/>
              </a:spcBef>
              <a:buClr>
                <a:srgbClr val="3D4965"/>
              </a:buClr>
              <a:buSzPts val="1100"/>
              <a:buFont typeface="Arial" panose="020B0604020202020204" pitchFamily="34" charset="0"/>
              <a:buChar char="•"/>
              <a:defRPr/>
            </a:pPr>
            <a:r>
              <a:rPr kumimoji="0" lang="en-US" sz="1600" b="0"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It is an explanation of the flow of genetic information within a biological system.</a:t>
            </a:r>
          </a:p>
          <a:p>
            <a:pPr marL="285750" lvl="1" indent="-285750">
              <a:spcBef>
                <a:spcPts val="600"/>
              </a:spcBef>
              <a:buClr>
                <a:srgbClr val="3D4965"/>
              </a:buClr>
              <a:buSzPts val="1100"/>
              <a:buFont typeface="Arial" panose="020B0604020202020204" pitchFamily="34" charset="0"/>
              <a:buChar char="•"/>
              <a:defRPr/>
            </a:pPr>
            <a:endParaRPr lang="en-US" sz="1600" dirty="0">
              <a:solidFill>
                <a:srgbClr val="3D4965"/>
              </a:solidFill>
              <a:latin typeface="Comic Sans MS" panose="030F0702030302020204" pitchFamily="66" charset="0"/>
            </a:endParaRPr>
          </a:p>
          <a:p>
            <a:pPr marL="285750" lvl="1" indent="-285750">
              <a:spcBef>
                <a:spcPts val="600"/>
              </a:spcBef>
              <a:buClr>
                <a:srgbClr val="3D4965"/>
              </a:buClr>
              <a:buSzPts val="1100"/>
              <a:buFont typeface="Arial" panose="020B0604020202020204" pitchFamily="34" charset="0"/>
              <a:buChar char="•"/>
              <a:defRPr/>
            </a:pPr>
            <a:r>
              <a:rPr kumimoji="0" lang="en-US" sz="1600" b="0"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The central dogma of molecular biology states that DNA contains instructions for making a protein.</a:t>
            </a:r>
          </a:p>
          <a:p>
            <a:pPr marL="285750" lvl="1" indent="-285750">
              <a:spcBef>
                <a:spcPts val="600"/>
              </a:spcBef>
              <a:buClr>
                <a:srgbClr val="3D4965"/>
              </a:buClr>
              <a:buSzPts val="1100"/>
              <a:buFont typeface="Arial" panose="020B0604020202020204" pitchFamily="34" charset="0"/>
              <a:buChar char="•"/>
              <a:defRPr/>
            </a:pPr>
            <a:endParaRPr lang="en-US" sz="1600" dirty="0">
              <a:solidFill>
                <a:srgbClr val="3D4965"/>
              </a:solidFill>
              <a:latin typeface="Comic Sans MS" panose="030F0702030302020204" pitchFamily="66" charset="0"/>
            </a:endParaRPr>
          </a:p>
          <a:p>
            <a:pPr marL="285750" lvl="1" indent="-285750">
              <a:spcBef>
                <a:spcPts val="600"/>
              </a:spcBef>
              <a:buClr>
                <a:srgbClr val="3D4965"/>
              </a:buClr>
              <a:buSzPts val="1100"/>
              <a:buFont typeface="Arial" panose="020B0604020202020204" pitchFamily="34" charset="0"/>
              <a:buChar char="•"/>
              <a:defRPr/>
            </a:pPr>
            <a:r>
              <a:rPr kumimoji="0" lang="en-US" sz="1600" b="0"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RNA then uses the instructions to make a protein.</a:t>
            </a:r>
          </a:p>
          <a:p>
            <a:pPr marL="285750" lvl="1" indent="-285750">
              <a:spcBef>
                <a:spcPts val="600"/>
              </a:spcBef>
              <a:buClr>
                <a:srgbClr val="3D4965"/>
              </a:buClr>
              <a:buSzPts val="1100"/>
              <a:buFont typeface="Arial" panose="020B0604020202020204" pitchFamily="34" charset="0"/>
              <a:buChar char="•"/>
              <a:defRPr/>
            </a:pPr>
            <a:endParaRPr kumimoji="0" lang="en-US" sz="1600" b="0"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endParaRPr>
          </a:p>
          <a:p>
            <a:pPr marL="285750" lvl="1" indent="-285750">
              <a:spcBef>
                <a:spcPts val="600"/>
              </a:spcBef>
              <a:buClr>
                <a:srgbClr val="3D4965"/>
              </a:buClr>
              <a:buSzPts val="1100"/>
              <a:buFont typeface="Arial" panose="020B0604020202020204" pitchFamily="34" charset="0"/>
              <a:buChar char="•"/>
              <a:defRPr/>
            </a:pPr>
            <a:r>
              <a:rPr kumimoji="0" lang="en-US" sz="1600" b="0"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In short:</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10</a:t>
            </a:fld>
            <a:endParaRPr/>
          </a:p>
        </p:txBody>
      </p:sp>
      <p:sp>
        <p:nvSpPr>
          <p:cNvPr id="2" name="Rectangle 2">
            <a:extLst>
              <a:ext uri="{FF2B5EF4-FFF2-40B4-BE49-F238E27FC236}">
                <a16:creationId xmlns:a16="http://schemas.microsoft.com/office/drawing/2014/main" id="{C58CF71A-9994-BF85-B981-1ABFD66CE46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4EC4047B-FC9F-343B-E717-413DB8DE720E}"/>
              </a:ext>
            </a:extLst>
          </p:cNvPr>
          <p:cNvGraphicFramePr>
            <a:graphicFrameLocks noChangeAspect="1"/>
          </p:cNvGraphicFramePr>
          <p:nvPr>
            <p:extLst>
              <p:ext uri="{D42A27DB-BD31-4B8C-83A1-F6EECF244321}">
                <p14:modId xmlns:p14="http://schemas.microsoft.com/office/powerpoint/2010/main" val="2042834149"/>
              </p:ext>
            </p:extLst>
          </p:nvPr>
        </p:nvGraphicFramePr>
        <p:xfrm>
          <a:off x="1846450" y="4156475"/>
          <a:ext cx="3943350" cy="762000"/>
        </p:xfrm>
        <a:graphic>
          <a:graphicData uri="http://schemas.openxmlformats.org/presentationml/2006/ole">
            <mc:AlternateContent xmlns:mc="http://schemas.openxmlformats.org/markup-compatibility/2006">
              <mc:Choice xmlns:v="urn:schemas-microsoft-com:vml" Requires="v">
                <p:oleObj r:id="rId3" imgW="4658040" imgH="904320" progId="Unknown">
                  <p:embed/>
                </p:oleObj>
              </mc:Choice>
              <mc:Fallback>
                <p:oleObj r:id="rId3" imgW="4658040" imgH="904320"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450" y="4156475"/>
                        <a:ext cx="39433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0244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 (Replication)</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pic>
        <p:nvPicPr>
          <p:cNvPr id="1028" name="Picture 4" descr="DNA structure and replication review (article) | Khan Academy">
            <a:extLst>
              <a:ext uri="{FF2B5EF4-FFF2-40B4-BE49-F238E27FC236}">
                <a16:creationId xmlns:a16="http://schemas.microsoft.com/office/drawing/2014/main" id="{542D2C25-FF67-9E84-A388-D5FD81B18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4" y="1127908"/>
            <a:ext cx="6397155" cy="379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79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0244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 (Replication)</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12</a:t>
            </a:fld>
            <a:endParaRPr/>
          </a:p>
        </p:txBody>
      </p:sp>
      <p:pic>
        <p:nvPicPr>
          <p:cNvPr id="1026" name="Picture 2" descr="Leading and Lagging Strand in DNA - GIF! by SarinaSunbeam on Deviant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924" y="1082425"/>
            <a:ext cx="6752211" cy="40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3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0244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 (Transcription)</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13</a:t>
            </a:fld>
            <a:endParaRPr/>
          </a:p>
        </p:txBody>
      </p:sp>
      <p:pic>
        <p:nvPicPr>
          <p:cNvPr id="3074" name="Picture 2" descr="Low-level RNA detection | CityU-Bioinformatics">
            <a:extLst>
              <a:ext uri="{FF2B5EF4-FFF2-40B4-BE49-F238E27FC236}">
                <a16:creationId xmlns:a16="http://schemas.microsoft.com/office/drawing/2014/main" id="{921DC115-7647-81ED-CA26-C06D8B368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4" y="1351296"/>
            <a:ext cx="6616623" cy="368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2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0244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 (Translation)</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pic>
        <p:nvPicPr>
          <p:cNvPr id="2050" name="Picture 2" descr="Translation occurring in a ribosome. The mRNA is bound to the ribosome,  where it can interact with tRNA molecule.… | Protein biology, Gene  expression, Central dogma">
            <a:extLst>
              <a:ext uri="{FF2B5EF4-FFF2-40B4-BE49-F238E27FC236}">
                <a16:creationId xmlns:a16="http://schemas.microsoft.com/office/drawing/2014/main" id="{54380F0D-352A-F5A0-C0F9-F7934708B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5"/>
          <a:stretch/>
        </p:blipFill>
        <p:spPr bwMode="auto">
          <a:xfrm>
            <a:off x="893133" y="1085604"/>
            <a:ext cx="6453963" cy="390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4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0244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The Central Dogma (Summary)</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15</a:t>
            </a:fld>
            <a:endParaRPr/>
          </a:p>
        </p:txBody>
      </p:sp>
      <p:pic>
        <p:nvPicPr>
          <p:cNvPr id="1026" name="Picture 2" descr="Protein Synthesis GIF by SarinaSunbeam on DeviantArt">
            <a:extLst>
              <a:ext uri="{FF2B5EF4-FFF2-40B4-BE49-F238E27FC236}">
                <a16:creationId xmlns:a16="http://schemas.microsoft.com/office/drawing/2014/main" id="{E901EDC0-EC77-6EC0-50F8-07596453F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4" y="1197490"/>
            <a:ext cx="8305457" cy="38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698194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Recombinant DNA Technology</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1026391"/>
            <a:ext cx="6716133" cy="4013442"/>
          </a:xfrm>
        </p:spPr>
        <p:txBody>
          <a:bodyPr/>
          <a:lstStyle/>
          <a:p>
            <a:pPr>
              <a:buFont typeface="Arial" panose="020B0604020202020204" pitchFamily="34" charset="0"/>
              <a:buChar char="•"/>
            </a:pPr>
            <a:r>
              <a:rPr lang="en-US" sz="1600" dirty="0">
                <a:latin typeface="Comic Sans MS" panose="030F0702030302020204" pitchFamily="66" charset="0"/>
              </a:rPr>
              <a:t>The set of techniques for recombining genes from different sources in vitro and transferring this recombinant DNA into cells where it may be expressed.</a:t>
            </a:r>
          </a:p>
          <a:p>
            <a:pPr>
              <a:buFont typeface="Arial" panose="020B0604020202020204" pitchFamily="34" charset="0"/>
              <a:buChar char="•"/>
            </a:pPr>
            <a:endParaRPr lang="en-US" sz="1600" dirty="0">
              <a:latin typeface="Comic Sans MS" panose="030F0702030302020204" pitchFamily="66" charset="0"/>
            </a:endParaRPr>
          </a:p>
          <a:p>
            <a:pPr>
              <a:buFont typeface="Arial" panose="020B0604020202020204" pitchFamily="34" charset="0"/>
              <a:buChar char="•"/>
            </a:pPr>
            <a:r>
              <a:rPr lang="en-US" sz="1600" dirty="0">
                <a:latin typeface="Comic Sans MS" panose="030F0702030302020204" pitchFamily="66" charset="0"/>
              </a:rPr>
              <a:t>DNA cloning involves:</a:t>
            </a:r>
          </a:p>
          <a:p>
            <a:pPr marL="469900" indent="-400050">
              <a:buSzPct val="100000"/>
              <a:buFont typeface="+mj-lt"/>
              <a:buAutoNum type="romanLcPeriod"/>
            </a:pPr>
            <a:r>
              <a:rPr lang="en-US" sz="1600" dirty="0">
                <a:latin typeface="Comic Sans MS" panose="030F0702030302020204" pitchFamily="66" charset="0"/>
              </a:rPr>
              <a:t>	separating a specific gene or DNA segment from a larger chromosome,</a:t>
            </a:r>
          </a:p>
          <a:p>
            <a:pPr marL="469900" indent="-400050">
              <a:buSzPct val="100000"/>
              <a:buFont typeface="+mj-lt"/>
              <a:buAutoNum type="romanLcPeriod"/>
            </a:pPr>
            <a:r>
              <a:rPr lang="en-US" sz="1600" dirty="0">
                <a:latin typeface="Comic Sans MS" panose="030F0702030302020204" pitchFamily="66" charset="0"/>
              </a:rPr>
              <a:t>	attaching it to a small molecule of carrier DNA, </a:t>
            </a:r>
          </a:p>
          <a:p>
            <a:pPr marL="469900" indent="-400050">
              <a:buSzPct val="100000"/>
              <a:buFont typeface="+mj-lt"/>
              <a:buAutoNum type="romanLcPeriod"/>
            </a:pPr>
            <a:r>
              <a:rPr lang="en-US" sz="1600" dirty="0">
                <a:latin typeface="Comic Sans MS" panose="030F0702030302020204" pitchFamily="66" charset="0"/>
              </a:rPr>
              <a:t>	then replicating this modified DNA thousands or millions of times through both an increase in host cell number and the creation of multiple copies of the cloned DNA in each cell.</a:t>
            </a:r>
          </a:p>
          <a:p>
            <a:pPr marL="69850" indent="0">
              <a:buNone/>
            </a:pPr>
            <a:endParaRPr lang="en-US" sz="1600" dirty="0">
              <a:latin typeface="Comic Sans MS" panose="030F0702030302020204" pitchFamily="66" charset="0"/>
            </a:endParaRPr>
          </a:p>
          <a:p>
            <a:pPr>
              <a:buFont typeface="Arial" panose="020B0604020202020204" pitchFamily="34" charset="0"/>
              <a:buChar char="•"/>
            </a:pPr>
            <a:r>
              <a:rPr lang="en-US" sz="1600" dirty="0">
                <a:latin typeface="Comic Sans MS" panose="030F0702030302020204" pitchFamily="66" charset="0"/>
              </a:rPr>
              <a:t>The preparation of recombinant DNA entails five general steps.</a:t>
            </a:r>
          </a:p>
          <a:p>
            <a:pPr>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endParaRPr lang="en-US" sz="16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16</a:t>
            </a:fld>
            <a:endParaRPr/>
          </a:p>
        </p:txBody>
      </p:sp>
    </p:spTree>
    <p:extLst>
      <p:ext uri="{BB962C8B-B14F-4D97-AF65-F5344CB8AC3E}">
        <p14:creationId xmlns:p14="http://schemas.microsoft.com/office/powerpoint/2010/main" val="250744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Preparation of Recombinant DNA</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4"/>
            <a:ext cx="7194598" cy="4175936"/>
          </a:xfrm>
        </p:spPr>
        <p:txBody>
          <a:bodyPr/>
          <a:lstStyle/>
          <a:p>
            <a:pPr>
              <a:buSzPct val="100000"/>
              <a:buFont typeface="+mj-lt"/>
              <a:buAutoNum type="arabicPeriod"/>
            </a:pPr>
            <a:r>
              <a:rPr lang="en-US" sz="1600" dirty="0">
                <a:latin typeface="Comic Sans MS" panose="030F0702030302020204" pitchFamily="66" charset="0"/>
              </a:rPr>
              <a:t>Cutting DNA at precise locations. Sequence-specific endonucleases (restriction endonucleases) provide the necessary molecular scissors.</a:t>
            </a:r>
          </a:p>
          <a:p>
            <a:pPr>
              <a:buSzPct val="100000"/>
              <a:buFont typeface="+mj-lt"/>
              <a:buAutoNum type="arabicPeriod"/>
            </a:pPr>
            <a:r>
              <a:rPr lang="en-US" sz="1600" dirty="0">
                <a:latin typeface="Comic Sans MS" panose="030F0702030302020204" pitchFamily="66" charset="0"/>
              </a:rPr>
              <a:t>Selecting a small molecule of DNA capable of self-replication. These DNAs are called cloning vectors (a vector is a delivery agent). They are typically plasmids.</a:t>
            </a:r>
          </a:p>
          <a:p>
            <a:pPr>
              <a:buSzPct val="100000"/>
              <a:buFont typeface="+mj-lt"/>
              <a:buAutoNum type="arabicPeriod"/>
            </a:pPr>
            <a:r>
              <a:rPr lang="en-US" sz="1600" dirty="0">
                <a:latin typeface="Comic Sans MS" panose="030F0702030302020204" pitchFamily="66" charset="0"/>
              </a:rPr>
              <a:t>Joining two DNA fragments covalently. The enzyme DNA ligase links the cloning vector and DNA to be cloned. Composite DNA molecules comprising covalently linked segments from two or more sources are called recombinant DNAs.</a:t>
            </a:r>
          </a:p>
          <a:p>
            <a:pPr>
              <a:buSzPct val="100000"/>
              <a:buFont typeface="+mj-lt"/>
              <a:buAutoNum type="arabicPeriod"/>
            </a:pPr>
            <a:r>
              <a:rPr lang="en-US" sz="1600" dirty="0">
                <a:latin typeface="Comic Sans MS" panose="030F0702030302020204" pitchFamily="66" charset="0"/>
              </a:rPr>
              <a:t>Moving recombinant DNA from the test tube to a host cell that will provide the enzymatic machinery for DNA replication.</a:t>
            </a:r>
          </a:p>
          <a:p>
            <a:pPr>
              <a:buSzPct val="100000"/>
              <a:buFont typeface="+mj-lt"/>
              <a:buAutoNum type="arabicPeriod"/>
            </a:pPr>
            <a:r>
              <a:rPr lang="en-US" sz="1600" dirty="0">
                <a:latin typeface="Comic Sans MS" panose="030F0702030302020204" pitchFamily="66" charset="0"/>
              </a:rPr>
              <a:t>Selecting or identifying host cells that contain recombinant DNA. The methods used to accomplish these and related tasks are collectively referred to as recombinant DNA technology or, more informally, genetic engineering.</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Tree>
    <p:extLst>
      <p:ext uri="{BB962C8B-B14F-4D97-AF65-F5344CB8AC3E}">
        <p14:creationId xmlns:p14="http://schemas.microsoft.com/office/powerpoint/2010/main" val="362907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077638"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Preparation of Recombinant DNA</a:t>
            </a:r>
          </a:p>
        </p:txBody>
      </p:sp>
      <p:sp>
        <p:nvSpPr>
          <p:cNvPr id="762" name="Google Shape;762;p3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pic>
        <p:nvPicPr>
          <p:cNvPr id="4" name="Picture 3">
            <a:extLst>
              <a:ext uri="{FF2B5EF4-FFF2-40B4-BE49-F238E27FC236}">
                <a16:creationId xmlns:a16="http://schemas.microsoft.com/office/drawing/2014/main" id="{75F85D59-23C2-DE2B-5501-1FB552068AB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842076" y="1082424"/>
            <a:ext cx="8301924" cy="4061075"/>
          </a:xfrm>
          <a:prstGeom prst="rect">
            <a:avLst/>
          </a:prstGeom>
        </p:spPr>
      </p:pic>
    </p:spTree>
    <p:extLst>
      <p:ext uri="{BB962C8B-B14F-4D97-AF65-F5344CB8AC3E}">
        <p14:creationId xmlns:p14="http://schemas.microsoft.com/office/powerpoint/2010/main" val="108218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b="1" dirty="0">
                <a:latin typeface="Comic Sans MS" panose="030F0702030302020204" pitchFamily="66" charset="0"/>
              </a:rPr>
              <a:t>The End</a:t>
            </a:r>
            <a:endParaRPr sz="3600" b="1"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4" y="225025"/>
            <a:ext cx="675866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latin typeface="Comic Sans MS" panose="030F0702030302020204" pitchFamily="66" charset="0"/>
              </a:rPr>
              <a:t>Recombinant DNA Technology</a:t>
            </a:r>
            <a:endParaRPr sz="3200" b="1" dirty="0">
              <a:latin typeface="Comic Sans MS" panose="030F0702030302020204" pitchFamily="66" charset="0"/>
            </a:endParaRPr>
          </a:p>
        </p:txBody>
      </p:sp>
      <p:sp>
        <p:nvSpPr>
          <p:cNvPr id="531" name="Google Shape;531;p13"/>
          <p:cNvSpPr txBox="1"/>
          <p:nvPr/>
        </p:nvSpPr>
        <p:spPr>
          <a:xfrm>
            <a:off x="747925" y="1247656"/>
            <a:ext cx="6471582" cy="3670819"/>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3C78D8"/>
                </a:solidFill>
                <a:latin typeface="Comic Sans MS" panose="030F0702030302020204" pitchFamily="66" charset="0"/>
                <a:ea typeface="Dosis"/>
                <a:cs typeface="Dosis"/>
                <a:sym typeface="Dosis"/>
              </a:rPr>
              <a:t>CONTENTS</a:t>
            </a:r>
          </a:p>
          <a:p>
            <a:pPr marL="0" lvl="0" indent="0" algn="l" rtl="0">
              <a:spcBef>
                <a:spcPts val="600"/>
              </a:spcBef>
              <a:spcAft>
                <a:spcPts val="0"/>
              </a:spcAft>
              <a:buNone/>
            </a:pPr>
            <a:endParaRPr sz="1600" dirty="0">
              <a:solidFill>
                <a:srgbClr val="3C78D8"/>
              </a:solidFill>
              <a:latin typeface="Comic Sans MS" panose="030F0702030302020204" pitchFamily="66" charset="0"/>
              <a:ea typeface="Dosis"/>
              <a:cs typeface="Dosis"/>
              <a:sym typeface="Dosis"/>
            </a:endParaRP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Basics of DNA</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The Central Dogma</a:t>
            </a:r>
          </a:p>
          <a:p>
            <a:pPr lvl="1">
              <a:spcBef>
                <a:spcPts val="600"/>
              </a:spcBef>
              <a:buClr>
                <a:schemeClr val="dk1"/>
              </a:buClr>
              <a:buSzPts val="1100"/>
            </a:pPr>
            <a:r>
              <a:rPr lang="en-US" sz="1600" dirty="0">
                <a:solidFill>
                  <a:srgbClr val="3D4965"/>
                </a:solidFill>
                <a:latin typeface="Comic Sans MS" panose="030F0702030302020204" pitchFamily="66" charset="0"/>
                <a:ea typeface="Dosis"/>
                <a:cs typeface="Dosis"/>
                <a:sym typeface="Dosis"/>
              </a:rPr>
              <a:t>	Replication</a:t>
            </a:r>
          </a:p>
          <a:p>
            <a:pPr lvl="1">
              <a:spcBef>
                <a:spcPts val="600"/>
              </a:spcBef>
              <a:buClr>
                <a:schemeClr val="dk1"/>
              </a:buClr>
              <a:buSzPts val="1100"/>
            </a:pPr>
            <a:r>
              <a:rPr lang="en-US" sz="1600" dirty="0">
                <a:solidFill>
                  <a:srgbClr val="3D4965"/>
                </a:solidFill>
                <a:latin typeface="Comic Sans MS" panose="030F0702030302020204" pitchFamily="66" charset="0"/>
                <a:ea typeface="Dosis"/>
                <a:cs typeface="Dosis"/>
                <a:sym typeface="Dosis"/>
              </a:rPr>
              <a:t>	Transcription</a:t>
            </a:r>
          </a:p>
          <a:p>
            <a:pPr>
              <a:spcBef>
                <a:spcPts val="600"/>
              </a:spcBef>
              <a:buClr>
                <a:schemeClr val="dk1"/>
              </a:buClr>
              <a:buSzPts val="1100"/>
            </a:pPr>
            <a:r>
              <a:rPr lang="en-US" sz="1600" dirty="0">
                <a:solidFill>
                  <a:srgbClr val="3D4965"/>
                </a:solidFill>
                <a:latin typeface="Comic Sans MS" panose="030F0702030302020204" pitchFamily="66" charset="0"/>
                <a:ea typeface="Dosis"/>
                <a:cs typeface="Dosis"/>
                <a:sym typeface="Dosis"/>
              </a:rPr>
              <a:t>	Translation</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Recombinant DNA Technology</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Preparation of Recombinant DNA</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a:t>
            </a:r>
            <a:r>
              <a:rPr kumimoji="0" lang="en" sz="3200" b="1" i="0" u="none" kern="0" cap="none" spc="0" normalizeH="0" baseline="0" noProof="0" dirty="0">
                <a:ln>
                  <a:noFill/>
                </a:ln>
                <a:solidFill>
                  <a:srgbClr val="3C78D8"/>
                </a:solidFill>
                <a:effectLst/>
                <a:uLnTx/>
                <a:uFillTx/>
                <a:latin typeface="Comic Sans MS" panose="030F0702030302020204" pitchFamily="66" charset="0"/>
                <a:sym typeface="Sniglet"/>
              </a:rPr>
              <a:t>DNA</a:t>
            </a:r>
            <a:endParaRPr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5" name="Google Shape;665;p28"/>
          <p:cNvSpPr/>
          <p:nvPr/>
        </p:nvSpPr>
        <p:spPr>
          <a:xfrm>
            <a:off x="436245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28"/>
          <p:cNvCxnSpPr/>
          <p:nvPr/>
        </p:nvCxnSpPr>
        <p:spPr>
          <a:xfrm>
            <a:off x="457200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1392865" y="2930736"/>
            <a:ext cx="141413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D4965"/>
                </a:solidFill>
                <a:latin typeface="Comic Sans MS" panose="030F0702030302020204" pitchFamily="66" charset="0"/>
                <a:ea typeface="Dosis"/>
                <a:cs typeface="Dosis"/>
                <a:sym typeface="Dosis"/>
              </a:rPr>
              <a:t>Amino Acid</a:t>
            </a:r>
            <a:endParaRPr sz="1600" b="1" dirty="0">
              <a:solidFill>
                <a:srgbClr val="3D4965"/>
              </a:solidFill>
              <a:latin typeface="Comic Sans MS" panose="030F0702030302020204" pitchFamily="66" charset="0"/>
              <a:ea typeface="Dosis"/>
              <a:cs typeface="Dosis"/>
              <a:sym typeface="Dosis"/>
            </a:endParaRPr>
          </a:p>
        </p:txBody>
      </p:sp>
      <p:sp>
        <p:nvSpPr>
          <p:cNvPr id="670" name="Google Shape;670;p28"/>
          <p:cNvSpPr txBox="1"/>
          <p:nvPr/>
        </p:nvSpPr>
        <p:spPr>
          <a:xfrm>
            <a:off x="3859619" y="2930736"/>
            <a:ext cx="141413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3D4965"/>
                </a:solidFill>
                <a:latin typeface="Comic Sans MS" panose="030F0702030302020204" pitchFamily="66" charset="0"/>
                <a:ea typeface="Dosis"/>
                <a:cs typeface="Dosis"/>
                <a:sym typeface="Dosis"/>
              </a:rPr>
              <a:t>Polypeptide</a:t>
            </a:r>
          </a:p>
        </p:txBody>
      </p:sp>
      <p:sp>
        <p:nvSpPr>
          <p:cNvPr id="671" name="Google Shape;671;p28"/>
          <p:cNvSpPr txBox="1"/>
          <p:nvPr/>
        </p:nvSpPr>
        <p:spPr>
          <a:xfrm>
            <a:off x="6415125" y="2930736"/>
            <a:ext cx="12477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3D4965"/>
                </a:solidFill>
                <a:latin typeface="Comic Sans MS" panose="030F0702030302020204" pitchFamily="66" charset="0"/>
                <a:ea typeface="Dosis"/>
                <a:cs typeface="Dosis"/>
                <a:sym typeface="Dosis"/>
              </a:rPr>
              <a:t>Protein</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0215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 calcmode="lin" valueType="num">
                                      <p:cBhvr>
                                        <p:cTn id="7" dur="500" fill="hold"/>
                                        <p:tgtEl>
                                          <p:spTgt spid="664"/>
                                        </p:tgtEl>
                                        <p:attrNameLst>
                                          <p:attrName>ppt_w</p:attrName>
                                        </p:attrNameLst>
                                      </p:cBhvr>
                                      <p:tavLst>
                                        <p:tav tm="0">
                                          <p:val>
                                            <p:fltVal val="0"/>
                                          </p:val>
                                        </p:tav>
                                        <p:tav tm="100000">
                                          <p:val>
                                            <p:strVal val="#ppt_w"/>
                                          </p:val>
                                        </p:tav>
                                      </p:tavLst>
                                    </p:anim>
                                    <p:anim calcmode="lin" valueType="num">
                                      <p:cBhvr>
                                        <p:cTn id="8" dur="500" fill="hold"/>
                                        <p:tgtEl>
                                          <p:spTgt spid="664"/>
                                        </p:tgtEl>
                                        <p:attrNameLst>
                                          <p:attrName>ppt_h</p:attrName>
                                        </p:attrNameLst>
                                      </p:cBhvr>
                                      <p:tavLst>
                                        <p:tav tm="0">
                                          <p:val>
                                            <p:fltVal val="0"/>
                                          </p:val>
                                        </p:tav>
                                        <p:tav tm="100000">
                                          <p:val>
                                            <p:strVal val="#ppt_h"/>
                                          </p:val>
                                        </p:tav>
                                      </p:tavLst>
                                    </p:anim>
                                    <p:animEffect transition="in" filter="fade">
                                      <p:cBhvr>
                                        <p:cTn id="9" dur="500"/>
                                        <p:tgtEl>
                                          <p:spTgt spid="664"/>
                                        </p:tgtEl>
                                      </p:cBhvr>
                                    </p:animEffect>
                                  </p:childTnLst>
                                </p:cTn>
                              </p:par>
                              <p:par>
                                <p:cTn id="10" presetID="53" presetClass="entr" presetSubtype="16" fill="hold" nodeType="withEffect">
                                  <p:stCondLst>
                                    <p:cond delay="0"/>
                                  </p:stCondLst>
                                  <p:childTnLst>
                                    <p:set>
                                      <p:cBhvr>
                                        <p:cTn id="11" dur="1" fill="hold">
                                          <p:stCondLst>
                                            <p:cond delay="0"/>
                                          </p:stCondLst>
                                        </p:cTn>
                                        <p:tgtEl>
                                          <p:spTgt spid="667"/>
                                        </p:tgtEl>
                                        <p:attrNameLst>
                                          <p:attrName>style.visibility</p:attrName>
                                        </p:attrNameLst>
                                      </p:cBhvr>
                                      <p:to>
                                        <p:strVal val="visible"/>
                                      </p:to>
                                    </p:set>
                                    <p:anim calcmode="lin" valueType="num">
                                      <p:cBhvr>
                                        <p:cTn id="12" dur="500" fill="hold"/>
                                        <p:tgtEl>
                                          <p:spTgt spid="667"/>
                                        </p:tgtEl>
                                        <p:attrNameLst>
                                          <p:attrName>ppt_w</p:attrName>
                                        </p:attrNameLst>
                                      </p:cBhvr>
                                      <p:tavLst>
                                        <p:tav tm="0">
                                          <p:val>
                                            <p:fltVal val="0"/>
                                          </p:val>
                                        </p:tav>
                                        <p:tav tm="100000">
                                          <p:val>
                                            <p:strVal val="#ppt_w"/>
                                          </p:val>
                                        </p:tav>
                                      </p:tavLst>
                                    </p:anim>
                                    <p:anim calcmode="lin" valueType="num">
                                      <p:cBhvr>
                                        <p:cTn id="13" dur="500" fill="hold"/>
                                        <p:tgtEl>
                                          <p:spTgt spid="667"/>
                                        </p:tgtEl>
                                        <p:attrNameLst>
                                          <p:attrName>ppt_h</p:attrName>
                                        </p:attrNameLst>
                                      </p:cBhvr>
                                      <p:tavLst>
                                        <p:tav tm="0">
                                          <p:val>
                                            <p:fltVal val="0"/>
                                          </p:val>
                                        </p:tav>
                                        <p:tav tm="100000">
                                          <p:val>
                                            <p:strVal val="#ppt_h"/>
                                          </p:val>
                                        </p:tav>
                                      </p:tavLst>
                                    </p:anim>
                                    <p:animEffect transition="in" filter="fade">
                                      <p:cBhvr>
                                        <p:cTn id="14" dur="500"/>
                                        <p:tgtEl>
                                          <p:spTgt spid="667"/>
                                        </p:tgtEl>
                                      </p:cBhvr>
                                    </p:animEffect>
                                  </p:childTnLst>
                                </p:cTn>
                              </p:par>
                              <p:par>
                                <p:cTn id="15" presetID="53" presetClass="entr" presetSubtype="16" fill="hold" nodeType="withEffect">
                                  <p:stCondLst>
                                    <p:cond delay="0"/>
                                  </p:stCondLst>
                                  <p:childTnLst>
                                    <p:set>
                                      <p:cBhvr>
                                        <p:cTn id="16" dur="1" fill="hold">
                                          <p:stCondLst>
                                            <p:cond delay="0"/>
                                          </p:stCondLst>
                                        </p:cTn>
                                        <p:tgtEl>
                                          <p:spTgt spid="668"/>
                                        </p:tgtEl>
                                        <p:attrNameLst>
                                          <p:attrName>style.visibility</p:attrName>
                                        </p:attrNameLst>
                                      </p:cBhvr>
                                      <p:to>
                                        <p:strVal val="visible"/>
                                      </p:to>
                                    </p:set>
                                    <p:anim calcmode="lin" valueType="num">
                                      <p:cBhvr>
                                        <p:cTn id="17" dur="500" fill="hold"/>
                                        <p:tgtEl>
                                          <p:spTgt spid="668"/>
                                        </p:tgtEl>
                                        <p:attrNameLst>
                                          <p:attrName>ppt_w</p:attrName>
                                        </p:attrNameLst>
                                      </p:cBhvr>
                                      <p:tavLst>
                                        <p:tav tm="0">
                                          <p:val>
                                            <p:fltVal val="0"/>
                                          </p:val>
                                        </p:tav>
                                        <p:tav tm="100000">
                                          <p:val>
                                            <p:strVal val="#ppt_w"/>
                                          </p:val>
                                        </p:tav>
                                      </p:tavLst>
                                    </p:anim>
                                    <p:anim calcmode="lin" valueType="num">
                                      <p:cBhvr>
                                        <p:cTn id="18" dur="500" fill="hold"/>
                                        <p:tgtEl>
                                          <p:spTgt spid="668"/>
                                        </p:tgtEl>
                                        <p:attrNameLst>
                                          <p:attrName>ppt_h</p:attrName>
                                        </p:attrNameLst>
                                      </p:cBhvr>
                                      <p:tavLst>
                                        <p:tav tm="0">
                                          <p:val>
                                            <p:fltVal val="0"/>
                                          </p:val>
                                        </p:tav>
                                        <p:tav tm="100000">
                                          <p:val>
                                            <p:strVal val="#ppt_h"/>
                                          </p:val>
                                        </p:tav>
                                      </p:tavLst>
                                    </p:anim>
                                    <p:animEffect transition="in" filter="fade">
                                      <p:cBhvr>
                                        <p:cTn id="19" dur="500"/>
                                        <p:tgtEl>
                                          <p:spTgt spid="66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63"/>
                                        </p:tgtEl>
                                        <p:attrNameLst>
                                          <p:attrName>style.visibility</p:attrName>
                                        </p:attrNameLst>
                                      </p:cBhvr>
                                      <p:to>
                                        <p:strVal val="visible"/>
                                      </p:to>
                                    </p:set>
                                    <p:anim calcmode="lin" valueType="num">
                                      <p:cBhvr>
                                        <p:cTn id="22" dur="500" fill="hold"/>
                                        <p:tgtEl>
                                          <p:spTgt spid="663"/>
                                        </p:tgtEl>
                                        <p:attrNameLst>
                                          <p:attrName>ppt_w</p:attrName>
                                        </p:attrNameLst>
                                      </p:cBhvr>
                                      <p:tavLst>
                                        <p:tav tm="0">
                                          <p:val>
                                            <p:fltVal val="0"/>
                                          </p:val>
                                        </p:tav>
                                        <p:tav tm="100000">
                                          <p:val>
                                            <p:strVal val="#ppt_w"/>
                                          </p:val>
                                        </p:tav>
                                      </p:tavLst>
                                    </p:anim>
                                    <p:anim calcmode="lin" valueType="num">
                                      <p:cBhvr>
                                        <p:cTn id="23" dur="500" fill="hold"/>
                                        <p:tgtEl>
                                          <p:spTgt spid="663"/>
                                        </p:tgtEl>
                                        <p:attrNameLst>
                                          <p:attrName>ppt_h</p:attrName>
                                        </p:attrNameLst>
                                      </p:cBhvr>
                                      <p:tavLst>
                                        <p:tav tm="0">
                                          <p:val>
                                            <p:fltVal val="0"/>
                                          </p:val>
                                        </p:tav>
                                        <p:tav tm="100000">
                                          <p:val>
                                            <p:strVal val="#ppt_h"/>
                                          </p:val>
                                        </p:tav>
                                      </p:tavLst>
                                    </p:anim>
                                    <p:animEffect transition="in" filter="fade">
                                      <p:cBhvr>
                                        <p:cTn id="24" dur="500"/>
                                        <p:tgtEl>
                                          <p:spTgt spid="6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65"/>
                                        </p:tgtEl>
                                        <p:attrNameLst>
                                          <p:attrName>style.visibility</p:attrName>
                                        </p:attrNameLst>
                                      </p:cBhvr>
                                      <p:to>
                                        <p:strVal val="visible"/>
                                      </p:to>
                                    </p:set>
                                    <p:anim calcmode="lin" valueType="num">
                                      <p:cBhvr>
                                        <p:cTn id="27" dur="500" fill="hold"/>
                                        <p:tgtEl>
                                          <p:spTgt spid="665"/>
                                        </p:tgtEl>
                                        <p:attrNameLst>
                                          <p:attrName>ppt_w</p:attrName>
                                        </p:attrNameLst>
                                      </p:cBhvr>
                                      <p:tavLst>
                                        <p:tav tm="0">
                                          <p:val>
                                            <p:fltVal val="0"/>
                                          </p:val>
                                        </p:tav>
                                        <p:tav tm="100000">
                                          <p:val>
                                            <p:strVal val="#ppt_w"/>
                                          </p:val>
                                        </p:tav>
                                      </p:tavLst>
                                    </p:anim>
                                    <p:anim calcmode="lin" valueType="num">
                                      <p:cBhvr>
                                        <p:cTn id="28" dur="500" fill="hold"/>
                                        <p:tgtEl>
                                          <p:spTgt spid="665"/>
                                        </p:tgtEl>
                                        <p:attrNameLst>
                                          <p:attrName>ppt_h</p:attrName>
                                        </p:attrNameLst>
                                      </p:cBhvr>
                                      <p:tavLst>
                                        <p:tav tm="0">
                                          <p:val>
                                            <p:fltVal val="0"/>
                                          </p:val>
                                        </p:tav>
                                        <p:tav tm="100000">
                                          <p:val>
                                            <p:strVal val="#ppt_h"/>
                                          </p:val>
                                        </p:tav>
                                      </p:tavLst>
                                    </p:anim>
                                    <p:animEffect transition="in" filter="fade">
                                      <p:cBhvr>
                                        <p:cTn id="29" dur="500"/>
                                        <p:tgtEl>
                                          <p:spTgt spid="6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66"/>
                                        </p:tgtEl>
                                        <p:attrNameLst>
                                          <p:attrName>style.visibility</p:attrName>
                                        </p:attrNameLst>
                                      </p:cBhvr>
                                      <p:to>
                                        <p:strVal val="visible"/>
                                      </p:to>
                                    </p:set>
                                    <p:anim calcmode="lin" valueType="num">
                                      <p:cBhvr>
                                        <p:cTn id="32" dur="500" fill="hold"/>
                                        <p:tgtEl>
                                          <p:spTgt spid="666"/>
                                        </p:tgtEl>
                                        <p:attrNameLst>
                                          <p:attrName>ppt_w</p:attrName>
                                        </p:attrNameLst>
                                      </p:cBhvr>
                                      <p:tavLst>
                                        <p:tav tm="0">
                                          <p:val>
                                            <p:fltVal val="0"/>
                                          </p:val>
                                        </p:tav>
                                        <p:tav tm="100000">
                                          <p:val>
                                            <p:strVal val="#ppt_w"/>
                                          </p:val>
                                        </p:tav>
                                      </p:tavLst>
                                    </p:anim>
                                    <p:anim calcmode="lin" valueType="num">
                                      <p:cBhvr>
                                        <p:cTn id="33" dur="500" fill="hold"/>
                                        <p:tgtEl>
                                          <p:spTgt spid="666"/>
                                        </p:tgtEl>
                                        <p:attrNameLst>
                                          <p:attrName>ppt_h</p:attrName>
                                        </p:attrNameLst>
                                      </p:cBhvr>
                                      <p:tavLst>
                                        <p:tav tm="0">
                                          <p:val>
                                            <p:fltVal val="0"/>
                                          </p:val>
                                        </p:tav>
                                        <p:tav tm="100000">
                                          <p:val>
                                            <p:strVal val="#ppt_h"/>
                                          </p:val>
                                        </p:tav>
                                      </p:tavLst>
                                    </p:anim>
                                    <p:animEffect transition="in" filter="fade">
                                      <p:cBhvr>
                                        <p:cTn id="34" dur="500"/>
                                        <p:tgtEl>
                                          <p:spTgt spid="6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69"/>
                                        </p:tgtEl>
                                        <p:attrNameLst>
                                          <p:attrName>style.visibility</p:attrName>
                                        </p:attrNameLst>
                                      </p:cBhvr>
                                      <p:to>
                                        <p:strVal val="visible"/>
                                      </p:to>
                                    </p:set>
                                    <p:anim calcmode="lin" valueType="num">
                                      <p:cBhvr>
                                        <p:cTn id="37" dur="500" fill="hold"/>
                                        <p:tgtEl>
                                          <p:spTgt spid="669"/>
                                        </p:tgtEl>
                                        <p:attrNameLst>
                                          <p:attrName>ppt_w</p:attrName>
                                        </p:attrNameLst>
                                      </p:cBhvr>
                                      <p:tavLst>
                                        <p:tav tm="0">
                                          <p:val>
                                            <p:fltVal val="0"/>
                                          </p:val>
                                        </p:tav>
                                        <p:tav tm="100000">
                                          <p:val>
                                            <p:strVal val="#ppt_w"/>
                                          </p:val>
                                        </p:tav>
                                      </p:tavLst>
                                    </p:anim>
                                    <p:anim calcmode="lin" valueType="num">
                                      <p:cBhvr>
                                        <p:cTn id="38" dur="500" fill="hold"/>
                                        <p:tgtEl>
                                          <p:spTgt spid="669"/>
                                        </p:tgtEl>
                                        <p:attrNameLst>
                                          <p:attrName>ppt_h</p:attrName>
                                        </p:attrNameLst>
                                      </p:cBhvr>
                                      <p:tavLst>
                                        <p:tav tm="0">
                                          <p:val>
                                            <p:fltVal val="0"/>
                                          </p:val>
                                        </p:tav>
                                        <p:tav tm="100000">
                                          <p:val>
                                            <p:strVal val="#ppt_h"/>
                                          </p:val>
                                        </p:tav>
                                      </p:tavLst>
                                    </p:anim>
                                    <p:animEffect transition="in" filter="fade">
                                      <p:cBhvr>
                                        <p:cTn id="39" dur="500"/>
                                        <p:tgtEl>
                                          <p:spTgt spid="66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0"/>
                                        </p:tgtEl>
                                        <p:attrNameLst>
                                          <p:attrName>style.visibility</p:attrName>
                                        </p:attrNameLst>
                                      </p:cBhvr>
                                      <p:to>
                                        <p:strVal val="visible"/>
                                      </p:to>
                                    </p:set>
                                    <p:anim calcmode="lin" valueType="num">
                                      <p:cBhvr>
                                        <p:cTn id="42" dur="500" fill="hold"/>
                                        <p:tgtEl>
                                          <p:spTgt spid="670"/>
                                        </p:tgtEl>
                                        <p:attrNameLst>
                                          <p:attrName>ppt_w</p:attrName>
                                        </p:attrNameLst>
                                      </p:cBhvr>
                                      <p:tavLst>
                                        <p:tav tm="0">
                                          <p:val>
                                            <p:fltVal val="0"/>
                                          </p:val>
                                        </p:tav>
                                        <p:tav tm="100000">
                                          <p:val>
                                            <p:strVal val="#ppt_w"/>
                                          </p:val>
                                        </p:tav>
                                      </p:tavLst>
                                    </p:anim>
                                    <p:anim calcmode="lin" valueType="num">
                                      <p:cBhvr>
                                        <p:cTn id="43" dur="500" fill="hold"/>
                                        <p:tgtEl>
                                          <p:spTgt spid="670"/>
                                        </p:tgtEl>
                                        <p:attrNameLst>
                                          <p:attrName>ppt_h</p:attrName>
                                        </p:attrNameLst>
                                      </p:cBhvr>
                                      <p:tavLst>
                                        <p:tav tm="0">
                                          <p:val>
                                            <p:fltVal val="0"/>
                                          </p:val>
                                        </p:tav>
                                        <p:tav tm="100000">
                                          <p:val>
                                            <p:strVal val="#ppt_h"/>
                                          </p:val>
                                        </p:tav>
                                      </p:tavLst>
                                    </p:anim>
                                    <p:animEffect transition="in" filter="fade">
                                      <p:cBhvr>
                                        <p:cTn id="44" dur="500"/>
                                        <p:tgtEl>
                                          <p:spTgt spid="67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1"/>
                                        </p:tgtEl>
                                        <p:attrNameLst>
                                          <p:attrName>style.visibility</p:attrName>
                                        </p:attrNameLst>
                                      </p:cBhvr>
                                      <p:to>
                                        <p:strVal val="visible"/>
                                      </p:to>
                                    </p:set>
                                    <p:anim calcmode="lin" valueType="num">
                                      <p:cBhvr>
                                        <p:cTn id="47" dur="500" fill="hold"/>
                                        <p:tgtEl>
                                          <p:spTgt spid="671"/>
                                        </p:tgtEl>
                                        <p:attrNameLst>
                                          <p:attrName>ppt_w</p:attrName>
                                        </p:attrNameLst>
                                      </p:cBhvr>
                                      <p:tavLst>
                                        <p:tav tm="0">
                                          <p:val>
                                            <p:fltVal val="0"/>
                                          </p:val>
                                        </p:tav>
                                        <p:tav tm="100000">
                                          <p:val>
                                            <p:strVal val="#ppt_w"/>
                                          </p:val>
                                        </p:tav>
                                      </p:tavLst>
                                    </p:anim>
                                    <p:anim calcmode="lin" valueType="num">
                                      <p:cBhvr>
                                        <p:cTn id="48" dur="500" fill="hold"/>
                                        <p:tgtEl>
                                          <p:spTgt spid="671"/>
                                        </p:tgtEl>
                                        <p:attrNameLst>
                                          <p:attrName>ppt_h</p:attrName>
                                        </p:attrNameLst>
                                      </p:cBhvr>
                                      <p:tavLst>
                                        <p:tav tm="0">
                                          <p:val>
                                            <p:fltVal val="0"/>
                                          </p:val>
                                        </p:tav>
                                        <p:tav tm="100000">
                                          <p:val>
                                            <p:strVal val="#ppt_h"/>
                                          </p:val>
                                        </p:tav>
                                      </p:tavLst>
                                    </p:anim>
                                    <p:animEffect transition="in" filter="fade">
                                      <p:cBhvr>
                                        <p:cTn id="49" dur="500"/>
                                        <p:tgtEl>
                                          <p:spTgt spid="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animBg="1"/>
      <p:bldP spid="665" grpId="0" animBg="1"/>
      <p:bldP spid="666" grpId="0" animBg="1"/>
      <p:bldP spid="669" grpId="0"/>
      <p:bldP spid="670" grpId="0"/>
      <p:bldP spid="6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lang="en-US"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1225628" y="2958456"/>
            <a:ext cx="1758491" cy="415800"/>
          </a:xfrm>
          <a:prstGeom prst="rect">
            <a:avLst/>
          </a:prstGeom>
          <a:noFill/>
          <a:ln>
            <a:noFill/>
          </a:ln>
        </p:spPr>
        <p:txBody>
          <a:bodyPr spcFirstLastPara="1" wrap="square" lIns="91425" tIns="91425" rIns="91425" bIns="91425" anchor="ctr" anchorCtr="0">
            <a:noAutofit/>
          </a:bodyPr>
          <a:lstStyle/>
          <a:p>
            <a:pPr algn="ctr"/>
            <a:r>
              <a:rPr lang="en-US" sz="1600" b="1" dirty="0">
                <a:solidFill>
                  <a:schemeClr val="dk2"/>
                </a:solidFill>
                <a:latin typeface="Comic Sans MS" panose="030F0702030302020204" pitchFamily="66" charset="0"/>
                <a:ea typeface="Dosis"/>
                <a:cs typeface="Dosis"/>
                <a:sym typeface="Dosis"/>
              </a:rPr>
              <a:t>Nucleoside</a:t>
            </a:r>
          </a:p>
        </p:txBody>
      </p:sp>
      <p:sp>
        <p:nvSpPr>
          <p:cNvPr id="671" name="Google Shape;671;p28"/>
          <p:cNvSpPr txBox="1"/>
          <p:nvPr/>
        </p:nvSpPr>
        <p:spPr>
          <a:xfrm>
            <a:off x="6159579" y="2958456"/>
            <a:ext cx="1758491" cy="415800"/>
          </a:xfrm>
          <a:prstGeom prst="rect">
            <a:avLst/>
          </a:prstGeom>
          <a:noFill/>
          <a:ln>
            <a:noFill/>
          </a:ln>
        </p:spPr>
        <p:txBody>
          <a:bodyPr spcFirstLastPara="1" wrap="square" lIns="91425" tIns="91425" rIns="91425" bIns="91425" anchor="ctr" anchorCtr="0">
            <a:noAutofit/>
          </a:bodyPr>
          <a:lstStyle/>
          <a:p>
            <a:pPr algn="ctr"/>
            <a:r>
              <a:rPr kumimoji="0" lang="en-US" sz="1600" b="1" i="0" u="none" strike="noStrike" kern="0" cap="none" spc="0" normalizeH="0" baseline="0" noProof="0" dirty="0">
                <a:ln>
                  <a:noFill/>
                </a:ln>
                <a:solidFill>
                  <a:srgbClr val="1C4587"/>
                </a:solidFill>
                <a:effectLst/>
                <a:uLnTx/>
                <a:uFillTx/>
                <a:latin typeface="Comic Sans MS" panose="030F0702030302020204" pitchFamily="66" charset="0"/>
                <a:ea typeface="Dosis"/>
                <a:cs typeface="Dosis"/>
                <a:sym typeface="Dosis"/>
              </a:rPr>
              <a:t>Nucleotide</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57512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83206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104176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5" name="Google Shape;665;p28"/>
          <p:cNvSpPr/>
          <p:nvPr/>
        </p:nvSpPr>
        <p:spPr>
          <a:xfrm>
            <a:off x="329919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576601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28"/>
          <p:cNvCxnSpPr/>
          <p:nvPr/>
        </p:nvCxnSpPr>
        <p:spPr>
          <a:xfrm>
            <a:off x="350874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68" name="Google Shape;668;p28"/>
          <p:cNvCxnSpPr/>
          <p:nvPr/>
        </p:nvCxnSpPr>
        <p:spPr>
          <a:xfrm>
            <a:off x="597571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340238" y="2930736"/>
            <a:ext cx="1424762"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D4965"/>
                </a:solidFill>
                <a:latin typeface="Comic Sans MS" panose="030F0702030302020204" pitchFamily="66" charset="0"/>
                <a:ea typeface="Dosis"/>
                <a:cs typeface="Dosis"/>
                <a:sym typeface="Dosis"/>
              </a:rPr>
              <a:t>Chromatin</a:t>
            </a:r>
            <a:endParaRPr sz="1600" b="1" dirty="0">
              <a:solidFill>
                <a:srgbClr val="3D4965"/>
              </a:solidFill>
              <a:latin typeface="Comic Sans MS" panose="030F0702030302020204" pitchFamily="66" charset="0"/>
              <a:ea typeface="Dosis"/>
              <a:cs typeface="Dosis"/>
              <a:sym typeface="Dosis"/>
            </a:endParaRPr>
          </a:p>
        </p:txBody>
      </p:sp>
      <p:sp>
        <p:nvSpPr>
          <p:cNvPr id="670" name="Google Shape;670;p28"/>
          <p:cNvSpPr txBox="1"/>
          <p:nvPr/>
        </p:nvSpPr>
        <p:spPr>
          <a:xfrm>
            <a:off x="2806991" y="2930736"/>
            <a:ext cx="1502661" cy="415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Chromatid</a:t>
            </a:r>
          </a:p>
        </p:txBody>
      </p:sp>
      <p:sp>
        <p:nvSpPr>
          <p:cNvPr id="671" name="Google Shape;671;p28"/>
          <p:cNvSpPr txBox="1"/>
          <p:nvPr/>
        </p:nvSpPr>
        <p:spPr>
          <a:xfrm>
            <a:off x="5252481" y="2930736"/>
            <a:ext cx="1502660" cy="415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Chromosome</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Google Shape;666;p28">
            <a:extLst>
              <a:ext uri="{FF2B5EF4-FFF2-40B4-BE49-F238E27FC236}">
                <a16:creationId xmlns:a16="http://schemas.microsoft.com/office/drawing/2014/main" id="{3B3DB374-2B31-3EC2-CB24-5EDFC2A798A4}"/>
              </a:ext>
            </a:extLst>
          </p:cNvPr>
          <p:cNvSpPr/>
          <p:nvPr/>
        </p:nvSpPr>
        <p:spPr>
          <a:xfrm rot="10800000" flipH="1">
            <a:off x="7991909"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Google Shape;668;p28">
            <a:extLst>
              <a:ext uri="{FF2B5EF4-FFF2-40B4-BE49-F238E27FC236}">
                <a16:creationId xmlns:a16="http://schemas.microsoft.com/office/drawing/2014/main" id="{1858C8D7-1C2D-BC58-AE94-E27FFB9FB106}"/>
              </a:ext>
            </a:extLst>
          </p:cNvPr>
          <p:cNvCxnSpPr/>
          <p:nvPr/>
        </p:nvCxnSpPr>
        <p:spPr>
          <a:xfrm>
            <a:off x="8201609" y="2117936"/>
            <a:ext cx="0" cy="876300"/>
          </a:xfrm>
          <a:prstGeom prst="straightConnector1">
            <a:avLst/>
          </a:prstGeom>
          <a:noFill/>
          <a:ln w="19050" cap="flat" cmpd="sng">
            <a:solidFill>
              <a:srgbClr val="3C78D8"/>
            </a:solidFill>
            <a:prstDash val="solid"/>
            <a:round/>
            <a:headEnd type="oval" w="med" len="med"/>
            <a:tailEnd type="diamond" w="med" len="med"/>
          </a:ln>
        </p:spPr>
      </p:cxnSp>
      <p:sp>
        <p:nvSpPr>
          <p:cNvPr id="4" name="Google Shape;671;p28">
            <a:extLst>
              <a:ext uri="{FF2B5EF4-FFF2-40B4-BE49-F238E27FC236}">
                <a16:creationId xmlns:a16="http://schemas.microsoft.com/office/drawing/2014/main" id="{CBC791B9-FF26-EDFB-00D9-1479F7700599}"/>
              </a:ext>
            </a:extLst>
          </p:cNvPr>
          <p:cNvSpPr txBox="1"/>
          <p:nvPr/>
        </p:nvSpPr>
        <p:spPr>
          <a:xfrm>
            <a:off x="7478375" y="2938065"/>
            <a:ext cx="1502660" cy="415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D4965"/>
                </a:solidFill>
                <a:effectLst/>
                <a:uLnTx/>
                <a:uFillTx/>
                <a:latin typeface="Comic Sans MS" panose="030F0702030302020204" pitchFamily="66" charset="0"/>
                <a:ea typeface="Dosis"/>
                <a:cs typeface="Dosis"/>
                <a:sym typeface="Dosis"/>
              </a:rPr>
              <a:t>Nucleosome</a:t>
            </a:r>
          </a:p>
        </p:txBody>
      </p:sp>
    </p:spTree>
    <p:extLst>
      <p:ext uri="{BB962C8B-B14F-4D97-AF65-F5344CB8AC3E}">
        <p14:creationId xmlns:p14="http://schemas.microsoft.com/office/powerpoint/2010/main" val="104059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lang="en-US"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1481175" y="2930736"/>
            <a:ext cx="1247700" cy="415800"/>
          </a:xfrm>
          <a:prstGeom prst="rect">
            <a:avLst/>
          </a:prstGeom>
          <a:noFill/>
          <a:ln>
            <a:noFill/>
          </a:ln>
        </p:spPr>
        <p:txBody>
          <a:bodyPr spcFirstLastPara="1" wrap="square" lIns="91425" tIns="91425" rIns="91425" bIns="91425" anchor="ctr" anchorCtr="0">
            <a:noAutofit/>
          </a:bodyPr>
          <a:lstStyle/>
          <a:p>
            <a:pPr algn="ctr"/>
            <a:r>
              <a:rPr lang="en-US" sz="1600" b="1" dirty="0">
                <a:solidFill>
                  <a:schemeClr val="dk2"/>
                </a:solidFill>
                <a:latin typeface="Comic Sans MS" panose="030F0702030302020204" pitchFamily="66" charset="0"/>
                <a:ea typeface="Dosis"/>
                <a:cs typeface="Dosis"/>
                <a:sym typeface="Dosis"/>
              </a:rPr>
              <a:t>DNA</a:t>
            </a:r>
          </a:p>
        </p:txBody>
      </p:sp>
      <p:sp>
        <p:nvSpPr>
          <p:cNvPr id="671" name="Google Shape;671;p28"/>
          <p:cNvSpPr txBox="1"/>
          <p:nvPr/>
        </p:nvSpPr>
        <p:spPr>
          <a:xfrm>
            <a:off x="6415125" y="2930736"/>
            <a:ext cx="1247700" cy="415800"/>
          </a:xfrm>
          <a:prstGeom prst="rect">
            <a:avLst/>
          </a:prstGeom>
          <a:noFill/>
          <a:ln>
            <a:noFill/>
          </a:ln>
        </p:spPr>
        <p:txBody>
          <a:bodyPr spcFirstLastPara="1" wrap="square" lIns="91425" tIns="91425" rIns="91425" bIns="91425" anchor="ctr" anchorCtr="0">
            <a:noAutofit/>
          </a:bodyPr>
          <a:lstStyle/>
          <a:p>
            <a:pPr algn="ctr"/>
            <a:r>
              <a:rPr kumimoji="0" lang="en-US" sz="1600" b="1" i="0" u="none" strike="noStrike" kern="0" cap="none" spc="0" normalizeH="0" baseline="0" noProof="0" dirty="0">
                <a:ln>
                  <a:noFill/>
                </a:ln>
                <a:solidFill>
                  <a:srgbClr val="1C4587"/>
                </a:solidFill>
                <a:effectLst/>
                <a:uLnTx/>
                <a:uFillTx/>
                <a:latin typeface="Comic Sans MS" panose="030F0702030302020204" pitchFamily="66" charset="0"/>
                <a:ea typeface="Dosis"/>
                <a:cs typeface="Dosis"/>
                <a:sym typeface="Dosis"/>
              </a:rPr>
              <a:t>RNA</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81235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lang="en-US"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1481175" y="2930736"/>
            <a:ext cx="1247700" cy="415800"/>
          </a:xfrm>
          <a:prstGeom prst="rect">
            <a:avLst/>
          </a:prstGeom>
          <a:noFill/>
          <a:ln>
            <a:noFill/>
          </a:ln>
        </p:spPr>
        <p:txBody>
          <a:bodyPr spcFirstLastPara="1" wrap="square" lIns="91425" tIns="91425" rIns="91425" bIns="91425" anchor="ctr" anchorCtr="0">
            <a:noAutofit/>
          </a:bodyPr>
          <a:lstStyle/>
          <a:p>
            <a:pPr algn="ctr"/>
            <a:r>
              <a:rPr lang="en-US" sz="1600" b="1" dirty="0">
                <a:solidFill>
                  <a:schemeClr val="dk2"/>
                </a:solidFill>
                <a:latin typeface="Comic Sans MS" panose="030F0702030302020204" pitchFamily="66" charset="0"/>
                <a:ea typeface="Dosis"/>
                <a:cs typeface="Dosis"/>
                <a:sym typeface="Dosis"/>
              </a:rPr>
              <a:t>Gene</a:t>
            </a:r>
          </a:p>
        </p:txBody>
      </p:sp>
      <p:sp>
        <p:nvSpPr>
          <p:cNvPr id="671" name="Google Shape;671;p28"/>
          <p:cNvSpPr txBox="1"/>
          <p:nvPr/>
        </p:nvSpPr>
        <p:spPr>
          <a:xfrm>
            <a:off x="6415125" y="2930736"/>
            <a:ext cx="1247700" cy="415800"/>
          </a:xfrm>
          <a:prstGeom prst="rect">
            <a:avLst/>
          </a:prstGeom>
          <a:noFill/>
          <a:ln>
            <a:noFill/>
          </a:ln>
        </p:spPr>
        <p:txBody>
          <a:bodyPr spcFirstLastPara="1" wrap="square" lIns="91425" tIns="91425" rIns="91425" bIns="91425" anchor="ctr" anchorCtr="0">
            <a:noAutofit/>
          </a:bodyPr>
          <a:lstStyle/>
          <a:p>
            <a:pPr algn="ctr"/>
            <a:r>
              <a:rPr kumimoji="0" lang="en-US" sz="1600" b="1" i="0" u="none" strike="noStrike" kern="0" cap="none" spc="0" normalizeH="0" baseline="0" noProof="0" dirty="0">
                <a:ln>
                  <a:noFill/>
                </a:ln>
                <a:solidFill>
                  <a:srgbClr val="1C4587"/>
                </a:solidFill>
                <a:effectLst/>
                <a:uLnTx/>
                <a:uFillTx/>
                <a:latin typeface="Comic Sans MS" panose="030F0702030302020204" pitchFamily="66" charset="0"/>
                <a:ea typeface="Dosis"/>
                <a:cs typeface="Dosis"/>
                <a:sym typeface="Dosis"/>
              </a:rPr>
              <a:t>Genome</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026" name="Picture 2">
            <a:extLst>
              <a:ext uri="{FF2B5EF4-FFF2-40B4-BE49-F238E27FC236}">
                <a16:creationId xmlns:a16="http://schemas.microsoft.com/office/drawing/2014/main" id="{30F27BB9-D6F5-A8B2-5E9B-1B174BDB4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5" t="10659" r="1628" b="12132"/>
          <a:stretch/>
        </p:blipFill>
        <p:spPr bwMode="auto">
          <a:xfrm>
            <a:off x="2659866" y="2212765"/>
            <a:ext cx="3824267" cy="26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dirty="0"/>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5" name="Google Shape;665;p28"/>
          <p:cNvSpPr/>
          <p:nvPr/>
        </p:nvSpPr>
        <p:spPr>
          <a:xfrm>
            <a:off x="436245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28"/>
          <p:cNvCxnSpPr/>
          <p:nvPr/>
        </p:nvCxnSpPr>
        <p:spPr>
          <a:xfrm>
            <a:off x="457200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9" name="Google Shape;669;p28"/>
          <p:cNvSpPr txBox="1"/>
          <p:nvPr/>
        </p:nvSpPr>
        <p:spPr>
          <a:xfrm>
            <a:off x="1392865" y="2930736"/>
            <a:ext cx="141413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D4965"/>
                </a:solidFill>
                <a:latin typeface="Comic Sans MS" panose="030F0702030302020204" pitchFamily="66" charset="0"/>
                <a:ea typeface="Dosis"/>
                <a:cs typeface="Dosis"/>
                <a:sym typeface="Dosis"/>
              </a:rPr>
              <a:t>Codon</a:t>
            </a:r>
            <a:endParaRPr sz="1600" b="1" dirty="0">
              <a:solidFill>
                <a:srgbClr val="3D4965"/>
              </a:solidFill>
              <a:latin typeface="Comic Sans MS" panose="030F0702030302020204" pitchFamily="66" charset="0"/>
              <a:ea typeface="Dosis"/>
              <a:cs typeface="Dosis"/>
              <a:sym typeface="Dosis"/>
            </a:endParaRPr>
          </a:p>
        </p:txBody>
      </p:sp>
      <p:sp>
        <p:nvSpPr>
          <p:cNvPr id="670" name="Google Shape;670;p28"/>
          <p:cNvSpPr txBox="1"/>
          <p:nvPr/>
        </p:nvSpPr>
        <p:spPr>
          <a:xfrm>
            <a:off x="3859619" y="2930736"/>
            <a:ext cx="141413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3D4965"/>
                </a:solidFill>
                <a:latin typeface="Comic Sans MS" panose="030F0702030302020204" pitchFamily="66" charset="0"/>
                <a:ea typeface="Dosis"/>
                <a:cs typeface="Dosis"/>
                <a:sym typeface="Dosis"/>
              </a:rPr>
              <a:t>Start Codon</a:t>
            </a:r>
          </a:p>
        </p:txBody>
      </p:sp>
      <p:sp>
        <p:nvSpPr>
          <p:cNvPr id="671" name="Google Shape;671;p28"/>
          <p:cNvSpPr txBox="1"/>
          <p:nvPr/>
        </p:nvSpPr>
        <p:spPr>
          <a:xfrm>
            <a:off x="6248695" y="2930736"/>
            <a:ext cx="150244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3D4965"/>
                </a:solidFill>
                <a:latin typeface="Comic Sans MS" panose="030F0702030302020204" pitchFamily="66" charset="0"/>
                <a:ea typeface="Dosis"/>
                <a:cs typeface="Dosis"/>
                <a:sym typeface="Dosis"/>
              </a:rPr>
              <a:t>Stop Codon</a:t>
            </a:r>
          </a:p>
        </p:txBody>
      </p:sp>
      <p:sp>
        <p:nvSpPr>
          <p:cNvPr id="672" name="Google Shape;672;p2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1651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0">
          <a:extLst>
            <a:ext uri="{FF2B5EF4-FFF2-40B4-BE49-F238E27FC236}">
              <a16:creationId xmlns:a16="http://schemas.microsoft.com/office/drawing/2014/main" id="{57F39DB2-3E6E-EA5F-955D-3D5F7D5FBC8E}"/>
            </a:ext>
          </a:extLst>
        </p:cNvPr>
        <p:cNvGrpSpPr/>
        <p:nvPr/>
      </p:nvGrpSpPr>
      <p:grpSpPr>
        <a:xfrm>
          <a:off x="0" y="0"/>
          <a:ext cx="0" cy="0"/>
          <a:chOff x="0" y="0"/>
          <a:chExt cx="0" cy="0"/>
        </a:xfrm>
      </p:grpSpPr>
      <p:sp>
        <p:nvSpPr>
          <p:cNvPr id="661" name="Google Shape;661;p28">
            <a:extLst>
              <a:ext uri="{FF2B5EF4-FFF2-40B4-BE49-F238E27FC236}">
                <a16:creationId xmlns:a16="http://schemas.microsoft.com/office/drawing/2014/main" id="{F6E0202B-B2EC-2511-C04F-29C2E2289B4E}"/>
              </a:ext>
            </a:extLst>
          </p:cNvPr>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kumimoji="0" lang="en" sz="3200" b="1" i="0" u="none" strike="noStrike" kern="0" cap="none" spc="0" normalizeH="0" baseline="0" noProof="0" dirty="0">
                <a:ln>
                  <a:noFill/>
                </a:ln>
                <a:solidFill>
                  <a:srgbClr val="3C78D8"/>
                </a:solidFill>
                <a:effectLst/>
                <a:uLnTx/>
                <a:uFillTx/>
                <a:latin typeface="Comic Sans MS" panose="030F0702030302020204" pitchFamily="66" charset="0"/>
                <a:sym typeface="Sniglet"/>
              </a:rPr>
              <a:t>Basics of DNA</a:t>
            </a:r>
            <a:endParaRPr dirty="0"/>
          </a:p>
        </p:txBody>
      </p:sp>
      <p:sp>
        <p:nvSpPr>
          <p:cNvPr id="672" name="Google Shape;672;p28">
            <a:extLst>
              <a:ext uri="{FF2B5EF4-FFF2-40B4-BE49-F238E27FC236}">
                <a16:creationId xmlns:a16="http://schemas.microsoft.com/office/drawing/2014/main" id="{E8E56EBD-7B49-17B5-5ACB-6F6648D2FCFF}"/>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3" name="Picture 2">
            <a:extLst>
              <a:ext uri="{FF2B5EF4-FFF2-40B4-BE49-F238E27FC236}">
                <a16:creationId xmlns:a16="http://schemas.microsoft.com/office/drawing/2014/main" id="{167077BA-F96D-6D1A-6AE9-4763A7058C42}"/>
              </a:ext>
            </a:extLst>
          </p:cNvPr>
          <p:cNvPicPr>
            <a:picLocks noChangeAspect="1"/>
          </p:cNvPicPr>
          <p:nvPr/>
        </p:nvPicPr>
        <p:blipFill>
          <a:blip r:embed="rId3"/>
          <a:stretch>
            <a:fillRect/>
          </a:stretch>
        </p:blipFill>
        <p:spPr>
          <a:xfrm>
            <a:off x="1613995" y="1047356"/>
            <a:ext cx="5916010" cy="4096144"/>
          </a:xfrm>
          <a:prstGeom prst="rect">
            <a:avLst/>
          </a:prstGeom>
        </p:spPr>
      </p:pic>
    </p:spTree>
    <p:extLst>
      <p:ext uri="{BB962C8B-B14F-4D97-AF65-F5344CB8AC3E}">
        <p14:creationId xmlns:p14="http://schemas.microsoft.com/office/powerpoint/2010/main" val="2467837510"/>
      </p:ext>
    </p:extLst>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432</Words>
  <Application>Microsoft Office PowerPoint</Application>
  <PresentationFormat>On-screen Show (16:9)</PresentationFormat>
  <Paragraphs>81</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Comic Sans MS</vt:lpstr>
      <vt:lpstr>Arial</vt:lpstr>
      <vt:lpstr>Dosis</vt:lpstr>
      <vt:lpstr>Sniglet</vt:lpstr>
      <vt:lpstr>Friar template</vt:lpstr>
      <vt:lpstr>Unknown</vt:lpstr>
      <vt:lpstr>Pharmaceutical Biotechnology (BPH 421)  Galib Muhammad Abrar Ishtiaque Lecturer (Senior Scale) Department of Pharmacy Daffodil International University</vt:lpstr>
      <vt:lpstr>Recombinant DNA Technology</vt:lpstr>
      <vt:lpstr>Basics of DNA</vt:lpstr>
      <vt:lpstr>Basics of DNA</vt:lpstr>
      <vt:lpstr>Basics of DNA</vt:lpstr>
      <vt:lpstr>Basics of DNA</vt:lpstr>
      <vt:lpstr>Basics of DNA</vt:lpstr>
      <vt:lpstr>Basics of DNA</vt:lpstr>
      <vt:lpstr>Basics of DNA</vt:lpstr>
      <vt:lpstr>The Central Dogma</vt:lpstr>
      <vt:lpstr>The Central Dogma (Replication)</vt:lpstr>
      <vt:lpstr>The Central Dogma (Replication)</vt:lpstr>
      <vt:lpstr>The Central Dogma (Transcription)</vt:lpstr>
      <vt:lpstr>The Central Dogma (Translation)</vt:lpstr>
      <vt:lpstr>The Central Dogma (Summary)</vt:lpstr>
      <vt:lpstr>Recombinant DNA Technology</vt:lpstr>
      <vt:lpstr>Preparation of Recombinant DNA</vt:lpstr>
      <vt:lpstr>Preparation of Recombinant DNA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Biotechnology  Galib Muhammad Abrar Ishtiaque Lecturer Department of Pharmacy Daffodil International University</dc:title>
  <cp:lastModifiedBy>Acer</cp:lastModifiedBy>
  <cp:revision>75</cp:revision>
  <dcterms:modified xsi:type="dcterms:W3CDTF">2025-02-13T10:47:28Z</dcterms:modified>
</cp:coreProperties>
</file>