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1" r:id="rId9"/>
    <p:sldId id="262" r:id="rId10"/>
    <p:sldId id="263" r:id="rId11"/>
  </p:sldIdLst>
  <p:sldSz cx="9906000" cy="6858000" type="A4"/>
  <p:notesSz cx="9906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1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40" dirty="0"/>
              <a:t> </a:t>
            </a:r>
            <a:r>
              <a:rPr spc="-25" dirty="0"/>
              <a:t>Lecturer,</a:t>
            </a:r>
            <a:r>
              <a:rPr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5" dirty="0"/>
              <a:t> </a:t>
            </a:r>
            <a:r>
              <a:rPr sz="1600" spc="-5" dirty="0"/>
              <a:t>Department,</a:t>
            </a:r>
            <a:r>
              <a:rPr sz="1600" spc="45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6000" y="0"/>
                </a:moveTo>
                <a:lnTo>
                  <a:pt x="0" y="0"/>
                </a:lnTo>
                <a:lnTo>
                  <a:pt x="0" y="6858000"/>
                </a:lnTo>
                <a:lnTo>
                  <a:pt x="9906000" y="6858000"/>
                </a:lnTo>
                <a:lnTo>
                  <a:pt x="9906000" y="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477000"/>
            <a:ext cx="9906000" cy="381000"/>
          </a:xfrm>
          <a:custGeom>
            <a:avLst/>
            <a:gdLst/>
            <a:ahLst/>
            <a:cxnLst/>
            <a:rect l="l" t="t" r="r" b="b"/>
            <a:pathLst>
              <a:path w="9906000" h="381000">
                <a:moveTo>
                  <a:pt x="0" y="380999"/>
                </a:moveTo>
                <a:lnTo>
                  <a:pt x="9906000" y="380999"/>
                </a:lnTo>
                <a:lnTo>
                  <a:pt x="9906000" y="0"/>
                </a:lnTo>
                <a:lnTo>
                  <a:pt x="0" y="0"/>
                </a:lnTo>
                <a:lnTo>
                  <a:pt x="0" y="380999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457886"/>
            <a:ext cx="9906000" cy="400685"/>
          </a:xfrm>
          <a:custGeom>
            <a:avLst/>
            <a:gdLst/>
            <a:ahLst/>
            <a:cxnLst/>
            <a:rect l="l" t="t" r="r" b="b"/>
            <a:pathLst>
              <a:path w="9906000" h="400684">
                <a:moveTo>
                  <a:pt x="0" y="400113"/>
                </a:moveTo>
                <a:lnTo>
                  <a:pt x="9906000" y="400113"/>
                </a:lnTo>
                <a:lnTo>
                  <a:pt x="9906000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 w="9525">
            <a:solidFill>
              <a:srgbClr val="8EB4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400800"/>
            <a:ext cx="9906000" cy="76200"/>
          </a:xfrm>
          <a:custGeom>
            <a:avLst/>
            <a:gdLst/>
            <a:ahLst/>
            <a:cxnLst/>
            <a:rect l="l" t="t" r="r" b="b"/>
            <a:pathLst>
              <a:path w="9906000" h="76200">
                <a:moveTo>
                  <a:pt x="9906000" y="0"/>
                </a:moveTo>
                <a:lnTo>
                  <a:pt x="0" y="0"/>
                </a:lnTo>
                <a:lnTo>
                  <a:pt x="0" y="76200"/>
                </a:lnTo>
                <a:lnTo>
                  <a:pt x="9906000" y="76200"/>
                </a:lnTo>
                <a:lnTo>
                  <a:pt x="990600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E36C0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40" dirty="0"/>
              <a:t> </a:t>
            </a:r>
            <a:r>
              <a:rPr spc="-25" dirty="0"/>
              <a:t>Lecturer,</a:t>
            </a:r>
            <a:r>
              <a:rPr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5" dirty="0"/>
              <a:t> </a:t>
            </a:r>
            <a:r>
              <a:rPr sz="1600" spc="-5" dirty="0"/>
              <a:t>Department,</a:t>
            </a:r>
            <a:r>
              <a:rPr sz="1600" spc="45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E36C0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40" dirty="0"/>
              <a:t> </a:t>
            </a:r>
            <a:r>
              <a:rPr spc="-25" dirty="0"/>
              <a:t>Lecturer,</a:t>
            </a:r>
            <a:r>
              <a:rPr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5" dirty="0"/>
              <a:t> </a:t>
            </a:r>
            <a:r>
              <a:rPr sz="1600" spc="-5" dirty="0"/>
              <a:t>Department,</a:t>
            </a:r>
            <a:r>
              <a:rPr sz="1600" spc="45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E36C0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40" dirty="0"/>
              <a:t> </a:t>
            </a:r>
            <a:r>
              <a:rPr spc="-25" dirty="0"/>
              <a:t>Lecturer,</a:t>
            </a:r>
            <a:r>
              <a:rPr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5" dirty="0"/>
              <a:t> </a:t>
            </a:r>
            <a:r>
              <a:rPr sz="1600" spc="-5" dirty="0"/>
              <a:t>Department,</a:t>
            </a:r>
            <a:r>
              <a:rPr sz="1600" spc="45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40" dirty="0"/>
              <a:t> </a:t>
            </a:r>
            <a:r>
              <a:rPr spc="-25" dirty="0"/>
              <a:t>Lecturer,</a:t>
            </a:r>
            <a:r>
              <a:rPr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5" dirty="0"/>
              <a:t> </a:t>
            </a:r>
            <a:r>
              <a:rPr sz="1600" spc="-5" dirty="0"/>
              <a:t>Department,</a:t>
            </a:r>
            <a:r>
              <a:rPr sz="1600" spc="45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6000" y="0"/>
                </a:moveTo>
                <a:lnTo>
                  <a:pt x="0" y="0"/>
                </a:lnTo>
                <a:lnTo>
                  <a:pt x="0" y="6858000"/>
                </a:lnTo>
                <a:lnTo>
                  <a:pt x="9906000" y="6858000"/>
                </a:lnTo>
                <a:lnTo>
                  <a:pt x="9906000" y="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477000"/>
            <a:ext cx="9906000" cy="381000"/>
          </a:xfrm>
          <a:custGeom>
            <a:avLst/>
            <a:gdLst/>
            <a:ahLst/>
            <a:cxnLst/>
            <a:rect l="l" t="t" r="r" b="b"/>
            <a:pathLst>
              <a:path w="9906000" h="381000">
                <a:moveTo>
                  <a:pt x="0" y="380999"/>
                </a:moveTo>
                <a:lnTo>
                  <a:pt x="9906000" y="380999"/>
                </a:lnTo>
                <a:lnTo>
                  <a:pt x="9906000" y="0"/>
                </a:lnTo>
                <a:lnTo>
                  <a:pt x="0" y="0"/>
                </a:lnTo>
                <a:lnTo>
                  <a:pt x="0" y="380999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457886"/>
            <a:ext cx="9906000" cy="400685"/>
          </a:xfrm>
          <a:custGeom>
            <a:avLst/>
            <a:gdLst/>
            <a:ahLst/>
            <a:cxnLst/>
            <a:rect l="l" t="t" r="r" b="b"/>
            <a:pathLst>
              <a:path w="9906000" h="400684">
                <a:moveTo>
                  <a:pt x="0" y="400113"/>
                </a:moveTo>
                <a:lnTo>
                  <a:pt x="9906000" y="400113"/>
                </a:lnTo>
                <a:lnTo>
                  <a:pt x="9906000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 w="9525">
            <a:solidFill>
              <a:srgbClr val="8EB4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9889" y="151003"/>
            <a:ext cx="555371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E36C0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941" y="2017014"/>
            <a:ext cx="4345305" cy="185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457" y="6510910"/>
            <a:ext cx="7164705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285"/>
              </a:lnSpc>
            </a:pPr>
            <a:r>
              <a:rPr dirty="0"/>
              <a:t>J.</a:t>
            </a:r>
            <a:r>
              <a:rPr spc="-5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Raisul</a:t>
            </a:r>
            <a:r>
              <a:rPr spc="-25" dirty="0"/>
              <a:t> </a:t>
            </a:r>
            <a:r>
              <a:rPr dirty="0"/>
              <a:t>Islam</a:t>
            </a:r>
            <a:r>
              <a:rPr spc="-15" dirty="0"/>
              <a:t> </a:t>
            </a:r>
            <a:r>
              <a:rPr dirty="0"/>
              <a:t>Shohag,</a:t>
            </a:r>
            <a:r>
              <a:rPr spc="-40" dirty="0"/>
              <a:t> </a:t>
            </a:r>
            <a:r>
              <a:rPr spc="-25" dirty="0"/>
              <a:t>Lecturer,</a:t>
            </a:r>
            <a:r>
              <a:rPr dirty="0"/>
              <a:t> </a:t>
            </a:r>
            <a:r>
              <a:rPr sz="1600" spc="-5" dirty="0"/>
              <a:t>Civil</a:t>
            </a:r>
            <a:r>
              <a:rPr sz="1600" spc="25" dirty="0"/>
              <a:t> </a:t>
            </a:r>
            <a:r>
              <a:rPr sz="1600" spc="-5" dirty="0"/>
              <a:t>Engineering</a:t>
            </a:r>
            <a:r>
              <a:rPr sz="1600" spc="15" dirty="0"/>
              <a:t> </a:t>
            </a:r>
            <a:r>
              <a:rPr sz="1600" spc="-5" dirty="0"/>
              <a:t>Department,</a:t>
            </a:r>
            <a:r>
              <a:rPr sz="1600" spc="45" dirty="0"/>
              <a:t> </a:t>
            </a:r>
            <a:r>
              <a:rPr sz="1600" spc="-5" dirty="0"/>
              <a:t>DIU</a:t>
            </a:r>
            <a:endParaRPr sz="16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906000" cy="6400800"/>
          </a:xfrm>
          <a:custGeom>
            <a:avLst/>
            <a:gdLst/>
            <a:ahLst/>
            <a:cxnLst/>
            <a:rect l="l" t="t" r="r" b="b"/>
            <a:pathLst>
              <a:path w="9906000" h="6400800">
                <a:moveTo>
                  <a:pt x="0" y="6400800"/>
                </a:moveTo>
                <a:lnTo>
                  <a:pt x="9906000" y="6400800"/>
                </a:lnTo>
                <a:lnTo>
                  <a:pt x="9906000" y="0"/>
                </a:lnTo>
                <a:lnTo>
                  <a:pt x="0" y="0"/>
                </a:lnTo>
                <a:lnTo>
                  <a:pt x="0" y="640080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846331"/>
            <a:ext cx="9906000" cy="12065"/>
          </a:xfrm>
          <a:custGeom>
            <a:avLst/>
            <a:gdLst/>
            <a:ahLst/>
            <a:cxnLst/>
            <a:rect l="l" t="t" r="r" b="b"/>
            <a:pathLst>
              <a:path w="9906000" h="12065">
                <a:moveTo>
                  <a:pt x="0" y="11668"/>
                </a:moveTo>
                <a:lnTo>
                  <a:pt x="9906000" y="11668"/>
                </a:lnTo>
                <a:lnTo>
                  <a:pt x="9906000" y="0"/>
                </a:lnTo>
                <a:lnTo>
                  <a:pt x="0" y="0"/>
                </a:lnTo>
                <a:lnTo>
                  <a:pt x="0" y="11668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19200" y="609600"/>
            <a:ext cx="7467600" cy="1254189"/>
          </a:xfrm>
          <a:prstGeom prst="rect">
            <a:avLst/>
          </a:prstGeom>
          <a:solidFill>
            <a:srgbClr val="62DE42"/>
          </a:solidFill>
        </p:spPr>
        <p:txBody>
          <a:bodyPr vert="horz" wrap="square" lIns="0" tIns="228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CE</a:t>
            </a:r>
            <a:r>
              <a:rPr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413</a:t>
            </a:r>
            <a:r>
              <a:rPr lang="en-US" spc="-5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spc="-5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spc="-5" dirty="0">
                <a:solidFill>
                  <a:srgbClr val="000000"/>
                </a:solidFill>
                <a:latin typeface="Times New Roman"/>
                <a:cs typeface="Times New Roman"/>
              </a:rPr>
              <a:t>Structural Analysis &amp; Design III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00300" y="4693053"/>
            <a:ext cx="5105400" cy="1402947"/>
          </a:xfrm>
          <a:prstGeom prst="rect">
            <a:avLst/>
          </a:prstGeom>
          <a:solidFill>
            <a:srgbClr val="00AF50"/>
          </a:solidFill>
        </p:spPr>
        <p:txBody>
          <a:bodyPr vert="horz" wrap="square" lIns="0" tIns="33019" rIns="0" bIns="0" rtlCol="0">
            <a:spAutoFit/>
          </a:bodyPr>
          <a:lstStyle/>
          <a:p>
            <a:pPr marL="91440" algn="ctr">
              <a:lnSpc>
                <a:spcPct val="100000"/>
              </a:lnSpc>
              <a:spcBef>
                <a:spcPts val="259"/>
              </a:spcBef>
            </a:pPr>
            <a:r>
              <a:rPr lang="en-US" sz="3000" b="1" dirty="0">
                <a:solidFill>
                  <a:srgbClr val="FFFF00"/>
                </a:solidFill>
                <a:latin typeface="Times New Roman"/>
                <a:cs typeface="Times New Roman"/>
              </a:rPr>
              <a:t>Md. Abu Hasan</a:t>
            </a:r>
            <a:endParaRPr lang="en-US" sz="30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  <a:spcBef>
                <a:spcPts val="259"/>
              </a:spcBef>
            </a:pPr>
            <a:r>
              <a:rPr lang="en-US" sz="1800" b="1" spc="-5" dirty="0">
                <a:latin typeface="Times New Roman"/>
                <a:cs typeface="Times New Roman"/>
              </a:rPr>
              <a:t>Senior </a:t>
            </a:r>
            <a:r>
              <a:rPr sz="1800" b="1" spc="-5" dirty="0">
                <a:latin typeface="Times New Roman"/>
                <a:cs typeface="Times New Roman"/>
              </a:rPr>
              <a:t>Lecturer</a:t>
            </a:r>
            <a:endParaRPr sz="18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Department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of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Civil Engineering</a:t>
            </a:r>
            <a:endParaRPr sz="18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  <a:spcBef>
                <a:spcPts val="325"/>
              </a:spcBef>
            </a:pPr>
            <a:r>
              <a:rPr sz="1800" b="1" spc="-5" dirty="0">
                <a:latin typeface="Times New Roman"/>
                <a:cs typeface="Times New Roman"/>
              </a:rPr>
              <a:t>Daffodil International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dirty="0">
                <a:solidFill>
                  <a:srgbClr val="888888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6400800"/>
            <a:ext cx="9906000" cy="445773"/>
            <a:chOff x="0" y="6400800"/>
            <a:chExt cx="9906000" cy="445773"/>
          </a:xfrm>
        </p:grpSpPr>
        <p:sp>
          <p:nvSpPr>
            <p:cNvPr id="10" name="object 10"/>
            <p:cNvSpPr/>
            <p:nvPr/>
          </p:nvSpPr>
          <p:spPr>
            <a:xfrm>
              <a:off x="0" y="6477003"/>
              <a:ext cx="9906000" cy="369570"/>
            </a:xfrm>
            <a:custGeom>
              <a:avLst/>
              <a:gdLst/>
              <a:ahLst/>
              <a:cxnLst/>
              <a:rect l="l" t="t" r="r" b="b"/>
              <a:pathLst>
                <a:path w="9906000" h="369570">
                  <a:moveTo>
                    <a:pt x="9906000" y="0"/>
                  </a:moveTo>
                  <a:lnTo>
                    <a:pt x="0" y="0"/>
                  </a:lnTo>
                  <a:lnTo>
                    <a:pt x="0" y="369328"/>
                  </a:lnTo>
                  <a:lnTo>
                    <a:pt x="9906000" y="369328"/>
                  </a:lnTo>
                  <a:lnTo>
                    <a:pt x="9906000" y="0"/>
                  </a:lnTo>
                  <a:close/>
                </a:path>
              </a:pathLst>
            </a:custGeom>
            <a:solidFill>
              <a:srgbClr val="8EB4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6477003"/>
              <a:ext cx="9906000" cy="369570"/>
            </a:xfrm>
            <a:custGeom>
              <a:avLst/>
              <a:gdLst/>
              <a:ahLst/>
              <a:cxnLst/>
              <a:rect l="l" t="t" r="r" b="b"/>
              <a:pathLst>
                <a:path w="9906000" h="369570">
                  <a:moveTo>
                    <a:pt x="0" y="369328"/>
                  </a:moveTo>
                  <a:lnTo>
                    <a:pt x="9906000" y="369328"/>
                  </a:lnTo>
                  <a:lnTo>
                    <a:pt x="9906000" y="0"/>
                  </a:lnTo>
                  <a:lnTo>
                    <a:pt x="0" y="0"/>
                  </a:lnTo>
                  <a:lnTo>
                    <a:pt x="0" y="369328"/>
                  </a:lnTo>
                  <a:close/>
                </a:path>
              </a:pathLst>
            </a:custGeom>
            <a:ln w="9525">
              <a:solidFill>
                <a:srgbClr val="8EB4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400800"/>
              <a:ext cx="9906000" cy="76200"/>
            </a:xfrm>
            <a:custGeom>
              <a:avLst/>
              <a:gdLst/>
              <a:ahLst/>
              <a:cxnLst/>
              <a:rect l="l" t="t" r="r" b="b"/>
              <a:pathLst>
                <a:path w="9906000" h="76200">
                  <a:moveTo>
                    <a:pt x="9906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9906000" y="76200"/>
                  </a:lnTo>
                  <a:lnTo>
                    <a:pt x="9906000" y="0"/>
                  </a:lnTo>
                  <a:close/>
                </a:path>
              </a:pathLst>
            </a:custGeom>
            <a:solidFill>
              <a:srgbClr val="548E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9">
            <a:extLst>
              <a:ext uri="{FF2B5EF4-FFF2-40B4-BE49-F238E27FC236}">
                <a16:creationId xmlns="" xmlns:a16="http://schemas.microsoft.com/office/drawing/2014/main" id="{274A3C7B-FC42-661E-8A6E-8DF6EF3EDE55}"/>
              </a:ext>
            </a:extLst>
          </p:cNvPr>
          <p:cNvSpPr txBox="1">
            <a:spLocks/>
          </p:cNvSpPr>
          <p:nvPr/>
        </p:nvSpPr>
        <p:spPr>
          <a:xfrm>
            <a:off x="914400" y="2362200"/>
            <a:ext cx="8077200" cy="12432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>
            <a:lvl1pPr>
              <a:defRPr sz="4000" b="1" i="0">
                <a:solidFill>
                  <a:srgbClr val="E36C0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en-US" kern="0" spc="-5" dirty="0"/>
              <a:t>Design</a:t>
            </a:r>
            <a:r>
              <a:rPr lang="en-US" kern="0" spc="-25" dirty="0"/>
              <a:t> </a:t>
            </a:r>
            <a:r>
              <a:rPr lang="en-US" kern="0" spc="-5" dirty="0"/>
              <a:t>of </a:t>
            </a:r>
            <a:r>
              <a:rPr lang="en-US" kern="0" spc="-10" dirty="0"/>
              <a:t>Partially Encased Composite </a:t>
            </a:r>
            <a:r>
              <a:rPr lang="en-US" kern="0" spc="-5" dirty="0"/>
              <a:t>Column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6400800"/>
            <a:ext cx="9906000" cy="76200"/>
          </a:xfrm>
          <a:custGeom>
            <a:avLst/>
            <a:gdLst/>
            <a:ahLst/>
            <a:cxnLst/>
            <a:rect l="l" t="t" r="r" b="b"/>
            <a:pathLst>
              <a:path w="9906000" h="76200">
                <a:moveTo>
                  <a:pt x="9906000" y="0"/>
                </a:moveTo>
                <a:lnTo>
                  <a:pt x="0" y="0"/>
                </a:lnTo>
                <a:lnTo>
                  <a:pt x="0" y="76200"/>
                </a:lnTo>
                <a:lnTo>
                  <a:pt x="9906000" y="76200"/>
                </a:lnTo>
                <a:lnTo>
                  <a:pt x="990600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080004" y="1534667"/>
            <a:ext cx="3947160" cy="3048000"/>
            <a:chOff x="3080004" y="1534667"/>
            <a:chExt cx="3947160" cy="30480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0004" y="1534667"/>
              <a:ext cx="3947160" cy="195071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14928" y="2631947"/>
              <a:ext cx="2653283" cy="195072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45535" y="2070734"/>
              <a:ext cx="2577973" cy="62039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160012" y="3172586"/>
              <a:ext cx="1487805" cy="617855"/>
            </a:xfrm>
            <a:custGeom>
              <a:avLst/>
              <a:gdLst/>
              <a:ahLst/>
              <a:cxnLst/>
              <a:rect l="l" t="t" r="r" b="b"/>
              <a:pathLst>
                <a:path w="1487804" h="617854">
                  <a:moveTo>
                    <a:pt x="779017" y="175387"/>
                  </a:moveTo>
                  <a:lnTo>
                    <a:pt x="736105" y="179574"/>
                  </a:lnTo>
                  <a:lnTo>
                    <a:pt x="698039" y="192119"/>
                  </a:lnTo>
                  <a:lnTo>
                    <a:pt x="664807" y="212998"/>
                  </a:lnTo>
                  <a:lnTo>
                    <a:pt x="636397" y="242188"/>
                  </a:lnTo>
                  <a:lnTo>
                    <a:pt x="613634" y="276977"/>
                  </a:lnTo>
                  <a:lnTo>
                    <a:pt x="597360" y="314658"/>
                  </a:lnTo>
                  <a:lnTo>
                    <a:pt x="587587" y="355220"/>
                  </a:lnTo>
                  <a:lnTo>
                    <a:pt x="584326" y="398652"/>
                  </a:lnTo>
                  <a:lnTo>
                    <a:pt x="587515" y="440872"/>
                  </a:lnTo>
                  <a:lnTo>
                    <a:pt x="597074" y="480472"/>
                  </a:lnTo>
                  <a:lnTo>
                    <a:pt x="612991" y="517453"/>
                  </a:lnTo>
                  <a:lnTo>
                    <a:pt x="635253" y="551814"/>
                  </a:lnTo>
                  <a:lnTo>
                    <a:pt x="663400" y="580725"/>
                  </a:lnTo>
                  <a:lnTo>
                    <a:pt x="696976" y="601360"/>
                  </a:lnTo>
                  <a:lnTo>
                    <a:pt x="735980" y="613733"/>
                  </a:lnTo>
                  <a:lnTo>
                    <a:pt x="780414" y="617855"/>
                  </a:lnTo>
                  <a:lnTo>
                    <a:pt x="825752" y="613350"/>
                  </a:lnTo>
                  <a:lnTo>
                    <a:pt x="865933" y="599821"/>
                  </a:lnTo>
                  <a:lnTo>
                    <a:pt x="885628" y="587120"/>
                  </a:lnTo>
                  <a:lnTo>
                    <a:pt x="779017" y="587120"/>
                  </a:lnTo>
                  <a:lnTo>
                    <a:pt x="769016" y="586077"/>
                  </a:lnTo>
                  <a:lnTo>
                    <a:pt x="735058" y="561373"/>
                  </a:lnTo>
                  <a:lnTo>
                    <a:pt x="721360" y="522350"/>
                  </a:lnTo>
                  <a:lnTo>
                    <a:pt x="716724" y="479282"/>
                  </a:lnTo>
                  <a:lnTo>
                    <a:pt x="715247" y="439525"/>
                  </a:lnTo>
                  <a:lnTo>
                    <a:pt x="715229" y="421155"/>
                  </a:lnTo>
                  <a:lnTo>
                    <a:pt x="715468" y="390471"/>
                  </a:lnTo>
                  <a:lnTo>
                    <a:pt x="718083" y="320038"/>
                  </a:lnTo>
                  <a:lnTo>
                    <a:pt x="723606" y="268984"/>
                  </a:lnTo>
                  <a:lnTo>
                    <a:pt x="741679" y="224282"/>
                  </a:lnTo>
                  <a:lnTo>
                    <a:pt x="780796" y="207137"/>
                  </a:lnTo>
                  <a:lnTo>
                    <a:pt x="885399" y="207137"/>
                  </a:lnTo>
                  <a:lnTo>
                    <a:pt x="880363" y="203580"/>
                  </a:lnTo>
                  <a:lnTo>
                    <a:pt x="856456" y="191246"/>
                  </a:lnTo>
                  <a:lnTo>
                    <a:pt x="831596" y="182435"/>
                  </a:lnTo>
                  <a:lnTo>
                    <a:pt x="805783" y="177149"/>
                  </a:lnTo>
                  <a:lnTo>
                    <a:pt x="779017" y="175387"/>
                  </a:lnTo>
                  <a:close/>
                </a:path>
                <a:path w="1487804" h="617854">
                  <a:moveTo>
                    <a:pt x="491109" y="588899"/>
                  </a:moveTo>
                  <a:lnTo>
                    <a:pt x="151384" y="588899"/>
                  </a:lnTo>
                  <a:lnTo>
                    <a:pt x="151384" y="605408"/>
                  </a:lnTo>
                  <a:lnTo>
                    <a:pt x="491109" y="605408"/>
                  </a:lnTo>
                  <a:lnTo>
                    <a:pt x="491109" y="588899"/>
                  </a:lnTo>
                  <a:close/>
                </a:path>
                <a:path w="1487804" h="617854">
                  <a:moveTo>
                    <a:pt x="290195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13817" y="17533"/>
                  </a:lnTo>
                  <a:lnTo>
                    <a:pt x="26146" y="20224"/>
                  </a:lnTo>
                  <a:lnTo>
                    <a:pt x="70104" y="59959"/>
                  </a:lnTo>
                  <a:lnTo>
                    <a:pt x="106299" y="121030"/>
                  </a:lnTo>
                  <a:lnTo>
                    <a:pt x="248665" y="380364"/>
                  </a:lnTo>
                  <a:lnTo>
                    <a:pt x="248594" y="506880"/>
                  </a:lnTo>
                  <a:lnTo>
                    <a:pt x="245987" y="550515"/>
                  </a:lnTo>
                  <a:lnTo>
                    <a:pt x="217031" y="583594"/>
                  </a:lnTo>
                  <a:lnTo>
                    <a:pt x="183134" y="588899"/>
                  </a:lnTo>
                  <a:lnTo>
                    <a:pt x="457200" y="588899"/>
                  </a:lnTo>
                  <a:lnTo>
                    <a:pt x="418591" y="580136"/>
                  </a:lnTo>
                  <a:lnTo>
                    <a:pt x="395509" y="539781"/>
                  </a:lnTo>
                  <a:lnTo>
                    <a:pt x="394404" y="506880"/>
                  </a:lnTo>
                  <a:lnTo>
                    <a:pt x="394409" y="355220"/>
                  </a:lnTo>
                  <a:lnTo>
                    <a:pt x="414629" y="321437"/>
                  </a:lnTo>
                  <a:lnTo>
                    <a:pt x="375030" y="321437"/>
                  </a:lnTo>
                  <a:lnTo>
                    <a:pt x="265684" y="121030"/>
                  </a:lnTo>
                  <a:lnTo>
                    <a:pt x="238934" y="68437"/>
                  </a:lnTo>
                  <a:lnTo>
                    <a:pt x="229997" y="40132"/>
                  </a:lnTo>
                  <a:lnTo>
                    <a:pt x="229997" y="34543"/>
                  </a:lnTo>
                  <a:lnTo>
                    <a:pt x="265092" y="16986"/>
                  </a:lnTo>
                  <a:lnTo>
                    <a:pt x="277240" y="16510"/>
                  </a:lnTo>
                  <a:lnTo>
                    <a:pt x="290195" y="16510"/>
                  </a:lnTo>
                  <a:lnTo>
                    <a:pt x="290195" y="0"/>
                  </a:lnTo>
                  <a:close/>
                </a:path>
                <a:path w="1487804" h="617854">
                  <a:moveTo>
                    <a:pt x="885399" y="207137"/>
                  </a:moveTo>
                  <a:lnTo>
                    <a:pt x="780796" y="207137"/>
                  </a:lnTo>
                  <a:lnTo>
                    <a:pt x="789699" y="207730"/>
                  </a:lnTo>
                  <a:lnTo>
                    <a:pt x="797734" y="209502"/>
                  </a:lnTo>
                  <a:lnTo>
                    <a:pt x="831401" y="244592"/>
                  </a:lnTo>
                  <a:lnTo>
                    <a:pt x="842565" y="298084"/>
                  </a:lnTo>
                  <a:lnTo>
                    <a:pt x="844537" y="352790"/>
                  </a:lnTo>
                  <a:lnTo>
                    <a:pt x="844632" y="366706"/>
                  </a:lnTo>
                  <a:lnTo>
                    <a:pt x="844107" y="421155"/>
                  </a:lnTo>
                  <a:lnTo>
                    <a:pt x="842406" y="469423"/>
                  </a:lnTo>
                  <a:lnTo>
                    <a:pt x="835660" y="533526"/>
                  </a:lnTo>
                  <a:lnTo>
                    <a:pt x="812546" y="575944"/>
                  </a:lnTo>
                  <a:lnTo>
                    <a:pt x="779017" y="587120"/>
                  </a:lnTo>
                  <a:lnTo>
                    <a:pt x="885628" y="587120"/>
                  </a:lnTo>
                  <a:lnTo>
                    <a:pt x="930783" y="545592"/>
                  </a:lnTo>
                  <a:lnTo>
                    <a:pt x="964612" y="478520"/>
                  </a:lnTo>
                  <a:lnTo>
                    <a:pt x="973056" y="439525"/>
                  </a:lnTo>
                  <a:lnTo>
                    <a:pt x="975867" y="396875"/>
                  </a:lnTo>
                  <a:lnTo>
                    <a:pt x="974345" y="366706"/>
                  </a:lnTo>
                  <a:lnTo>
                    <a:pt x="962205" y="309989"/>
                  </a:lnTo>
                  <a:lnTo>
                    <a:pt x="938014" y="259052"/>
                  </a:lnTo>
                  <a:lnTo>
                    <a:pt x="902390" y="219134"/>
                  </a:lnTo>
                  <a:lnTo>
                    <a:pt x="885399" y="207137"/>
                  </a:lnTo>
                  <a:close/>
                </a:path>
                <a:path w="1487804" h="617854">
                  <a:moveTo>
                    <a:pt x="642112" y="0"/>
                  </a:moveTo>
                  <a:lnTo>
                    <a:pt x="457200" y="0"/>
                  </a:lnTo>
                  <a:lnTo>
                    <a:pt x="457200" y="16510"/>
                  </a:lnTo>
                  <a:lnTo>
                    <a:pt x="475968" y="18200"/>
                  </a:lnTo>
                  <a:lnTo>
                    <a:pt x="491521" y="20986"/>
                  </a:lnTo>
                  <a:lnTo>
                    <a:pt x="503884" y="24868"/>
                  </a:lnTo>
                  <a:lnTo>
                    <a:pt x="513079" y="29845"/>
                  </a:lnTo>
                  <a:lnTo>
                    <a:pt x="520826" y="35305"/>
                  </a:lnTo>
                  <a:lnTo>
                    <a:pt x="524637" y="41910"/>
                  </a:lnTo>
                  <a:lnTo>
                    <a:pt x="524637" y="50037"/>
                  </a:lnTo>
                  <a:lnTo>
                    <a:pt x="501759" y="108170"/>
                  </a:lnTo>
                  <a:lnTo>
                    <a:pt x="375030" y="321437"/>
                  </a:lnTo>
                  <a:lnTo>
                    <a:pt x="414629" y="321437"/>
                  </a:lnTo>
                  <a:lnTo>
                    <a:pt x="548006" y="98452"/>
                  </a:lnTo>
                  <a:lnTo>
                    <a:pt x="583301" y="47311"/>
                  </a:lnTo>
                  <a:lnTo>
                    <a:pt x="615648" y="22875"/>
                  </a:lnTo>
                  <a:lnTo>
                    <a:pt x="642112" y="16510"/>
                  </a:lnTo>
                  <a:lnTo>
                    <a:pt x="642112" y="0"/>
                  </a:lnTo>
                  <a:close/>
                </a:path>
                <a:path w="1487804" h="617854">
                  <a:moveTo>
                    <a:pt x="1206753" y="187960"/>
                  </a:moveTo>
                  <a:lnTo>
                    <a:pt x="1036574" y="187960"/>
                  </a:lnTo>
                  <a:lnTo>
                    <a:pt x="1036574" y="204470"/>
                  </a:lnTo>
                  <a:lnTo>
                    <a:pt x="1049270" y="206777"/>
                  </a:lnTo>
                  <a:lnTo>
                    <a:pt x="1059561" y="210073"/>
                  </a:lnTo>
                  <a:lnTo>
                    <a:pt x="1081238" y="257159"/>
                  </a:lnTo>
                  <a:lnTo>
                    <a:pt x="1081786" y="278638"/>
                  </a:lnTo>
                  <a:lnTo>
                    <a:pt x="1081786" y="444245"/>
                  </a:lnTo>
                  <a:lnTo>
                    <a:pt x="1082359" y="477726"/>
                  </a:lnTo>
                  <a:lnTo>
                    <a:pt x="1086983" y="528399"/>
                  </a:lnTo>
                  <a:lnTo>
                    <a:pt x="1104995" y="572738"/>
                  </a:lnTo>
                  <a:lnTo>
                    <a:pt x="1142154" y="605746"/>
                  </a:lnTo>
                  <a:lnTo>
                    <a:pt x="1190625" y="617855"/>
                  </a:lnTo>
                  <a:lnTo>
                    <a:pt x="1208746" y="616850"/>
                  </a:lnTo>
                  <a:lnTo>
                    <a:pt x="1257680" y="601599"/>
                  </a:lnTo>
                  <a:lnTo>
                    <a:pt x="1302559" y="566255"/>
                  </a:lnTo>
                  <a:lnTo>
                    <a:pt x="1310754" y="557149"/>
                  </a:lnTo>
                  <a:lnTo>
                    <a:pt x="1237614" y="557149"/>
                  </a:lnTo>
                  <a:lnTo>
                    <a:pt x="1230502" y="554989"/>
                  </a:lnTo>
                  <a:lnTo>
                    <a:pt x="1209111" y="522404"/>
                  </a:lnTo>
                  <a:lnTo>
                    <a:pt x="1206812" y="477726"/>
                  </a:lnTo>
                  <a:lnTo>
                    <a:pt x="1206753" y="187960"/>
                  </a:lnTo>
                  <a:close/>
                </a:path>
                <a:path w="1487804" h="617854">
                  <a:moveTo>
                    <a:pt x="1444347" y="549656"/>
                  </a:moveTo>
                  <a:lnTo>
                    <a:pt x="1317498" y="549656"/>
                  </a:lnTo>
                  <a:lnTo>
                    <a:pt x="1317498" y="605408"/>
                  </a:lnTo>
                  <a:lnTo>
                    <a:pt x="1487551" y="605408"/>
                  </a:lnTo>
                  <a:lnTo>
                    <a:pt x="1487551" y="589280"/>
                  </a:lnTo>
                  <a:lnTo>
                    <a:pt x="1475075" y="587208"/>
                  </a:lnTo>
                  <a:lnTo>
                    <a:pt x="1464897" y="584041"/>
                  </a:lnTo>
                  <a:lnTo>
                    <a:pt x="1457029" y="579778"/>
                  </a:lnTo>
                  <a:lnTo>
                    <a:pt x="1451483" y="574420"/>
                  </a:lnTo>
                  <a:lnTo>
                    <a:pt x="1447555" y="566255"/>
                  </a:lnTo>
                  <a:lnTo>
                    <a:pt x="1444736" y="553577"/>
                  </a:lnTo>
                  <a:lnTo>
                    <a:pt x="1444347" y="549656"/>
                  </a:lnTo>
                  <a:close/>
                </a:path>
                <a:path w="1487804" h="617854">
                  <a:moveTo>
                    <a:pt x="1442465" y="187960"/>
                  </a:moveTo>
                  <a:lnTo>
                    <a:pt x="1272413" y="187960"/>
                  </a:lnTo>
                  <a:lnTo>
                    <a:pt x="1272413" y="204470"/>
                  </a:lnTo>
                  <a:lnTo>
                    <a:pt x="1285053" y="206777"/>
                  </a:lnTo>
                  <a:lnTo>
                    <a:pt x="1295336" y="210073"/>
                  </a:lnTo>
                  <a:lnTo>
                    <a:pt x="1316950" y="257159"/>
                  </a:lnTo>
                  <a:lnTo>
                    <a:pt x="1317498" y="278638"/>
                  </a:lnTo>
                  <a:lnTo>
                    <a:pt x="1317498" y="501776"/>
                  </a:lnTo>
                  <a:lnTo>
                    <a:pt x="1283975" y="541478"/>
                  </a:lnTo>
                  <a:lnTo>
                    <a:pt x="1245615" y="557149"/>
                  </a:lnTo>
                  <a:lnTo>
                    <a:pt x="1310754" y="557149"/>
                  </a:lnTo>
                  <a:lnTo>
                    <a:pt x="1317498" y="549656"/>
                  </a:lnTo>
                  <a:lnTo>
                    <a:pt x="1444347" y="549656"/>
                  </a:lnTo>
                  <a:lnTo>
                    <a:pt x="1443035" y="536398"/>
                  </a:lnTo>
                  <a:lnTo>
                    <a:pt x="1442551" y="517995"/>
                  </a:lnTo>
                  <a:lnTo>
                    <a:pt x="1442465" y="187960"/>
                  </a:lnTo>
                  <a:close/>
                </a:path>
              </a:pathLst>
            </a:custGeom>
            <a:solidFill>
              <a:srgbClr val="9389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60012" y="3172586"/>
              <a:ext cx="1487805" cy="617855"/>
            </a:xfrm>
            <a:custGeom>
              <a:avLst/>
              <a:gdLst/>
              <a:ahLst/>
              <a:cxnLst/>
              <a:rect l="l" t="t" r="r" b="b"/>
              <a:pathLst>
                <a:path w="1487804" h="617854">
                  <a:moveTo>
                    <a:pt x="780796" y="207137"/>
                  </a:moveTo>
                  <a:lnTo>
                    <a:pt x="741679" y="224282"/>
                  </a:lnTo>
                  <a:lnTo>
                    <a:pt x="723606" y="268984"/>
                  </a:lnTo>
                  <a:lnTo>
                    <a:pt x="718083" y="320038"/>
                  </a:lnTo>
                  <a:lnTo>
                    <a:pt x="715468" y="390471"/>
                  </a:lnTo>
                  <a:lnTo>
                    <a:pt x="715137" y="433070"/>
                  </a:lnTo>
                  <a:lnTo>
                    <a:pt x="715537" y="456574"/>
                  </a:lnTo>
                  <a:lnTo>
                    <a:pt x="718673" y="501203"/>
                  </a:lnTo>
                  <a:lnTo>
                    <a:pt x="729091" y="550243"/>
                  </a:lnTo>
                  <a:lnTo>
                    <a:pt x="759587" y="582961"/>
                  </a:lnTo>
                  <a:lnTo>
                    <a:pt x="779017" y="587120"/>
                  </a:lnTo>
                  <a:lnTo>
                    <a:pt x="788614" y="586428"/>
                  </a:lnTo>
                  <a:lnTo>
                    <a:pt x="827008" y="557736"/>
                  </a:lnTo>
                  <a:lnTo>
                    <a:pt x="839587" y="506880"/>
                  </a:lnTo>
                  <a:lnTo>
                    <a:pt x="844107" y="421155"/>
                  </a:lnTo>
                  <a:lnTo>
                    <a:pt x="844676" y="362076"/>
                  </a:lnTo>
                  <a:lnTo>
                    <a:pt x="844151" y="327122"/>
                  </a:lnTo>
                  <a:lnTo>
                    <a:pt x="839908" y="274976"/>
                  </a:lnTo>
                  <a:lnTo>
                    <a:pt x="825658" y="233314"/>
                  </a:lnTo>
                  <a:lnTo>
                    <a:pt x="789699" y="207730"/>
                  </a:lnTo>
                  <a:lnTo>
                    <a:pt x="780796" y="207137"/>
                  </a:lnTo>
                  <a:close/>
                </a:path>
                <a:path w="1487804" h="617854">
                  <a:moveTo>
                    <a:pt x="1036574" y="187960"/>
                  </a:moveTo>
                  <a:lnTo>
                    <a:pt x="1206753" y="187960"/>
                  </a:lnTo>
                  <a:lnTo>
                    <a:pt x="1206753" y="473201"/>
                  </a:lnTo>
                  <a:lnTo>
                    <a:pt x="1207015" y="493587"/>
                  </a:lnTo>
                  <a:lnTo>
                    <a:pt x="1213865" y="539495"/>
                  </a:lnTo>
                  <a:lnTo>
                    <a:pt x="1237614" y="557149"/>
                  </a:lnTo>
                  <a:lnTo>
                    <a:pt x="1245615" y="557149"/>
                  </a:lnTo>
                  <a:lnTo>
                    <a:pt x="1283975" y="541478"/>
                  </a:lnTo>
                  <a:lnTo>
                    <a:pt x="1317498" y="501776"/>
                  </a:lnTo>
                  <a:lnTo>
                    <a:pt x="1317498" y="278638"/>
                  </a:lnTo>
                  <a:lnTo>
                    <a:pt x="1315307" y="240156"/>
                  </a:lnTo>
                  <a:lnTo>
                    <a:pt x="1285053" y="206777"/>
                  </a:lnTo>
                  <a:lnTo>
                    <a:pt x="1272413" y="204470"/>
                  </a:lnTo>
                  <a:lnTo>
                    <a:pt x="1272413" y="187960"/>
                  </a:lnTo>
                  <a:lnTo>
                    <a:pt x="1442465" y="187960"/>
                  </a:lnTo>
                  <a:lnTo>
                    <a:pt x="1442465" y="514731"/>
                  </a:lnTo>
                  <a:lnTo>
                    <a:pt x="1443035" y="536398"/>
                  </a:lnTo>
                  <a:lnTo>
                    <a:pt x="1451483" y="574420"/>
                  </a:lnTo>
                  <a:lnTo>
                    <a:pt x="1487551" y="589280"/>
                  </a:lnTo>
                  <a:lnTo>
                    <a:pt x="1487551" y="605408"/>
                  </a:lnTo>
                  <a:lnTo>
                    <a:pt x="1317498" y="605408"/>
                  </a:lnTo>
                  <a:lnTo>
                    <a:pt x="1317498" y="549656"/>
                  </a:lnTo>
                  <a:lnTo>
                    <a:pt x="1302543" y="566273"/>
                  </a:lnTo>
                  <a:lnTo>
                    <a:pt x="1272635" y="592268"/>
                  </a:lnTo>
                  <a:lnTo>
                    <a:pt x="1225962" y="613822"/>
                  </a:lnTo>
                  <a:lnTo>
                    <a:pt x="1190625" y="617855"/>
                  </a:lnTo>
                  <a:lnTo>
                    <a:pt x="1173499" y="616517"/>
                  </a:lnTo>
                  <a:lnTo>
                    <a:pt x="1127887" y="596264"/>
                  </a:lnTo>
                  <a:lnTo>
                    <a:pt x="1096918" y="559617"/>
                  </a:lnTo>
                  <a:lnTo>
                    <a:pt x="1084087" y="505777"/>
                  </a:lnTo>
                  <a:lnTo>
                    <a:pt x="1081786" y="444245"/>
                  </a:lnTo>
                  <a:lnTo>
                    <a:pt x="1081786" y="278638"/>
                  </a:lnTo>
                  <a:lnTo>
                    <a:pt x="1081238" y="257159"/>
                  </a:lnTo>
                  <a:lnTo>
                    <a:pt x="1073023" y="219583"/>
                  </a:lnTo>
                  <a:lnTo>
                    <a:pt x="1036574" y="204470"/>
                  </a:lnTo>
                  <a:lnTo>
                    <a:pt x="1036574" y="187960"/>
                  </a:lnTo>
                  <a:close/>
                </a:path>
                <a:path w="1487804" h="617854">
                  <a:moveTo>
                    <a:pt x="779017" y="175387"/>
                  </a:moveTo>
                  <a:lnTo>
                    <a:pt x="831596" y="182435"/>
                  </a:lnTo>
                  <a:lnTo>
                    <a:pt x="880363" y="203580"/>
                  </a:lnTo>
                  <a:lnTo>
                    <a:pt x="921607" y="237616"/>
                  </a:lnTo>
                  <a:lnTo>
                    <a:pt x="951611" y="283463"/>
                  </a:lnTo>
                  <a:lnTo>
                    <a:pt x="969787" y="337740"/>
                  </a:lnTo>
                  <a:lnTo>
                    <a:pt x="975867" y="396875"/>
                  </a:lnTo>
                  <a:lnTo>
                    <a:pt x="973056" y="439525"/>
                  </a:lnTo>
                  <a:lnTo>
                    <a:pt x="964612" y="478520"/>
                  </a:lnTo>
                  <a:lnTo>
                    <a:pt x="930783" y="545592"/>
                  </a:lnTo>
                  <a:lnTo>
                    <a:pt x="900947" y="577242"/>
                  </a:lnTo>
                  <a:lnTo>
                    <a:pt x="865933" y="599821"/>
                  </a:lnTo>
                  <a:lnTo>
                    <a:pt x="825752" y="613350"/>
                  </a:lnTo>
                  <a:lnTo>
                    <a:pt x="780414" y="617855"/>
                  </a:lnTo>
                  <a:lnTo>
                    <a:pt x="735980" y="613733"/>
                  </a:lnTo>
                  <a:lnTo>
                    <a:pt x="696976" y="601360"/>
                  </a:lnTo>
                  <a:lnTo>
                    <a:pt x="663400" y="580725"/>
                  </a:lnTo>
                  <a:lnTo>
                    <a:pt x="635253" y="551814"/>
                  </a:lnTo>
                  <a:lnTo>
                    <a:pt x="612991" y="517453"/>
                  </a:lnTo>
                  <a:lnTo>
                    <a:pt x="597074" y="480472"/>
                  </a:lnTo>
                  <a:lnTo>
                    <a:pt x="587515" y="440872"/>
                  </a:lnTo>
                  <a:lnTo>
                    <a:pt x="584326" y="398652"/>
                  </a:lnTo>
                  <a:lnTo>
                    <a:pt x="587587" y="355220"/>
                  </a:lnTo>
                  <a:lnTo>
                    <a:pt x="597360" y="314658"/>
                  </a:lnTo>
                  <a:lnTo>
                    <a:pt x="613634" y="276977"/>
                  </a:lnTo>
                  <a:lnTo>
                    <a:pt x="636397" y="242188"/>
                  </a:lnTo>
                  <a:lnTo>
                    <a:pt x="664807" y="212998"/>
                  </a:lnTo>
                  <a:lnTo>
                    <a:pt x="698039" y="192119"/>
                  </a:lnTo>
                  <a:lnTo>
                    <a:pt x="736105" y="179574"/>
                  </a:lnTo>
                  <a:lnTo>
                    <a:pt x="779017" y="175387"/>
                  </a:lnTo>
                  <a:close/>
                </a:path>
                <a:path w="1487804" h="617854">
                  <a:moveTo>
                    <a:pt x="0" y="0"/>
                  </a:moveTo>
                  <a:lnTo>
                    <a:pt x="290195" y="0"/>
                  </a:lnTo>
                  <a:lnTo>
                    <a:pt x="290195" y="16510"/>
                  </a:lnTo>
                  <a:lnTo>
                    <a:pt x="277240" y="16510"/>
                  </a:lnTo>
                  <a:lnTo>
                    <a:pt x="265092" y="16986"/>
                  </a:lnTo>
                  <a:lnTo>
                    <a:pt x="229997" y="34543"/>
                  </a:lnTo>
                  <a:lnTo>
                    <a:pt x="229997" y="40132"/>
                  </a:lnTo>
                  <a:lnTo>
                    <a:pt x="250088" y="91692"/>
                  </a:lnTo>
                  <a:lnTo>
                    <a:pt x="375030" y="321437"/>
                  </a:lnTo>
                  <a:lnTo>
                    <a:pt x="483997" y="138811"/>
                  </a:lnTo>
                  <a:lnTo>
                    <a:pt x="501759" y="108170"/>
                  </a:lnTo>
                  <a:lnTo>
                    <a:pt x="514461" y="83137"/>
                  </a:lnTo>
                  <a:lnTo>
                    <a:pt x="522091" y="63748"/>
                  </a:lnTo>
                  <a:lnTo>
                    <a:pt x="524637" y="50037"/>
                  </a:lnTo>
                  <a:lnTo>
                    <a:pt x="524637" y="41910"/>
                  </a:lnTo>
                  <a:lnTo>
                    <a:pt x="491521" y="20986"/>
                  </a:lnTo>
                  <a:lnTo>
                    <a:pt x="457200" y="16510"/>
                  </a:lnTo>
                  <a:lnTo>
                    <a:pt x="457200" y="0"/>
                  </a:lnTo>
                  <a:lnTo>
                    <a:pt x="642112" y="0"/>
                  </a:lnTo>
                  <a:lnTo>
                    <a:pt x="642112" y="16510"/>
                  </a:lnTo>
                  <a:lnTo>
                    <a:pt x="628016" y="19103"/>
                  </a:lnTo>
                  <a:lnTo>
                    <a:pt x="615648" y="22875"/>
                  </a:lnTo>
                  <a:lnTo>
                    <a:pt x="583301" y="47311"/>
                  </a:lnTo>
                  <a:lnTo>
                    <a:pt x="548006" y="98452"/>
                  </a:lnTo>
                  <a:lnTo>
                    <a:pt x="525526" y="136143"/>
                  </a:lnTo>
                  <a:lnTo>
                    <a:pt x="394335" y="355346"/>
                  </a:lnTo>
                  <a:lnTo>
                    <a:pt x="394335" y="501776"/>
                  </a:lnTo>
                  <a:lnTo>
                    <a:pt x="394624" y="522993"/>
                  </a:lnTo>
                  <a:lnTo>
                    <a:pt x="402232" y="565616"/>
                  </a:lnTo>
                  <a:lnTo>
                    <a:pt x="435514" y="586708"/>
                  </a:lnTo>
                  <a:lnTo>
                    <a:pt x="457200" y="588899"/>
                  </a:lnTo>
                  <a:lnTo>
                    <a:pt x="491109" y="588899"/>
                  </a:lnTo>
                  <a:lnTo>
                    <a:pt x="491109" y="605408"/>
                  </a:lnTo>
                  <a:lnTo>
                    <a:pt x="151384" y="605408"/>
                  </a:lnTo>
                  <a:lnTo>
                    <a:pt x="151384" y="588899"/>
                  </a:lnTo>
                  <a:lnTo>
                    <a:pt x="183134" y="588899"/>
                  </a:lnTo>
                  <a:lnTo>
                    <a:pt x="195798" y="588305"/>
                  </a:lnTo>
                  <a:lnTo>
                    <a:pt x="235934" y="571007"/>
                  </a:lnTo>
                  <a:lnTo>
                    <a:pt x="248376" y="522372"/>
                  </a:lnTo>
                  <a:lnTo>
                    <a:pt x="248665" y="501776"/>
                  </a:lnTo>
                  <a:lnTo>
                    <a:pt x="248665" y="380364"/>
                  </a:lnTo>
                  <a:lnTo>
                    <a:pt x="106299" y="121030"/>
                  </a:lnTo>
                  <a:lnTo>
                    <a:pt x="86629" y="86524"/>
                  </a:lnTo>
                  <a:lnTo>
                    <a:pt x="56721" y="41324"/>
                  </a:lnTo>
                  <a:lnTo>
                    <a:pt x="13817" y="17533"/>
                  </a:lnTo>
                  <a:lnTo>
                    <a:pt x="0" y="1651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6400" y="103759"/>
            <a:ext cx="9093200" cy="811530"/>
            <a:chOff x="406400" y="103759"/>
            <a:chExt cx="9093200" cy="811530"/>
          </a:xfrm>
        </p:grpSpPr>
        <p:sp>
          <p:nvSpPr>
            <p:cNvPr id="3" name="object 3"/>
            <p:cNvSpPr/>
            <p:nvPr/>
          </p:nvSpPr>
          <p:spPr>
            <a:xfrm>
              <a:off x="419100" y="165607"/>
              <a:ext cx="9067800" cy="737235"/>
            </a:xfrm>
            <a:custGeom>
              <a:avLst/>
              <a:gdLst/>
              <a:ahLst/>
              <a:cxnLst/>
              <a:rect l="l" t="t" r="r" b="b"/>
              <a:pathLst>
                <a:path w="9067800" h="737235">
                  <a:moveTo>
                    <a:pt x="9067800" y="0"/>
                  </a:moveTo>
                  <a:lnTo>
                    <a:pt x="9063942" y="19145"/>
                  </a:lnTo>
                  <a:lnTo>
                    <a:pt x="9053417" y="34766"/>
                  </a:lnTo>
                  <a:lnTo>
                    <a:pt x="9037796" y="45291"/>
                  </a:lnTo>
                  <a:lnTo>
                    <a:pt x="9018651" y="49149"/>
                  </a:lnTo>
                  <a:lnTo>
                    <a:pt x="49123" y="49149"/>
                  </a:lnTo>
                  <a:lnTo>
                    <a:pt x="30003" y="53006"/>
                  </a:lnTo>
                  <a:lnTo>
                    <a:pt x="14389" y="63531"/>
                  </a:lnTo>
                  <a:lnTo>
                    <a:pt x="3860" y="79152"/>
                  </a:lnTo>
                  <a:lnTo>
                    <a:pt x="0" y="98298"/>
                  </a:lnTo>
                  <a:lnTo>
                    <a:pt x="0" y="687705"/>
                  </a:lnTo>
                  <a:lnTo>
                    <a:pt x="3860" y="706776"/>
                  </a:lnTo>
                  <a:lnTo>
                    <a:pt x="14389" y="722360"/>
                  </a:lnTo>
                  <a:lnTo>
                    <a:pt x="30003" y="732871"/>
                  </a:lnTo>
                  <a:lnTo>
                    <a:pt x="49123" y="736727"/>
                  </a:lnTo>
                  <a:lnTo>
                    <a:pt x="68241" y="732871"/>
                  </a:lnTo>
                  <a:lnTo>
                    <a:pt x="83851" y="722360"/>
                  </a:lnTo>
                  <a:lnTo>
                    <a:pt x="94375" y="706776"/>
                  </a:lnTo>
                  <a:lnTo>
                    <a:pt x="98234" y="687705"/>
                  </a:lnTo>
                  <a:lnTo>
                    <a:pt x="98234" y="638556"/>
                  </a:lnTo>
                  <a:lnTo>
                    <a:pt x="9018651" y="638556"/>
                  </a:lnTo>
                  <a:lnTo>
                    <a:pt x="9037796" y="634698"/>
                  </a:lnTo>
                  <a:lnTo>
                    <a:pt x="9053417" y="624173"/>
                  </a:lnTo>
                  <a:lnTo>
                    <a:pt x="9063942" y="608552"/>
                  </a:lnTo>
                  <a:lnTo>
                    <a:pt x="9067800" y="589407"/>
                  </a:lnTo>
                  <a:lnTo>
                    <a:pt x="9067800" y="147320"/>
                  </a:lnTo>
                  <a:lnTo>
                    <a:pt x="49123" y="147320"/>
                  </a:lnTo>
                  <a:lnTo>
                    <a:pt x="49123" y="98298"/>
                  </a:lnTo>
                  <a:lnTo>
                    <a:pt x="51052" y="88715"/>
                  </a:lnTo>
                  <a:lnTo>
                    <a:pt x="56311" y="80883"/>
                  </a:lnTo>
                  <a:lnTo>
                    <a:pt x="64114" y="75598"/>
                  </a:lnTo>
                  <a:lnTo>
                    <a:pt x="73672" y="73660"/>
                  </a:lnTo>
                  <a:lnTo>
                    <a:pt x="9067800" y="73660"/>
                  </a:lnTo>
                  <a:lnTo>
                    <a:pt x="9067800" y="0"/>
                  </a:lnTo>
                  <a:close/>
                </a:path>
                <a:path w="9067800" h="737235">
                  <a:moveTo>
                    <a:pt x="9067800" y="73660"/>
                  </a:moveTo>
                  <a:lnTo>
                    <a:pt x="73672" y="73660"/>
                  </a:lnTo>
                  <a:lnTo>
                    <a:pt x="83232" y="75598"/>
                  </a:lnTo>
                  <a:lnTo>
                    <a:pt x="91039" y="80883"/>
                  </a:lnTo>
                  <a:lnTo>
                    <a:pt x="96304" y="88715"/>
                  </a:lnTo>
                  <a:lnTo>
                    <a:pt x="98234" y="98298"/>
                  </a:lnTo>
                  <a:lnTo>
                    <a:pt x="94375" y="117369"/>
                  </a:lnTo>
                  <a:lnTo>
                    <a:pt x="83851" y="132953"/>
                  </a:lnTo>
                  <a:lnTo>
                    <a:pt x="68241" y="143464"/>
                  </a:lnTo>
                  <a:lnTo>
                    <a:pt x="49123" y="147320"/>
                  </a:lnTo>
                  <a:lnTo>
                    <a:pt x="9067800" y="147320"/>
                  </a:lnTo>
                  <a:lnTo>
                    <a:pt x="9067800" y="73660"/>
                  </a:lnTo>
                  <a:close/>
                </a:path>
                <a:path w="9067800" h="737235">
                  <a:moveTo>
                    <a:pt x="8969502" y="0"/>
                  </a:moveTo>
                  <a:lnTo>
                    <a:pt x="8969502" y="49149"/>
                  </a:lnTo>
                  <a:lnTo>
                    <a:pt x="9018651" y="49149"/>
                  </a:lnTo>
                  <a:lnTo>
                    <a:pt x="9018651" y="24511"/>
                  </a:lnTo>
                  <a:lnTo>
                    <a:pt x="8994140" y="24511"/>
                  </a:lnTo>
                  <a:lnTo>
                    <a:pt x="8984557" y="22592"/>
                  </a:lnTo>
                  <a:lnTo>
                    <a:pt x="8976725" y="17351"/>
                  </a:lnTo>
                  <a:lnTo>
                    <a:pt x="8971440" y="9562"/>
                  </a:lnTo>
                  <a:lnTo>
                    <a:pt x="8969502" y="0"/>
                  </a:lnTo>
                  <a:close/>
                </a:path>
                <a:path w="9067800" h="737235">
                  <a:moveTo>
                    <a:pt x="9018651" y="0"/>
                  </a:moveTo>
                  <a:lnTo>
                    <a:pt x="9016732" y="9562"/>
                  </a:lnTo>
                  <a:lnTo>
                    <a:pt x="9011491" y="17351"/>
                  </a:lnTo>
                  <a:lnTo>
                    <a:pt x="9003702" y="22592"/>
                  </a:lnTo>
                  <a:lnTo>
                    <a:pt x="8994140" y="24511"/>
                  </a:lnTo>
                  <a:lnTo>
                    <a:pt x="9018651" y="24511"/>
                  </a:lnTo>
                  <a:lnTo>
                    <a:pt x="9018651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8223" y="116459"/>
              <a:ext cx="9018905" cy="196850"/>
            </a:xfrm>
            <a:custGeom>
              <a:avLst/>
              <a:gdLst/>
              <a:ahLst/>
              <a:cxnLst/>
              <a:rect l="l" t="t" r="r" b="b"/>
              <a:pathLst>
                <a:path w="9018905" h="196850">
                  <a:moveTo>
                    <a:pt x="24549" y="122809"/>
                  </a:moveTo>
                  <a:lnTo>
                    <a:pt x="14991" y="124747"/>
                  </a:lnTo>
                  <a:lnTo>
                    <a:pt x="7188" y="130032"/>
                  </a:lnTo>
                  <a:lnTo>
                    <a:pt x="1928" y="137864"/>
                  </a:lnTo>
                  <a:lnTo>
                    <a:pt x="0" y="147447"/>
                  </a:lnTo>
                  <a:lnTo>
                    <a:pt x="0" y="196469"/>
                  </a:lnTo>
                  <a:lnTo>
                    <a:pt x="19117" y="192613"/>
                  </a:lnTo>
                  <a:lnTo>
                    <a:pt x="34728" y="182102"/>
                  </a:lnTo>
                  <a:lnTo>
                    <a:pt x="45252" y="166518"/>
                  </a:lnTo>
                  <a:lnTo>
                    <a:pt x="49110" y="147447"/>
                  </a:lnTo>
                  <a:lnTo>
                    <a:pt x="47180" y="137864"/>
                  </a:lnTo>
                  <a:lnTo>
                    <a:pt x="41916" y="130032"/>
                  </a:lnTo>
                  <a:lnTo>
                    <a:pt x="34109" y="124747"/>
                  </a:lnTo>
                  <a:lnTo>
                    <a:pt x="24549" y="122809"/>
                  </a:lnTo>
                  <a:close/>
                </a:path>
                <a:path w="9018905" h="196850">
                  <a:moveTo>
                    <a:pt x="9018676" y="49149"/>
                  </a:moveTo>
                  <a:lnTo>
                    <a:pt x="8969527" y="49149"/>
                  </a:lnTo>
                  <a:lnTo>
                    <a:pt x="8969527" y="98298"/>
                  </a:lnTo>
                  <a:lnTo>
                    <a:pt x="8988672" y="94440"/>
                  </a:lnTo>
                  <a:lnTo>
                    <a:pt x="9004293" y="83915"/>
                  </a:lnTo>
                  <a:lnTo>
                    <a:pt x="9014818" y="68294"/>
                  </a:lnTo>
                  <a:lnTo>
                    <a:pt x="9018676" y="49149"/>
                  </a:lnTo>
                  <a:close/>
                </a:path>
                <a:path w="9018905" h="196850">
                  <a:moveTo>
                    <a:pt x="8969527" y="0"/>
                  </a:moveTo>
                  <a:lnTo>
                    <a:pt x="8950435" y="3875"/>
                  </a:lnTo>
                  <a:lnTo>
                    <a:pt x="8934808" y="14430"/>
                  </a:lnTo>
                  <a:lnTo>
                    <a:pt x="8924253" y="30057"/>
                  </a:lnTo>
                  <a:lnTo>
                    <a:pt x="8920378" y="49149"/>
                  </a:lnTo>
                  <a:lnTo>
                    <a:pt x="8922317" y="58711"/>
                  </a:lnTo>
                  <a:lnTo>
                    <a:pt x="8927601" y="66500"/>
                  </a:lnTo>
                  <a:lnTo>
                    <a:pt x="8935433" y="71741"/>
                  </a:lnTo>
                  <a:lnTo>
                    <a:pt x="8945016" y="73660"/>
                  </a:lnTo>
                  <a:lnTo>
                    <a:pt x="8954579" y="71741"/>
                  </a:lnTo>
                  <a:lnTo>
                    <a:pt x="8962367" y="66500"/>
                  </a:lnTo>
                  <a:lnTo>
                    <a:pt x="8967608" y="58711"/>
                  </a:lnTo>
                  <a:lnTo>
                    <a:pt x="8969527" y="49149"/>
                  </a:lnTo>
                  <a:lnTo>
                    <a:pt x="9018676" y="49149"/>
                  </a:lnTo>
                  <a:lnTo>
                    <a:pt x="9014818" y="30057"/>
                  </a:lnTo>
                  <a:lnTo>
                    <a:pt x="9004293" y="14430"/>
                  </a:lnTo>
                  <a:lnTo>
                    <a:pt x="8988672" y="3875"/>
                  </a:lnTo>
                  <a:lnTo>
                    <a:pt x="8969527" y="0"/>
                  </a:lnTo>
                  <a:close/>
                </a:path>
              </a:pathLst>
            </a:custGeom>
            <a:solidFill>
              <a:srgbClr val="92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9100" y="116459"/>
              <a:ext cx="9067800" cy="786130"/>
            </a:xfrm>
            <a:custGeom>
              <a:avLst/>
              <a:gdLst/>
              <a:ahLst/>
              <a:cxnLst/>
              <a:rect l="l" t="t" r="r" b="b"/>
              <a:pathLst>
                <a:path w="9067800" h="786130">
                  <a:moveTo>
                    <a:pt x="0" y="147447"/>
                  </a:moveTo>
                  <a:lnTo>
                    <a:pt x="3860" y="128301"/>
                  </a:lnTo>
                  <a:lnTo>
                    <a:pt x="14389" y="112680"/>
                  </a:lnTo>
                  <a:lnTo>
                    <a:pt x="30003" y="102155"/>
                  </a:lnTo>
                  <a:lnTo>
                    <a:pt x="49123" y="98298"/>
                  </a:lnTo>
                  <a:lnTo>
                    <a:pt x="8969502" y="98298"/>
                  </a:lnTo>
                  <a:lnTo>
                    <a:pt x="8969502" y="49149"/>
                  </a:lnTo>
                  <a:lnTo>
                    <a:pt x="8973377" y="30003"/>
                  </a:lnTo>
                  <a:lnTo>
                    <a:pt x="8983932" y="14382"/>
                  </a:lnTo>
                  <a:lnTo>
                    <a:pt x="8999559" y="3857"/>
                  </a:lnTo>
                  <a:lnTo>
                    <a:pt x="9018651" y="0"/>
                  </a:lnTo>
                  <a:lnTo>
                    <a:pt x="9037796" y="3857"/>
                  </a:lnTo>
                  <a:lnTo>
                    <a:pt x="9053417" y="14382"/>
                  </a:lnTo>
                  <a:lnTo>
                    <a:pt x="9063942" y="30003"/>
                  </a:lnTo>
                  <a:lnTo>
                    <a:pt x="9067800" y="49149"/>
                  </a:lnTo>
                  <a:lnTo>
                    <a:pt x="9067800" y="638556"/>
                  </a:lnTo>
                  <a:lnTo>
                    <a:pt x="9063942" y="657701"/>
                  </a:lnTo>
                  <a:lnTo>
                    <a:pt x="9053417" y="673322"/>
                  </a:lnTo>
                  <a:lnTo>
                    <a:pt x="9037796" y="683847"/>
                  </a:lnTo>
                  <a:lnTo>
                    <a:pt x="9018651" y="687705"/>
                  </a:lnTo>
                  <a:lnTo>
                    <a:pt x="98234" y="687705"/>
                  </a:lnTo>
                  <a:lnTo>
                    <a:pt x="98234" y="736854"/>
                  </a:lnTo>
                  <a:lnTo>
                    <a:pt x="94375" y="755925"/>
                  </a:lnTo>
                  <a:lnTo>
                    <a:pt x="83851" y="771509"/>
                  </a:lnTo>
                  <a:lnTo>
                    <a:pt x="68241" y="782020"/>
                  </a:lnTo>
                  <a:lnTo>
                    <a:pt x="49123" y="785876"/>
                  </a:lnTo>
                  <a:lnTo>
                    <a:pt x="30003" y="782020"/>
                  </a:lnTo>
                  <a:lnTo>
                    <a:pt x="14389" y="771509"/>
                  </a:lnTo>
                  <a:lnTo>
                    <a:pt x="3860" y="755925"/>
                  </a:lnTo>
                  <a:lnTo>
                    <a:pt x="0" y="736854"/>
                  </a:lnTo>
                  <a:lnTo>
                    <a:pt x="0" y="147447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75902" y="152907"/>
              <a:ext cx="123698" cy="7454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6400" y="226568"/>
              <a:ext cx="123634" cy="9905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17334" y="263905"/>
              <a:ext cx="0" cy="540385"/>
            </a:xfrm>
            <a:custGeom>
              <a:avLst/>
              <a:gdLst/>
              <a:ahLst/>
              <a:cxnLst/>
              <a:rect l="l" t="t" r="r" b="b"/>
              <a:pathLst>
                <a:path h="540385">
                  <a:moveTo>
                    <a:pt x="0" y="0"/>
                  </a:moveTo>
                  <a:lnTo>
                    <a:pt x="0" y="540258"/>
                  </a:lnTo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01672" y="164718"/>
            <a:ext cx="5554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Design</a:t>
            </a:r>
            <a:r>
              <a:rPr spc="-25" dirty="0"/>
              <a:t> </a:t>
            </a:r>
            <a:r>
              <a:rPr spc="-5" dirty="0"/>
              <a:t>of </a:t>
            </a:r>
            <a:r>
              <a:rPr spc="-10" dirty="0"/>
              <a:t>PEC </a:t>
            </a:r>
            <a:r>
              <a:rPr spc="-5" dirty="0"/>
              <a:t>Column</a:t>
            </a:r>
          </a:p>
        </p:txBody>
      </p:sp>
      <p:sp>
        <p:nvSpPr>
          <p:cNvPr id="10" name="object 10"/>
          <p:cNvSpPr/>
          <p:nvPr/>
        </p:nvSpPr>
        <p:spPr>
          <a:xfrm>
            <a:off x="2217292" y="3352800"/>
            <a:ext cx="409575" cy="2243455"/>
          </a:xfrm>
          <a:custGeom>
            <a:avLst/>
            <a:gdLst/>
            <a:ahLst/>
            <a:cxnLst/>
            <a:rect l="l" t="t" r="r" b="b"/>
            <a:pathLst>
              <a:path w="409575" h="2243454">
                <a:moveTo>
                  <a:pt x="409575" y="6476"/>
                </a:moveTo>
                <a:lnTo>
                  <a:pt x="0" y="6476"/>
                </a:lnTo>
              </a:path>
              <a:path w="409575" h="2243454">
                <a:moveTo>
                  <a:pt x="204724" y="0"/>
                </a:moveTo>
                <a:lnTo>
                  <a:pt x="204724" y="2243010"/>
                </a:lnTo>
              </a:path>
              <a:path w="409575" h="2243454">
                <a:moveTo>
                  <a:pt x="409575" y="2243010"/>
                </a:moveTo>
                <a:lnTo>
                  <a:pt x="0" y="2243010"/>
                </a:lnTo>
              </a:path>
            </a:pathLst>
          </a:custGeom>
          <a:ln w="9525">
            <a:solidFill>
              <a:srgbClr val="F692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2715767" y="3200400"/>
            <a:ext cx="2171700" cy="2919095"/>
            <a:chOff x="2715767" y="3424237"/>
            <a:chExt cx="2171700" cy="2919095"/>
          </a:xfrm>
        </p:grpSpPr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58767" y="3745991"/>
              <a:ext cx="1016508" cy="11125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901185" y="3781297"/>
              <a:ext cx="930910" cy="0"/>
            </a:xfrm>
            <a:custGeom>
              <a:avLst/>
              <a:gdLst/>
              <a:ahLst/>
              <a:cxnLst/>
              <a:rect l="l" t="t" r="r" b="b"/>
              <a:pathLst>
                <a:path w="930910">
                  <a:moveTo>
                    <a:pt x="0" y="0"/>
                  </a:moveTo>
                  <a:lnTo>
                    <a:pt x="930655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37532" y="3747515"/>
              <a:ext cx="123444" cy="1926336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693157" y="3769740"/>
              <a:ext cx="12700" cy="1841500"/>
            </a:xfrm>
            <a:custGeom>
              <a:avLst/>
              <a:gdLst/>
              <a:ahLst/>
              <a:cxnLst/>
              <a:rect l="l" t="t" r="r" b="b"/>
              <a:pathLst>
                <a:path w="12700" h="1841500">
                  <a:moveTo>
                    <a:pt x="0" y="0"/>
                  </a:moveTo>
                  <a:lnTo>
                    <a:pt x="12318" y="1841271"/>
                  </a:lnTo>
                </a:path>
              </a:pathLst>
            </a:custGeom>
            <a:ln w="25399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45051" y="3764279"/>
              <a:ext cx="111251" cy="191414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901185" y="3786250"/>
              <a:ext cx="0" cy="1829435"/>
            </a:xfrm>
            <a:custGeom>
              <a:avLst/>
              <a:gdLst/>
              <a:ahLst/>
              <a:cxnLst/>
              <a:rect l="l" t="t" r="r" b="b"/>
              <a:pathLst>
                <a:path h="1829435">
                  <a:moveTo>
                    <a:pt x="0" y="0"/>
                  </a:moveTo>
                  <a:lnTo>
                    <a:pt x="0" y="1828838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58767" y="5579364"/>
              <a:ext cx="1016508" cy="111252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901185" y="5615089"/>
              <a:ext cx="930910" cy="0"/>
            </a:xfrm>
            <a:custGeom>
              <a:avLst/>
              <a:gdLst/>
              <a:ahLst/>
              <a:cxnLst/>
              <a:rect l="l" t="t" r="r" b="b"/>
              <a:pathLst>
                <a:path w="930910">
                  <a:moveTo>
                    <a:pt x="0" y="0"/>
                  </a:moveTo>
                  <a:lnTo>
                    <a:pt x="930655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70758" y="3798824"/>
              <a:ext cx="0" cy="1831975"/>
            </a:xfrm>
            <a:custGeom>
              <a:avLst/>
              <a:gdLst/>
              <a:ahLst/>
              <a:cxnLst/>
              <a:rect l="l" t="t" r="r" b="b"/>
              <a:pathLst>
                <a:path h="1831975">
                  <a:moveTo>
                    <a:pt x="0" y="0"/>
                  </a:moveTo>
                  <a:lnTo>
                    <a:pt x="0" y="1831886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46931" y="3741420"/>
              <a:ext cx="109727" cy="193700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701541" y="3763645"/>
              <a:ext cx="0" cy="1851660"/>
            </a:xfrm>
            <a:custGeom>
              <a:avLst/>
              <a:gdLst/>
              <a:ahLst/>
              <a:cxnLst/>
              <a:rect l="l" t="t" r="r" b="b"/>
              <a:pathLst>
                <a:path h="1851660">
                  <a:moveTo>
                    <a:pt x="0" y="0"/>
                  </a:moveTo>
                  <a:lnTo>
                    <a:pt x="0" y="1851444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27959" y="3735324"/>
              <a:ext cx="1016508" cy="10972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770758" y="3770249"/>
              <a:ext cx="930910" cy="0"/>
            </a:xfrm>
            <a:custGeom>
              <a:avLst/>
              <a:gdLst/>
              <a:ahLst/>
              <a:cxnLst/>
              <a:rect l="l" t="t" r="r" b="b"/>
              <a:pathLst>
                <a:path w="930910">
                  <a:moveTo>
                    <a:pt x="0" y="0"/>
                  </a:moveTo>
                  <a:lnTo>
                    <a:pt x="930782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40151" y="5580888"/>
              <a:ext cx="1016508" cy="11125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2783077" y="5616295"/>
              <a:ext cx="930910" cy="0"/>
            </a:xfrm>
            <a:custGeom>
              <a:avLst/>
              <a:gdLst/>
              <a:ahLst/>
              <a:cxnLst/>
              <a:rect l="l" t="t" r="r" b="b"/>
              <a:pathLst>
                <a:path w="930910">
                  <a:moveTo>
                    <a:pt x="0" y="0"/>
                  </a:moveTo>
                  <a:lnTo>
                    <a:pt x="930656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727959" y="5783579"/>
              <a:ext cx="2159508" cy="11125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770758" y="5819584"/>
              <a:ext cx="2073910" cy="0"/>
            </a:xfrm>
            <a:custGeom>
              <a:avLst/>
              <a:gdLst/>
              <a:ahLst/>
              <a:cxnLst/>
              <a:rect l="l" t="t" r="r" b="b"/>
              <a:pathLst>
                <a:path w="2073910">
                  <a:moveTo>
                    <a:pt x="0" y="0"/>
                  </a:moveTo>
                  <a:lnTo>
                    <a:pt x="2073783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727959" y="5608320"/>
              <a:ext cx="109727" cy="27432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2783077" y="5630710"/>
              <a:ext cx="0" cy="189230"/>
            </a:xfrm>
            <a:custGeom>
              <a:avLst/>
              <a:gdLst/>
              <a:ahLst/>
              <a:cxnLst/>
              <a:rect l="l" t="t" r="r" b="b"/>
              <a:pathLst>
                <a:path h="189229">
                  <a:moveTo>
                    <a:pt x="0" y="0"/>
                  </a:moveTo>
                  <a:lnTo>
                    <a:pt x="0" y="188874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776216" y="5608320"/>
              <a:ext cx="111251" cy="27432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831841" y="5630710"/>
              <a:ext cx="0" cy="189230"/>
            </a:xfrm>
            <a:custGeom>
              <a:avLst/>
              <a:gdLst/>
              <a:ahLst/>
              <a:cxnLst/>
              <a:rect l="l" t="t" r="r" b="b"/>
              <a:pathLst>
                <a:path h="189229">
                  <a:moveTo>
                    <a:pt x="0" y="0"/>
                  </a:moveTo>
                  <a:lnTo>
                    <a:pt x="0" y="188874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715767" y="3546347"/>
              <a:ext cx="2159508" cy="109727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2758185" y="3581400"/>
              <a:ext cx="2073910" cy="0"/>
            </a:xfrm>
            <a:custGeom>
              <a:avLst/>
              <a:gdLst/>
              <a:ahLst/>
              <a:cxnLst/>
              <a:rect l="l" t="t" r="r" b="b"/>
              <a:pathLst>
                <a:path w="2073910">
                  <a:moveTo>
                    <a:pt x="0" y="0"/>
                  </a:moveTo>
                  <a:lnTo>
                    <a:pt x="2073655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718815" y="3558539"/>
              <a:ext cx="109728" cy="274320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2773552" y="3581400"/>
              <a:ext cx="0" cy="189230"/>
            </a:xfrm>
            <a:custGeom>
              <a:avLst/>
              <a:gdLst/>
              <a:ahLst/>
              <a:cxnLst/>
              <a:rect l="l" t="t" r="r" b="b"/>
              <a:pathLst>
                <a:path h="189229">
                  <a:moveTo>
                    <a:pt x="0" y="0"/>
                  </a:moveTo>
                  <a:lnTo>
                    <a:pt x="0" y="188849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776216" y="3558539"/>
              <a:ext cx="111251" cy="274320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4831841" y="3581400"/>
              <a:ext cx="0" cy="189230"/>
            </a:xfrm>
            <a:custGeom>
              <a:avLst/>
              <a:gdLst/>
              <a:ahLst/>
              <a:cxnLst/>
              <a:rect l="l" t="t" r="r" b="b"/>
              <a:pathLst>
                <a:path h="189229">
                  <a:moveTo>
                    <a:pt x="0" y="0"/>
                  </a:moveTo>
                  <a:lnTo>
                    <a:pt x="0" y="188849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848355" y="3777995"/>
              <a:ext cx="114300" cy="1895855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2903727" y="3800729"/>
              <a:ext cx="3175" cy="1810385"/>
            </a:xfrm>
            <a:custGeom>
              <a:avLst/>
              <a:gdLst/>
              <a:ahLst/>
              <a:cxnLst/>
              <a:rect l="l" t="t" r="r" b="b"/>
              <a:pathLst>
                <a:path w="3175" h="1810385">
                  <a:moveTo>
                    <a:pt x="0" y="0"/>
                  </a:moveTo>
                  <a:lnTo>
                    <a:pt x="3175" y="1810283"/>
                  </a:lnTo>
                </a:path>
              </a:pathLst>
            </a:custGeom>
            <a:ln w="254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870834" y="5552567"/>
              <a:ext cx="72008" cy="71158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831841" y="3789552"/>
              <a:ext cx="0" cy="1831975"/>
            </a:xfrm>
            <a:custGeom>
              <a:avLst/>
              <a:gdLst/>
              <a:ahLst/>
              <a:cxnLst/>
              <a:rect l="l" t="t" r="r" b="b"/>
              <a:pathLst>
                <a:path h="1831975">
                  <a:moveTo>
                    <a:pt x="0" y="0"/>
                  </a:moveTo>
                  <a:lnTo>
                    <a:pt x="0" y="1831809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732785" y="3429000"/>
              <a:ext cx="2106930" cy="2909570"/>
            </a:xfrm>
            <a:custGeom>
              <a:avLst/>
              <a:gdLst/>
              <a:ahLst/>
              <a:cxnLst/>
              <a:rect l="l" t="t" r="r" b="b"/>
              <a:pathLst>
                <a:path w="2106929" h="2909570">
                  <a:moveTo>
                    <a:pt x="37972" y="109347"/>
                  </a:moveTo>
                  <a:lnTo>
                    <a:pt x="37972" y="0"/>
                  </a:lnTo>
                </a:path>
                <a:path w="2106929" h="2909570">
                  <a:moveTo>
                    <a:pt x="2091436" y="2797657"/>
                  </a:moveTo>
                  <a:lnTo>
                    <a:pt x="0" y="2800756"/>
                  </a:lnTo>
                </a:path>
                <a:path w="2106929" h="2909570">
                  <a:moveTo>
                    <a:pt x="2099055" y="2909417"/>
                  </a:moveTo>
                  <a:lnTo>
                    <a:pt x="2099055" y="2690825"/>
                  </a:lnTo>
                </a:path>
                <a:path w="2106929" h="2909570">
                  <a:moveTo>
                    <a:pt x="0" y="2909417"/>
                  </a:moveTo>
                  <a:lnTo>
                    <a:pt x="0" y="2690825"/>
                  </a:lnTo>
                </a:path>
                <a:path w="2106929" h="2909570">
                  <a:moveTo>
                    <a:pt x="2099055" y="2575496"/>
                  </a:moveTo>
                  <a:lnTo>
                    <a:pt x="1168400" y="2581694"/>
                  </a:lnTo>
                </a:path>
                <a:path w="2106929" h="2909570">
                  <a:moveTo>
                    <a:pt x="2106422" y="2637066"/>
                  </a:moveTo>
                  <a:lnTo>
                    <a:pt x="2106422" y="2513926"/>
                  </a:lnTo>
                </a:path>
                <a:path w="2106929" h="2909570">
                  <a:moveTo>
                    <a:pt x="1168400" y="2656471"/>
                  </a:moveTo>
                  <a:lnTo>
                    <a:pt x="1168400" y="2479573"/>
                  </a:lnTo>
                </a:path>
              </a:pathLst>
            </a:custGeom>
            <a:ln w="9525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735696" y="4246986"/>
            <a:ext cx="69215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d=400</a:t>
            </a:r>
            <a:r>
              <a:rPr spc="-6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mm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421506" y="5715000"/>
            <a:ext cx="1801495" cy="5973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05155">
              <a:lnSpc>
                <a:spcPct val="107700"/>
              </a:lnSpc>
              <a:spcBef>
                <a:spcPts val="100"/>
              </a:spcBef>
            </a:pPr>
            <a:r>
              <a:rPr dirty="0">
                <a:latin typeface="Calibri"/>
                <a:cs typeface="Calibri"/>
              </a:rPr>
              <a:t>b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=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200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mm </a:t>
            </a:r>
            <a:r>
              <a:rPr spc="-25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f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= 400 mm</a:t>
            </a:r>
          </a:p>
        </p:txBody>
      </p:sp>
      <p:grpSp>
        <p:nvGrpSpPr>
          <p:cNvPr id="46" name="object 46"/>
          <p:cNvGrpSpPr/>
          <p:nvPr/>
        </p:nvGrpSpPr>
        <p:grpSpPr>
          <a:xfrm>
            <a:off x="2803398" y="3007553"/>
            <a:ext cx="1928493" cy="2617479"/>
            <a:chOff x="2803398" y="3007553"/>
            <a:chExt cx="1928493" cy="2617479"/>
          </a:xfrm>
        </p:grpSpPr>
        <p:pic>
          <p:nvPicPr>
            <p:cNvPr id="47" name="object 4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867660" y="3765168"/>
              <a:ext cx="72008" cy="71119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659883" y="3765168"/>
              <a:ext cx="72008" cy="71119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659883" y="5553963"/>
              <a:ext cx="71119" cy="71069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2803398" y="3007553"/>
              <a:ext cx="64262" cy="269047"/>
            </a:xfrm>
            <a:custGeom>
              <a:avLst/>
              <a:gdLst/>
              <a:ahLst/>
              <a:cxnLst/>
              <a:rect l="l" t="t" r="r" b="b"/>
              <a:pathLst>
                <a:path w="76200" h="191770">
                  <a:moveTo>
                    <a:pt x="31750" y="115570"/>
                  </a:moveTo>
                  <a:lnTo>
                    <a:pt x="0" y="115570"/>
                  </a:lnTo>
                  <a:lnTo>
                    <a:pt x="38100" y="191770"/>
                  </a:lnTo>
                  <a:lnTo>
                    <a:pt x="69850" y="128270"/>
                  </a:lnTo>
                  <a:lnTo>
                    <a:pt x="31750" y="128270"/>
                  </a:lnTo>
                  <a:lnTo>
                    <a:pt x="31750" y="115570"/>
                  </a:lnTo>
                  <a:close/>
                </a:path>
                <a:path w="76200" h="191770">
                  <a:moveTo>
                    <a:pt x="44450" y="0"/>
                  </a:moveTo>
                  <a:lnTo>
                    <a:pt x="31750" y="0"/>
                  </a:lnTo>
                  <a:lnTo>
                    <a:pt x="31750" y="128270"/>
                  </a:lnTo>
                  <a:lnTo>
                    <a:pt x="44450" y="128270"/>
                  </a:lnTo>
                  <a:lnTo>
                    <a:pt x="44450" y="0"/>
                  </a:lnTo>
                  <a:close/>
                </a:path>
                <a:path w="76200" h="191770">
                  <a:moveTo>
                    <a:pt x="76200" y="115570"/>
                  </a:moveTo>
                  <a:lnTo>
                    <a:pt x="44450" y="115570"/>
                  </a:lnTo>
                  <a:lnTo>
                    <a:pt x="44450" y="128270"/>
                  </a:lnTo>
                  <a:lnTo>
                    <a:pt x="69850" y="128270"/>
                  </a:lnTo>
                  <a:lnTo>
                    <a:pt x="76200" y="11557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497840" y="1002538"/>
            <a:ext cx="8834120" cy="16139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u="sng" spc="-5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Times New Roman"/>
                <a:cs typeface="Times New Roman"/>
              </a:rPr>
              <a:t>Problem-1</a:t>
            </a:r>
            <a:r>
              <a:rPr sz="2600" b="1" spc="-75" dirty="0">
                <a:solidFill>
                  <a:srgbClr val="943735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943735"/>
                </a:solidFill>
                <a:latin typeface="Times New Roman"/>
                <a:cs typeface="Times New Roman"/>
              </a:rPr>
              <a:t>:</a:t>
            </a:r>
            <a:endParaRPr sz="26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2600" dirty="0">
                <a:latin typeface="Times New Roman"/>
                <a:cs typeface="Times New Roman"/>
              </a:rPr>
              <a:t>C</a:t>
            </a:r>
            <a:r>
              <a:rPr sz="2600" dirty="0">
                <a:latin typeface="Times New Roman"/>
                <a:cs typeface="Times New Roman"/>
              </a:rPr>
              <a:t>heck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whether this provided </a:t>
            </a:r>
            <a:r>
              <a:rPr lang="en-US" sz="2600" dirty="0">
                <a:latin typeface="Times New Roman"/>
                <a:cs typeface="Times New Roman"/>
              </a:rPr>
              <a:t>PEC </a:t>
            </a:r>
            <a:r>
              <a:rPr sz="2600" spc="-5" dirty="0">
                <a:latin typeface="Times New Roman"/>
                <a:cs typeface="Times New Roman"/>
              </a:rPr>
              <a:t>section satisfies </a:t>
            </a:r>
            <a:r>
              <a:rPr sz="2600" dirty="0">
                <a:latin typeface="Times New Roman"/>
                <a:cs typeface="Times New Roman"/>
              </a:rPr>
              <a:t>the code </a:t>
            </a:r>
            <a:r>
              <a:rPr sz="2600" spc="-5" dirty="0">
                <a:latin typeface="Times New Roman"/>
                <a:cs typeface="Times New Roman"/>
              </a:rPr>
              <a:t>specified limits </a:t>
            </a:r>
            <a:r>
              <a:rPr sz="2600" dirty="0">
                <a:latin typeface="Times New Roman"/>
                <a:cs typeface="Times New Roman"/>
              </a:rPr>
              <a:t>for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geometric </a:t>
            </a:r>
            <a:r>
              <a:rPr sz="2600" dirty="0">
                <a:latin typeface="Times New Roman"/>
                <a:cs typeface="Times New Roman"/>
              </a:rPr>
              <a:t>and </a:t>
            </a:r>
            <a:r>
              <a:rPr sz="2600" spc="-5" dirty="0">
                <a:latin typeface="Times New Roman"/>
                <a:cs typeface="Times New Roman"/>
              </a:rPr>
              <a:t>material </a:t>
            </a:r>
            <a:r>
              <a:rPr sz="2600" dirty="0">
                <a:latin typeface="Times New Roman"/>
                <a:cs typeface="Times New Roman"/>
              </a:rPr>
              <a:t>properties . </a:t>
            </a:r>
            <a:endParaRPr lang="en-US" sz="26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600" dirty="0">
                <a:latin typeface="Times New Roman"/>
                <a:cs typeface="Times New Roman"/>
              </a:rPr>
              <a:t>Given , </a:t>
            </a:r>
            <a:r>
              <a:rPr sz="2600" spc="45" dirty="0">
                <a:latin typeface="Times New Roman"/>
                <a:cs typeface="Times New Roman"/>
              </a:rPr>
              <a:t>f’</a:t>
            </a:r>
            <a:r>
              <a:rPr sz="1800" spc="45" dirty="0">
                <a:latin typeface="Times New Roman"/>
                <a:cs typeface="Times New Roman"/>
              </a:rPr>
              <a:t>c </a:t>
            </a:r>
            <a:r>
              <a:rPr sz="2600" dirty="0">
                <a:latin typeface="Times New Roman"/>
                <a:cs typeface="Times New Roman"/>
              </a:rPr>
              <a:t>= 30 Mpa , </a:t>
            </a:r>
            <a:r>
              <a:rPr sz="2600" spc="-5" dirty="0">
                <a:latin typeface="Times New Roman"/>
                <a:cs typeface="Times New Roman"/>
              </a:rPr>
              <a:t>f</a:t>
            </a:r>
            <a:r>
              <a:rPr sz="1800" spc="-5" dirty="0">
                <a:latin typeface="Times New Roman"/>
                <a:cs typeface="Times New Roman"/>
              </a:rPr>
              <a:t>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= </a:t>
            </a:r>
            <a:r>
              <a:rPr sz="2600" spc="5" dirty="0">
                <a:latin typeface="Times New Roman"/>
                <a:cs typeface="Times New Roman"/>
              </a:rPr>
              <a:t>350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 err="1">
                <a:latin typeface="Times New Roman"/>
                <a:cs typeface="Times New Roman"/>
              </a:rPr>
              <a:t>Mpa</a:t>
            </a:r>
            <a:r>
              <a:rPr lang="en-US" sz="1600" spc="-5" dirty="0">
                <a:latin typeface="Calibri"/>
                <a:cs typeface="Calibri"/>
              </a:rPr>
              <a:t>       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678934" y="4775708"/>
            <a:ext cx="655320" cy="76200"/>
          </a:xfrm>
          <a:custGeom>
            <a:avLst/>
            <a:gdLst/>
            <a:ahLst/>
            <a:cxnLst/>
            <a:rect l="l" t="t" r="r" b="b"/>
            <a:pathLst>
              <a:path w="655320" h="76200">
                <a:moveTo>
                  <a:pt x="76453" y="0"/>
                </a:moveTo>
                <a:lnTo>
                  <a:pt x="0" y="37592"/>
                </a:lnTo>
                <a:lnTo>
                  <a:pt x="75945" y="76200"/>
                </a:lnTo>
                <a:lnTo>
                  <a:pt x="76157" y="44412"/>
                </a:lnTo>
                <a:lnTo>
                  <a:pt x="63500" y="44323"/>
                </a:lnTo>
                <a:lnTo>
                  <a:pt x="63626" y="31623"/>
                </a:lnTo>
                <a:lnTo>
                  <a:pt x="76243" y="31623"/>
                </a:lnTo>
                <a:lnTo>
                  <a:pt x="76453" y="0"/>
                </a:lnTo>
                <a:close/>
              </a:path>
              <a:path w="655320" h="76200">
                <a:moveTo>
                  <a:pt x="76242" y="31712"/>
                </a:moveTo>
                <a:lnTo>
                  <a:pt x="76157" y="44412"/>
                </a:lnTo>
                <a:lnTo>
                  <a:pt x="655065" y="48514"/>
                </a:lnTo>
                <a:lnTo>
                  <a:pt x="655065" y="35814"/>
                </a:lnTo>
                <a:lnTo>
                  <a:pt x="76242" y="31712"/>
                </a:lnTo>
                <a:close/>
              </a:path>
              <a:path w="655320" h="76200">
                <a:moveTo>
                  <a:pt x="63626" y="31623"/>
                </a:moveTo>
                <a:lnTo>
                  <a:pt x="63500" y="44323"/>
                </a:lnTo>
                <a:lnTo>
                  <a:pt x="76157" y="44412"/>
                </a:lnTo>
                <a:lnTo>
                  <a:pt x="76242" y="31712"/>
                </a:lnTo>
                <a:lnTo>
                  <a:pt x="63626" y="31623"/>
                </a:lnTo>
                <a:close/>
              </a:path>
              <a:path w="655320" h="76200">
                <a:moveTo>
                  <a:pt x="76243" y="31623"/>
                </a:moveTo>
                <a:lnTo>
                  <a:pt x="63626" y="31623"/>
                </a:lnTo>
                <a:lnTo>
                  <a:pt x="76242" y="31712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383529" y="4591304"/>
            <a:ext cx="169113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Link </a:t>
            </a:r>
            <a:r>
              <a:rPr dirty="0">
                <a:latin typeface="Calibri"/>
                <a:cs typeface="Calibri"/>
              </a:rPr>
              <a:t>12 mm 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@250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mm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c/c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34734365-4066-05C7-8594-47D9B4BE47A1}"/>
              </a:ext>
            </a:extLst>
          </p:cNvPr>
          <p:cNvSpPr txBox="1"/>
          <p:nvPr/>
        </p:nvSpPr>
        <p:spPr>
          <a:xfrm>
            <a:off x="2108865" y="2743200"/>
            <a:ext cx="13895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1465"/>
              </a:spcBef>
            </a:pPr>
            <a:r>
              <a:rPr lang="en-US" sz="1800" spc="-5" dirty="0">
                <a:latin typeface="Calibri"/>
                <a:cs typeface="Calibri"/>
              </a:rPr>
              <a:t>38</a:t>
            </a:r>
            <a:r>
              <a:rPr lang="en-US" sz="1800" spc="-15" dirty="0">
                <a:latin typeface="Calibri"/>
                <a:cs typeface="Calibri"/>
              </a:rPr>
              <a:t> </a:t>
            </a:r>
            <a:r>
              <a:rPr lang="en-US" sz="1800" spc="-10" dirty="0">
                <a:latin typeface="Calibri"/>
                <a:cs typeface="Calibri"/>
              </a:rPr>
              <a:t>mm</a:t>
            </a:r>
            <a:r>
              <a:rPr lang="en-US" sz="1800" spc="-20" dirty="0">
                <a:latin typeface="Calibri"/>
                <a:cs typeface="Calibri"/>
              </a:rPr>
              <a:t> </a:t>
            </a:r>
            <a:r>
              <a:rPr lang="en-US" sz="1800" spc="-5" dirty="0">
                <a:latin typeface="Calibri"/>
                <a:cs typeface="Calibri"/>
              </a:rPr>
              <a:t>cover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B25144FC-998C-5462-B0AC-736099D162D2}"/>
              </a:ext>
            </a:extLst>
          </p:cNvPr>
          <p:cNvSpPr txBox="1"/>
          <p:nvPr/>
        </p:nvSpPr>
        <p:spPr>
          <a:xfrm>
            <a:off x="5513325" y="3282434"/>
            <a:ext cx="1016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spc="-5" dirty="0">
                <a:latin typeface="Calibri"/>
                <a:cs typeface="Calibri"/>
              </a:rPr>
              <a:t>t</a:t>
            </a:r>
            <a:r>
              <a:rPr lang="en-US" sz="1800" spc="-30" dirty="0">
                <a:latin typeface="Calibri"/>
                <a:cs typeface="Calibri"/>
              </a:rPr>
              <a:t> </a:t>
            </a:r>
            <a:r>
              <a:rPr lang="en-US" sz="1800" spc="-5" dirty="0">
                <a:latin typeface="Calibri"/>
                <a:cs typeface="Calibri"/>
              </a:rPr>
              <a:t>=</a:t>
            </a:r>
            <a:r>
              <a:rPr lang="en-US" sz="1800" spc="-25" dirty="0">
                <a:latin typeface="Calibri"/>
                <a:cs typeface="Calibri"/>
              </a:rPr>
              <a:t> </a:t>
            </a:r>
            <a:r>
              <a:rPr lang="en-US" sz="1800" spc="-5" dirty="0">
                <a:latin typeface="Calibri"/>
                <a:cs typeface="Calibri"/>
              </a:rPr>
              <a:t>7mm</a:t>
            </a:r>
            <a:endParaRPr lang="en-US" dirty="0"/>
          </a:p>
        </p:txBody>
      </p:sp>
      <p:sp>
        <p:nvSpPr>
          <p:cNvPr id="63" name="object 55">
            <a:extLst>
              <a:ext uri="{FF2B5EF4-FFF2-40B4-BE49-F238E27FC236}">
                <a16:creationId xmlns="" xmlns:a16="http://schemas.microsoft.com/office/drawing/2014/main" id="{7E2A9ABC-E015-A864-5097-9935333EE6F1}"/>
              </a:ext>
            </a:extLst>
          </p:cNvPr>
          <p:cNvSpPr/>
          <p:nvPr/>
        </p:nvSpPr>
        <p:spPr>
          <a:xfrm>
            <a:off x="4863982" y="3429000"/>
            <a:ext cx="655320" cy="76200"/>
          </a:xfrm>
          <a:custGeom>
            <a:avLst/>
            <a:gdLst/>
            <a:ahLst/>
            <a:cxnLst/>
            <a:rect l="l" t="t" r="r" b="b"/>
            <a:pathLst>
              <a:path w="655320" h="76200">
                <a:moveTo>
                  <a:pt x="76453" y="0"/>
                </a:moveTo>
                <a:lnTo>
                  <a:pt x="0" y="37592"/>
                </a:lnTo>
                <a:lnTo>
                  <a:pt x="75945" y="76200"/>
                </a:lnTo>
                <a:lnTo>
                  <a:pt x="76157" y="44412"/>
                </a:lnTo>
                <a:lnTo>
                  <a:pt x="63500" y="44323"/>
                </a:lnTo>
                <a:lnTo>
                  <a:pt x="63626" y="31623"/>
                </a:lnTo>
                <a:lnTo>
                  <a:pt x="76243" y="31623"/>
                </a:lnTo>
                <a:lnTo>
                  <a:pt x="76453" y="0"/>
                </a:lnTo>
                <a:close/>
              </a:path>
              <a:path w="655320" h="76200">
                <a:moveTo>
                  <a:pt x="76242" y="31712"/>
                </a:moveTo>
                <a:lnTo>
                  <a:pt x="76157" y="44412"/>
                </a:lnTo>
                <a:lnTo>
                  <a:pt x="655065" y="48514"/>
                </a:lnTo>
                <a:lnTo>
                  <a:pt x="655065" y="35814"/>
                </a:lnTo>
                <a:lnTo>
                  <a:pt x="76242" y="31712"/>
                </a:lnTo>
                <a:close/>
              </a:path>
              <a:path w="655320" h="76200">
                <a:moveTo>
                  <a:pt x="63626" y="31623"/>
                </a:moveTo>
                <a:lnTo>
                  <a:pt x="63500" y="44323"/>
                </a:lnTo>
                <a:lnTo>
                  <a:pt x="76157" y="44412"/>
                </a:lnTo>
                <a:lnTo>
                  <a:pt x="76242" y="31712"/>
                </a:lnTo>
                <a:lnTo>
                  <a:pt x="63626" y="31623"/>
                </a:lnTo>
                <a:close/>
              </a:path>
              <a:path w="655320" h="76200">
                <a:moveTo>
                  <a:pt x="76243" y="31623"/>
                </a:moveTo>
                <a:lnTo>
                  <a:pt x="63626" y="31623"/>
                </a:lnTo>
                <a:lnTo>
                  <a:pt x="76242" y="31712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5142" y="927451"/>
            <a:ext cx="5986780" cy="141033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3200" b="1" u="heavy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libri"/>
                <a:cs typeface="Calibri"/>
              </a:rPr>
              <a:t>Solution</a:t>
            </a:r>
            <a:r>
              <a:rPr sz="3200" u="heavy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476250">
              <a:lnSpc>
                <a:spcPct val="100000"/>
              </a:lnSpc>
              <a:spcBef>
                <a:spcPts val="515"/>
              </a:spcBef>
            </a:pPr>
            <a:r>
              <a:rPr sz="2400" dirty="0">
                <a:latin typeface="Times New Roman"/>
                <a:cs typeface="Times New Roman"/>
              </a:rPr>
              <a:t>Material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limitations:</a:t>
            </a:r>
            <a:endParaRPr sz="2400">
              <a:latin typeface="Times New Roman"/>
              <a:cs typeface="Times New Roman"/>
            </a:endParaRPr>
          </a:p>
          <a:p>
            <a:pPr marL="1593850">
              <a:lnSpc>
                <a:spcPct val="100000"/>
              </a:lnSpc>
              <a:spcBef>
                <a:spcPts val="95"/>
              </a:spcBef>
            </a:pP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21 Mpa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≤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Times New Roman"/>
                <a:cs typeface="Times New Roman"/>
              </a:rPr>
              <a:t>f’</a:t>
            </a:r>
            <a:r>
              <a:rPr sz="1800" spc="4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9405" y="1946275"/>
            <a:ext cx="12077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≤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70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Mpa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5038" y="2312034"/>
            <a:ext cx="8601709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9035">
              <a:lnSpc>
                <a:spcPct val="100000"/>
              </a:lnSpc>
              <a:spcBef>
                <a:spcPts val="100"/>
              </a:spcBef>
              <a:tabLst>
                <a:tab pos="4530090" algn="l"/>
                <a:tab pos="7030084" algn="l"/>
              </a:tabLst>
            </a:pPr>
            <a:r>
              <a:rPr sz="2400" spc="-5" dirty="0">
                <a:latin typeface="Times New Roman"/>
                <a:cs typeface="Times New Roman"/>
              </a:rPr>
              <a:t>Here,	</a:t>
            </a:r>
            <a:r>
              <a:rPr sz="2400" spc="40" dirty="0">
                <a:latin typeface="Times New Roman"/>
                <a:cs typeface="Times New Roman"/>
              </a:rPr>
              <a:t>f’</a:t>
            </a:r>
            <a:r>
              <a:rPr sz="1800" spc="40" dirty="0">
                <a:latin typeface="Times New Roman"/>
                <a:cs typeface="Times New Roman"/>
              </a:rPr>
              <a:t>c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= 30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Mpa	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ok</a:t>
            </a:r>
            <a:endParaRPr sz="2400" dirty="0">
              <a:latin typeface="Times New Roman"/>
              <a:cs typeface="Times New Roman"/>
            </a:endParaRPr>
          </a:p>
          <a:p>
            <a:pPr marL="2413635" marR="43180" indent="-1296035">
              <a:lnSpc>
                <a:spcPct val="100000"/>
              </a:lnSpc>
              <a:tabLst>
                <a:tab pos="5467350" algn="l"/>
              </a:tabLst>
            </a:pP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</a:t>
            </a:r>
            <a:r>
              <a:rPr sz="1800" spc="-5" dirty="0">
                <a:latin typeface="Times New Roman"/>
                <a:cs typeface="Times New Roman"/>
              </a:rPr>
              <a:t>y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≤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350</a:t>
            </a:r>
            <a:r>
              <a:rPr sz="2400" spc="-5" dirty="0">
                <a:latin typeface="Times New Roman"/>
                <a:cs typeface="Times New Roman"/>
              </a:rPr>
              <a:t> Mpa </a:t>
            </a:r>
            <a:r>
              <a:rPr sz="2400" dirty="0">
                <a:latin typeface="Times New Roman"/>
                <a:cs typeface="Times New Roman"/>
              </a:rPr>
              <a:t>. Here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5" dirty="0">
                <a:latin typeface="Times New Roman"/>
                <a:cs typeface="Times New Roman"/>
              </a:rPr>
              <a:t> F</a:t>
            </a:r>
            <a:r>
              <a:rPr sz="1800" spc="-5" dirty="0">
                <a:latin typeface="Times New Roman"/>
                <a:cs typeface="Times New Roman"/>
              </a:rPr>
              <a:t>y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350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Mpa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Here,</a:t>
            </a:r>
            <a:r>
              <a:rPr sz="2400" spc="-5" dirty="0">
                <a:latin typeface="Times New Roman"/>
                <a:cs typeface="Times New Roman"/>
              </a:rPr>
              <a:t> F</a:t>
            </a:r>
            <a:r>
              <a:rPr sz="1800" spc="-5" dirty="0">
                <a:latin typeface="Times New Roman"/>
                <a:cs typeface="Times New Roman"/>
              </a:rPr>
              <a:t>y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350 Mpa	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ok</a:t>
            </a:r>
            <a:endParaRPr sz="24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Reinforcement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Limit:</a:t>
            </a:r>
            <a:endParaRPr sz="2400" dirty="0">
              <a:latin typeface="Times New Roman"/>
              <a:cs typeface="Times New Roman"/>
            </a:endParaRPr>
          </a:p>
          <a:p>
            <a:pPr marL="1101090" marR="1578610">
              <a:lnSpc>
                <a:spcPct val="100000"/>
              </a:lnSpc>
              <a:tabLst>
                <a:tab pos="5507355" algn="l"/>
              </a:tabLst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A</a:t>
            </a:r>
            <a:r>
              <a:rPr lang="en-GB" sz="2400" spc="-5" dirty="0" smtClean="0">
                <a:latin typeface="Times New Roman"/>
                <a:cs typeface="Times New Roman"/>
              </a:rPr>
              <a:t>s</a:t>
            </a:r>
            <a:r>
              <a:rPr sz="1800" spc="-5" dirty="0" smtClean="0">
                <a:latin typeface="Times New Roman"/>
                <a:cs typeface="Times New Roman"/>
              </a:rPr>
              <a:t>r</a:t>
            </a:r>
            <a:r>
              <a:rPr sz="1800" dirty="0" smtClean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≤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20%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gross</a:t>
            </a:r>
            <a:r>
              <a:rPr sz="2400" dirty="0">
                <a:latin typeface="Times New Roman"/>
                <a:cs typeface="Times New Roman"/>
              </a:rPr>
              <a:t> cross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area.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Times New Roman"/>
                <a:cs typeface="Times New Roman"/>
              </a:rPr>
              <a:t>=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7*400*2+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(400-7*2)*7=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8302	</a:t>
            </a:r>
            <a:r>
              <a:rPr sz="2400" spc="25" dirty="0">
                <a:latin typeface="Cambria Math"/>
                <a:cs typeface="Cambria Math"/>
              </a:rPr>
              <a:t>𝑚𝑚</a:t>
            </a:r>
            <a:r>
              <a:rPr sz="2625" spc="37" baseline="28571" dirty="0">
                <a:latin typeface="Cambria Math"/>
                <a:cs typeface="Cambria Math"/>
              </a:rPr>
              <a:t>2 </a:t>
            </a:r>
            <a:r>
              <a:rPr sz="2625" spc="44" baseline="28571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r</a:t>
            </a:r>
            <a:r>
              <a:rPr sz="2400" spc="-5" dirty="0">
                <a:latin typeface="Times New Roman"/>
                <a:cs typeface="Times New Roman"/>
              </a:rPr>
              <a:t>= </a:t>
            </a:r>
            <a:r>
              <a:rPr sz="2400" dirty="0">
                <a:latin typeface="Times New Roman"/>
                <a:cs typeface="Times New Roman"/>
              </a:rPr>
              <a:t>0</a:t>
            </a:r>
          </a:p>
          <a:p>
            <a:pPr marL="110109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g</a:t>
            </a:r>
            <a:r>
              <a:rPr sz="2400" spc="-5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400*400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=160000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Cambria Math"/>
                <a:cs typeface="Cambria Math"/>
              </a:rPr>
              <a:t>𝑚𝑚</a:t>
            </a:r>
            <a:r>
              <a:rPr sz="2625" spc="37" baseline="28571" dirty="0">
                <a:latin typeface="Cambria Math"/>
                <a:cs typeface="Cambria Math"/>
              </a:rPr>
              <a:t>2</a:t>
            </a:r>
            <a:endParaRPr sz="2625" baseline="28571" dirty="0">
              <a:latin typeface="Cambria Math"/>
              <a:cs typeface="Cambria Math"/>
            </a:endParaRPr>
          </a:p>
          <a:p>
            <a:pPr marL="1101090">
              <a:lnSpc>
                <a:spcPct val="100000"/>
              </a:lnSpc>
              <a:tabLst>
                <a:tab pos="7592695" algn="l"/>
              </a:tabLst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/A</a:t>
            </a:r>
            <a:r>
              <a:rPr sz="1800" spc="-5" dirty="0">
                <a:latin typeface="Times New Roman"/>
                <a:cs typeface="Times New Roman"/>
              </a:rPr>
              <a:t>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(8302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+ 0/160000)*100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5.2% &lt;20%	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ok</a:t>
            </a:r>
            <a:endParaRPr sz="2400" dirty="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63588" y="100202"/>
            <a:ext cx="9093200" cy="817244"/>
            <a:chOff x="463588" y="100202"/>
            <a:chExt cx="9093200" cy="817244"/>
          </a:xfrm>
        </p:grpSpPr>
        <p:sp>
          <p:nvSpPr>
            <p:cNvPr id="6" name="object 6"/>
            <p:cNvSpPr/>
            <p:nvPr/>
          </p:nvSpPr>
          <p:spPr>
            <a:xfrm>
              <a:off x="476288" y="162432"/>
              <a:ext cx="9067800" cy="742315"/>
            </a:xfrm>
            <a:custGeom>
              <a:avLst/>
              <a:gdLst/>
              <a:ahLst/>
              <a:cxnLst/>
              <a:rect l="l" t="t" r="r" b="b"/>
              <a:pathLst>
                <a:path w="9067800" h="742315">
                  <a:moveTo>
                    <a:pt x="9067761" y="0"/>
                  </a:moveTo>
                  <a:lnTo>
                    <a:pt x="9063882" y="19238"/>
                  </a:lnTo>
                  <a:lnTo>
                    <a:pt x="9053299" y="34940"/>
                  </a:lnTo>
                  <a:lnTo>
                    <a:pt x="9037597" y="45523"/>
                  </a:lnTo>
                  <a:lnTo>
                    <a:pt x="9018358" y="49402"/>
                  </a:lnTo>
                  <a:lnTo>
                    <a:pt x="49453" y="49402"/>
                  </a:lnTo>
                  <a:lnTo>
                    <a:pt x="30201" y="53302"/>
                  </a:lnTo>
                  <a:lnTo>
                    <a:pt x="14482" y="63928"/>
                  </a:lnTo>
                  <a:lnTo>
                    <a:pt x="3885" y="79674"/>
                  </a:lnTo>
                  <a:lnTo>
                    <a:pt x="0" y="98933"/>
                  </a:lnTo>
                  <a:lnTo>
                    <a:pt x="0" y="692277"/>
                  </a:lnTo>
                  <a:lnTo>
                    <a:pt x="3885" y="711535"/>
                  </a:lnTo>
                  <a:lnTo>
                    <a:pt x="14482" y="727281"/>
                  </a:lnTo>
                  <a:lnTo>
                    <a:pt x="30201" y="737907"/>
                  </a:lnTo>
                  <a:lnTo>
                    <a:pt x="49453" y="741807"/>
                  </a:lnTo>
                  <a:lnTo>
                    <a:pt x="68700" y="737907"/>
                  </a:lnTo>
                  <a:lnTo>
                    <a:pt x="84420" y="727281"/>
                  </a:lnTo>
                  <a:lnTo>
                    <a:pt x="95020" y="711535"/>
                  </a:lnTo>
                  <a:lnTo>
                    <a:pt x="98907" y="692277"/>
                  </a:lnTo>
                  <a:lnTo>
                    <a:pt x="98907" y="642874"/>
                  </a:lnTo>
                  <a:lnTo>
                    <a:pt x="9018358" y="642874"/>
                  </a:lnTo>
                  <a:lnTo>
                    <a:pt x="9037597" y="638974"/>
                  </a:lnTo>
                  <a:lnTo>
                    <a:pt x="9053299" y="628348"/>
                  </a:lnTo>
                  <a:lnTo>
                    <a:pt x="9063882" y="612602"/>
                  </a:lnTo>
                  <a:lnTo>
                    <a:pt x="9067761" y="593344"/>
                  </a:lnTo>
                  <a:lnTo>
                    <a:pt x="9067761" y="148336"/>
                  </a:lnTo>
                  <a:lnTo>
                    <a:pt x="49453" y="148336"/>
                  </a:lnTo>
                  <a:lnTo>
                    <a:pt x="49453" y="98933"/>
                  </a:lnTo>
                  <a:lnTo>
                    <a:pt x="51395" y="89277"/>
                  </a:lnTo>
                  <a:lnTo>
                    <a:pt x="56692" y="81406"/>
                  </a:lnTo>
                  <a:lnTo>
                    <a:pt x="64552" y="76108"/>
                  </a:lnTo>
                  <a:lnTo>
                    <a:pt x="74180" y="74168"/>
                  </a:lnTo>
                  <a:lnTo>
                    <a:pt x="9067761" y="74168"/>
                  </a:lnTo>
                  <a:lnTo>
                    <a:pt x="9067761" y="0"/>
                  </a:lnTo>
                  <a:close/>
                </a:path>
                <a:path w="9067800" h="742315">
                  <a:moveTo>
                    <a:pt x="9067761" y="74168"/>
                  </a:moveTo>
                  <a:lnTo>
                    <a:pt x="74180" y="74168"/>
                  </a:lnTo>
                  <a:lnTo>
                    <a:pt x="83803" y="76108"/>
                  </a:lnTo>
                  <a:lnTo>
                    <a:pt x="91663" y="81406"/>
                  </a:lnTo>
                  <a:lnTo>
                    <a:pt x="96963" y="89277"/>
                  </a:lnTo>
                  <a:lnTo>
                    <a:pt x="98907" y="98933"/>
                  </a:lnTo>
                  <a:lnTo>
                    <a:pt x="95020" y="118171"/>
                  </a:lnTo>
                  <a:lnTo>
                    <a:pt x="84420" y="133873"/>
                  </a:lnTo>
                  <a:lnTo>
                    <a:pt x="68700" y="144456"/>
                  </a:lnTo>
                  <a:lnTo>
                    <a:pt x="49453" y="148336"/>
                  </a:lnTo>
                  <a:lnTo>
                    <a:pt x="9067761" y="148336"/>
                  </a:lnTo>
                  <a:lnTo>
                    <a:pt x="9067761" y="74168"/>
                  </a:lnTo>
                  <a:close/>
                </a:path>
                <a:path w="9067800" h="742315">
                  <a:moveTo>
                    <a:pt x="8968955" y="0"/>
                  </a:moveTo>
                  <a:lnTo>
                    <a:pt x="8968955" y="49402"/>
                  </a:lnTo>
                  <a:lnTo>
                    <a:pt x="9018358" y="49402"/>
                  </a:lnTo>
                  <a:lnTo>
                    <a:pt x="9018358" y="24765"/>
                  </a:lnTo>
                  <a:lnTo>
                    <a:pt x="8993593" y="24765"/>
                  </a:lnTo>
                  <a:lnTo>
                    <a:pt x="8984011" y="22806"/>
                  </a:lnTo>
                  <a:lnTo>
                    <a:pt x="8976179" y="17478"/>
                  </a:lnTo>
                  <a:lnTo>
                    <a:pt x="8970894" y="9602"/>
                  </a:lnTo>
                  <a:lnTo>
                    <a:pt x="8968955" y="0"/>
                  </a:lnTo>
                  <a:close/>
                </a:path>
                <a:path w="9067800" h="742315">
                  <a:moveTo>
                    <a:pt x="9018358" y="0"/>
                  </a:moveTo>
                  <a:lnTo>
                    <a:pt x="9016418" y="9602"/>
                  </a:lnTo>
                  <a:lnTo>
                    <a:pt x="9011119" y="17478"/>
                  </a:lnTo>
                  <a:lnTo>
                    <a:pt x="9003249" y="22806"/>
                  </a:lnTo>
                  <a:lnTo>
                    <a:pt x="8993593" y="24765"/>
                  </a:lnTo>
                  <a:lnTo>
                    <a:pt x="9018358" y="24765"/>
                  </a:lnTo>
                  <a:lnTo>
                    <a:pt x="9018358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5741" y="112902"/>
              <a:ext cx="9018905" cy="198120"/>
            </a:xfrm>
            <a:custGeom>
              <a:avLst/>
              <a:gdLst/>
              <a:ahLst/>
              <a:cxnLst/>
              <a:rect l="l" t="t" r="r" b="b"/>
              <a:pathLst>
                <a:path w="9018905" h="198120">
                  <a:moveTo>
                    <a:pt x="24726" y="123698"/>
                  </a:moveTo>
                  <a:lnTo>
                    <a:pt x="15098" y="125638"/>
                  </a:lnTo>
                  <a:lnTo>
                    <a:pt x="7239" y="130936"/>
                  </a:lnTo>
                  <a:lnTo>
                    <a:pt x="1941" y="138807"/>
                  </a:lnTo>
                  <a:lnTo>
                    <a:pt x="0" y="148463"/>
                  </a:lnTo>
                  <a:lnTo>
                    <a:pt x="0" y="197866"/>
                  </a:lnTo>
                  <a:lnTo>
                    <a:pt x="19246" y="193986"/>
                  </a:lnTo>
                  <a:lnTo>
                    <a:pt x="34966" y="183403"/>
                  </a:lnTo>
                  <a:lnTo>
                    <a:pt x="45566" y="167701"/>
                  </a:lnTo>
                  <a:lnTo>
                    <a:pt x="49453" y="148463"/>
                  </a:lnTo>
                  <a:lnTo>
                    <a:pt x="47510" y="138807"/>
                  </a:lnTo>
                  <a:lnTo>
                    <a:pt x="42210" y="130936"/>
                  </a:lnTo>
                  <a:lnTo>
                    <a:pt x="34350" y="125638"/>
                  </a:lnTo>
                  <a:lnTo>
                    <a:pt x="24726" y="123698"/>
                  </a:lnTo>
                  <a:close/>
                </a:path>
                <a:path w="9018905" h="198120">
                  <a:moveTo>
                    <a:pt x="9018308" y="49529"/>
                  </a:moveTo>
                  <a:lnTo>
                    <a:pt x="8968905" y="49529"/>
                  </a:lnTo>
                  <a:lnTo>
                    <a:pt x="8968905" y="98932"/>
                  </a:lnTo>
                  <a:lnTo>
                    <a:pt x="8988143" y="95053"/>
                  </a:lnTo>
                  <a:lnTo>
                    <a:pt x="9003845" y="84470"/>
                  </a:lnTo>
                  <a:lnTo>
                    <a:pt x="9014428" y="68768"/>
                  </a:lnTo>
                  <a:lnTo>
                    <a:pt x="9018308" y="49529"/>
                  </a:lnTo>
                  <a:close/>
                </a:path>
                <a:path w="9018905" h="198120">
                  <a:moveTo>
                    <a:pt x="8968905" y="0"/>
                  </a:moveTo>
                  <a:lnTo>
                    <a:pt x="8949666" y="3899"/>
                  </a:lnTo>
                  <a:lnTo>
                    <a:pt x="8933964" y="14525"/>
                  </a:lnTo>
                  <a:lnTo>
                    <a:pt x="8923381" y="30271"/>
                  </a:lnTo>
                  <a:lnTo>
                    <a:pt x="8919502" y="49529"/>
                  </a:lnTo>
                  <a:lnTo>
                    <a:pt x="8921440" y="59132"/>
                  </a:lnTo>
                  <a:lnTo>
                    <a:pt x="8926725" y="67008"/>
                  </a:lnTo>
                  <a:lnTo>
                    <a:pt x="8934557" y="72336"/>
                  </a:lnTo>
                  <a:lnTo>
                    <a:pt x="8944140" y="74295"/>
                  </a:lnTo>
                  <a:lnTo>
                    <a:pt x="8953796" y="72336"/>
                  </a:lnTo>
                  <a:lnTo>
                    <a:pt x="8961666" y="67008"/>
                  </a:lnTo>
                  <a:lnTo>
                    <a:pt x="8966964" y="59132"/>
                  </a:lnTo>
                  <a:lnTo>
                    <a:pt x="8968905" y="49529"/>
                  </a:lnTo>
                  <a:lnTo>
                    <a:pt x="9018308" y="49529"/>
                  </a:lnTo>
                  <a:lnTo>
                    <a:pt x="9014428" y="30271"/>
                  </a:lnTo>
                  <a:lnTo>
                    <a:pt x="9003845" y="14525"/>
                  </a:lnTo>
                  <a:lnTo>
                    <a:pt x="8988143" y="3899"/>
                  </a:lnTo>
                  <a:lnTo>
                    <a:pt x="8968905" y="0"/>
                  </a:lnTo>
                  <a:close/>
                </a:path>
              </a:pathLst>
            </a:custGeom>
            <a:solidFill>
              <a:srgbClr val="92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6288" y="112902"/>
              <a:ext cx="9067800" cy="791845"/>
            </a:xfrm>
            <a:custGeom>
              <a:avLst/>
              <a:gdLst/>
              <a:ahLst/>
              <a:cxnLst/>
              <a:rect l="l" t="t" r="r" b="b"/>
              <a:pathLst>
                <a:path w="9067800" h="791844">
                  <a:moveTo>
                    <a:pt x="0" y="148463"/>
                  </a:moveTo>
                  <a:lnTo>
                    <a:pt x="3885" y="129204"/>
                  </a:lnTo>
                  <a:lnTo>
                    <a:pt x="14482" y="113458"/>
                  </a:lnTo>
                  <a:lnTo>
                    <a:pt x="30201" y="102832"/>
                  </a:lnTo>
                  <a:lnTo>
                    <a:pt x="49453" y="98932"/>
                  </a:lnTo>
                  <a:lnTo>
                    <a:pt x="8968955" y="98932"/>
                  </a:lnTo>
                  <a:lnTo>
                    <a:pt x="8968955" y="49529"/>
                  </a:lnTo>
                  <a:lnTo>
                    <a:pt x="8972835" y="30271"/>
                  </a:lnTo>
                  <a:lnTo>
                    <a:pt x="8983418" y="14525"/>
                  </a:lnTo>
                  <a:lnTo>
                    <a:pt x="8999120" y="3899"/>
                  </a:lnTo>
                  <a:lnTo>
                    <a:pt x="9018358" y="0"/>
                  </a:lnTo>
                  <a:lnTo>
                    <a:pt x="9037597" y="3899"/>
                  </a:lnTo>
                  <a:lnTo>
                    <a:pt x="9053299" y="14525"/>
                  </a:lnTo>
                  <a:lnTo>
                    <a:pt x="9063882" y="30271"/>
                  </a:lnTo>
                  <a:lnTo>
                    <a:pt x="9067761" y="49529"/>
                  </a:lnTo>
                  <a:lnTo>
                    <a:pt x="9067761" y="642874"/>
                  </a:lnTo>
                  <a:lnTo>
                    <a:pt x="9063882" y="662132"/>
                  </a:lnTo>
                  <a:lnTo>
                    <a:pt x="9053299" y="677878"/>
                  </a:lnTo>
                  <a:lnTo>
                    <a:pt x="9037597" y="688504"/>
                  </a:lnTo>
                  <a:lnTo>
                    <a:pt x="9018358" y="692404"/>
                  </a:lnTo>
                  <a:lnTo>
                    <a:pt x="98907" y="692404"/>
                  </a:lnTo>
                  <a:lnTo>
                    <a:pt x="98907" y="741807"/>
                  </a:lnTo>
                  <a:lnTo>
                    <a:pt x="95020" y="761065"/>
                  </a:lnTo>
                  <a:lnTo>
                    <a:pt x="84420" y="776811"/>
                  </a:lnTo>
                  <a:lnTo>
                    <a:pt x="68700" y="787437"/>
                  </a:lnTo>
                  <a:lnTo>
                    <a:pt x="49453" y="791337"/>
                  </a:lnTo>
                  <a:lnTo>
                    <a:pt x="30201" y="787437"/>
                  </a:lnTo>
                  <a:lnTo>
                    <a:pt x="14482" y="776811"/>
                  </a:lnTo>
                  <a:lnTo>
                    <a:pt x="3885" y="761065"/>
                  </a:lnTo>
                  <a:lnTo>
                    <a:pt x="0" y="741807"/>
                  </a:lnTo>
                  <a:lnTo>
                    <a:pt x="0" y="148463"/>
                  </a:lnTo>
                  <a:close/>
                </a:path>
              </a:pathLst>
            </a:custGeom>
            <a:ln w="25399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32543" y="149732"/>
              <a:ext cx="124205" cy="7480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3588" y="223900"/>
              <a:ext cx="124307" cy="9956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75195" y="261365"/>
              <a:ext cx="0" cy="544195"/>
            </a:xfrm>
            <a:custGeom>
              <a:avLst/>
              <a:gdLst/>
              <a:ahLst/>
              <a:cxnLst/>
              <a:rect l="l" t="t" r="r" b="b"/>
              <a:pathLst>
                <a:path h="544195">
                  <a:moveTo>
                    <a:pt x="0" y="0"/>
                  </a:moveTo>
                  <a:lnTo>
                    <a:pt x="0" y="543940"/>
                  </a:lnTo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274570" y="163829"/>
            <a:ext cx="55251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Design</a:t>
            </a:r>
            <a:r>
              <a:rPr spc="-25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" dirty="0"/>
              <a:t>PFC</a:t>
            </a:r>
            <a:r>
              <a:rPr spc="-15" dirty="0"/>
              <a:t> </a:t>
            </a:r>
            <a:r>
              <a:rPr spc="-5" dirty="0"/>
              <a:t>Column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60257" y="2132203"/>
            <a:ext cx="33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2497912"/>
            <a:ext cx="6061710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0900">
              <a:lnSpc>
                <a:spcPct val="100000"/>
              </a:lnSpc>
              <a:spcBef>
                <a:spcPts val="100"/>
              </a:spcBef>
              <a:tabLst>
                <a:tab pos="4208780" algn="l"/>
              </a:tabLst>
            </a:pPr>
            <a:r>
              <a:rPr sz="2400" dirty="0">
                <a:latin typeface="Times New Roman"/>
                <a:cs typeface="Times New Roman"/>
              </a:rPr>
              <a:t>b/t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200/7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28.6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32	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ok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Link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limitations:</a:t>
            </a:r>
            <a:endParaRPr sz="2400">
              <a:latin typeface="Times New Roman"/>
              <a:cs typeface="Times New Roman"/>
            </a:endParaRPr>
          </a:p>
          <a:p>
            <a:pPr marL="2374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500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mm</a:t>
            </a:r>
            <a:endParaRPr sz="2400">
              <a:latin typeface="Times New Roman"/>
              <a:cs typeface="Times New Roman"/>
            </a:endParaRPr>
          </a:p>
          <a:p>
            <a:pPr marL="2374900" marR="5080" indent="-838200">
              <a:lnSpc>
                <a:spcPct val="100000"/>
              </a:lnSpc>
              <a:tabLst>
                <a:tab pos="2406650" algn="l"/>
              </a:tabLst>
            </a:pPr>
            <a:r>
              <a:rPr sz="2400" spc="-5" dirty="0">
                <a:latin typeface="Times New Roman"/>
                <a:cs typeface="Times New Roman"/>
              </a:rPr>
              <a:t>S </a:t>
            </a:r>
            <a:r>
              <a:rPr sz="2400" dirty="0">
                <a:latin typeface="Times New Roman"/>
                <a:cs typeface="Times New Roman"/>
              </a:rPr>
              <a:t>≤		2/3 d = 2/3 *400 = 266.7 </a:t>
            </a:r>
            <a:r>
              <a:rPr sz="2400" spc="-20" dirty="0">
                <a:latin typeface="Times New Roman"/>
                <a:cs typeface="Times New Roman"/>
              </a:rPr>
              <a:t>mm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2/3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2/3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*400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266.7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06194" y="4693157"/>
            <a:ext cx="65303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Here,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spacing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250mm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266.7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mm,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Taken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250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mm</a:t>
            </a:r>
            <a:endParaRPr sz="2400">
              <a:latin typeface="Times New Roman"/>
              <a:cs typeface="Times New Roman"/>
            </a:endParaRPr>
          </a:p>
          <a:p>
            <a:pPr marR="998855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63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Cambria Math"/>
                <a:cs typeface="Cambria Math"/>
              </a:rPr>
              <a:t>𝑚𝑚</a:t>
            </a:r>
            <a:r>
              <a:rPr sz="2625" spc="37" baseline="28571" dirty="0">
                <a:latin typeface="Cambria Math"/>
                <a:cs typeface="Cambria Math"/>
              </a:rPr>
              <a:t>2</a:t>
            </a:r>
            <a:endParaRPr sz="2625" baseline="28571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5376" y="5424627"/>
            <a:ext cx="29781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Area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a t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</a:t>
            </a:r>
            <a:r>
              <a:rPr sz="2400" spc="-9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tie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&gt;_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16375" y="5424627"/>
            <a:ext cx="4498975" cy="751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ts val="2855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0.01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1600" dirty="0">
                <a:latin typeface="Times New Roman"/>
                <a:cs typeface="Times New Roman"/>
              </a:rPr>
              <a:t>f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0.01*400*7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28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Cambria Math"/>
                <a:cs typeface="Cambria Math"/>
              </a:rPr>
              <a:t>𝑚𝑚</a:t>
            </a:r>
            <a:r>
              <a:rPr sz="2625" spc="37" baseline="28571" dirty="0">
                <a:latin typeface="Cambria Math"/>
                <a:cs typeface="Cambria Math"/>
              </a:rPr>
              <a:t>2</a:t>
            </a:r>
            <a:endParaRPr sz="2625" baseline="28571">
              <a:latin typeface="Cambria Math"/>
              <a:cs typeface="Cambria Math"/>
            </a:endParaRPr>
          </a:p>
          <a:p>
            <a:pPr marL="38100">
              <a:lnSpc>
                <a:spcPts val="2855"/>
              </a:lnSpc>
            </a:pPr>
            <a:r>
              <a:rPr sz="2400" dirty="0">
                <a:latin typeface="Times New Roman"/>
                <a:cs typeface="Times New Roman"/>
              </a:rPr>
              <a:t>0.5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Cambria Math"/>
                <a:cs typeface="Cambria Math"/>
              </a:rPr>
              <a:t>𝑚𝑚</a:t>
            </a:r>
            <a:r>
              <a:rPr sz="2625" spc="37" baseline="28571" dirty="0">
                <a:latin typeface="Cambria Math"/>
                <a:cs typeface="Cambria Math"/>
              </a:rPr>
              <a:t>2</a:t>
            </a:r>
            <a:r>
              <a:rPr sz="2625" spc="330" baseline="28571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0.5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*250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125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Cambria Math"/>
                <a:cs typeface="Cambria Math"/>
              </a:rPr>
              <a:t>𝑚𝑚</a:t>
            </a:r>
            <a:r>
              <a:rPr sz="2625" spc="37" baseline="28571" dirty="0">
                <a:latin typeface="Cambria Math"/>
                <a:cs typeface="Cambria Math"/>
              </a:rPr>
              <a:t>2</a:t>
            </a:r>
            <a:endParaRPr sz="2625" baseline="28571">
              <a:latin typeface="Cambria Math"/>
              <a:cs typeface="Cambria Math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06400" y="34290"/>
            <a:ext cx="9093200" cy="816610"/>
            <a:chOff x="406400" y="34290"/>
            <a:chExt cx="9093200" cy="816610"/>
          </a:xfrm>
        </p:grpSpPr>
        <p:sp>
          <p:nvSpPr>
            <p:cNvPr id="8" name="object 8"/>
            <p:cNvSpPr/>
            <p:nvPr/>
          </p:nvSpPr>
          <p:spPr>
            <a:xfrm>
              <a:off x="419100" y="96392"/>
              <a:ext cx="9067800" cy="742315"/>
            </a:xfrm>
            <a:custGeom>
              <a:avLst/>
              <a:gdLst/>
              <a:ahLst/>
              <a:cxnLst/>
              <a:rect l="l" t="t" r="r" b="b"/>
              <a:pathLst>
                <a:path w="9067800" h="742315">
                  <a:moveTo>
                    <a:pt x="9067800" y="0"/>
                  </a:moveTo>
                  <a:lnTo>
                    <a:pt x="9063920" y="19258"/>
                  </a:lnTo>
                  <a:lnTo>
                    <a:pt x="9053337" y="35004"/>
                  </a:lnTo>
                  <a:lnTo>
                    <a:pt x="9037635" y="45630"/>
                  </a:lnTo>
                  <a:lnTo>
                    <a:pt x="9018397" y="49529"/>
                  </a:lnTo>
                  <a:lnTo>
                    <a:pt x="49453" y="49529"/>
                  </a:lnTo>
                  <a:lnTo>
                    <a:pt x="30201" y="53409"/>
                  </a:lnTo>
                  <a:lnTo>
                    <a:pt x="14482" y="63992"/>
                  </a:lnTo>
                  <a:lnTo>
                    <a:pt x="3885" y="79694"/>
                  </a:lnTo>
                  <a:lnTo>
                    <a:pt x="0" y="98932"/>
                  </a:lnTo>
                  <a:lnTo>
                    <a:pt x="0" y="692403"/>
                  </a:lnTo>
                  <a:lnTo>
                    <a:pt x="3885" y="711642"/>
                  </a:lnTo>
                  <a:lnTo>
                    <a:pt x="14482" y="727344"/>
                  </a:lnTo>
                  <a:lnTo>
                    <a:pt x="30201" y="737927"/>
                  </a:lnTo>
                  <a:lnTo>
                    <a:pt x="49453" y="741806"/>
                  </a:lnTo>
                  <a:lnTo>
                    <a:pt x="68700" y="737927"/>
                  </a:lnTo>
                  <a:lnTo>
                    <a:pt x="84420" y="727344"/>
                  </a:lnTo>
                  <a:lnTo>
                    <a:pt x="95020" y="711642"/>
                  </a:lnTo>
                  <a:lnTo>
                    <a:pt x="98907" y="692403"/>
                  </a:lnTo>
                  <a:lnTo>
                    <a:pt x="98907" y="642873"/>
                  </a:lnTo>
                  <a:lnTo>
                    <a:pt x="9018397" y="642873"/>
                  </a:lnTo>
                  <a:lnTo>
                    <a:pt x="9037635" y="638994"/>
                  </a:lnTo>
                  <a:lnTo>
                    <a:pt x="9053337" y="628411"/>
                  </a:lnTo>
                  <a:lnTo>
                    <a:pt x="9063920" y="612709"/>
                  </a:lnTo>
                  <a:lnTo>
                    <a:pt x="9067800" y="593470"/>
                  </a:lnTo>
                  <a:lnTo>
                    <a:pt x="9067800" y="148335"/>
                  </a:lnTo>
                  <a:lnTo>
                    <a:pt x="49453" y="148335"/>
                  </a:lnTo>
                  <a:lnTo>
                    <a:pt x="49453" y="98932"/>
                  </a:lnTo>
                  <a:lnTo>
                    <a:pt x="51397" y="89277"/>
                  </a:lnTo>
                  <a:lnTo>
                    <a:pt x="56697" y="81406"/>
                  </a:lnTo>
                  <a:lnTo>
                    <a:pt x="64557" y="76108"/>
                  </a:lnTo>
                  <a:lnTo>
                    <a:pt x="74180" y="74167"/>
                  </a:lnTo>
                  <a:lnTo>
                    <a:pt x="9067800" y="74167"/>
                  </a:lnTo>
                  <a:lnTo>
                    <a:pt x="9067800" y="0"/>
                  </a:lnTo>
                  <a:close/>
                </a:path>
                <a:path w="9067800" h="742315">
                  <a:moveTo>
                    <a:pt x="9067800" y="74167"/>
                  </a:moveTo>
                  <a:lnTo>
                    <a:pt x="74180" y="74167"/>
                  </a:lnTo>
                  <a:lnTo>
                    <a:pt x="83803" y="76108"/>
                  </a:lnTo>
                  <a:lnTo>
                    <a:pt x="91663" y="81406"/>
                  </a:lnTo>
                  <a:lnTo>
                    <a:pt x="96963" y="89277"/>
                  </a:lnTo>
                  <a:lnTo>
                    <a:pt x="98907" y="98932"/>
                  </a:lnTo>
                  <a:lnTo>
                    <a:pt x="95020" y="118171"/>
                  </a:lnTo>
                  <a:lnTo>
                    <a:pt x="84420" y="133873"/>
                  </a:lnTo>
                  <a:lnTo>
                    <a:pt x="68700" y="144456"/>
                  </a:lnTo>
                  <a:lnTo>
                    <a:pt x="49453" y="148335"/>
                  </a:lnTo>
                  <a:lnTo>
                    <a:pt x="9067800" y="148335"/>
                  </a:lnTo>
                  <a:lnTo>
                    <a:pt x="9067800" y="74167"/>
                  </a:lnTo>
                  <a:close/>
                </a:path>
                <a:path w="9067800" h="742315">
                  <a:moveTo>
                    <a:pt x="8968867" y="0"/>
                  </a:moveTo>
                  <a:lnTo>
                    <a:pt x="8968867" y="49529"/>
                  </a:lnTo>
                  <a:lnTo>
                    <a:pt x="9018397" y="49529"/>
                  </a:lnTo>
                  <a:lnTo>
                    <a:pt x="9018397" y="24764"/>
                  </a:lnTo>
                  <a:lnTo>
                    <a:pt x="8993632" y="24764"/>
                  </a:lnTo>
                  <a:lnTo>
                    <a:pt x="8983976" y="22824"/>
                  </a:lnTo>
                  <a:lnTo>
                    <a:pt x="8976106" y="17525"/>
                  </a:lnTo>
                  <a:lnTo>
                    <a:pt x="8970807" y="9655"/>
                  </a:lnTo>
                  <a:lnTo>
                    <a:pt x="8968867" y="0"/>
                  </a:lnTo>
                  <a:close/>
                </a:path>
                <a:path w="9067800" h="742315">
                  <a:moveTo>
                    <a:pt x="9018397" y="0"/>
                  </a:moveTo>
                  <a:lnTo>
                    <a:pt x="9016438" y="9655"/>
                  </a:lnTo>
                  <a:lnTo>
                    <a:pt x="9011110" y="17525"/>
                  </a:lnTo>
                  <a:lnTo>
                    <a:pt x="9003234" y="22824"/>
                  </a:lnTo>
                  <a:lnTo>
                    <a:pt x="8993632" y="24764"/>
                  </a:lnTo>
                  <a:lnTo>
                    <a:pt x="9018397" y="24764"/>
                  </a:lnTo>
                  <a:lnTo>
                    <a:pt x="9018397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8553" y="46990"/>
              <a:ext cx="9018905" cy="198120"/>
            </a:xfrm>
            <a:custGeom>
              <a:avLst/>
              <a:gdLst/>
              <a:ahLst/>
              <a:cxnLst/>
              <a:rect l="l" t="t" r="r" b="b"/>
              <a:pathLst>
                <a:path w="9018905" h="198120">
                  <a:moveTo>
                    <a:pt x="24726" y="123570"/>
                  </a:moveTo>
                  <a:lnTo>
                    <a:pt x="15103" y="125511"/>
                  </a:lnTo>
                  <a:lnTo>
                    <a:pt x="7243" y="130809"/>
                  </a:lnTo>
                  <a:lnTo>
                    <a:pt x="1943" y="138680"/>
                  </a:lnTo>
                  <a:lnTo>
                    <a:pt x="0" y="148335"/>
                  </a:lnTo>
                  <a:lnTo>
                    <a:pt x="0" y="197738"/>
                  </a:lnTo>
                  <a:lnTo>
                    <a:pt x="19246" y="193859"/>
                  </a:lnTo>
                  <a:lnTo>
                    <a:pt x="34966" y="183276"/>
                  </a:lnTo>
                  <a:lnTo>
                    <a:pt x="45566" y="167574"/>
                  </a:lnTo>
                  <a:lnTo>
                    <a:pt x="49453" y="148335"/>
                  </a:lnTo>
                  <a:lnTo>
                    <a:pt x="47510" y="138680"/>
                  </a:lnTo>
                  <a:lnTo>
                    <a:pt x="42210" y="130809"/>
                  </a:lnTo>
                  <a:lnTo>
                    <a:pt x="34350" y="125511"/>
                  </a:lnTo>
                  <a:lnTo>
                    <a:pt x="24726" y="123570"/>
                  </a:lnTo>
                  <a:close/>
                </a:path>
                <a:path w="9018905" h="198120">
                  <a:moveTo>
                    <a:pt x="9018346" y="49402"/>
                  </a:moveTo>
                  <a:lnTo>
                    <a:pt x="8968943" y="49402"/>
                  </a:lnTo>
                  <a:lnTo>
                    <a:pt x="8968943" y="98932"/>
                  </a:lnTo>
                  <a:lnTo>
                    <a:pt x="8988181" y="95033"/>
                  </a:lnTo>
                  <a:lnTo>
                    <a:pt x="9003884" y="84407"/>
                  </a:lnTo>
                  <a:lnTo>
                    <a:pt x="9014466" y="68661"/>
                  </a:lnTo>
                  <a:lnTo>
                    <a:pt x="9018346" y="49402"/>
                  </a:lnTo>
                  <a:close/>
                </a:path>
                <a:path w="9018905" h="198120">
                  <a:moveTo>
                    <a:pt x="8968943" y="0"/>
                  </a:moveTo>
                  <a:lnTo>
                    <a:pt x="8949684" y="3879"/>
                  </a:lnTo>
                  <a:lnTo>
                    <a:pt x="8933938" y="14462"/>
                  </a:lnTo>
                  <a:lnTo>
                    <a:pt x="8923312" y="30164"/>
                  </a:lnTo>
                  <a:lnTo>
                    <a:pt x="8919413" y="49402"/>
                  </a:lnTo>
                  <a:lnTo>
                    <a:pt x="8921353" y="59058"/>
                  </a:lnTo>
                  <a:lnTo>
                    <a:pt x="8926652" y="66928"/>
                  </a:lnTo>
                  <a:lnTo>
                    <a:pt x="8934522" y="72227"/>
                  </a:lnTo>
                  <a:lnTo>
                    <a:pt x="8944178" y="74167"/>
                  </a:lnTo>
                  <a:lnTo>
                    <a:pt x="8953780" y="72227"/>
                  </a:lnTo>
                  <a:lnTo>
                    <a:pt x="8961656" y="66928"/>
                  </a:lnTo>
                  <a:lnTo>
                    <a:pt x="8966984" y="59058"/>
                  </a:lnTo>
                  <a:lnTo>
                    <a:pt x="8968943" y="49402"/>
                  </a:lnTo>
                  <a:lnTo>
                    <a:pt x="9018346" y="49402"/>
                  </a:lnTo>
                  <a:lnTo>
                    <a:pt x="9014466" y="30164"/>
                  </a:lnTo>
                  <a:lnTo>
                    <a:pt x="9003884" y="14462"/>
                  </a:lnTo>
                  <a:lnTo>
                    <a:pt x="8988181" y="3879"/>
                  </a:lnTo>
                  <a:lnTo>
                    <a:pt x="8968943" y="0"/>
                  </a:lnTo>
                  <a:close/>
                </a:path>
              </a:pathLst>
            </a:custGeom>
            <a:solidFill>
              <a:srgbClr val="92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9100" y="46990"/>
              <a:ext cx="9067800" cy="791210"/>
            </a:xfrm>
            <a:custGeom>
              <a:avLst/>
              <a:gdLst/>
              <a:ahLst/>
              <a:cxnLst/>
              <a:rect l="l" t="t" r="r" b="b"/>
              <a:pathLst>
                <a:path w="9067800" h="791210">
                  <a:moveTo>
                    <a:pt x="0" y="148335"/>
                  </a:moveTo>
                  <a:lnTo>
                    <a:pt x="3885" y="129097"/>
                  </a:lnTo>
                  <a:lnTo>
                    <a:pt x="14482" y="113395"/>
                  </a:lnTo>
                  <a:lnTo>
                    <a:pt x="30201" y="102812"/>
                  </a:lnTo>
                  <a:lnTo>
                    <a:pt x="49453" y="98932"/>
                  </a:lnTo>
                  <a:lnTo>
                    <a:pt x="8968867" y="98932"/>
                  </a:lnTo>
                  <a:lnTo>
                    <a:pt x="8968867" y="49402"/>
                  </a:lnTo>
                  <a:lnTo>
                    <a:pt x="8972766" y="30164"/>
                  </a:lnTo>
                  <a:lnTo>
                    <a:pt x="8983392" y="14462"/>
                  </a:lnTo>
                  <a:lnTo>
                    <a:pt x="8999138" y="3879"/>
                  </a:lnTo>
                  <a:lnTo>
                    <a:pt x="9018397" y="0"/>
                  </a:lnTo>
                  <a:lnTo>
                    <a:pt x="9037635" y="3879"/>
                  </a:lnTo>
                  <a:lnTo>
                    <a:pt x="9053337" y="14462"/>
                  </a:lnTo>
                  <a:lnTo>
                    <a:pt x="9063920" y="30164"/>
                  </a:lnTo>
                  <a:lnTo>
                    <a:pt x="9067800" y="49402"/>
                  </a:lnTo>
                  <a:lnTo>
                    <a:pt x="9067800" y="642873"/>
                  </a:lnTo>
                  <a:lnTo>
                    <a:pt x="9063920" y="662112"/>
                  </a:lnTo>
                  <a:lnTo>
                    <a:pt x="9053337" y="677814"/>
                  </a:lnTo>
                  <a:lnTo>
                    <a:pt x="9037635" y="688397"/>
                  </a:lnTo>
                  <a:lnTo>
                    <a:pt x="9018397" y="692276"/>
                  </a:lnTo>
                  <a:lnTo>
                    <a:pt x="98907" y="692276"/>
                  </a:lnTo>
                  <a:lnTo>
                    <a:pt x="98907" y="741806"/>
                  </a:lnTo>
                  <a:lnTo>
                    <a:pt x="95020" y="761045"/>
                  </a:lnTo>
                  <a:lnTo>
                    <a:pt x="84420" y="776747"/>
                  </a:lnTo>
                  <a:lnTo>
                    <a:pt x="68700" y="787330"/>
                  </a:lnTo>
                  <a:lnTo>
                    <a:pt x="49453" y="791209"/>
                  </a:lnTo>
                  <a:lnTo>
                    <a:pt x="30201" y="787330"/>
                  </a:lnTo>
                  <a:lnTo>
                    <a:pt x="14482" y="776747"/>
                  </a:lnTo>
                  <a:lnTo>
                    <a:pt x="3885" y="761045"/>
                  </a:lnTo>
                  <a:lnTo>
                    <a:pt x="0" y="741806"/>
                  </a:lnTo>
                  <a:lnTo>
                    <a:pt x="0" y="148335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75267" y="83693"/>
              <a:ext cx="124332" cy="7492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6400" y="157860"/>
              <a:ext cx="124307" cy="9956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18007" y="195326"/>
              <a:ext cx="0" cy="544195"/>
            </a:xfrm>
            <a:custGeom>
              <a:avLst/>
              <a:gdLst/>
              <a:ahLst/>
              <a:cxnLst/>
              <a:rect l="l" t="t" r="r" b="b"/>
              <a:pathLst>
                <a:path h="544195">
                  <a:moveTo>
                    <a:pt x="0" y="0"/>
                  </a:moveTo>
                  <a:lnTo>
                    <a:pt x="0" y="543940"/>
                  </a:lnTo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201926" y="97662"/>
            <a:ext cx="55537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Design</a:t>
            </a:r>
            <a:r>
              <a:rPr spc="-25" dirty="0"/>
              <a:t> </a:t>
            </a:r>
            <a:r>
              <a:rPr spc="-5" dirty="0"/>
              <a:t>of </a:t>
            </a:r>
            <a:r>
              <a:rPr spc="-10" dirty="0"/>
              <a:t>PEC </a:t>
            </a:r>
            <a:r>
              <a:rPr spc="-5" dirty="0"/>
              <a:t>Column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12140" y="731566"/>
            <a:ext cx="6962140" cy="179197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1125"/>
              </a:spcBef>
            </a:pPr>
            <a:r>
              <a:rPr sz="2800" u="heavy" spc="-2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Solution: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2400" spc="-5" dirty="0">
                <a:latin typeface="Times New Roman"/>
                <a:cs typeface="Times New Roman"/>
              </a:rPr>
              <a:t>Geometric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Limit:</a:t>
            </a:r>
            <a:endParaRPr sz="240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1800" dirty="0">
                <a:latin typeface="Times New Roman"/>
                <a:cs typeface="Times New Roman"/>
              </a:rPr>
              <a:t>f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should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between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0.9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1.1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  <a:tabLst>
                <a:tab pos="4476115" algn="l"/>
              </a:tabLst>
            </a:pPr>
            <a:r>
              <a:rPr sz="2400" spc="-5" dirty="0">
                <a:latin typeface="Times New Roman"/>
                <a:cs typeface="Times New Roman"/>
              </a:rPr>
              <a:t>Here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</a:t>
            </a:r>
            <a:r>
              <a:rPr sz="1800" spc="-5" dirty="0">
                <a:latin typeface="Times New Roman"/>
                <a:cs typeface="Times New Roman"/>
              </a:rPr>
              <a:t>f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1.1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=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440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mm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&amp;	0.9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x 400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= 360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mm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19400" y="3200400"/>
            <a:ext cx="208279" cy="1249045"/>
          </a:xfrm>
          <a:custGeom>
            <a:avLst/>
            <a:gdLst/>
            <a:ahLst/>
            <a:cxnLst/>
            <a:rect l="l" t="t" r="r" b="b"/>
            <a:pathLst>
              <a:path w="208280" h="1249045">
                <a:moveTo>
                  <a:pt x="208152" y="1248664"/>
                </a:moveTo>
                <a:lnTo>
                  <a:pt x="167610" y="1240482"/>
                </a:lnTo>
                <a:lnTo>
                  <a:pt x="134508" y="1218168"/>
                </a:lnTo>
                <a:lnTo>
                  <a:pt x="112194" y="1185066"/>
                </a:lnTo>
                <a:lnTo>
                  <a:pt x="104012" y="1144524"/>
                </a:lnTo>
                <a:lnTo>
                  <a:pt x="104012" y="728344"/>
                </a:lnTo>
                <a:lnTo>
                  <a:pt x="95833" y="687875"/>
                </a:lnTo>
                <a:lnTo>
                  <a:pt x="73533" y="654812"/>
                </a:lnTo>
                <a:lnTo>
                  <a:pt x="40469" y="632511"/>
                </a:lnTo>
                <a:lnTo>
                  <a:pt x="0" y="624332"/>
                </a:lnTo>
                <a:lnTo>
                  <a:pt x="40469" y="616152"/>
                </a:lnTo>
                <a:lnTo>
                  <a:pt x="73533" y="593852"/>
                </a:lnTo>
                <a:lnTo>
                  <a:pt x="95833" y="560788"/>
                </a:lnTo>
                <a:lnTo>
                  <a:pt x="104012" y="520319"/>
                </a:lnTo>
                <a:lnTo>
                  <a:pt x="104012" y="104012"/>
                </a:lnTo>
                <a:lnTo>
                  <a:pt x="112194" y="63543"/>
                </a:lnTo>
                <a:lnTo>
                  <a:pt x="134508" y="30480"/>
                </a:lnTo>
                <a:lnTo>
                  <a:pt x="167610" y="8179"/>
                </a:lnTo>
                <a:lnTo>
                  <a:pt x="20815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65086" y="3200400"/>
            <a:ext cx="208279" cy="1249045"/>
          </a:xfrm>
          <a:custGeom>
            <a:avLst/>
            <a:gdLst/>
            <a:ahLst/>
            <a:cxnLst/>
            <a:rect l="l" t="t" r="r" b="b"/>
            <a:pathLst>
              <a:path w="208279" h="1249045">
                <a:moveTo>
                  <a:pt x="0" y="0"/>
                </a:moveTo>
                <a:lnTo>
                  <a:pt x="40542" y="8179"/>
                </a:lnTo>
                <a:lnTo>
                  <a:pt x="73644" y="30480"/>
                </a:lnTo>
                <a:lnTo>
                  <a:pt x="95958" y="63543"/>
                </a:lnTo>
                <a:lnTo>
                  <a:pt x="104140" y="104012"/>
                </a:lnTo>
                <a:lnTo>
                  <a:pt x="104140" y="520319"/>
                </a:lnTo>
                <a:lnTo>
                  <a:pt x="112319" y="560788"/>
                </a:lnTo>
                <a:lnTo>
                  <a:pt x="134620" y="593852"/>
                </a:lnTo>
                <a:lnTo>
                  <a:pt x="167683" y="616152"/>
                </a:lnTo>
                <a:lnTo>
                  <a:pt x="208153" y="624332"/>
                </a:lnTo>
                <a:lnTo>
                  <a:pt x="167683" y="632511"/>
                </a:lnTo>
                <a:lnTo>
                  <a:pt x="134620" y="654812"/>
                </a:lnTo>
                <a:lnTo>
                  <a:pt x="112319" y="687875"/>
                </a:lnTo>
                <a:lnTo>
                  <a:pt x="104140" y="728344"/>
                </a:lnTo>
                <a:lnTo>
                  <a:pt x="104140" y="1144524"/>
                </a:lnTo>
                <a:lnTo>
                  <a:pt x="95958" y="1185066"/>
                </a:lnTo>
                <a:lnTo>
                  <a:pt x="73644" y="1218168"/>
                </a:lnTo>
                <a:lnTo>
                  <a:pt x="40542" y="1240482"/>
                </a:lnTo>
                <a:lnTo>
                  <a:pt x="0" y="12486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10000" y="5073650"/>
            <a:ext cx="175895" cy="1054100"/>
          </a:xfrm>
          <a:custGeom>
            <a:avLst/>
            <a:gdLst/>
            <a:ahLst/>
            <a:cxnLst/>
            <a:rect l="l" t="t" r="r" b="b"/>
            <a:pathLst>
              <a:path w="175895" h="1054100">
                <a:moveTo>
                  <a:pt x="175640" y="1054036"/>
                </a:moveTo>
                <a:lnTo>
                  <a:pt x="141462" y="1047135"/>
                </a:lnTo>
                <a:lnTo>
                  <a:pt x="113569" y="1028314"/>
                </a:lnTo>
                <a:lnTo>
                  <a:pt x="94773" y="1000399"/>
                </a:lnTo>
                <a:lnTo>
                  <a:pt x="87884" y="966216"/>
                </a:lnTo>
                <a:lnTo>
                  <a:pt x="87884" y="614883"/>
                </a:lnTo>
                <a:lnTo>
                  <a:pt x="80974" y="580692"/>
                </a:lnTo>
                <a:lnTo>
                  <a:pt x="62134" y="552773"/>
                </a:lnTo>
                <a:lnTo>
                  <a:pt x="34198" y="533951"/>
                </a:lnTo>
                <a:lnTo>
                  <a:pt x="0" y="527050"/>
                </a:lnTo>
                <a:lnTo>
                  <a:pt x="34198" y="520140"/>
                </a:lnTo>
                <a:lnTo>
                  <a:pt x="62134" y="501300"/>
                </a:lnTo>
                <a:lnTo>
                  <a:pt x="80974" y="473364"/>
                </a:lnTo>
                <a:lnTo>
                  <a:pt x="87884" y="439166"/>
                </a:lnTo>
                <a:lnTo>
                  <a:pt x="87884" y="87883"/>
                </a:lnTo>
                <a:lnTo>
                  <a:pt x="94773" y="53685"/>
                </a:lnTo>
                <a:lnTo>
                  <a:pt x="113569" y="25749"/>
                </a:lnTo>
                <a:lnTo>
                  <a:pt x="141462" y="6909"/>
                </a:lnTo>
                <a:lnTo>
                  <a:pt x="1756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39758" y="5073650"/>
            <a:ext cx="175895" cy="1054100"/>
          </a:xfrm>
          <a:custGeom>
            <a:avLst/>
            <a:gdLst/>
            <a:ahLst/>
            <a:cxnLst/>
            <a:rect l="l" t="t" r="r" b="b"/>
            <a:pathLst>
              <a:path w="175895" h="1054100">
                <a:moveTo>
                  <a:pt x="0" y="0"/>
                </a:moveTo>
                <a:lnTo>
                  <a:pt x="34178" y="6909"/>
                </a:lnTo>
                <a:lnTo>
                  <a:pt x="62071" y="25749"/>
                </a:lnTo>
                <a:lnTo>
                  <a:pt x="80867" y="53685"/>
                </a:lnTo>
                <a:lnTo>
                  <a:pt x="87757" y="87883"/>
                </a:lnTo>
                <a:lnTo>
                  <a:pt x="87757" y="439166"/>
                </a:lnTo>
                <a:lnTo>
                  <a:pt x="94666" y="473364"/>
                </a:lnTo>
                <a:lnTo>
                  <a:pt x="113506" y="501300"/>
                </a:lnTo>
                <a:lnTo>
                  <a:pt x="141442" y="520140"/>
                </a:lnTo>
                <a:lnTo>
                  <a:pt x="175641" y="527050"/>
                </a:lnTo>
                <a:lnTo>
                  <a:pt x="141442" y="533951"/>
                </a:lnTo>
                <a:lnTo>
                  <a:pt x="113506" y="552773"/>
                </a:lnTo>
                <a:lnTo>
                  <a:pt x="94666" y="580692"/>
                </a:lnTo>
                <a:lnTo>
                  <a:pt x="87757" y="614883"/>
                </a:lnTo>
                <a:lnTo>
                  <a:pt x="87757" y="966216"/>
                </a:lnTo>
                <a:lnTo>
                  <a:pt x="80867" y="1000399"/>
                </a:lnTo>
                <a:lnTo>
                  <a:pt x="62071" y="1028314"/>
                </a:lnTo>
                <a:lnTo>
                  <a:pt x="34178" y="1047135"/>
                </a:lnTo>
                <a:lnTo>
                  <a:pt x="0" y="105403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970009" y="5200650"/>
            <a:ext cx="608965" cy="851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latin typeface="Calibri"/>
                <a:cs typeface="Calibri"/>
              </a:rPr>
              <a:t>Taken</a:t>
            </a:r>
            <a:endParaRPr sz="1800">
              <a:latin typeface="Calibri"/>
              <a:cs typeface="Calibri"/>
            </a:endParaRPr>
          </a:p>
          <a:p>
            <a:pPr marL="38100">
              <a:lnSpc>
                <a:spcPts val="2140"/>
              </a:lnSpc>
              <a:spcBef>
                <a:spcPts val="60"/>
              </a:spcBef>
            </a:pPr>
            <a:r>
              <a:rPr sz="1800" dirty="0">
                <a:latin typeface="Times New Roman"/>
                <a:cs typeface="Times New Roman"/>
              </a:rPr>
              <a:t>125</a:t>
            </a:r>
            <a:endParaRPr sz="1800">
              <a:latin typeface="Times New Roman"/>
              <a:cs typeface="Times New Roman"/>
            </a:endParaRPr>
          </a:p>
          <a:p>
            <a:pPr marL="38100">
              <a:lnSpc>
                <a:spcPts val="2140"/>
              </a:lnSpc>
            </a:pPr>
            <a:r>
              <a:rPr sz="1800" spc="25" dirty="0">
                <a:latin typeface="Cambria Math"/>
                <a:cs typeface="Cambria Math"/>
              </a:rPr>
              <a:t>𝑚𝑚</a:t>
            </a:r>
            <a:r>
              <a:rPr sz="1950" spc="37" baseline="27777" dirty="0">
                <a:latin typeface="Cambria Math"/>
                <a:cs typeface="Cambria Math"/>
              </a:rPr>
              <a:t>2</a:t>
            </a:r>
            <a:endParaRPr sz="1950" baseline="27777">
              <a:latin typeface="Cambria Math"/>
              <a:cs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55973" y="1500377"/>
            <a:ext cx="771525" cy="269240"/>
          </a:xfrm>
          <a:custGeom>
            <a:avLst/>
            <a:gdLst/>
            <a:ahLst/>
            <a:cxnLst/>
            <a:rect l="l" t="t" r="r" b="b"/>
            <a:pathLst>
              <a:path w="771525" h="269239">
                <a:moveTo>
                  <a:pt x="700404" y="0"/>
                </a:moveTo>
                <a:lnTo>
                  <a:pt x="697738" y="9017"/>
                </a:lnTo>
                <a:lnTo>
                  <a:pt x="710074" y="15368"/>
                </a:lnTo>
                <a:lnTo>
                  <a:pt x="720804" y="24685"/>
                </a:lnTo>
                <a:lnTo>
                  <a:pt x="743416" y="69717"/>
                </a:lnTo>
                <a:lnTo>
                  <a:pt x="750222" y="110916"/>
                </a:lnTo>
                <a:lnTo>
                  <a:pt x="751077" y="134493"/>
                </a:lnTo>
                <a:lnTo>
                  <a:pt x="750222" y="158067"/>
                </a:lnTo>
                <a:lnTo>
                  <a:pt x="743416" y="199215"/>
                </a:lnTo>
                <a:lnTo>
                  <a:pt x="720804" y="244236"/>
                </a:lnTo>
                <a:lnTo>
                  <a:pt x="697738" y="259969"/>
                </a:lnTo>
                <a:lnTo>
                  <a:pt x="700404" y="268859"/>
                </a:lnTo>
                <a:lnTo>
                  <a:pt x="742481" y="239516"/>
                </a:lnTo>
                <a:lnTo>
                  <a:pt x="760676" y="203180"/>
                </a:lnTo>
                <a:lnTo>
                  <a:pt x="769872" y="159087"/>
                </a:lnTo>
                <a:lnTo>
                  <a:pt x="771016" y="134493"/>
                </a:lnTo>
                <a:lnTo>
                  <a:pt x="769872" y="109843"/>
                </a:lnTo>
                <a:lnTo>
                  <a:pt x="760676" y="65734"/>
                </a:lnTo>
                <a:lnTo>
                  <a:pt x="742481" y="29342"/>
                </a:lnTo>
                <a:lnTo>
                  <a:pt x="716383" y="6240"/>
                </a:lnTo>
                <a:lnTo>
                  <a:pt x="700404" y="0"/>
                </a:lnTo>
                <a:close/>
              </a:path>
              <a:path w="771525" h="269239">
                <a:moveTo>
                  <a:pt x="70612" y="0"/>
                </a:moveTo>
                <a:lnTo>
                  <a:pt x="28535" y="29342"/>
                </a:lnTo>
                <a:lnTo>
                  <a:pt x="10340" y="65734"/>
                </a:lnTo>
                <a:lnTo>
                  <a:pt x="1144" y="109843"/>
                </a:lnTo>
                <a:lnTo>
                  <a:pt x="0" y="134493"/>
                </a:lnTo>
                <a:lnTo>
                  <a:pt x="1144" y="159087"/>
                </a:lnTo>
                <a:lnTo>
                  <a:pt x="10340" y="203180"/>
                </a:lnTo>
                <a:lnTo>
                  <a:pt x="28535" y="239516"/>
                </a:lnTo>
                <a:lnTo>
                  <a:pt x="70612" y="268859"/>
                </a:lnTo>
                <a:lnTo>
                  <a:pt x="73278" y="259969"/>
                </a:lnTo>
                <a:lnTo>
                  <a:pt x="60942" y="253561"/>
                </a:lnTo>
                <a:lnTo>
                  <a:pt x="50212" y="244236"/>
                </a:lnTo>
                <a:lnTo>
                  <a:pt x="27600" y="199215"/>
                </a:lnTo>
                <a:lnTo>
                  <a:pt x="20794" y="158067"/>
                </a:lnTo>
                <a:lnTo>
                  <a:pt x="19938" y="134493"/>
                </a:lnTo>
                <a:lnTo>
                  <a:pt x="20794" y="110916"/>
                </a:lnTo>
                <a:lnTo>
                  <a:pt x="27600" y="69717"/>
                </a:lnTo>
                <a:lnTo>
                  <a:pt x="50212" y="24685"/>
                </a:lnTo>
                <a:lnTo>
                  <a:pt x="73278" y="9017"/>
                </a:lnTo>
                <a:lnTo>
                  <a:pt x="706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99280" y="1463421"/>
            <a:ext cx="67627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spc="25" dirty="0">
                <a:latin typeface="Cambria Math"/>
                <a:cs typeface="Cambria Math"/>
              </a:rPr>
              <a:t>п∗12</a:t>
            </a:r>
            <a:r>
              <a:rPr sz="2175" spc="37" baseline="24904" dirty="0">
                <a:latin typeface="Cambria Math"/>
                <a:cs typeface="Cambria Math"/>
              </a:rPr>
              <a:t>2</a:t>
            </a:r>
            <a:endParaRPr sz="2175" baseline="24904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26229" y="1805177"/>
            <a:ext cx="15430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40" dirty="0">
                <a:latin typeface="Cambria Math"/>
                <a:cs typeface="Cambria Math"/>
              </a:rPr>
              <a:t>4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36415" y="1789810"/>
            <a:ext cx="809625" cy="20320"/>
          </a:xfrm>
          <a:custGeom>
            <a:avLst/>
            <a:gdLst/>
            <a:ahLst/>
            <a:cxnLst/>
            <a:rect l="l" t="t" r="r" b="b"/>
            <a:pathLst>
              <a:path w="809625" h="20319">
                <a:moveTo>
                  <a:pt x="809243" y="0"/>
                </a:moveTo>
                <a:lnTo>
                  <a:pt x="0" y="0"/>
                </a:lnTo>
                <a:lnTo>
                  <a:pt x="0" y="19812"/>
                </a:lnTo>
                <a:lnTo>
                  <a:pt x="809243" y="19812"/>
                </a:lnTo>
                <a:lnTo>
                  <a:pt x="809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684521" y="1568577"/>
            <a:ext cx="41071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790575" algn="l"/>
                <a:tab pos="2362200" algn="l"/>
              </a:tabLst>
            </a:pPr>
            <a:r>
              <a:rPr sz="2400" spc="-25" dirty="0">
                <a:latin typeface="Times New Roman"/>
                <a:cs typeface="Times New Roman"/>
              </a:rPr>
              <a:t>=113	</a:t>
            </a:r>
            <a:r>
              <a:rPr sz="2400" spc="25" dirty="0">
                <a:latin typeface="Cambria Math"/>
                <a:cs typeface="Cambria Math"/>
              </a:rPr>
              <a:t>𝑚𝑚</a:t>
            </a:r>
            <a:r>
              <a:rPr sz="2625" spc="37" baseline="28571" dirty="0">
                <a:latin typeface="Cambria Math"/>
                <a:cs typeface="Cambria Math"/>
              </a:rPr>
              <a:t>2</a:t>
            </a:r>
            <a:r>
              <a:rPr sz="2625" spc="434" baseline="28571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˂ 125	</a:t>
            </a:r>
            <a:r>
              <a:rPr sz="2400" spc="25" dirty="0">
                <a:latin typeface="Cambria Math"/>
                <a:cs typeface="Cambria Math"/>
              </a:rPr>
              <a:t>𝑚𝑚</a:t>
            </a:r>
            <a:r>
              <a:rPr sz="2625" spc="37" baseline="28571" dirty="0">
                <a:latin typeface="Cambria Math"/>
                <a:cs typeface="Cambria Math"/>
              </a:rPr>
              <a:t>2</a:t>
            </a:r>
            <a:r>
              <a:rPr sz="2625" spc="390" baseline="28571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not</a:t>
            </a:r>
            <a:r>
              <a:rPr sz="24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ok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1005941" y="2017014"/>
            <a:ext cx="434530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76095" algn="l"/>
              </a:tabLst>
            </a:pPr>
            <a:r>
              <a:rPr spc="-30" dirty="0"/>
              <a:t>Tie</a:t>
            </a:r>
            <a:r>
              <a:rPr spc="-10" dirty="0"/>
              <a:t> </a:t>
            </a:r>
            <a:r>
              <a:rPr dirty="0"/>
              <a:t>bar</a:t>
            </a:r>
            <a:r>
              <a:rPr spc="-10" dirty="0"/>
              <a:t> </a:t>
            </a:r>
            <a:r>
              <a:rPr dirty="0"/>
              <a:t>cover	≥</a:t>
            </a:r>
            <a:r>
              <a:rPr spc="-35" dirty="0"/>
              <a:t> </a:t>
            </a:r>
            <a:r>
              <a:rPr dirty="0"/>
              <a:t>30</a:t>
            </a:r>
            <a:r>
              <a:rPr spc="-30" dirty="0"/>
              <a:t> </a:t>
            </a:r>
            <a:r>
              <a:rPr spc="-20" dirty="0"/>
              <a:t>mm</a:t>
            </a:r>
          </a:p>
          <a:p>
            <a:pPr marL="12700" marR="38735">
              <a:lnSpc>
                <a:spcPct val="100000"/>
              </a:lnSpc>
            </a:pPr>
            <a:r>
              <a:rPr spc="-5" dirty="0"/>
              <a:t>Here,</a:t>
            </a:r>
            <a:r>
              <a:rPr spc="5" dirty="0"/>
              <a:t> </a:t>
            </a:r>
            <a:r>
              <a:rPr spc="-5" dirty="0"/>
              <a:t>cover</a:t>
            </a:r>
            <a:r>
              <a:rPr spc="-20" dirty="0"/>
              <a:t> </a:t>
            </a:r>
            <a:r>
              <a:rPr spc="-5" dirty="0"/>
              <a:t>=</a:t>
            </a:r>
            <a:r>
              <a:rPr spc="10" dirty="0"/>
              <a:t> </a:t>
            </a:r>
            <a:r>
              <a:rPr spc="-10" dirty="0"/>
              <a:t>38mm</a:t>
            </a:r>
            <a:r>
              <a:rPr dirty="0"/>
              <a:t> </a:t>
            </a:r>
            <a:r>
              <a:rPr spc="-5" dirty="0"/>
              <a:t>&gt;</a:t>
            </a:r>
            <a:r>
              <a:rPr spc="10" dirty="0"/>
              <a:t> </a:t>
            </a:r>
            <a:r>
              <a:rPr spc="-5" dirty="0"/>
              <a:t>30</a:t>
            </a:r>
            <a:r>
              <a:rPr dirty="0"/>
              <a:t> </a:t>
            </a:r>
            <a:r>
              <a:rPr spc="-15" dirty="0"/>
              <a:t>mm</a:t>
            </a:r>
            <a:r>
              <a:rPr spc="10" dirty="0"/>
              <a:t> </a:t>
            </a:r>
            <a:r>
              <a:rPr spc="-5" dirty="0"/>
              <a:t>(</a:t>
            </a:r>
            <a:r>
              <a:rPr spc="-5" dirty="0">
                <a:solidFill>
                  <a:srgbClr val="FF0000"/>
                </a:solidFill>
              </a:rPr>
              <a:t>ok</a:t>
            </a:r>
            <a:r>
              <a:rPr spc="-5" dirty="0"/>
              <a:t>)</a:t>
            </a:r>
            <a:endParaRPr sz="1800" dirty="0"/>
          </a:p>
        </p:txBody>
      </p:sp>
      <p:grpSp>
        <p:nvGrpSpPr>
          <p:cNvPr id="35" name="object 35"/>
          <p:cNvGrpSpPr/>
          <p:nvPr/>
        </p:nvGrpSpPr>
        <p:grpSpPr>
          <a:xfrm>
            <a:off x="406400" y="115570"/>
            <a:ext cx="9093200" cy="760730"/>
            <a:chOff x="406400" y="115570"/>
            <a:chExt cx="9093200" cy="760730"/>
          </a:xfrm>
        </p:grpSpPr>
        <p:sp>
          <p:nvSpPr>
            <p:cNvPr id="36" name="object 36"/>
            <p:cNvSpPr/>
            <p:nvPr/>
          </p:nvSpPr>
          <p:spPr>
            <a:xfrm>
              <a:off x="419100" y="174244"/>
              <a:ext cx="9067800" cy="688975"/>
            </a:xfrm>
            <a:custGeom>
              <a:avLst/>
              <a:gdLst/>
              <a:ahLst/>
              <a:cxnLst/>
              <a:rect l="l" t="t" r="r" b="b"/>
              <a:pathLst>
                <a:path w="9067800" h="688975">
                  <a:moveTo>
                    <a:pt x="9067800" y="0"/>
                  </a:moveTo>
                  <a:lnTo>
                    <a:pt x="9064188" y="17899"/>
                  </a:lnTo>
                  <a:lnTo>
                    <a:pt x="9054338" y="32511"/>
                  </a:lnTo>
                  <a:lnTo>
                    <a:pt x="9039725" y="42362"/>
                  </a:lnTo>
                  <a:lnTo>
                    <a:pt x="9021826" y="45974"/>
                  </a:lnTo>
                  <a:lnTo>
                    <a:pt x="45923" y="45974"/>
                  </a:lnTo>
                  <a:lnTo>
                    <a:pt x="28048" y="49583"/>
                  </a:lnTo>
                  <a:lnTo>
                    <a:pt x="13450" y="59420"/>
                  </a:lnTo>
                  <a:lnTo>
                    <a:pt x="3608" y="73995"/>
                  </a:lnTo>
                  <a:lnTo>
                    <a:pt x="0" y="91821"/>
                  </a:lnTo>
                  <a:lnTo>
                    <a:pt x="0" y="642873"/>
                  </a:lnTo>
                  <a:lnTo>
                    <a:pt x="3608" y="660773"/>
                  </a:lnTo>
                  <a:lnTo>
                    <a:pt x="13450" y="675385"/>
                  </a:lnTo>
                  <a:lnTo>
                    <a:pt x="28048" y="685236"/>
                  </a:lnTo>
                  <a:lnTo>
                    <a:pt x="45923" y="688847"/>
                  </a:lnTo>
                  <a:lnTo>
                    <a:pt x="63798" y="685236"/>
                  </a:lnTo>
                  <a:lnTo>
                    <a:pt x="78395" y="675385"/>
                  </a:lnTo>
                  <a:lnTo>
                    <a:pt x="88237" y="660773"/>
                  </a:lnTo>
                  <a:lnTo>
                    <a:pt x="91846" y="642873"/>
                  </a:lnTo>
                  <a:lnTo>
                    <a:pt x="91846" y="597026"/>
                  </a:lnTo>
                  <a:lnTo>
                    <a:pt x="9021826" y="597026"/>
                  </a:lnTo>
                  <a:lnTo>
                    <a:pt x="9039725" y="593415"/>
                  </a:lnTo>
                  <a:lnTo>
                    <a:pt x="9054338" y="583564"/>
                  </a:lnTo>
                  <a:lnTo>
                    <a:pt x="9064188" y="568952"/>
                  </a:lnTo>
                  <a:lnTo>
                    <a:pt x="9067800" y="551052"/>
                  </a:lnTo>
                  <a:lnTo>
                    <a:pt x="9067800" y="137795"/>
                  </a:lnTo>
                  <a:lnTo>
                    <a:pt x="45923" y="137795"/>
                  </a:lnTo>
                  <a:lnTo>
                    <a:pt x="45923" y="91821"/>
                  </a:lnTo>
                  <a:lnTo>
                    <a:pt x="47726" y="82871"/>
                  </a:lnTo>
                  <a:lnTo>
                    <a:pt x="52646" y="75565"/>
                  </a:lnTo>
                  <a:lnTo>
                    <a:pt x="59944" y="70639"/>
                  </a:lnTo>
                  <a:lnTo>
                    <a:pt x="68884" y="68833"/>
                  </a:lnTo>
                  <a:lnTo>
                    <a:pt x="9067800" y="68833"/>
                  </a:lnTo>
                  <a:lnTo>
                    <a:pt x="9067800" y="0"/>
                  </a:lnTo>
                  <a:close/>
                </a:path>
                <a:path w="9067800" h="688975">
                  <a:moveTo>
                    <a:pt x="9067800" y="68833"/>
                  </a:moveTo>
                  <a:lnTo>
                    <a:pt x="68884" y="68833"/>
                  </a:lnTo>
                  <a:lnTo>
                    <a:pt x="77819" y="70639"/>
                  </a:lnTo>
                  <a:lnTo>
                    <a:pt x="85118" y="75565"/>
                  </a:lnTo>
                  <a:lnTo>
                    <a:pt x="90041" y="82871"/>
                  </a:lnTo>
                  <a:lnTo>
                    <a:pt x="91846" y="91821"/>
                  </a:lnTo>
                  <a:lnTo>
                    <a:pt x="88237" y="109720"/>
                  </a:lnTo>
                  <a:lnTo>
                    <a:pt x="78395" y="124333"/>
                  </a:lnTo>
                  <a:lnTo>
                    <a:pt x="63798" y="134183"/>
                  </a:lnTo>
                  <a:lnTo>
                    <a:pt x="45923" y="137795"/>
                  </a:lnTo>
                  <a:lnTo>
                    <a:pt x="9067800" y="137795"/>
                  </a:lnTo>
                  <a:lnTo>
                    <a:pt x="9067800" y="68833"/>
                  </a:lnTo>
                  <a:close/>
                </a:path>
                <a:path w="9067800" h="688975">
                  <a:moveTo>
                    <a:pt x="8975979" y="0"/>
                  </a:moveTo>
                  <a:lnTo>
                    <a:pt x="8975979" y="45974"/>
                  </a:lnTo>
                  <a:lnTo>
                    <a:pt x="9021826" y="45974"/>
                  </a:lnTo>
                  <a:lnTo>
                    <a:pt x="9021826" y="22986"/>
                  </a:lnTo>
                  <a:lnTo>
                    <a:pt x="8998966" y="22986"/>
                  </a:lnTo>
                  <a:lnTo>
                    <a:pt x="8990016" y="21181"/>
                  </a:lnTo>
                  <a:lnTo>
                    <a:pt x="8982710" y="16255"/>
                  </a:lnTo>
                  <a:lnTo>
                    <a:pt x="8977784" y="8949"/>
                  </a:lnTo>
                  <a:lnTo>
                    <a:pt x="8975979" y="0"/>
                  </a:lnTo>
                  <a:close/>
                </a:path>
                <a:path w="9067800" h="688975">
                  <a:moveTo>
                    <a:pt x="9021826" y="0"/>
                  </a:moveTo>
                  <a:lnTo>
                    <a:pt x="9020022" y="8949"/>
                  </a:lnTo>
                  <a:lnTo>
                    <a:pt x="9015110" y="16255"/>
                  </a:lnTo>
                  <a:lnTo>
                    <a:pt x="9007842" y="21181"/>
                  </a:lnTo>
                  <a:lnTo>
                    <a:pt x="8998966" y="22986"/>
                  </a:lnTo>
                  <a:lnTo>
                    <a:pt x="9021826" y="22986"/>
                  </a:lnTo>
                  <a:lnTo>
                    <a:pt x="9021826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65023" y="128270"/>
              <a:ext cx="9022080" cy="184150"/>
            </a:xfrm>
            <a:custGeom>
              <a:avLst/>
              <a:gdLst/>
              <a:ahLst/>
              <a:cxnLst/>
              <a:rect l="l" t="t" r="r" b="b"/>
              <a:pathLst>
                <a:path w="9022080" h="184150">
                  <a:moveTo>
                    <a:pt x="22961" y="114807"/>
                  </a:moveTo>
                  <a:lnTo>
                    <a:pt x="14021" y="116613"/>
                  </a:lnTo>
                  <a:lnTo>
                    <a:pt x="6723" y="121539"/>
                  </a:lnTo>
                  <a:lnTo>
                    <a:pt x="1803" y="128845"/>
                  </a:lnTo>
                  <a:lnTo>
                    <a:pt x="0" y="137795"/>
                  </a:lnTo>
                  <a:lnTo>
                    <a:pt x="0" y="183769"/>
                  </a:lnTo>
                  <a:lnTo>
                    <a:pt x="17875" y="180157"/>
                  </a:lnTo>
                  <a:lnTo>
                    <a:pt x="32472" y="170307"/>
                  </a:lnTo>
                  <a:lnTo>
                    <a:pt x="42314" y="155694"/>
                  </a:lnTo>
                  <a:lnTo>
                    <a:pt x="45923" y="137795"/>
                  </a:lnTo>
                  <a:lnTo>
                    <a:pt x="44117" y="128845"/>
                  </a:lnTo>
                  <a:lnTo>
                    <a:pt x="39195" y="121539"/>
                  </a:lnTo>
                  <a:lnTo>
                    <a:pt x="31896" y="116613"/>
                  </a:lnTo>
                  <a:lnTo>
                    <a:pt x="22961" y="114807"/>
                  </a:lnTo>
                  <a:close/>
                </a:path>
                <a:path w="9022080" h="184150">
                  <a:moveTo>
                    <a:pt x="9021876" y="45974"/>
                  </a:moveTo>
                  <a:lnTo>
                    <a:pt x="8975902" y="45974"/>
                  </a:lnTo>
                  <a:lnTo>
                    <a:pt x="8975902" y="91948"/>
                  </a:lnTo>
                  <a:lnTo>
                    <a:pt x="8993801" y="88336"/>
                  </a:lnTo>
                  <a:lnTo>
                    <a:pt x="9008414" y="78486"/>
                  </a:lnTo>
                  <a:lnTo>
                    <a:pt x="9018265" y="63873"/>
                  </a:lnTo>
                  <a:lnTo>
                    <a:pt x="9021876" y="45974"/>
                  </a:lnTo>
                  <a:close/>
                </a:path>
                <a:path w="9022080" h="184150">
                  <a:moveTo>
                    <a:pt x="8975902" y="0"/>
                  </a:moveTo>
                  <a:lnTo>
                    <a:pt x="8958077" y="3611"/>
                  </a:lnTo>
                  <a:lnTo>
                    <a:pt x="8943501" y="13462"/>
                  </a:lnTo>
                  <a:lnTo>
                    <a:pt x="8933665" y="28074"/>
                  </a:lnTo>
                  <a:lnTo>
                    <a:pt x="8930055" y="45974"/>
                  </a:lnTo>
                  <a:lnTo>
                    <a:pt x="8931861" y="54923"/>
                  </a:lnTo>
                  <a:lnTo>
                    <a:pt x="8936786" y="62229"/>
                  </a:lnTo>
                  <a:lnTo>
                    <a:pt x="8944093" y="67155"/>
                  </a:lnTo>
                  <a:lnTo>
                    <a:pt x="8953042" y="68960"/>
                  </a:lnTo>
                  <a:lnTo>
                    <a:pt x="8961918" y="67155"/>
                  </a:lnTo>
                  <a:lnTo>
                    <a:pt x="8969187" y="62229"/>
                  </a:lnTo>
                  <a:lnTo>
                    <a:pt x="8974099" y="54923"/>
                  </a:lnTo>
                  <a:lnTo>
                    <a:pt x="8975902" y="45974"/>
                  </a:lnTo>
                  <a:lnTo>
                    <a:pt x="9021876" y="45974"/>
                  </a:lnTo>
                  <a:lnTo>
                    <a:pt x="9018265" y="28074"/>
                  </a:lnTo>
                  <a:lnTo>
                    <a:pt x="9008414" y="13462"/>
                  </a:lnTo>
                  <a:lnTo>
                    <a:pt x="8993801" y="3611"/>
                  </a:lnTo>
                  <a:lnTo>
                    <a:pt x="8975902" y="0"/>
                  </a:lnTo>
                  <a:close/>
                </a:path>
              </a:pathLst>
            </a:custGeom>
            <a:solidFill>
              <a:srgbClr val="92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19100" y="128270"/>
              <a:ext cx="9067800" cy="735330"/>
            </a:xfrm>
            <a:custGeom>
              <a:avLst/>
              <a:gdLst/>
              <a:ahLst/>
              <a:cxnLst/>
              <a:rect l="l" t="t" r="r" b="b"/>
              <a:pathLst>
                <a:path w="9067800" h="735330">
                  <a:moveTo>
                    <a:pt x="0" y="137795"/>
                  </a:moveTo>
                  <a:lnTo>
                    <a:pt x="3608" y="119969"/>
                  </a:lnTo>
                  <a:lnTo>
                    <a:pt x="13450" y="105394"/>
                  </a:lnTo>
                  <a:lnTo>
                    <a:pt x="28048" y="95557"/>
                  </a:lnTo>
                  <a:lnTo>
                    <a:pt x="45923" y="91948"/>
                  </a:lnTo>
                  <a:lnTo>
                    <a:pt x="8975979" y="91948"/>
                  </a:lnTo>
                  <a:lnTo>
                    <a:pt x="8975979" y="45974"/>
                  </a:lnTo>
                  <a:lnTo>
                    <a:pt x="8979588" y="28074"/>
                  </a:lnTo>
                  <a:lnTo>
                    <a:pt x="8989425" y="13462"/>
                  </a:lnTo>
                  <a:lnTo>
                    <a:pt x="9004000" y="3611"/>
                  </a:lnTo>
                  <a:lnTo>
                    <a:pt x="9021826" y="0"/>
                  </a:lnTo>
                  <a:lnTo>
                    <a:pt x="9039725" y="3611"/>
                  </a:lnTo>
                  <a:lnTo>
                    <a:pt x="9054338" y="13461"/>
                  </a:lnTo>
                  <a:lnTo>
                    <a:pt x="9064188" y="28074"/>
                  </a:lnTo>
                  <a:lnTo>
                    <a:pt x="9067800" y="45974"/>
                  </a:lnTo>
                  <a:lnTo>
                    <a:pt x="9067800" y="597026"/>
                  </a:lnTo>
                  <a:lnTo>
                    <a:pt x="9064188" y="614926"/>
                  </a:lnTo>
                  <a:lnTo>
                    <a:pt x="9054338" y="629538"/>
                  </a:lnTo>
                  <a:lnTo>
                    <a:pt x="9039725" y="639389"/>
                  </a:lnTo>
                  <a:lnTo>
                    <a:pt x="9021826" y="643001"/>
                  </a:lnTo>
                  <a:lnTo>
                    <a:pt x="91846" y="643001"/>
                  </a:lnTo>
                  <a:lnTo>
                    <a:pt x="91846" y="688847"/>
                  </a:lnTo>
                  <a:lnTo>
                    <a:pt x="88237" y="706747"/>
                  </a:lnTo>
                  <a:lnTo>
                    <a:pt x="78395" y="721359"/>
                  </a:lnTo>
                  <a:lnTo>
                    <a:pt x="63798" y="731210"/>
                  </a:lnTo>
                  <a:lnTo>
                    <a:pt x="45923" y="734821"/>
                  </a:lnTo>
                  <a:lnTo>
                    <a:pt x="28048" y="731210"/>
                  </a:lnTo>
                  <a:lnTo>
                    <a:pt x="13450" y="721359"/>
                  </a:lnTo>
                  <a:lnTo>
                    <a:pt x="3608" y="706747"/>
                  </a:lnTo>
                  <a:lnTo>
                    <a:pt x="0" y="688847"/>
                  </a:lnTo>
                  <a:lnTo>
                    <a:pt x="0" y="137795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82379" y="161544"/>
              <a:ext cx="117221" cy="71374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6400" y="230378"/>
              <a:ext cx="117246" cy="94361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510946" y="266065"/>
              <a:ext cx="0" cy="505459"/>
            </a:xfrm>
            <a:custGeom>
              <a:avLst/>
              <a:gdLst/>
              <a:ahLst/>
              <a:cxnLst/>
              <a:rect l="l" t="t" r="r" b="b"/>
              <a:pathLst>
                <a:path h="505459">
                  <a:moveTo>
                    <a:pt x="0" y="0"/>
                  </a:moveTo>
                  <a:lnTo>
                    <a:pt x="0" y="505205"/>
                  </a:lnTo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Design</a:t>
            </a:r>
            <a:r>
              <a:rPr spc="-25" dirty="0"/>
              <a:t> </a:t>
            </a:r>
            <a:r>
              <a:rPr spc="-5" dirty="0"/>
              <a:t>of </a:t>
            </a:r>
            <a:r>
              <a:rPr spc="-10" dirty="0"/>
              <a:t>PEC </a:t>
            </a:r>
            <a:r>
              <a:rPr spc="-5" dirty="0"/>
              <a:t>Column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497840" y="713591"/>
            <a:ext cx="3275965" cy="1246505"/>
          </a:xfrm>
          <a:prstGeom prst="rect">
            <a:avLst/>
          </a:prstGeom>
        </p:spPr>
        <p:txBody>
          <a:bodyPr vert="horz" wrap="square" lIns="0" tIns="2425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10"/>
              </a:spcBef>
            </a:pPr>
            <a:r>
              <a:rPr sz="2800" u="heavy" spc="-2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Solution:</a:t>
            </a:r>
            <a:endParaRPr sz="2800">
              <a:latin typeface="Cambria Math"/>
              <a:cs typeface="Cambria Math"/>
            </a:endParaRPr>
          </a:p>
          <a:p>
            <a:pPr marL="508000" algn="ctr">
              <a:lnSpc>
                <a:spcPct val="100000"/>
              </a:lnSpc>
              <a:spcBef>
                <a:spcPts val="1560"/>
              </a:spcBef>
            </a:pPr>
            <a:r>
              <a:rPr sz="2400" spc="-5" dirty="0">
                <a:latin typeface="Times New Roman"/>
                <a:cs typeface="Times New Roman"/>
              </a:rPr>
              <a:t>Here,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Area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tie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6400" y="103759"/>
            <a:ext cx="9093200" cy="811530"/>
            <a:chOff x="406400" y="103759"/>
            <a:chExt cx="9093200" cy="811530"/>
          </a:xfrm>
        </p:grpSpPr>
        <p:sp>
          <p:nvSpPr>
            <p:cNvPr id="3" name="object 3"/>
            <p:cNvSpPr/>
            <p:nvPr/>
          </p:nvSpPr>
          <p:spPr>
            <a:xfrm>
              <a:off x="419100" y="165607"/>
              <a:ext cx="9067800" cy="737235"/>
            </a:xfrm>
            <a:custGeom>
              <a:avLst/>
              <a:gdLst/>
              <a:ahLst/>
              <a:cxnLst/>
              <a:rect l="l" t="t" r="r" b="b"/>
              <a:pathLst>
                <a:path w="9067800" h="737235">
                  <a:moveTo>
                    <a:pt x="9067800" y="0"/>
                  </a:moveTo>
                  <a:lnTo>
                    <a:pt x="9063942" y="19145"/>
                  </a:lnTo>
                  <a:lnTo>
                    <a:pt x="9053417" y="34766"/>
                  </a:lnTo>
                  <a:lnTo>
                    <a:pt x="9037796" y="45291"/>
                  </a:lnTo>
                  <a:lnTo>
                    <a:pt x="9018651" y="49149"/>
                  </a:lnTo>
                  <a:lnTo>
                    <a:pt x="49123" y="49149"/>
                  </a:lnTo>
                  <a:lnTo>
                    <a:pt x="30003" y="53006"/>
                  </a:lnTo>
                  <a:lnTo>
                    <a:pt x="14389" y="63531"/>
                  </a:lnTo>
                  <a:lnTo>
                    <a:pt x="3860" y="79152"/>
                  </a:lnTo>
                  <a:lnTo>
                    <a:pt x="0" y="98298"/>
                  </a:lnTo>
                  <a:lnTo>
                    <a:pt x="0" y="687705"/>
                  </a:lnTo>
                  <a:lnTo>
                    <a:pt x="3860" y="706776"/>
                  </a:lnTo>
                  <a:lnTo>
                    <a:pt x="14389" y="722360"/>
                  </a:lnTo>
                  <a:lnTo>
                    <a:pt x="30003" y="732871"/>
                  </a:lnTo>
                  <a:lnTo>
                    <a:pt x="49123" y="736727"/>
                  </a:lnTo>
                  <a:lnTo>
                    <a:pt x="68241" y="732871"/>
                  </a:lnTo>
                  <a:lnTo>
                    <a:pt x="83851" y="722360"/>
                  </a:lnTo>
                  <a:lnTo>
                    <a:pt x="94375" y="706776"/>
                  </a:lnTo>
                  <a:lnTo>
                    <a:pt x="98234" y="687705"/>
                  </a:lnTo>
                  <a:lnTo>
                    <a:pt x="98234" y="638556"/>
                  </a:lnTo>
                  <a:lnTo>
                    <a:pt x="9018651" y="638556"/>
                  </a:lnTo>
                  <a:lnTo>
                    <a:pt x="9037796" y="634698"/>
                  </a:lnTo>
                  <a:lnTo>
                    <a:pt x="9053417" y="624173"/>
                  </a:lnTo>
                  <a:lnTo>
                    <a:pt x="9063942" y="608552"/>
                  </a:lnTo>
                  <a:lnTo>
                    <a:pt x="9067800" y="589407"/>
                  </a:lnTo>
                  <a:lnTo>
                    <a:pt x="9067800" y="147320"/>
                  </a:lnTo>
                  <a:lnTo>
                    <a:pt x="49123" y="147320"/>
                  </a:lnTo>
                  <a:lnTo>
                    <a:pt x="49123" y="98298"/>
                  </a:lnTo>
                  <a:lnTo>
                    <a:pt x="51052" y="88715"/>
                  </a:lnTo>
                  <a:lnTo>
                    <a:pt x="56311" y="80883"/>
                  </a:lnTo>
                  <a:lnTo>
                    <a:pt x="64114" y="75598"/>
                  </a:lnTo>
                  <a:lnTo>
                    <a:pt x="73672" y="73660"/>
                  </a:lnTo>
                  <a:lnTo>
                    <a:pt x="9067800" y="73660"/>
                  </a:lnTo>
                  <a:lnTo>
                    <a:pt x="9067800" y="0"/>
                  </a:lnTo>
                  <a:close/>
                </a:path>
                <a:path w="9067800" h="737235">
                  <a:moveTo>
                    <a:pt x="9067800" y="73660"/>
                  </a:moveTo>
                  <a:lnTo>
                    <a:pt x="73672" y="73660"/>
                  </a:lnTo>
                  <a:lnTo>
                    <a:pt x="83232" y="75598"/>
                  </a:lnTo>
                  <a:lnTo>
                    <a:pt x="91039" y="80883"/>
                  </a:lnTo>
                  <a:lnTo>
                    <a:pt x="96304" y="88715"/>
                  </a:lnTo>
                  <a:lnTo>
                    <a:pt x="98234" y="98298"/>
                  </a:lnTo>
                  <a:lnTo>
                    <a:pt x="94375" y="117369"/>
                  </a:lnTo>
                  <a:lnTo>
                    <a:pt x="83851" y="132953"/>
                  </a:lnTo>
                  <a:lnTo>
                    <a:pt x="68241" y="143464"/>
                  </a:lnTo>
                  <a:lnTo>
                    <a:pt x="49123" y="147320"/>
                  </a:lnTo>
                  <a:lnTo>
                    <a:pt x="9067800" y="147320"/>
                  </a:lnTo>
                  <a:lnTo>
                    <a:pt x="9067800" y="73660"/>
                  </a:lnTo>
                  <a:close/>
                </a:path>
                <a:path w="9067800" h="737235">
                  <a:moveTo>
                    <a:pt x="8969502" y="0"/>
                  </a:moveTo>
                  <a:lnTo>
                    <a:pt x="8969502" y="49149"/>
                  </a:lnTo>
                  <a:lnTo>
                    <a:pt x="9018651" y="49149"/>
                  </a:lnTo>
                  <a:lnTo>
                    <a:pt x="9018651" y="24511"/>
                  </a:lnTo>
                  <a:lnTo>
                    <a:pt x="8994140" y="24511"/>
                  </a:lnTo>
                  <a:lnTo>
                    <a:pt x="8984557" y="22592"/>
                  </a:lnTo>
                  <a:lnTo>
                    <a:pt x="8976725" y="17351"/>
                  </a:lnTo>
                  <a:lnTo>
                    <a:pt x="8971440" y="9562"/>
                  </a:lnTo>
                  <a:lnTo>
                    <a:pt x="8969502" y="0"/>
                  </a:lnTo>
                  <a:close/>
                </a:path>
                <a:path w="9067800" h="737235">
                  <a:moveTo>
                    <a:pt x="9018651" y="0"/>
                  </a:moveTo>
                  <a:lnTo>
                    <a:pt x="9016732" y="9562"/>
                  </a:lnTo>
                  <a:lnTo>
                    <a:pt x="9011491" y="17351"/>
                  </a:lnTo>
                  <a:lnTo>
                    <a:pt x="9003702" y="22592"/>
                  </a:lnTo>
                  <a:lnTo>
                    <a:pt x="8994140" y="24511"/>
                  </a:lnTo>
                  <a:lnTo>
                    <a:pt x="9018651" y="24511"/>
                  </a:lnTo>
                  <a:lnTo>
                    <a:pt x="9018651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8223" y="116459"/>
              <a:ext cx="9018905" cy="196850"/>
            </a:xfrm>
            <a:custGeom>
              <a:avLst/>
              <a:gdLst/>
              <a:ahLst/>
              <a:cxnLst/>
              <a:rect l="l" t="t" r="r" b="b"/>
              <a:pathLst>
                <a:path w="9018905" h="196850">
                  <a:moveTo>
                    <a:pt x="24549" y="122809"/>
                  </a:moveTo>
                  <a:lnTo>
                    <a:pt x="14991" y="124747"/>
                  </a:lnTo>
                  <a:lnTo>
                    <a:pt x="7188" y="130032"/>
                  </a:lnTo>
                  <a:lnTo>
                    <a:pt x="1928" y="137864"/>
                  </a:lnTo>
                  <a:lnTo>
                    <a:pt x="0" y="147447"/>
                  </a:lnTo>
                  <a:lnTo>
                    <a:pt x="0" y="196469"/>
                  </a:lnTo>
                  <a:lnTo>
                    <a:pt x="19117" y="192613"/>
                  </a:lnTo>
                  <a:lnTo>
                    <a:pt x="34728" y="182102"/>
                  </a:lnTo>
                  <a:lnTo>
                    <a:pt x="45252" y="166518"/>
                  </a:lnTo>
                  <a:lnTo>
                    <a:pt x="49110" y="147447"/>
                  </a:lnTo>
                  <a:lnTo>
                    <a:pt x="47180" y="137864"/>
                  </a:lnTo>
                  <a:lnTo>
                    <a:pt x="41916" y="130032"/>
                  </a:lnTo>
                  <a:lnTo>
                    <a:pt x="34109" y="124747"/>
                  </a:lnTo>
                  <a:lnTo>
                    <a:pt x="24549" y="122809"/>
                  </a:lnTo>
                  <a:close/>
                </a:path>
                <a:path w="9018905" h="196850">
                  <a:moveTo>
                    <a:pt x="9018676" y="49149"/>
                  </a:moveTo>
                  <a:lnTo>
                    <a:pt x="8969527" y="49149"/>
                  </a:lnTo>
                  <a:lnTo>
                    <a:pt x="8969527" y="98298"/>
                  </a:lnTo>
                  <a:lnTo>
                    <a:pt x="8988672" y="94440"/>
                  </a:lnTo>
                  <a:lnTo>
                    <a:pt x="9004293" y="83915"/>
                  </a:lnTo>
                  <a:lnTo>
                    <a:pt x="9014818" y="68294"/>
                  </a:lnTo>
                  <a:lnTo>
                    <a:pt x="9018676" y="49149"/>
                  </a:lnTo>
                  <a:close/>
                </a:path>
                <a:path w="9018905" h="196850">
                  <a:moveTo>
                    <a:pt x="8969527" y="0"/>
                  </a:moveTo>
                  <a:lnTo>
                    <a:pt x="8950435" y="3875"/>
                  </a:lnTo>
                  <a:lnTo>
                    <a:pt x="8934808" y="14430"/>
                  </a:lnTo>
                  <a:lnTo>
                    <a:pt x="8924253" y="30057"/>
                  </a:lnTo>
                  <a:lnTo>
                    <a:pt x="8920378" y="49149"/>
                  </a:lnTo>
                  <a:lnTo>
                    <a:pt x="8922317" y="58711"/>
                  </a:lnTo>
                  <a:lnTo>
                    <a:pt x="8927601" y="66500"/>
                  </a:lnTo>
                  <a:lnTo>
                    <a:pt x="8935433" y="71741"/>
                  </a:lnTo>
                  <a:lnTo>
                    <a:pt x="8945016" y="73660"/>
                  </a:lnTo>
                  <a:lnTo>
                    <a:pt x="8954579" y="71741"/>
                  </a:lnTo>
                  <a:lnTo>
                    <a:pt x="8962367" y="66500"/>
                  </a:lnTo>
                  <a:lnTo>
                    <a:pt x="8967608" y="58711"/>
                  </a:lnTo>
                  <a:lnTo>
                    <a:pt x="8969527" y="49149"/>
                  </a:lnTo>
                  <a:lnTo>
                    <a:pt x="9018676" y="49149"/>
                  </a:lnTo>
                  <a:lnTo>
                    <a:pt x="9014818" y="30057"/>
                  </a:lnTo>
                  <a:lnTo>
                    <a:pt x="9004293" y="14430"/>
                  </a:lnTo>
                  <a:lnTo>
                    <a:pt x="8988672" y="3875"/>
                  </a:lnTo>
                  <a:lnTo>
                    <a:pt x="8969527" y="0"/>
                  </a:lnTo>
                  <a:close/>
                </a:path>
              </a:pathLst>
            </a:custGeom>
            <a:solidFill>
              <a:srgbClr val="92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9100" y="116459"/>
              <a:ext cx="9067800" cy="786130"/>
            </a:xfrm>
            <a:custGeom>
              <a:avLst/>
              <a:gdLst/>
              <a:ahLst/>
              <a:cxnLst/>
              <a:rect l="l" t="t" r="r" b="b"/>
              <a:pathLst>
                <a:path w="9067800" h="786130">
                  <a:moveTo>
                    <a:pt x="0" y="147447"/>
                  </a:moveTo>
                  <a:lnTo>
                    <a:pt x="3860" y="128301"/>
                  </a:lnTo>
                  <a:lnTo>
                    <a:pt x="14389" y="112680"/>
                  </a:lnTo>
                  <a:lnTo>
                    <a:pt x="30003" y="102155"/>
                  </a:lnTo>
                  <a:lnTo>
                    <a:pt x="49123" y="98298"/>
                  </a:lnTo>
                  <a:lnTo>
                    <a:pt x="8969502" y="98298"/>
                  </a:lnTo>
                  <a:lnTo>
                    <a:pt x="8969502" y="49149"/>
                  </a:lnTo>
                  <a:lnTo>
                    <a:pt x="8973377" y="30003"/>
                  </a:lnTo>
                  <a:lnTo>
                    <a:pt x="8983932" y="14382"/>
                  </a:lnTo>
                  <a:lnTo>
                    <a:pt x="8999559" y="3857"/>
                  </a:lnTo>
                  <a:lnTo>
                    <a:pt x="9018651" y="0"/>
                  </a:lnTo>
                  <a:lnTo>
                    <a:pt x="9037796" y="3857"/>
                  </a:lnTo>
                  <a:lnTo>
                    <a:pt x="9053417" y="14382"/>
                  </a:lnTo>
                  <a:lnTo>
                    <a:pt x="9063942" y="30003"/>
                  </a:lnTo>
                  <a:lnTo>
                    <a:pt x="9067800" y="49149"/>
                  </a:lnTo>
                  <a:lnTo>
                    <a:pt x="9067800" y="638556"/>
                  </a:lnTo>
                  <a:lnTo>
                    <a:pt x="9063942" y="657701"/>
                  </a:lnTo>
                  <a:lnTo>
                    <a:pt x="9053417" y="673322"/>
                  </a:lnTo>
                  <a:lnTo>
                    <a:pt x="9037796" y="683847"/>
                  </a:lnTo>
                  <a:lnTo>
                    <a:pt x="9018651" y="687705"/>
                  </a:lnTo>
                  <a:lnTo>
                    <a:pt x="98234" y="687705"/>
                  </a:lnTo>
                  <a:lnTo>
                    <a:pt x="98234" y="736854"/>
                  </a:lnTo>
                  <a:lnTo>
                    <a:pt x="94375" y="755925"/>
                  </a:lnTo>
                  <a:lnTo>
                    <a:pt x="83851" y="771509"/>
                  </a:lnTo>
                  <a:lnTo>
                    <a:pt x="68241" y="782020"/>
                  </a:lnTo>
                  <a:lnTo>
                    <a:pt x="49123" y="785876"/>
                  </a:lnTo>
                  <a:lnTo>
                    <a:pt x="30003" y="782020"/>
                  </a:lnTo>
                  <a:lnTo>
                    <a:pt x="14389" y="771509"/>
                  </a:lnTo>
                  <a:lnTo>
                    <a:pt x="3860" y="755925"/>
                  </a:lnTo>
                  <a:lnTo>
                    <a:pt x="0" y="736854"/>
                  </a:lnTo>
                  <a:lnTo>
                    <a:pt x="0" y="147447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75902" y="152907"/>
              <a:ext cx="123698" cy="7454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6400" y="226568"/>
              <a:ext cx="123634" cy="9905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17334" y="263905"/>
              <a:ext cx="0" cy="540385"/>
            </a:xfrm>
            <a:custGeom>
              <a:avLst/>
              <a:gdLst/>
              <a:ahLst/>
              <a:cxnLst/>
              <a:rect l="l" t="t" r="r" b="b"/>
              <a:pathLst>
                <a:path h="540385">
                  <a:moveTo>
                    <a:pt x="0" y="0"/>
                  </a:moveTo>
                  <a:lnTo>
                    <a:pt x="0" y="540258"/>
                  </a:lnTo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01672" y="164718"/>
            <a:ext cx="5554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Design</a:t>
            </a:r>
            <a:r>
              <a:rPr spc="-25" dirty="0"/>
              <a:t> </a:t>
            </a:r>
            <a:r>
              <a:rPr spc="-5" dirty="0"/>
              <a:t>of </a:t>
            </a:r>
            <a:r>
              <a:rPr spc="-10" dirty="0"/>
              <a:t>PEC </a:t>
            </a:r>
            <a:r>
              <a:rPr spc="-5" dirty="0"/>
              <a:t>Column</a:t>
            </a:r>
          </a:p>
        </p:txBody>
      </p:sp>
      <p:sp>
        <p:nvSpPr>
          <p:cNvPr id="10" name="object 10"/>
          <p:cNvSpPr/>
          <p:nvPr/>
        </p:nvSpPr>
        <p:spPr>
          <a:xfrm>
            <a:off x="2217292" y="3352800"/>
            <a:ext cx="409575" cy="2243455"/>
          </a:xfrm>
          <a:custGeom>
            <a:avLst/>
            <a:gdLst/>
            <a:ahLst/>
            <a:cxnLst/>
            <a:rect l="l" t="t" r="r" b="b"/>
            <a:pathLst>
              <a:path w="409575" h="2243454">
                <a:moveTo>
                  <a:pt x="409575" y="6476"/>
                </a:moveTo>
                <a:lnTo>
                  <a:pt x="0" y="6476"/>
                </a:lnTo>
              </a:path>
              <a:path w="409575" h="2243454">
                <a:moveTo>
                  <a:pt x="204724" y="0"/>
                </a:moveTo>
                <a:lnTo>
                  <a:pt x="204724" y="2243010"/>
                </a:lnTo>
              </a:path>
              <a:path w="409575" h="2243454">
                <a:moveTo>
                  <a:pt x="409575" y="2243010"/>
                </a:moveTo>
                <a:lnTo>
                  <a:pt x="0" y="2243010"/>
                </a:lnTo>
              </a:path>
            </a:pathLst>
          </a:custGeom>
          <a:ln w="9525">
            <a:solidFill>
              <a:srgbClr val="F692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2715767" y="3200400"/>
            <a:ext cx="2171700" cy="2919095"/>
            <a:chOff x="2715767" y="3424237"/>
            <a:chExt cx="2171700" cy="2919095"/>
          </a:xfrm>
        </p:grpSpPr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58767" y="3745991"/>
              <a:ext cx="1016508" cy="11125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901185" y="3781297"/>
              <a:ext cx="930910" cy="0"/>
            </a:xfrm>
            <a:custGeom>
              <a:avLst/>
              <a:gdLst/>
              <a:ahLst/>
              <a:cxnLst/>
              <a:rect l="l" t="t" r="r" b="b"/>
              <a:pathLst>
                <a:path w="930910">
                  <a:moveTo>
                    <a:pt x="0" y="0"/>
                  </a:moveTo>
                  <a:lnTo>
                    <a:pt x="930655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37532" y="3747515"/>
              <a:ext cx="123444" cy="1926336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693157" y="3769740"/>
              <a:ext cx="12700" cy="1841500"/>
            </a:xfrm>
            <a:custGeom>
              <a:avLst/>
              <a:gdLst/>
              <a:ahLst/>
              <a:cxnLst/>
              <a:rect l="l" t="t" r="r" b="b"/>
              <a:pathLst>
                <a:path w="12700" h="1841500">
                  <a:moveTo>
                    <a:pt x="0" y="0"/>
                  </a:moveTo>
                  <a:lnTo>
                    <a:pt x="12318" y="1841271"/>
                  </a:lnTo>
                </a:path>
              </a:pathLst>
            </a:custGeom>
            <a:ln w="25399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45051" y="3764279"/>
              <a:ext cx="111251" cy="191414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901185" y="3786250"/>
              <a:ext cx="0" cy="1829435"/>
            </a:xfrm>
            <a:custGeom>
              <a:avLst/>
              <a:gdLst/>
              <a:ahLst/>
              <a:cxnLst/>
              <a:rect l="l" t="t" r="r" b="b"/>
              <a:pathLst>
                <a:path h="1829435">
                  <a:moveTo>
                    <a:pt x="0" y="0"/>
                  </a:moveTo>
                  <a:lnTo>
                    <a:pt x="0" y="1828838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58767" y="5579364"/>
              <a:ext cx="1016508" cy="111252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901185" y="5615089"/>
              <a:ext cx="930910" cy="0"/>
            </a:xfrm>
            <a:custGeom>
              <a:avLst/>
              <a:gdLst/>
              <a:ahLst/>
              <a:cxnLst/>
              <a:rect l="l" t="t" r="r" b="b"/>
              <a:pathLst>
                <a:path w="930910">
                  <a:moveTo>
                    <a:pt x="0" y="0"/>
                  </a:moveTo>
                  <a:lnTo>
                    <a:pt x="930655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70758" y="3798824"/>
              <a:ext cx="0" cy="1831975"/>
            </a:xfrm>
            <a:custGeom>
              <a:avLst/>
              <a:gdLst/>
              <a:ahLst/>
              <a:cxnLst/>
              <a:rect l="l" t="t" r="r" b="b"/>
              <a:pathLst>
                <a:path h="1831975">
                  <a:moveTo>
                    <a:pt x="0" y="0"/>
                  </a:moveTo>
                  <a:lnTo>
                    <a:pt x="0" y="1831886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46931" y="3741420"/>
              <a:ext cx="109727" cy="193700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701541" y="3763645"/>
              <a:ext cx="0" cy="1851660"/>
            </a:xfrm>
            <a:custGeom>
              <a:avLst/>
              <a:gdLst/>
              <a:ahLst/>
              <a:cxnLst/>
              <a:rect l="l" t="t" r="r" b="b"/>
              <a:pathLst>
                <a:path h="1851660">
                  <a:moveTo>
                    <a:pt x="0" y="0"/>
                  </a:moveTo>
                  <a:lnTo>
                    <a:pt x="0" y="1851444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27959" y="3735324"/>
              <a:ext cx="1016508" cy="10972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770758" y="3770249"/>
              <a:ext cx="930910" cy="0"/>
            </a:xfrm>
            <a:custGeom>
              <a:avLst/>
              <a:gdLst/>
              <a:ahLst/>
              <a:cxnLst/>
              <a:rect l="l" t="t" r="r" b="b"/>
              <a:pathLst>
                <a:path w="930910">
                  <a:moveTo>
                    <a:pt x="0" y="0"/>
                  </a:moveTo>
                  <a:lnTo>
                    <a:pt x="930782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40151" y="5580888"/>
              <a:ext cx="1016508" cy="11125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2783077" y="5616295"/>
              <a:ext cx="930910" cy="0"/>
            </a:xfrm>
            <a:custGeom>
              <a:avLst/>
              <a:gdLst/>
              <a:ahLst/>
              <a:cxnLst/>
              <a:rect l="l" t="t" r="r" b="b"/>
              <a:pathLst>
                <a:path w="930910">
                  <a:moveTo>
                    <a:pt x="0" y="0"/>
                  </a:moveTo>
                  <a:lnTo>
                    <a:pt x="930656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727959" y="5783579"/>
              <a:ext cx="2159508" cy="11125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770758" y="5819584"/>
              <a:ext cx="2073910" cy="0"/>
            </a:xfrm>
            <a:custGeom>
              <a:avLst/>
              <a:gdLst/>
              <a:ahLst/>
              <a:cxnLst/>
              <a:rect l="l" t="t" r="r" b="b"/>
              <a:pathLst>
                <a:path w="2073910">
                  <a:moveTo>
                    <a:pt x="0" y="0"/>
                  </a:moveTo>
                  <a:lnTo>
                    <a:pt x="2073783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727959" y="5608320"/>
              <a:ext cx="109727" cy="27432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2783077" y="5630710"/>
              <a:ext cx="0" cy="189230"/>
            </a:xfrm>
            <a:custGeom>
              <a:avLst/>
              <a:gdLst/>
              <a:ahLst/>
              <a:cxnLst/>
              <a:rect l="l" t="t" r="r" b="b"/>
              <a:pathLst>
                <a:path h="189229">
                  <a:moveTo>
                    <a:pt x="0" y="0"/>
                  </a:moveTo>
                  <a:lnTo>
                    <a:pt x="0" y="188874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776216" y="5608320"/>
              <a:ext cx="111251" cy="27432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831841" y="5630710"/>
              <a:ext cx="0" cy="189230"/>
            </a:xfrm>
            <a:custGeom>
              <a:avLst/>
              <a:gdLst/>
              <a:ahLst/>
              <a:cxnLst/>
              <a:rect l="l" t="t" r="r" b="b"/>
              <a:pathLst>
                <a:path h="189229">
                  <a:moveTo>
                    <a:pt x="0" y="0"/>
                  </a:moveTo>
                  <a:lnTo>
                    <a:pt x="0" y="188874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715767" y="3546347"/>
              <a:ext cx="2159508" cy="109727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2758185" y="3581400"/>
              <a:ext cx="2073910" cy="0"/>
            </a:xfrm>
            <a:custGeom>
              <a:avLst/>
              <a:gdLst/>
              <a:ahLst/>
              <a:cxnLst/>
              <a:rect l="l" t="t" r="r" b="b"/>
              <a:pathLst>
                <a:path w="2073910">
                  <a:moveTo>
                    <a:pt x="0" y="0"/>
                  </a:moveTo>
                  <a:lnTo>
                    <a:pt x="2073655" y="0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718815" y="3558539"/>
              <a:ext cx="109728" cy="274320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2773552" y="3581400"/>
              <a:ext cx="0" cy="189230"/>
            </a:xfrm>
            <a:custGeom>
              <a:avLst/>
              <a:gdLst/>
              <a:ahLst/>
              <a:cxnLst/>
              <a:rect l="l" t="t" r="r" b="b"/>
              <a:pathLst>
                <a:path h="189229">
                  <a:moveTo>
                    <a:pt x="0" y="0"/>
                  </a:moveTo>
                  <a:lnTo>
                    <a:pt x="0" y="188849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776216" y="3558539"/>
              <a:ext cx="111251" cy="274320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4831841" y="3581400"/>
              <a:ext cx="0" cy="189230"/>
            </a:xfrm>
            <a:custGeom>
              <a:avLst/>
              <a:gdLst/>
              <a:ahLst/>
              <a:cxnLst/>
              <a:rect l="l" t="t" r="r" b="b"/>
              <a:pathLst>
                <a:path h="189229">
                  <a:moveTo>
                    <a:pt x="0" y="0"/>
                  </a:moveTo>
                  <a:lnTo>
                    <a:pt x="0" y="188849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848355" y="3777995"/>
              <a:ext cx="114300" cy="1895855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2903727" y="3800729"/>
              <a:ext cx="3175" cy="1810385"/>
            </a:xfrm>
            <a:custGeom>
              <a:avLst/>
              <a:gdLst/>
              <a:ahLst/>
              <a:cxnLst/>
              <a:rect l="l" t="t" r="r" b="b"/>
              <a:pathLst>
                <a:path w="3175" h="1810385">
                  <a:moveTo>
                    <a:pt x="0" y="0"/>
                  </a:moveTo>
                  <a:lnTo>
                    <a:pt x="3175" y="1810283"/>
                  </a:lnTo>
                </a:path>
              </a:pathLst>
            </a:custGeom>
            <a:ln w="254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870834" y="5552567"/>
              <a:ext cx="72008" cy="71158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831841" y="3789552"/>
              <a:ext cx="0" cy="1831975"/>
            </a:xfrm>
            <a:custGeom>
              <a:avLst/>
              <a:gdLst/>
              <a:ahLst/>
              <a:cxnLst/>
              <a:rect l="l" t="t" r="r" b="b"/>
              <a:pathLst>
                <a:path h="1831975">
                  <a:moveTo>
                    <a:pt x="0" y="0"/>
                  </a:moveTo>
                  <a:lnTo>
                    <a:pt x="0" y="1831809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732785" y="3429000"/>
              <a:ext cx="2106930" cy="2909570"/>
            </a:xfrm>
            <a:custGeom>
              <a:avLst/>
              <a:gdLst/>
              <a:ahLst/>
              <a:cxnLst/>
              <a:rect l="l" t="t" r="r" b="b"/>
              <a:pathLst>
                <a:path w="2106929" h="2909570">
                  <a:moveTo>
                    <a:pt x="37972" y="109347"/>
                  </a:moveTo>
                  <a:lnTo>
                    <a:pt x="37972" y="0"/>
                  </a:lnTo>
                </a:path>
                <a:path w="2106929" h="2909570">
                  <a:moveTo>
                    <a:pt x="2091436" y="2797657"/>
                  </a:moveTo>
                  <a:lnTo>
                    <a:pt x="0" y="2800756"/>
                  </a:lnTo>
                </a:path>
                <a:path w="2106929" h="2909570">
                  <a:moveTo>
                    <a:pt x="2099055" y="2909417"/>
                  </a:moveTo>
                  <a:lnTo>
                    <a:pt x="2099055" y="2690825"/>
                  </a:lnTo>
                </a:path>
                <a:path w="2106929" h="2909570">
                  <a:moveTo>
                    <a:pt x="0" y="2909417"/>
                  </a:moveTo>
                  <a:lnTo>
                    <a:pt x="0" y="2690825"/>
                  </a:lnTo>
                </a:path>
                <a:path w="2106929" h="2909570">
                  <a:moveTo>
                    <a:pt x="2099055" y="2575496"/>
                  </a:moveTo>
                  <a:lnTo>
                    <a:pt x="1168400" y="2581694"/>
                  </a:lnTo>
                </a:path>
                <a:path w="2106929" h="2909570">
                  <a:moveTo>
                    <a:pt x="2106422" y="2637066"/>
                  </a:moveTo>
                  <a:lnTo>
                    <a:pt x="2106422" y="2513926"/>
                  </a:lnTo>
                </a:path>
                <a:path w="2106929" h="2909570">
                  <a:moveTo>
                    <a:pt x="1168400" y="2656471"/>
                  </a:moveTo>
                  <a:lnTo>
                    <a:pt x="1168400" y="2479573"/>
                  </a:lnTo>
                </a:path>
              </a:pathLst>
            </a:custGeom>
            <a:ln w="9525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735696" y="4246986"/>
            <a:ext cx="69215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d=400</a:t>
            </a:r>
            <a:r>
              <a:rPr spc="-6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mm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421506" y="5715000"/>
            <a:ext cx="1801495" cy="5973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05155">
              <a:lnSpc>
                <a:spcPct val="107700"/>
              </a:lnSpc>
              <a:spcBef>
                <a:spcPts val="100"/>
              </a:spcBef>
            </a:pPr>
            <a:r>
              <a:rPr dirty="0">
                <a:latin typeface="Calibri"/>
                <a:cs typeface="Calibri"/>
              </a:rPr>
              <a:t>b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=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200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mm </a:t>
            </a:r>
            <a:r>
              <a:rPr spc="-254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f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= 400 mm</a:t>
            </a:r>
          </a:p>
        </p:txBody>
      </p:sp>
      <p:grpSp>
        <p:nvGrpSpPr>
          <p:cNvPr id="46" name="object 46"/>
          <p:cNvGrpSpPr/>
          <p:nvPr/>
        </p:nvGrpSpPr>
        <p:grpSpPr>
          <a:xfrm>
            <a:off x="2803398" y="3007553"/>
            <a:ext cx="1928493" cy="2617479"/>
            <a:chOff x="2803398" y="3007553"/>
            <a:chExt cx="1928493" cy="2617479"/>
          </a:xfrm>
        </p:grpSpPr>
        <p:pic>
          <p:nvPicPr>
            <p:cNvPr id="47" name="object 4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867660" y="3765168"/>
              <a:ext cx="72008" cy="71119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659883" y="3765168"/>
              <a:ext cx="72008" cy="71119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659883" y="5553963"/>
              <a:ext cx="71119" cy="71069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2803398" y="3007553"/>
              <a:ext cx="64262" cy="269047"/>
            </a:xfrm>
            <a:custGeom>
              <a:avLst/>
              <a:gdLst/>
              <a:ahLst/>
              <a:cxnLst/>
              <a:rect l="l" t="t" r="r" b="b"/>
              <a:pathLst>
                <a:path w="76200" h="191770">
                  <a:moveTo>
                    <a:pt x="31750" y="115570"/>
                  </a:moveTo>
                  <a:lnTo>
                    <a:pt x="0" y="115570"/>
                  </a:lnTo>
                  <a:lnTo>
                    <a:pt x="38100" y="191770"/>
                  </a:lnTo>
                  <a:lnTo>
                    <a:pt x="69850" y="128270"/>
                  </a:lnTo>
                  <a:lnTo>
                    <a:pt x="31750" y="128270"/>
                  </a:lnTo>
                  <a:lnTo>
                    <a:pt x="31750" y="115570"/>
                  </a:lnTo>
                  <a:close/>
                </a:path>
                <a:path w="76200" h="191770">
                  <a:moveTo>
                    <a:pt x="44450" y="0"/>
                  </a:moveTo>
                  <a:lnTo>
                    <a:pt x="31750" y="0"/>
                  </a:lnTo>
                  <a:lnTo>
                    <a:pt x="31750" y="128270"/>
                  </a:lnTo>
                  <a:lnTo>
                    <a:pt x="44450" y="128270"/>
                  </a:lnTo>
                  <a:lnTo>
                    <a:pt x="44450" y="0"/>
                  </a:lnTo>
                  <a:close/>
                </a:path>
                <a:path w="76200" h="191770">
                  <a:moveTo>
                    <a:pt x="76200" y="115570"/>
                  </a:moveTo>
                  <a:lnTo>
                    <a:pt x="44450" y="115570"/>
                  </a:lnTo>
                  <a:lnTo>
                    <a:pt x="44450" y="128270"/>
                  </a:lnTo>
                  <a:lnTo>
                    <a:pt x="69850" y="128270"/>
                  </a:lnTo>
                  <a:lnTo>
                    <a:pt x="76200" y="11557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497840" y="1002538"/>
            <a:ext cx="8834120" cy="12137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u="sng" spc="-5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Times New Roman"/>
                <a:cs typeface="Times New Roman"/>
              </a:rPr>
              <a:t>Problem-</a:t>
            </a:r>
            <a:r>
              <a:rPr lang="en-US" sz="2600" b="1" u="sng" spc="-5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2600" b="1" spc="-75" dirty="0">
                <a:solidFill>
                  <a:srgbClr val="943735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943735"/>
                </a:solidFill>
                <a:latin typeface="Times New Roman"/>
                <a:cs typeface="Times New Roman"/>
              </a:rPr>
              <a:t>:</a:t>
            </a:r>
            <a:endParaRPr sz="26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2600" spc="-5" dirty="0">
                <a:latin typeface="Times New Roman"/>
                <a:cs typeface="Times New Roman"/>
              </a:rPr>
              <a:t>Determine </a:t>
            </a:r>
            <a:r>
              <a:rPr lang="en-US" sz="2600" dirty="0">
                <a:latin typeface="Times New Roman"/>
                <a:cs typeface="Times New Roman"/>
              </a:rPr>
              <a:t>the </a:t>
            </a:r>
            <a:r>
              <a:rPr lang="en-US" sz="2600" spc="-5" dirty="0">
                <a:latin typeface="Times New Roman"/>
                <a:cs typeface="Times New Roman"/>
              </a:rPr>
              <a:t>axial capacity </a:t>
            </a:r>
            <a:r>
              <a:rPr lang="en-US" sz="2600" dirty="0">
                <a:latin typeface="Times New Roman"/>
                <a:cs typeface="Times New Roman"/>
              </a:rPr>
              <a:t>of PEC column </a:t>
            </a:r>
            <a:r>
              <a:rPr lang="en-US" sz="2600" spc="-5" dirty="0">
                <a:latin typeface="Times New Roman"/>
                <a:cs typeface="Times New Roman"/>
              </a:rPr>
              <a:t>section</a:t>
            </a:r>
            <a:r>
              <a:rPr lang="en-US" sz="2600" dirty="0">
                <a:latin typeface="Times New Roman"/>
                <a:cs typeface="Times New Roman"/>
              </a:rPr>
              <a:t>. </a:t>
            </a:r>
            <a:r>
              <a:rPr sz="2600" dirty="0">
                <a:latin typeface="Times New Roman"/>
                <a:cs typeface="Times New Roman"/>
              </a:rPr>
              <a:t>Given , </a:t>
            </a:r>
            <a:r>
              <a:rPr sz="2600" spc="45" dirty="0">
                <a:latin typeface="Times New Roman"/>
                <a:cs typeface="Times New Roman"/>
              </a:rPr>
              <a:t>f’</a:t>
            </a:r>
            <a:r>
              <a:rPr sz="1800" spc="45" dirty="0">
                <a:latin typeface="Times New Roman"/>
                <a:cs typeface="Times New Roman"/>
              </a:rPr>
              <a:t>c </a:t>
            </a:r>
            <a:r>
              <a:rPr sz="2600" dirty="0">
                <a:latin typeface="Times New Roman"/>
                <a:cs typeface="Times New Roman"/>
              </a:rPr>
              <a:t>= 30 Mpa , </a:t>
            </a:r>
            <a:r>
              <a:rPr sz="2600" spc="-5" dirty="0">
                <a:latin typeface="Times New Roman"/>
                <a:cs typeface="Times New Roman"/>
              </a:rPr>
              <a:t>f</a:t>
            </a:r>
            <a:r>
              <a:rPr sz="1800" spc="-5" dirty="0">
                <a:latin typeface="Times New Roman"/>
                <a:cs typeface="Times New Roman"/>
              </a:rPr>
              <a:t>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= </a:t>
            </a:r>
            <a:r>
              <a:rPr sz="2600" spc="5" dirty="0">
                <a:latin typeface="Times New Roman"/>
                <a:cs typeface="Times New Roman"/>
              </a:rPr>
              <a:t>350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 err="1">
                <a:latin typeface="Times New Roman"/>
                <a:cs typeface="Times New Roman"/>
              </a:rPr>
              <a:t>Mpa</a:t>
            </a:r>
            <a:r>
              <a:rPr lang="en-US" sz="1600" spc="-5" dirty="0">
                <a:latin typeface="Calibri"/>
                <a:cs typeface="Calibri"/>
              </a:rPr>
              <a:t>       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678934" y="4775708"/>
            <a:ext cx="655320" cy="76200"/>
          </a:xfrm>
          <a:custGeom>
            <a:avLst/>
            <a:gdLst/>
            <a:ahLst/>
            <a:cxnLst/>
            <a:rect l="l" t="t" r="r" b="b"/>
            <a:pathLst>
              <a:path w="655320" h="76200">
                <a:moveTo>
                  <a:pt x="76453" y="0"/>
                </a:moveTo>
                <a:lnTo>
                  <a:pt x="0" y="37592"/>
                </a:lnTo>
                <a:lnTo>
                  <a:pt x="75945" y="76200"/>
                </a:lnTo>
                <a:lnTo>
                  <a:pt x="76157" y="44412"/>
                </a:lnTo>
                <a:lnTo>
                  <a:pt x="63500" y="44323"/>
                </a:lnTo>
                <a:lnTo>
                  <a:pt x="63626" y="31623"/>
                </a:lnTo>
                <a:lnTo>
                  <a:pt x="76243" y="31623"/>
                </a:lnTo>
                <a:lnTo>
                  <a:pt x="76453" y="0"/>
                </a:lnTo>
                <a:close/>
              </a:path>
              <a:path w="655320" h="76200">
                <a:moveTo>
                  <a:pt x="76242" y="31712"/>
                </a:moveTo>
                <a:lnTo>
                  <a:pt x="76157" y="44412"/>
                </a:lnTo>
                <a:lnTo>
                  <a:pt x="655065" y="48514"/>
                </a:lnTo>
                <a:lnTo>
                  <a:pt x="655065" y="35814"/>
                </a:lnTo>
                <a:lnTo>
                  <a:pt x="76242" y="31712"/>
                </a:lnTo>
                <a:close/>
              </a:path>
              <a:path w="655320" h="76200">
                <a:moveTo>
                  <a:pt x="63626" y="31623"/>
                </a:moveTo>
                <a:lnTo>
                  <a:pt x="63500" y="44323"/>
                </a:lnTo>
                <a:lnTo>
                  <a:pt x="76157" y="44412"/>
                </a:lnTo>
                <a:lnTo>
                  <a:pt x="76242" y="31712"/>
                </a:lnTo>
                <a:lnTo>
                  <a:pt x="63626" y="31623"/>
                </a:lnTo>
                <a:close/>
              </a:path>
              <a:path w="655320" h="76200">
                <a:moveTo>
                  <a:pt x="76243" y="31623"/>
                </a:moveTo>
                <a:lnTo>
                  <a:pt x="63626" y="31623"/>
                </a:lnTo>
                <a:lnTo>
                  <a:pt x="76242" y="31712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383529" y="4591304"/>
            <a:ext cx="169113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Link </a:t>
            </a:r>
            <a:r>
              <a:rPr dirty="0">
                <a:latin typeface="Calibri"/>
                <a:cs typeface="Calibri"/>
              </a:rPr>
              <a:t>12 mm 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@250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mm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c/c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34734365-4066-05C7-8594-47D9B4BE47A1}"/>
              </a:ext>
            </a:extLst>
          </p:cNvPr>
          <p:cNvSpPr txBox="1"/>
          <p:nvPr/>
        </p:nvSpPr>
        <p:spPr>
          <a:xfrm>
            <a:off x="2108865" y="2743200"/>
            <a:ext cx="13895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1465"/>
              </a:spcBef>
            </a:pPr>
            <a:r>
              <a:rPr lang="en-US" sz="1800" spc="-5" dirty="0">
                <a:latin typeface="Calibri"/>
                <a:cs typeface="Calibri"/>
              </a:rPr>
              <a:t>38</a:t>
            </a:r>
            <a:r>
              <a:rPr lang="en-US" sz="1800" spc="-15" dirty="0">
                <a:latin typeface="Calibri"/>
                <a:cs typeface="Calibri"/>
              </a:rPr>
              <a:t> </a:t>
            </a:r>
            <a:r>
              <a:rPr lang="en-US" sz="1800" spc="-10" dirty="0">
                <a:latin typeface="Calibri"/>
                <a:cs typeface="Calibri"/>
              </a:rPr>
              <a:t>mm</a:t>
            </a:r>
            <a:r>
              <a:rPr lang="en-US" sz="1800" spc="-20" dirty="0">
                <a:latin typeface="Calibri"/>
                <a:cs typeface="Calibri"/>
              </a:rPr>
              <a:t> </a:t>
            </a:r>
            <a:r>
              <a:rPr lang="en-US" sz="1800" spc="-5" dirty="0">
                <a:latin typeface="Calibri"/>
                <a:cs typeface="Calibri"/>
              </a:rPr>
              <a:t>cover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B25144FC-998C-5462-B0AC-736099D162D2}"/>
              </a:ext>
            </a:extLst>
          </p:cNvPr>
          <p:cNvSpPr txBox="1"/>
          <p:nvPr/>
        </p:nvSpPr>
        <p:spPr>
          <a:xfrm>
            <a:off x="5513325" y="3282434"/>
            <a:ext cx="1016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spc="-5" dirty="0">
                <a:latin typeface="Calibri"/>
                <a:cs typeface="Calibri"/>
              </a:rPr>
              <a:t>t</a:t>
            </a:r>
            <a:r>
              <a:rPr lang="en-US" sz="1800" spc="-30" dirty="0">
                <a:latin typeface="Calibri"/>
                <a:cs typeface="Calibri"/>
              </a:rPr>
              <a:t> </a:t>
            </a:r>
            <a:r>
              <a:rPr lang="en-US" sz="1800" spc="-5" dirty="0">
                <a:latin typeface="Calibri"/>
                <a:cs typeface="Calibri"/>
              </a:rPr>
              <a:t>=</a:t>
            </a:r>
            <a:r>
              <a:rPr lang="en-US" sz="1800" spc="-25" dirty="0">
                <a:latin typeface="Calibri"/>
                <a:cs typeface="Calibri"/>
              </a:rPr>
              <a:t> </a:t>
            </a:r>
            <a:r>
              <a:rPr lang="en-US" sz="1800" spc="-5" dirty="0">
                <a:latin typeface="Calibri"/>
                <a:cs typeface="Calibri"/>
              </a:rPr>
              <a:t>7mm</a:t>
            </a:r>
            <a:endParaRPr lang="en-US" dirty="0"/>
          </a:p>
        </p:txBody>
      </p:sp>
      <p:sp>
        <p:nvSpPr>
          <p:cNvPr id="63" name="object 55">
            <a:extLst>
              <a:ext uri="{FF2B5EF4-FFF2-40B4-BE49-F238E27FC236}">
                <a16:creationId xmlns="" xmlns:a16="http://schemas.microsoft.com/office/drawing/2014/main" id="{7E2A9ABC-E015-A864-5097-9935333EE6F1}"/>
              </a:ext>
            </a:extLst>
          </p:cNvPr>
          <p:cNvSpPr/>
          <p:nvPr/>
        </p:nvSpPr>
        <p:spPr>
          <a:xfrm>
            <a:off x="4863982" y="3429000"/>
            <a:ext cx="655320" cy="76200"/>
          </a:xfrm>
          <a:custGeom>
            <a:avLst/>
            <a:gdLst/>
            <a:ahLst/>
            <a:cxnLst/>
            <a:rect l="l" t="t" r="r" b="b"/>
            <a:pathLst>
              <a:path w="655320" h="76200">
                <a:moveTo>
                  <a:pt x="76453" y="0"/>
                </a:moveTo>
                <a:lnTo>
                  <a:pt x="0" y="37592"/>
                </a:lnTo>
                <a:lnTo>
                  <a:pt x="75945" y="76200"/>
                </a:lnTo>
                <a:lnTo>
                  <a:pt x="76157" y="44412"/>
                </a:lnTo>
                <a:lnTo>
                  <a:pt x="63500" y="44323"/>
                </a:lnTo>
                <a:lnTo>
                  <a:pt x="63626" y="31623"/>
                </a:lnTo>
                <a:lnTo>
                  <a:pt x="76243" y="31623"/>
                </a:lnTo>
                <a:lnTo>
                  <a:pt x="76453" y="0"/>
                </a:lnTo>
                <a:close/>
              </a:path>
              <a:path w="655320" h="76200">
                <a:moveTo>
                  <a:pt x="76242" y="31712"/>
                </a:moveTo>
                <a:lnTo>
                  <a:pt x="76157" y="44412"/>
                </a:lnTo>
                <a:lnTo>
                  <a:pt x="655065" y="48514"/>
                </a:lnTo>
                <a:lnTo>
                  <a:pt x="655065" y="35814"/>
                </a:lnTo>
                <a:lnTo>
                  <a:pt x="76242" y="31712"/>
                </a:lnTo>
                <a:close/>
              </a:path>
              <a:path w="655320" h="76200">
                <a:moveTo>
                  <a:pt x="63626" y="31623"/>
                </a:moveTo>
                <a:lnTo>
                  <a:pt x="63500" y="44323"/>
                </a:lnTo>
                <a:lnTo>
                  <a:pt x="76157" y="44412"/>
                </a:lnTo>
                <a:lnTo>
                  <a:pt x="76242" y="31712"/>
                </a:lnTo>
                <a:lnTo>
                  <a:pt x="63626" y="31623"/>
                </a:lnTo>
                <a:close/>
              </a:path>
              <a:path w="655320" h="76200">
                <a:moveTo>
                  <a:pt x="76243" y="31623"/>
                </a:moveTo>
                <a:lnTo>
                  <a:pt x="63626" y="31623"/>
                </a:lnTo>
                <a:lnTo>
                  <a:pt x="76242" y="31712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501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748703" y="1371600"/>
            <a:ext cx="7806411" cy="21980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76095" algn="l"/>
              </a:tabLst>
            </a:pPr>
            <a:r>
              <a:rPr u="heavy" spc="-5" dirty="0">
                <a:uFill>
                  <a:solidFill>
                    <a:srgbClr val="000000"/>
                  </a:solidFill>
                </a:uFill>
              </a:rPr>
              <a:t>Axial</a:t>
            </a:r>
            <a:r>
              <a:rPr u="heavy" spc="-1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Compressive</a:t>
            </a:r>
            <a:r>
              <a:rPr u="heavy" spc="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</a:rPr>
              <a:t>Strength:</a:t>
            </a:r>
          </a:p>
          <a:p>
            <a:pPr marL="88900">
              <a:lnSpc>
                <a:spcPct val="100000"/>
              </a:lnSpc>
            </a:pPr>
            <a:r>
              <a:rPr lang="en-US" spc="-5" dirty="0" err="1"/>
              <a:t>P</a:t>
            </a:r>
            <a:r>
              <a:rPr sz="1800" spc="-5" dirty="0" err="1"/>
              <a:t>r</a:t>
            </a:r>
            <a:r>
              <a:rPr sz="1800" spc="140" dirty="0"/>
              <a:t> </a:t>
            </a:r>
            <a:r>
              <a:rPr dirty="0"/>
              <a:t>=</a:t>
            </a:r>
            <a:r>
              <a:rPr spc="-140" dirty="0"/>
              <a:t> </a:t>
            </a:r>
            <a:r>
              <a:rPr spc="-5" dirty="0"/>
              <a:t>A</a:t>
            </a:r>
            <a:r>
              <a:rPr sz="1800" spc="-5" dirty="0"/>
              <a:t>se</a:t>
            </a:r>
            <a:r>
              <a:rPr sz="1800" spc="160" dirty="0"/>
              <a:t> </a:t>
            </a:r>
            <a:r>
              <a:rPr spc="-5" dirty="0"/>
              <a:t>F</a:t>
            </a:r>
            <a:r>
              <a:rPr sz="1800" spc="-5" dirty="0"/>
              <a:t>y</a:t>
            </a:r>
            <a:r>
              <a:rPr sz="1800" spc="145" dirty="0"/>
              <a:t> </a:t>
            </a:r>
            <a:r>
              <a:rPr dirty="0"/>
              <a:t>+</a:t>
            </a:r>
            <a:r>
              <a:rPr spc="-5" dirty="0"/>
              <a:t> 0.85</a:t>
            </a:r>
            <a:r>
              <a:rPr spc="-10" dirty="0"/>
              <a:t> </a:t>
            </a:r>
            <a:r>
              <a:rPr spc="25" dirty="0"/>
              <a:t>f’</a:t>
            </a:r>
            <a:r>
              <a:rPr sz="1800" spc="25" dirty="0"/>
              <a:t>c</a:t>
            </a:r>
            <a:r>
              <a:rPr spc="25" dirty="0"/>
              <a:t>ﹶ</a:t>
            </a:r>
            <a:r>
              <a:rPr spc="-135" dirty="0"/>
              <a:t> </a:t>
            </a:r>
            <a:r>
              <a:rPr spc="-5" dirty="0"/>
              <a:t>A</a:t>
            </a:r>
            <a:r>
              <a:rPr sz="1800" spc="-5" dirty="0"/>
              <a:t>c</a:t>
            </a:r>
            <a:r>
              <a:rPr sz="1800" dirty="0"/>
              <a:t> +</a:t>
            </a:r>
            <a:r>
              <a:rPr sz="1800" spc="-5" dirty="0"/>
              <a:t> </a:t>
            </a:r>
            <a:r>
              <a:rPr dirty="0"/>
              <a:t>Asr</a:t>
            </a:r>
            <a:r>
              <a:rPr spc="5" dirty="0"/>
              <a:t> </a:t>
            </a:r>
            <a:r>
              <a:rPr dirty="0" err="1"/>
              <a:t>Fyr</a:t>
            </a:r>
            <a:endParaRPr lang="en-US" dirty="0"/>
          </a:p>
          <a:p>
            <a:pPr marL="88900">
              <a:lnSpc>
                <a:spcPct val="100000"/>
              </a:lnSpc>
            </a:pPr>
            <a:r>
              <a:rPr lang="en-US" dirty="0"/>
              <a:t>Here,</a:t>
            </a:r>
            <a:endParaRPr dirty="0"/>
          </a:p>
          <a:p>
            <a:pPr marL="12700">
              <a:lnSpc>
                <a:spcPct val="100000"/>
              </a:lnSpc>
            </a:pPr>
            <a:r>
              <a:rPr spc="-5" dirty="0"/>
              <a:t>A</a:t>
            </a:r>
            <a:r>
              <a:rPr sz="1800" spc="-5" dirty="0"/>
              <a:t>se</a:t>
            </a:r>
            <a:r>
              <a:rPr sz="1800" spc="150" dirty="0"/>
              <a:t> </a:t>
            </a:r>
            <a:r>
              <a:rPr dirty="0"/>
              <a:t>=</a:t>
            </a:r>
            <a:r>
              <a:rPr spc="-20" dirty="0"/>
              <a:t> </a:t>
            </a:r>
            <a:r>
              <a:rPr dirty="0"/>
              <a:t>(d</a:t>
            </a:r>
            <a:r>
              <a:rPr spc="-10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dirty="0"/>
              <a:t>2t</a:t>
            </a:r>
            <a:r>
              <a:rPr spc="-20" dirty="0"/>
              <a:t> </a:t>
            </a:r>
            <a:r>
              <a:rPr dirty="0"/>
              <a:t>+</a:t>
            </a:r>
            <a:r>
              <a:rPr spc="-20" dirty="0"/>
              <a:t> </a:t>
            </a:r>
            <a:r>
              <a:rPr dirty="0"/>
              <a:t>2b</a:t>
            </a:r>
            <a:r>
              <a:rPr sz="1800" dirty="0"/>
              <a:t>e</a:t>
            </a:r>
            <a:r>
              <a:rPr dirty="0"/>
              <a:t>)*</a:t>
            </a:r>
            <a:r>
              <a:rPr spc="-10" dirty="0"/>
              <a:t> </a:t>
            </a:r>
            <a:r>
              <a:rPr dirty="0"/>
              <a:t>t</a:t>
            </a:r>
            <a:endParaRPr lang="en-US" dirty="0"/>
          </a:p>
          <a:p>
            <a:pPr marL="12700">
              <a:lnSpc>
                <a:spcPct val="100000"/>
              </a:lnSpc>
            </a:pPr>
            <a:r>
              <a:rPr lang="en-US" i="1" dirty="0"/>
              <a:t>To calculate the value of be complete these following steps</a:t>
            </a:r>
          </a:p>
          <a:p>
            <a:pPr marL="12700">
              <a:lnSpc>
                <a:spcPct val="100000"/>
              </a:lnSpc>
            </a:pP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863600" y="3451732"/>
            <a:ext cx="213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⸫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61389" y="3288663"/>
            <a:ext cx="15113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85" dirty="0">
                <a:latin typeface="Cambria Math"/>
                <a:cs typeface="Cambria Math"/>
              </a:rPr>
              <a:t>𝑠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7278" y="3675759"/>
            <a:ext cx="33718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215" dirty="0">
                <a:latin typeface="Cambria Math"/>
                <a:cs typeface="Cambria Math"/>
              </a:rPr>
              <a:t>𝑏</a:t>
            </a:r>
            <a:r>
              <a:rPr sz="2050" spc="175" dirty="0">
                <a:latin typeface="Cambria Math"/>
                <a:cs typeface="Cambria Math"/>
              </a:rPr>
              <a:t>𝑓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39850" y="3655567"/>
            <a:ext cx="401320" cy="22860"/>
          </a:xfrm>
          <a:custGeom>
            <a:avLst/>
            <a:gdLst/>
            <a:ahLst/>
            <a:cxnLst/>
            <a:rect l="l" t="t" r="r" b="b"/>
            <a:pathLst>
              <a:path w="401319" h="22860">
                <a:moveTo>
                  <a:pt x="400811" y="0"/>
                </a:moveTo>
                <a:lnTo>
                  <a:pt x="0" y="0"/>
                </a:lnTo>
                <a:lnTo>
                  <a:pt x="0" y="22860"/>
                </a:lnTo>
                <a:lnTo>
                  <a:pt x="400811" y="22860"/>
                </a:lnTo>
                <a:lnTo>
                  <a:pt x="4008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067839" y="3675759"/>
            <a:ext cx="47561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45" dirty="0">
                <a:latin typeface="Cambria Math"/>
                <a:cs typeface="Cambria Math"/>
              </a:rPr>
              <a:t>400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80159" y="3655567"/>
            <a:ext cx="541020" cy="22860"/>
          </a:xfrm>
          <a:custGeom>
            <a:avLst/>
            <a:gdLst/>
            <a:ahLst/>
            <a:cxnLst/>
            <a:rect l="l" t="t" r="r" b="b"/>
            <a:pathLst>
              <a:path w="541019" h="22860">
                <a:moveTo>
                  <a:pt x="541019" y="0"/>
                </a:moveTo>
                <a:lnTo>
                  <a:pt x="0" y="0"/>
                </a:lnTo>
                <a:lnTo>
                  <a:pt x="0" y="22860"/>
                </a:lnTo>
                <a:lnTo>
                  <a:pt x="541019" y="22860"/>
                </a:lnTo>
                <a:lnTo>
                  <a:pt x="5410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600226" y="3401439"/>
            <a:ext cx="21450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523875" algn="l"/>
              </a:tabLst>
            </a:pPr>
            <a:r>
              <a:rPr sz="2800" spc="-5" dirty="0">
                <a:latin typeface="Cambria Math"/>
                <a:cs typeface="Cambria Math"/>
              </a:rPr>
              <a:t>=	</a:t>
            </a:r>
            <a:r>
              <a:rPr sz="3075" spc="67" baseline="44715" dirty="0">
                <a:latin typeface="Cambria Math"/>
                <a:cs typeface="Cambria Math"/>
              </a:rPr>
              <a:t>250</a:t>
            </a:r>
            <a:r>
              <a:rPr sz="3075" spc="697" baseline="44715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0.625,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63600" y="4070730"/>
            <a:ext cx="9182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⸫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0.5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65732" y="3907407"/>
            <a:ext cx="15113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85" dirty="0">
                <a:latin typeface="Cambria Math"/>
                <a:cs typeface="Cambria Math"/>
              </a:rPr>
              <a:t>𝑠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31619" y="4294757"/>
            <a:ext cx="33718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215" dirty="0">
                <a:latin typeface="Cambria Math"/>
                <a:cs typeface="Cambria Math"/>
              </a:rPr>
              <a:t>𝑏</a:t>
            </a:r>
            <a:r>
              <a:rPr sz="2050" spc="175" dirty="0">
                <a:latin typeface="Cambria Math"/>
                <a:cs typeface="Cambria Math"/>
              </a:rPr>
              <a:t>𝑓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43938" y="4274311"/>
            <a:ext cx="401320" cy="22860"/>
          </a:xfrm>
          <a:custGeom>
            <a:avLst/>
            <a:gdLst/>
            <a:ahLst/>
            <a:cxnLst/>
            <a:rect l="l" t="t" r="r" b="b"/>
            <a:pathLst>
              <a:path w="401319" h="22860">
                <a:moveTo>
                  <a:pt x="400812" y="0"/>
                </a:moveTo>
                <a:lnTo>
                  <a:pt x="0" y="0"/>
                </a:lnTo>
                <a:lnTo>
                  <a:pt x="0" y="22860"/>
                </a:lnTo>
                <a:lnTo>
                  <a:pt x="400812" y="22860"/>
                </a:lnTo>
                <a:lnTo>
                  <a:pt x="400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308632" y="4070730"/>
            <a:ext cx="101091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ok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264563" y="4949443"/>
            <a:ext cx="160020" cy="20320"/>
          </a:xfrm>
          <a:custGeom>
            <a:avLst/>
            <a:gdLst/>
            <a:ahLst/>
            <a:cxnLst/>
            <a:rect l="l" t="t" r="r" b="b"/>
            <a:pathLst>
              <a:path w="160019" h="20320">
                <a:moveTo>
                  <a:pt x="160019" y="0"/>
                </a:moveTo>
                <a:lnTo>
                  <a:pt x="0" y="0"/>
                </a:lnTo>
                <a:lnTo>
                  <a:pt x="0" y="19812"/>
                </a:lnTo>
                <a:lnTo>
                  <a:pt x="160019" y="19812"/>
                </a:lnTo>
                <a:lnTo>
                  <a:pt x="1600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838200" y="4729098"/>
            <a:ext cx="198373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77925" algn="l"/>
                <a:tab pos="1662430" algn="l"/>
              </a:tabLst>
            </a:pPr>
            <a:r>
              <a:rPr sz="2400" spc="-45" dirty="0">
                <a:latin typeface="Times New Roman"/>
                <a:cs typeface="Times New Roman"/>
              </a:rPr>
              <a:t>Now,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λ</a:t>
            </a:r>
            <a:r>
              <a:rPr sz="1800" dirty="0">
                <a:latin typeface="Times New Roman"/>
                <a:cs typeface="Times New Roman"/>
              </a:rPr>
              <a:t>p	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3600" baseline="-27777" dirty="0">
                <a:latin typeface="Times New Roman"/>
                <a:cs typeface="Times New Roman"/>
              </a:rPr>
              <a:t>t	</a:t>
            </a:r>
            <a:r>
              <a:rPr sz="2400" dirty="0">
                <a:latin typeface="Times New Roman"/>
                <a:cs typeface="Times New Roman"/>
              </a:rPr>
              <a:t>√(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155849" y="4660009"/>
            <a:ext cx="870585" cy="269240"/>
          </a:xfrm>
          <a:custGeom>
            <a:avLst/>
            <a:gdLst/>
            <a:ahLst/>
            <a:cxnLst/>
            <a:rect l="l" t="t" r="r" b="b"/>
            <a:pathLst>
              <a:path w="870585" h="269239">
                <a:moveTo>
                  <a:pt x="799464" y="0"/>
                </a:moveTo>
                <a:lnTo>
                  <a:pt x="796798" y="9017"/>
                </a:lnTo>
                <a:lnTo>
                  <a:pt x="809134" y="15368"/>
                </a:lnTo>
                <a:lnTo>
                  <a:pt x="819864" y="24685"/>
                </a:lnTo>
                <a:lnTo>
                  <a:pt x="842476" y="69717"/>
                </a:lnTo>
                <a:lnTo>
                  <a:pt x="849282" y="110916"/>
                </a:lnTo>
                <a:lnTo>
                  <a:pt x="850138" y="134493"/>
                </a:lnTo>
                <a:lnTo>
                  <a:pt x="849282" y="158067"/>
                </a:lnTo>
                <a:lnTo>
                  <a:pt x="842476" y="199215"/>
                </a:lnTo>
                <a:lnTo>
                  <a:pt x="819864" y="244236"/>
                </a:lnTo>
                <a:lnTo>
                  <a:pt x="796798" y="259969"/>
                </a:lnTo>
                <a:lnTo>
                  <a:pt x="799464" y="268859"/>
                </a:lnTo>
                <a:lnTo>
                  <a:pt x="841541" y="239516"/>
                </a:lnTo>
                <a:lnTo>
                  <a:pt x="859736" y="203180"/>
                </a:lnTo>
                <a:lnTo>
                  <a:pt x="868932" y="159087"/>
                </a:lnTo>
                <a:lnTo>
                  <a:pt x="870076" y="134493"/>
                </a:lnTo>
                <a:lnTo>
                  <a:pt x="868932" y="109843"/>
                </a:lnTo>
                <a:lnTo>
                  <a:pt x="859736" y="65734"/>
                </a:lnTo>
                <a:lnTo>
                  <a:pt x="841541" y="29342"/>
                </a:lnTo>
                <a:lnTo>
                  <a:pt x="815443" y="6240"/>
                </a:lnTo>
                <a:lnTo>
                  <a:pt x="799464" y="0"/>
                </a:lnTo>
                <a:close/>
              </a:path>
              <a:path w="870585" h="269239">
                <a:moveTo>
                  <a:pt x="70612" y="0"/>
                </a:moveTo>
                <a:lnTo>
                  <a:pt x="28535" y="29342"/>
                </a:lnTo>
                <a:lnTo>
                  <a:pt x="10340" y="65734"/>
                </a:lnTo>
                <a:lnTo>
                  <a:pt x="1144" y="109843"/>
                </a:lnTo>
                <a:lnTo>
                  <a:pt x="0" y="134493"/>
                </a:lnTo>
                <a:lnTo>
                  <a:pt x="1144" y="159087"/>
                </a:lnTo>
                <a:lnTo>
                  <a:pt x="10340" y="203180"/>
                </a:lnTo>
                <a:lnTo>
                  <a:pt x="28535" y="239516"/>
                </a:lnTo>
                <a:lnTo>
                  <a:pt x="70612" y="268859"/>
                </a:lnTo>
                <a:lnTo>
                  <a:pt x="73279" y="259969"/>
                </a:lnTo>
                <a:lnTo>
                  <a:pt x="60942" y="253561"/>
                </a:lnTo>
                <a:lnTo>
                  <a:pt x="50212" y="244236"/>
                </a:lnTo>
                <a:lnTo>
                  <a:pt x="27600" y="199215"/>
                </a:lnTo>
                <a:lnTo>
                  <a:pt x="20794" y="158067"/>
                </a:lnTo>
                <a:lnTo>
                  <a:pt x="19938" y="134493"/>
                </a:lnTo>
                <a:lnTo>
                  <a:pt x="20794" y="110916"/>
                </a:lnTo>
                <a:lnTo>
                  <a:pt x="27600" y="69717"/>
                </a:lnTo>
                <a:lnTo>
                  <a:pt x="50212" y="24685"/>
                </a:lnTo>
                <a:lnTo>
                  <a:pt x="73279" y="9017"/>
                </a:lnTo>
                <a:lnTo>
                  <a:pt x="706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237511" y="4633086"/>
            <a:ext cx="174815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32765" algn="l"/>
              </a:tabLst>
            </a:pPr>
            <a:r>
              <a:rPr sz="1750" spc="105" dirty="0">
                <a:latin typeface="Cambria Math"/>
                <a:cs typeface="Cambria Math"/>
              </a:rPr>
              <a:t>𝑏	</a:t>
            </a:r>
            <a:r>
              <a:rPr sz="2625" spc="37" baseline="1587" dirty="0">
                <a:latin typeface="Cambria Math"/>
                <a:cs typeface="Cambria Math"/>
              </a:rPr>
              <a:t>12∗</a:t>
            </a:r>
            <a:r>
              <a:rPr sz="2625" spc="547" baseline="1587" dirty="0">
                <a:latin typeface="Cambria Math"/>
                <a:cs typeface="Cambria Math"/>
              </a:rPr>
              <a:t> </a:t>
            </a:r>
            <a:r>
              <a:rPr sz="2625" spc="75" baseline="1587" dirty="0">
                <a:latin typeface="Cambria Math"/>
                <a:cs typeface="Cambria Math"/>
              </a:rPr>
              <a:t>1−ω𝑠</a:t>
            </a:r>
            <a:r>
              <a:rPr sz="2175" spc="75" baseline="26819" dirty="0">
                <a:latin typeface="Cambria Math"/>
                <a:cs typeface="Cambria Math"/>
              </a:rPr>
              <a:t>2</a:t>
            </a:r>
            <a:endParaRPr sz="2175" baseline="26819" dirty="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82949" y="4623942"/>
            <a:ext cx="46164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Cambria Math"/>
                <a:cs typeface="Cambria Math"/>
              </a:rPr>
              <a:t>∗</a:t>
            </a:r>
            <a:r>
              <a:rPr sz="1750" spc="-75" dirty="0">
                <a:latin typeface="Cambria Math"/>
                <a:cs typeface="Cambria Math"/>
              </a:rPr>
              <a:t> </a:t>
            </a:r>
            <a:r>
              <a:rPr sz="1750" spc="70" dirty="0">
                <a:latin typeface="Cambria Math"/>
                <a:cs typeface="Cambria Math"/>
              </a:rPr>
              <a:t>𝐹𝑦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29407" y="4965368"/>
            <a:ext cx="14446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spc="40" dirty="0">
                <a:latin typeface="Cambria Math"/>
                <a:cs typeface="Cambria Math"/>
              </a:rPr>
              <a:t>200000∗п</a:t>
            </a:r>
            <a:r>
              <a:rPr lang="en-US" sz="2175" spc="60" baseline="21072" dirty="0">
                <a:latin typeface="Cambria Math"/>
                <a:cs typeface="Cambria Math"/>
              </a:rPr>
              <a:t>2</a:t>
            </a:r>
            <a:r>
              <a:rPr sz="1750" spc="40" dirty="0">
                <a:latin typeface="Cambria Math"/>
                <a:cs typeface="Cambria Math"/>
              </a:rPr>
              <a:t>∗𝑘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770531" y="4949443"/>
            <a:ext cx="1766570" cy="20320"/>
          </a:xfrm>
          <a:custGeom>
            <a:avLst/>
            <a:gdLst/>
            <a:ahLst/>
            <a:cxnLst/>
            <a:rect l="l" t="t" r="r" b="b"/>
            <a:pathLst>
              <a:path w="1766570" h="20320">
                <a:moveTo>
                  <a:pt x="1766316" y="0"/>
                </a:moveTo>
                <a:lnTo>
                  <a:pt x="0" y="0"/>
                </a:lnTo>
                <a:lnTo>
                  <a:pt x="0" y="19812"/>
                </a:lnTo>
                <a:lnTo>
                  <a:pt x="1766316" y="19812"/>
                </a:lnTo>
                <a:lnTo>
                  <a:pt x="17663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524909" y="4729098"/>
            <a:ext cx="127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93391" y="5704840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7</a:t>
            </a:r>
          </a:p>
        </p:txBody>
      </p:sp>
      <p:sp>
        <p:nvSpPr>
          <p:cNvPr id="29" name="object 29"/>
          <p:cNvSpPr/>
          <p:nvPr/>
        </p:nvSpPr>
        <p:spPr>
          <a:xfrm>
            <a:off x="2189886" y="5770918"/>
            <a:ext cx="386080" cy="20320"/>
          </a:xfrm>
          <a:custGeom>
            <a:avLst/>
            <a:gdLst/>
            <a:ahLst/>
            <a:cxnLst/>
            <a:rect l="l" t="t" r="r" b="b"/>
            <a:pathLst>
              <a:path w="386080" h="20320">
                <a:moveTo>
                  <a:pt x="385572" y="0"/>
                </a:moveTo>
                <a:lnTo>
                  <a:pt x="0" y="0"/>
                </a:lnTo>
                <a:lnTo>
                  <a:pt x="0" y="19811"/>
                </a:lnTo>
                <a:lnTo>
                  <a:pt x="385572" y="19811"/>
                </a:lnTo>
                <a:lnTo>
                  <a:pt x="385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305206" y="5521960"/>
            <a:ext cx="873125" cy="269240"/>
          </a:xfrm>
          <a:custGeom>
            <a:avLst/>
            <a:gdLst/>
            <a:ahLst/>
            <a:cxnLst/>
            <a:rect l="l" t="t" r="r" b="b"/>
            <a:pathLst>
              <a:path w="873125" h="269239">
                <a:moveTo>
                  <a:pt x="802507" y="0"/>
                </a:moveTo>
                <a:lnTo>
                  <a:pt x="799840" y="8902"/>
                </a:lnTo>
                <a:lnTo>
                  <a:pt x="812177" y="15306"/>
                </a:lnTo>
                <a:lnTo>
                  <a:pt x="822907" y="24630"/>
                </a:lnTo>
                <a:lnTo>
                  <a:pt x="845519" y="69663"/>
                </a:lnTo>
                <a:lnTo>
                  <a:pt x="852325" y="110893"/>
                </a:lnTo>
                <a:lnTo>
                  <a:pt x="853180" y="134505"/>
                </a:lnTo>
                <a:lnTo>
                  <a:pt x="852325" y="158060"/>
                </a:lnTo>
                <a:lnTo>
                  <a:pt x="845519" y="199212"/>
                </a:lnTo>
                <a:lnTo>
                  <a:pt x="822907" y="244165"/>
                </a:lnTo>
                <a:lnTo>
                  <a:pt x="799840" y="259880"/>
                </a:lnTo>
                <a:lnTo>
                  <a:pt x="802507" y="268782"/>
                </a:lnTo>
                <a:lnTo>
                  <a:pt x="844584" y="239477"/>
                </a:lnTo>
                <a:lnTo>
                  <a:pt x="862779" y="203124"/>
                </a:lnTo>
                <a:lnTo>
                  <a:pt x="871974" y="159013"/>
                </a:lnTo>
                <a:lnTo>
                  <a:pt x="873119" y="134391"/>
                </a:lnTo>
                <a:lnTo>
                  <a:pt x="871974" y="109769"/>
                </a:lnTo>
                <a:lnTo>
                  <a:pt x="862779" y="65663"/>
                </a:lnTo>
                <a:lnTo>
                  <a:pt x="844584" y="29317"/>
                </a:lnTo>
                <a:lnTo>
                  <a:pt x="818485" y="6229"/>
                </a:lnTo>
                <a:lnTo>
                  <a:pt x="802507" y="0"/>
                </a:lnTo>
                <a:close/>
              </a:path>
              <a:path w="873125" h="269239">
                <a:moveTo>
                  <a:pt x="70606" y="0"/>
                </a:moveTo>
                <a:lnTo>
                  <a:pt x="28529" y="29317"/>
                </a:lnTo>
                <a:lnTo>
                  <a:pt x="10335" y="65663"/>
                </a:lnTo>
                <a:lnTo>
                  <a:pt x="1139" y="109769"/>
                </a:lnTo>
                <a:lnTo>
                  <a:pt x="0" y="134505"/>
                </a:lnTo>
                <a:lnTo>
                  <a:pt x="1139" y="159013"/>
                </a:lnTo>
                <a:lnTo>
                  <a:pt x="10335" y="203124"/>
                </a:lnTo>
                <a:lnTo>
                  <a:pt x="28529" y="239477"/>
                </a:lnTo>
                <a:lnTo>
                  <a:pt x="70606" y="268782"/>
                </a:lnTo>
                <a:lnTo>
                  <a:pt x="73273" y="259880"/>
                </a:lnTo>
                <a:lnTo>
                  <a:pt x="60936" y="253479"/>
                </a:lnTo>
                <a:lnTo>
                  <a:pt x="50207" y="244165"/>
                </a:lnTo>
                <a:lnTo>
                  <a:pt x="27595" y="199212"/>
                </a:lnTo>
                <a:lnTo>
                  <a:pt x="20788" y="158060"/>
                </a:lnTo>
                <a:lnTo>
                  <a:pt x="19937" y="134391"/>
                </a:lnTo>
                <a:lnTo>
                  <a:pt x="20788" y="110893"/>
                </a:lnTo>
                <a:lnTo>
                  <a:pt x="27595" y="69663"/>
                </a:lnTo>
                <a:lnTo>
                  <a:pt x="50207" y="24630"/>
                </a:lnTo>
                <a:lnTo>
                  <a:pt x="73273" y="8902"/>
                </a:lnTo>
                <a:lnTo>
                  <a:pt x="706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081807" y="5787136"/>
            <a:ext cx="14446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spc="40" dirty="0">
                <a:latin typeface="Cambria Math"/>
                <a:cs typeface="Cambria Math"/>
              </a:rPr>
              <a:t>200000∗п</a:t>
            </a:r>
            <a:r>
              <a:rPr sz="2175" spc="60" baseline="21072" dirty="0">
                <a:latin typeface="Cambria Math"/>
                <a:cs typeface="Cambria Math"/>
              </a:rPr>
              <a:t>2</a:t>
            </a:r>
            <a:r>
              <a:rPr sz="1750" spc="40" dirty="0">
                <a:latin typeface="Cambria Math"/>
                <a:cs typeface="Cambria Math"/>
              </a:rPr>
              <a:t>∗𝑘</a:t>
            </a:r>
            <a:endParaRPr sz="1750" dirty="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921407" y="5770918"/>
            <a:ext cx="1771014" cy="20320"/>
          </a:xfrm>
          <a:custGeom>
            <a:avLst/>
            <a:gdLst/>
            <a:ahLst/>
            <a:cxnLst/>
            <a:rect l="l" t="t" r="r" b="b"/>
            <a:pathLst>
              <a:path w="1771014" h="20320">
                <a:moveTo>
                  <a:pt x="1770888" y="0"/>
                </a:moveTo>
                <a:lnTo>
                  <a:pt x="0" y="0"/>
                </a:lnTo>
                <a:lnTo>
                  <a:pt x="0" y="19811"/>
                </a:lnTo>
                <a:lnTo>
                  <a:pt x="1770888" y="19811"/>
                </a:lnTo>
                <a:lnTo>
                  <a:pt x="17708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892579" y="5372303"/>
            <a:ext cx="2953385" cy="3911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R="748665" algn="r">
              <a:lnSpc>
                <a:spcPts val="750"/>
              </a:lnSpc>
              <a:spcBef>
                <a:spcPts val="340"/>
              </a:spcBef>
            </a:pPr>
            <a:r>
              <a:rPr sz="1450" spc="50" dirty="0">
                <a:latin typeface="Cambria Math"/>
                <a:cs typeface="Cambria Math"/>
              </a:rPr>
              <a:t>2</a:t>
            </a:r>
            <a:endParaRPr sz="1450" dirty="0">
              <a:latin typeface="Cambria Math"/>
              <a:cs typeface="Cambria Math"/>
            </a:endParaRPr>
          </a:p>
          <a:p>
            <a:pPr marL="50800">
              <a:lnSpc>
                <a:spcPts val="1889"/>
              </a:lnSpc>
              <a:tabLst>
                <a:tab pos="2306320" algn="l"/>
              </a:tabLst>
            </a:pPr>
            <a:r>
              <a:rPr sz="3600" baseline="-32407" dirty="0">
                <a:latin typeface="Times New Roman"/>
                <a:cs typeface="Times New Roman"/>
              </a:rPr>
              <a:t>=</a:t>
            </a:r>
            <a:r>
              <a:rPr sz="3600" spc="-7" baseline="-32407" dirty="0">
                <a:latin typeface="Times New Roman"/>
                <a:cs typeface="Times New Roman"/>
              </a:rPr>
              <a:t> </a:t>
            </a:r>
            <a:r>
              <a:rPr sz="1750" spc="35" dirty="0">
                <a:latin typeface="Cambria Math"/>
                <a:cs typeface="Cambria Math"/>
              </a:rPr>
              <a:t>200</a:t>
            </a:r>
            <a:r>
              <a:rPr sz="1750" spc="229" dirty="0">
                <a:latin typeface="Cambria Math"/>
                <a:cs typeface="Cambria Math"/>
              </a:rPr>
              <a:t> </a:t>
            </a:r>
            <a:r>
              <a:rPr sz="3600" spc="15" baseline="-32407" dirty="0">
                <a:latin typeface="Times New Roman"/>
                <a:cs typeface="Times New Roman"/>
              </a:rPr>
              <a:t>√(</a:t>
            </a:r>
            <a:r>
              <a:rPr sz="2625" spc="15" baseline="1587" dirty="0">
                <a:latin typeface="Cambria Math"/>
                <a:cs typeface="Cambria Math"/>
              </a:rPr>
              <a:t>12∗ </a:t>
            </a:r>
            <a:r>
              <a:rPr sz="2625" spc="37" baseline="1587" dirty="0">
                <a:latin typeface="Cambria Math"/>
                <a:cs typeface="Cambria Math"/>
              </a:rPr>
              <a:t> </a:t>
            </a:r>
            <a:r>
              <a:rPr sz="2625" spc="22" baseline="1587" dirty="0">
                <a:latin typeface="Cambria Math"/>
                <a:cs typeface="Cambria Math"/>
              </a:rPr>
              <a:t>1−0.3	</a:t>
            </a:r>
            <a:r>
              <a:rPr sz="2625" spc="37" baseline="1587" dirty="0">
                <a:latin typeface="Cambria Math"/>
                <a:cs typeface="Cambria Math"/>
              </a:rPr>
              <a:t>∗350</a:t>
            </a:r>
            <a:r>
              <a:rPr sz="3600" spc="37" baseline="-32407" dirty="0">
                <a:latin typeface="Times New Roman"/>
                <a:cs typeface="Times New Roman"/>
              </a:rPr>
              <a:t>)</a:t>
            </a:r>
            <a:endParaRPr sz="3600" baseline="-32407" dirty="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771541" y="5314365"/>
            <a:ext cx="1692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Times New Roman"/>
                <a:cs typeface="Times New Roman"/>
              </a:rPr>
              <a:t>hear,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ω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0.3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406400" y="115570"/>
            <a:ext cx="9093200" cy="760730"/>
            <a:chOff x="406400" y="115570"/>
            <a:chExt cx="9093200" cy="760730"/>
          </a:xfrm>
        </p:grpSpPr>
        <p:sp>
          <p:nvSpPr>
            <p:cNvPr id="36" name="object 36"/>
            <p:cNvSpPr/>
            <p:nvPr/>
          </p:nvSpPr>
          <p:spPr>
            <a:xfrm>
              <a:off x="419100" y="174244"/>
              <a:ext cx="9067800" cy="688975"/>
            </a:xfrm>
            <a:custGeom>
              <a:avLst/>
              <a:gdLst/>
              <a:ahLst/>
              <a:cxnLst/>
              <a:rect l="l" t="t" r="r" b="b"/>
              <a:pathLst>
                <a:path w="9067800" h="688975">
                  <a:moveTo>
                    <a:pt x="9067800" y="0"/>
                  </a:moveTo>
                  <a:lnTo>
                    <a:pt x="9064188" y="17899"/>
                  </a:lnTo>
                  <a:lnTo>
                    <a:pt x="9054338" y="32511"/>
                  </a:lnTo>
                  <a:lnTo>
                    <a:pt x="9039725" y="42362"/>
                  </a:lnTo>
                  <a:lnTo>
                    <a:pt x="9021826" y="45974"/>
                  </a:lnTo>
                  <a:lnTo>
                    <a:pt x="45923" y="45974"/>
                  </a:lnTo>
                  <a:lnTo>
                    <a:pt x="28048" y="49583"/>
                  </a:lnTo>
                  <a:lnTo>
                    <a:pt x="13450" y="59420"/>
                  </a:lnTo>
                  <a:lnTo>
                    <a:pt x="3608" y="73995"/>
                  </a:lnTo>
                  <a:lnTo>
                    <a:pt x="0" y="91821"/>
                  </a:lnTo>
                  <a:lnTo>
                    <a:pt x="0" y="642873"/>
                  </a:lnTo>
                  <a:lnTo>
                    <a:pt x="3608" y="660773"/>
                  </a:lnTo>
                  <a:lnTo>
                    <a:pt x="13450" y="675385"/>
                  </a:lnTo>
                  <a:lnTo>
                    <a:pt x="28048" y="685236"/>
                  </a:lnTo>
                  <a:lnTo>
                    <a:pt x="45923" y="688847"/>
                  </a:lnTo>
                  <a:lnTo>
                    <a:pt x="63798" y="685236"/>
                  </a:lnTo>
                  <a:lnTo>
                    <a:pt x="78395" y="675385"/>
                  </a:lnTo>
                  <a:lnTo>
                    <a:pt x="88237" y="660773"/>
                  </a:lnTo>
                  <a:lnTo>
                    <a:pt x="91846" y="642873"/>
                  </a:lnTo>
                  <a:lnTo>
                    <a:pt x="91846" y="597026"/>
                  </a:lnTo>
                  <a:lnTo>
                    <a:pt x="9021826" y="597026"/>
                  </a:lnTo>
                  <a:lnTo>
                    <a:pt x="9039725" y="593415"/>
                  </a:lnTo>
                  <a:lnTo>
                    <a:pt x="9054338" y="583564"/>
                  </a:lnTo>
                  <a:lnTo>
                    <a:pt x="9064188" y="568952"/>
                  </a:lnTo>
                  <a:lnTo>
                    <a:pt x="9067800" y="551052"/>
                  </a:lnTo>
                  <a:lnTo>
                    <a:pt x="9067800" y="137795"/>
                  </a:lnTo>
                  <a:lnTo>
                    <a:pt x="45923" y="137795"/>
                  </a:lnTo>
                  <a:lnTo>
                    <a:pt x="45923" y="91821"/>
                  </a:lnTo>
                  <a:lnTo>
                    <a:pt x="47726" y="82871"/>
                  </a:lnTo>
                  <a:lnTo>
                    <a:pt x="52646" y="75565"/>
                  </a:lnTo>
                  <a:lnTo>
                    <a:pt x="59944" y="70639"/>
                  </a:lnTo>
                  <a:lnTo>
                    <a:pt x="68884" y="68833"/>
                  </a:lnTo>
                  <a:lnTo>
                    <a:pt x="9067800" y="68833"/>
                  </a:lnTo>
                  <a:lnTo>
                    <a:pt x="9067800" y="0"/>
                  </a:lnTo>
                  <a:close/>
                </a:path>
                <a:path w="9067800" h="688975">
                  <a:moveTo>
                    <a:pt x="9067800" y="68833"/>
                  </a:moveTo>
                  <a:lnTo>
                    <a:pt x="68884" y="68833"/>
                  </a:lnTo>
                  <a:lnTo>
                    <a:pt x="77819" y="70639"/>
                  </a:lnTo>
                  <a:lnTo>
                    <a:pt x="85118" y="75565"/>
                  </a:lnTo>
                  <a:lnTo>
                    <a:pt x="90041" y="82871"/>
                  </a:lnTo>
                  <a:lnTo>
                    <a:pt x="91846" y="91821"/>
                  </a:lnTo>
                  <a:lnTo>
                    <a:pt x="88237" y="109720"/>
                  </a:lnTo>
                  <a:lnTo>
                    <a:pt x="78395" y="124333"/>
                  </a:lnTo>
                  <a:lnTo>
                    <a:pt x="63798" y="134183"/>
                  </a:lnTo>
                  <a:lnTo>
                    <a:pt x="45923" y="137795"/>
                  </a:lnTo>
                  <a:lnTo>
                    <a:pt x="9067800" y="137795"/>
                  </a:lnTo>
                  <a:lnTo>
                    <a:pt x="9067800" y="68833"/>
                  </a:lnTo>
                  <a:close/>
                </a:path>
                <a:path w="9067800" h="688975">
                  <a:moveTo>
                    <a:pt x="8975979" y="0"/>
                  </a:moveTo>
                  <a:lnTo>
                    <a:pt x="8975979" y="45974"/>
                  </a:lnTo>
                  <a:lnTo>
                    <a:pt x="9021826" y="45974"/>
                  </a:lnTo>
                  <a:lnTo>
                    <a:pt x="9021826" y="22986"/>
                  </a:lnTo>
                  <a:lnTo>
                    <a:pt x="8998966" y="22986"/>
                  </a:lnTo>
                  <a:lnTo>
                    <a:pt x="8990016" y="21181"/>
                  </a:lnTo>
                  <a:lnTo>
                    <a:pt x="8982710" y="16255"/>
                  </a:lnTo>
                  <a:lnTo>
                    <a:pt x="8977784" y="8949"/>
                  </a:lnTo>
                  <a:lnTo>
                    <a:pt x="8975979" y="0"/>
                  </a:lnTo>
                  <a:close/>
                </a:path>
                <a:path w="9067800" h="688975">
                  <a:moveTo>
                    <a:pt x="9021826" y="0"/>
                  </a:moveTo>
                  <a:lnTo>
                    <a:pt x="9020022" y="8949"/>
                  </a:lnTo>
                  <a:lnTo>
                    <a:pt x="9015110" y="16255"/>
                  </a:lnTo>
                  <a:lnTo>
                    <a:pt x="9007842" y="21181"/>
                  </a:lnTo>
                  <a:lnTo>
                    <a:pt x="8998966" y="22986"/>
                  </a:lnTo>
                  <a:lnTo>
                    <a:pt x="9021826" y="22986"/>
                  </a:lnTo>
                  <a:lnTo>
                    <a:pt x="9021826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65023" y="128270"/>
              <a:ext cx="9022080" cy="184150"/>
            </a:xfrm>
            <a:custGeom>
              <a:avLst/>
              <a:gdLst/>
              <a:ahLst/>
              <a:cxnLst/>
              <a:rect l="l" t="t" r="r" b="b"/>
              <a:pathLst>
                <a:path w="9022080" h="184150">
                  <a:moveTo>
                    <a:pt x="22961" y="114807"/>
                  </a:moveTo>
                  <a:lnTo>
                    <a:pt x="14021" y="116613"/>
                  </a:lnTo>
                  <a:lnTo>
                    <a:pt x="6723" y="121539"/>
                  </a:lnTo>
                  <a:lnTo>
                    <a:pt x="1803" y="128845"/>
                  </a:lnTo>
                  <a:lnTo>
                    <a:pt x="0" y="137795"/>
                  </a:lnTo>
                  <a:lnTo>
                    <a:pt x="0" y="183769"/>
                  </a:lnTo>
                  <a:lnTo>
                    <a:pt x="17875" y="180157"/>
                  </a:lnTo>
                  <a:lnTo>
                    <a:pt x="32472" y="170307"/>
                  </a:lnTo>
                  <a:lnTo>
                    <a:pt x="42314" y="155694"/>
                  </a:lnTo>
                  <a:lnTo>
                    <a:pt x="45923" y="137795"/>
                  </a:lnTo>
                  <a:lnTo>
                    <a:pt x="44117" y="128845"/>
                  </a:lnTo>
                  <a:lnTo>
                    <a:pt x="39195" y="121539"/>
                  </a:lnTo>
                  <a:lnTo>
                    <a:pt x="31896" y="116613"/>
                  </a:lnTo>
                  <a:lnTo>
                    <a:pt x="22961" y="114807"/>
                  </a:lnTo>
                  <a:close/>
                </a:path>
                <a:path w="9022080" h="184150">
                  <a:moveTo>
                    <a:pt x="9021876" y="45974"/>
                  </a:moveTo>
                  <a:lnTo>
                    <a:pt x="8975902" y="45974"/>
                  </a:lnTo>
                  <a:lnTo>
                    <a:pt x="8975902" y="91948"/>
                  </a:lnTo>
                  <a:lnTo>
                    <a:pt x="8993801" y="88336"/>
                  </a:lnTo>
                  <a:lnTo>
                    <a:pt x="9008414" y="78486"/>
                  </a:lnTo>
                  <a:lnTo>
                    <a:pt x="9018265" y="63873"/>
                  </a:lnTo>
                  <a:lnTo>
                    <a:pt x="9021876" y="45974"/>
                  </a:lnTo>
                  <a:close/>
                </a:path>
                <a:path w="9022080" h="184150">
                  <a:moveTo>
                    <a:pt x="8975902" y="0"/>
                  </a:moveTo>
                  <a:lnTo>
                    <a:pt x="8958077" y="3611"/>
                  </a:lnTo>
                  <a:lnTo>
                    <a:pt x="8943501" y="13462"/>
                  </a:lnTo>
                  <a:lnTo>
                    <a:pt x="8933665" y="28074"/>
                  </a:lnTo>
                  <a:lnTo>
                    <a:pt x="8930055" y="45974"/>
                  </a:lnTo>
                  <a:lnTo>
                    <a:pt x="8931861" y="54923"/>
                  </a:lnTo>
                  <a:lnTo>
                    <a:pt x="8936786" y="62229"/>
                  </a:lnTo>
                  <a:lnTo>
                    <a:pt x="8944093" y="67155"/>
                  </a:lnTo>
                  <a:lnTo>
                    <a:pt x="8953042" y="68960"/>
                  </a:lnTo>
                  <a:lnTo>
                    <a:pt x="8961918" y="67155"/>
                  </a:lnTo>
                  <a:lnTo>
                    <a:pt x="8969187" y="62229"/>
                  </a:lnTo>
                  <a:lnTo>
                    <a:pt x="8974099" y="54923"/>
                  </a:lnTo>
                  <a:lnTo>
                    <a:pt x="8975902" y="45974"/>
                  </a:lnTo>
                  <a:lnTo>
                    <a:pt x="9021876" y="45974"/>
                  </a:lnTo>
                  <a:lnTo>
                    <a:pt x="9018265" y="28074"/>
                  </a:lnTo>
                  <a:lnTo>
                    <a:pt x="9008414" y="13462"/>
                  </a:lnTo>
                  <a:lnTo>
                    <a:pt x="8993801" y="3611"/>
                  </a:lnTo>
                  <a:lnTo>
                    <a:pt x="8975902" y="0"/>
                  </a:lnTo>
                  <a:close/>
                </a:path>
              </a:pathLst>
            </a:custGeom>
            <a:solidFill>
              <a:srgbClr val="92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19100" y="128270"/>
              <a:ext cx="9067800" cy="735330"/>
            </a:xfrm>
            <a:custGeom>
              <a:avLst/>
              <a:gdLst/>
              <a:ahLst/>
              <a:cxnLst/>
              <a:rect l="l" t="t" r="r" b="b"/>
              <a:pathLst>
                <a:path w="9067800" h="735330">
                  <a:moveTo>
                    <a:pt x="0" y="137795"/>
                  </a:moveTo>
                  <a:lnTo>
                    <a:pt x="3608" y="119969"/>
                  </a:lnTo>
                  <a:lnTo>
                    <a:pt x="13450" y="105394"/>
                  </a:lnTo>
                  <a:lnTo>
                    <a:pt x="28048" y="95557"/>
                  </a:lnTo>
                  <a:lnTo>
                    <a:pt x="45923" y="91948"/>
                  </a:lnTo>
                  <a:lnTo>
                    <a:pt x="8975979" y="91948"/>
                  </a:lnTo>
                  <a:lnTo>
                    <a:pt x="8975979" y="45974"/>
                  </a:lnTo>
                  <a:lnTo>
                    <a:pt x="8979588" y="28074"/>
                  </a:lnTo>
                  <a:lnTo>
                    <a:pt x="8989425" y="13462"/>
                  </a:lnTo>
                  <a:lnTo>
                    <a:pt x="9004000" y="3611"/>
                  </a:lnTo>
                  <a:lnTo>
                    <a:pt x="9021826" y="0"/>
                  </a:lnTo>
                  <a:lnTo>
                    <a:pt x="9039725" y="3611"/>
                  </a:lnTo>
                  <a:lnTo>
                    <a:pt x="9054338" y="13461"/>
                  </a:lnTo>
                  <a:lnTo>
                    <a:pt x="9064188" y="28074"/>
                  </a:lnTo>
                  <a:lnTo>
                    <a:pt x="9067800" y="45974"/>
                  </a:lnTo>
                  <a:lnTo>
                    <a:pt x="9067800" y="597026"/>
                  </a:lnTo>
                  <a:lnTo>
                    <a:pt x="9064188" y="614926"/>
                  </a:lnTo>
                  <a:lnTo>
                    <a:pt x="9054338" y="629538"/>
                  </a:lnTo>
                  <a:lnTo>
                    <a:pt x="9039725" y="639389"/>
                  </a:lnTo>
                  <a:lnTo>
                    <a:pt x="9021826" y="643001"/>
                  </a:lnTo>
                  <a:lnTo>
                    <a:pt x="91846" y="643001"/>
                  </a:lnTo>
                  <a:lnTo>
                    <a:pt x="91846" y="688847"/>
                  </a:lnTo>
                  <a:lnTo>
                    <a:pt x="88237" y="706747"/>
                  </a:lnTo>
                  <a:lnTo>
                    <a:pt x="78395" y="721359"/>
                  </a:lnTo>
                  <a:lnTo>
                    <a:pt x="63798" y="731210"/>
                  </a:lnTo>
                  <a:lnTo>
                    <a:pt x="45923" y="734821"/>
                  </a:lnTo>
                  <a:lnTo>
                    <a:pt x="28048" y="731210"/>
                  </a:lnTo>
                  <a:lnTo>
                    <a:pt x="13450" y="721359"/>
                  </a:lnTo>
                  <a:lnTo>
                    <a:pt x="3608" y="706747"/>
                  </a:lnTo>
                  <a:lnTo>
                    <a:pt x="0" y="688847"/>
                  </a:lnTo>
                  <a:lnTo>
                    <a:pt x="0" y="137795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82379" y="161544"/>
              <a:ext cx="117221" cy="71374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6400" y="230378"/>
              <a:ext cx="117246" cy="94361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510946" y="266065"/>
              <a:ext cx="0" cy="505459"/>
            </a:xfrm>
            <a:custGeom>
              <a:avLst/>
              <a:gdLst/>
              <a:ahLst/>
              <a:cxnLst/>
              <a:rect l="l" t="t" r="r" b="b"/>
              <a:pathLst>
                <a:path h="505459">
                  <a:moveTo>
                    <a:pt x="0" y="0"/>
                  </a:moveTo>
                  <a:lnTo>
                    <a:pt x="0" y="505205"/>
                  </a:lnTo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Design</a:t>
            </a:r>
            <a:r>
              <a:rPr spc="-25" dirty="0"/>
              <a:t> </a:t>
            </a:r>
            <a:r>
              <a:rPr spc="-5" dirty="0"/>
              <a:t>of </a:t>
            </a:r>
            <a:r>
              <a:rPr spc="-10" dirty="0"/>
              <a:t>PEC </a:t>
            </a:r>
            <a:r>
              <a:rPr spc="-5" dirty="0"/>
              <a:t>Column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694244" y="718680"/>
            <a:ext cx="3275965" cy="675826"/>
          </a:xfrm>
          <a:prstGeom prst="rect">
            <a:avLst/>
          </a:prstGeom>
        </p:spPr>
        <p:txBody>
          <a:bodyPr vert="horz" wrap="square" lIns="0" tIns="2425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10"/>
              </a:spcBef>
            </a:pPr>
            <a:r>
              <a:rPr sz="2800" u="heavy" spc="-2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Solution: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511322" y="4116704"/>
            <a:ext cx="1147445" cy="919480"/>
          </a:xfrm>
          <a:custGeom>
            <a:avLst/>
            <a:gdLst/>
            <a:ahLst/>
            <a:cxnLst/>
            <a:rect l="l" t="t" r="r" b="b"/>
            <a:pathLst>
              <a:path w="1147445" h="919479">
                <a:moveTo>
                  <a:pt x="1127290" y="15693"/>
                </a:moveTo>
                <a:lnTo>
                  <a:pt x="1114966" y="17523"/>
                </a:lnTo>
                <a:lnTo>
                  <a:pt x="0" y="909447"/>
                </a:lnTo>
                <a:lnTo>
                  <a:pt x="7874" y="919353"/>
                </a:lnTo>
                <a:lnTo>
                  <a:pt x="1122728" y="27519"/>
                </a:lnTo>
                <a:lnTo>
                  <a:pt x="1127290" y="15693"/>
                </a:lnTo>
                <a:close/>
              </a:path>
              <a:path w="1147445" h="919479">
                <a:moveTo>
                  <a:pt x="1145809" y="2920"/>
                </a:moveTo>
                <a:lnTo>
                  <a:pt x="1133221" y="2920"/>
                </a:lnTo>
                <a:lnTo>
                  <a:pt x="1141095" y="12826"/>
                </a:lnTo>
                <a:lnTo>
                  <a:pt x="1122728" y="27519"/>
                </a:lnTo>
                <a:lnTo>
                  <a:pt x="1098169" y="91186"/>
                </a:lnTo>
                <a:lnTo>
                  <a:pt x="1099820" y="94868"/>
                </a:lnTo>
                <a:lnTo>
                  <a:pt x="1106424" y="97408"/>
                </a:lnTo>
                <a:lnTo>
                  <a:pt x="1110107" y="95757"/>
                </a:lnTo>
                <a:lnTo>
                  <a:pt x="1111250" y="92456"/>
                </a:lnTo>
                <a:lnTo>
                  <a:pt x="1145809" y="2920"/>
                </a:lnTo>
                <a:close/>
              </a:path>
              <a:path w="1147445" h="919479">
                <a:moveTo>
                  <a:pt x="1146937" y="0"/>
                </a:moveTo>
                <a:lnTo>
                  <a:pt x="1045463" y="14986"/>
                </a:lnTo>
                <a:lnTo>
                  <a:pt x="1043051" y="18161"/>
                </a:lnTo>
                <a:lnTo>
                  <a:pt x="1044066" y="25145"/>
                </a:lnTo>
                <a:lnTo>
                  <a:pt x="1047369" y="27558"/>
                </a:lnTo>
                <a:lnTo>
                  <a:pt x="1114966" y="17523"/>
                </a:lnTo>
                <a:lnTo>
                  <a:pt x="1133221" y="2920"/>
                </a:lnTo>
                <a:lnTo>
                  <a:pt x="1145809" y="2920"/>
                </a:lnTo>
                <a:lnTo>
                  <a:pt x="1146937" y="0"/>
                </a:lnTo>
                <a:close/>
              </a:path>
              <a:path w="1147445" h="919479">
                <a:moveTo>
                  <a:pt x="1135340" y="5587"/>
                </a:moveTo>
                <a:lnTo>
                  <a:pt x="1131189" y="5587"/>
                </a:lnTo>
                <a:lnTo>
                  <a:pt x="1138047" y="14097"/>
                </a:lnTo>
                <a:lnTo>
                  <a:pt x="1127290" y="15693"/>
                </a:lnTo>
                <a:lnTo>
                  <a:pt x="1122728" y="27519"/>
                </a:lnTo>
                <a:lnTo>
                  <a:pt x="1141095" y="12826"/>
                </a:lnTo>
                <a:lnTo>
                  <a:pt x="1135340" y="5587"/>
                </a:lnTo>
                <a:close/>
              </a:path>
              <a:path w="1147445" h="919479">
                <a:moveTo>
                  <a:pt x="1133221" y="2920"/>
                </a:moveTo>
                <a:lnTo>
                  <a:pt x="1114966" y="17523"/>
                </a:lnTo>
                <a:lnTo>
                  <a:pt x="1127290" y="15693"/>
                </a:lnTo>
                <a:lnTo>
                  <a:pt x="1131189" y="5587"/>
                </a:lnTo>
                <a:lnTo>
                  <a:pt x="1135340" y="5587"/>
                </a:lnTo>
                <a:lnTo>
                  <a:pt x="1133221" y="2920"/>
                </a:lnTo>
                <a:close/>
              </a:path>
              <a:path w="1147445" h="919479">
                <a:moveTo>
                  <a:pt x="1131189" y="5587"/>
                </a:moveTo>
                <a:lnTo>
                  <a:pt x="1127290" y="15693"/>
                </a:lnTo>
                <a:lnTo>
                  <a:pt x="1138047" y="14097"/>
                </a:lnTo>
                <a:lnTo>
                  <a:pt x="1131189" y="55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890034" y="3845177"/>
            <a:ext cx="313105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Es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200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Gpa =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200000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MPa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39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1735073"/>
            <a:ext cx="1171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Here,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52445" y="1704593"/>
            <a:ext cx="27432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40" dirty="0">
                <a:latin typeface="Cambria Math"/>
                <a:cs typeface="Cambria Math"/>
              </a:rPr>
              <a:t>0</a:t>
            </a:r>
            <a:r>
              <a:rPr sz="1450" spc="-5" dirty="0">
                <a:latin typeface="Cambria Math"/>
                <a:cs typeface="Cambria Math"/>
              </a:rPr>
              <a:t>.</a:t>
            </a:r>
            <a:r>
              <a:rPr sz="1450" dirty="0">
                <a:latin typeface="Cambria Math"/>
                <a:cs typeface="Cambria Math"/>
              </a:rPr>
              <a:t>9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64917" y="1965451"/>
            <a:ext cx="8439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(s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/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bf)</a:t>
            </a:r>
            <a:r>
              <a:rPr sz="1800" spc="15" baseline="48611" dirty="0">
                <a:latin typeface="Cambria Math"/>
                <a:cs typeface="Cambria Math"/>
              </a:rPr>
              <a:t>2</a:t>
            </a:r>
            <a:endParaRPr sz="1800" baseline="48611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02764" y="1971420"/>
            <a:ext cx="772795" cy="17145"/>
          </a:xfrm>
          <a:custGeom>
            <a:avLst/>
            <a:gdLst/>
            <a:ahLst/>
            <a:cxnLst/>
            <a:rect l="l" t="t" r="r" b="b"/>
            <a:pathLst>
              <a:path w="772794" h="17144">
                <a:moveTo>
                  <a:pt x="772668" y="0"/>
                </a:moveTo>
                <a:lnTo>
                  <a:pt x="0" y="0"/>
                </a:lnTo>
                <a:lnTo>
                  <a:pt x="0" y="16763"/>
                </a:lnTo>
                <a:lnTo>
                  <a:pt x="772668" y="16763"/>
                </a:lnTo>
                <a:lnTo>
                  <a:pt x="772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13785" y="1735073"/>
            <a:ext cx="2440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0.2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(s/bf)</a:t>
            </a:r>
            <a:r>
              <a:rPr sz="2625" baseline="36507" dirty="0">
                <a:latin typeface="Cambria Math"/>
                <a:cs typeface="Cambria Math"/>
              </a:rPr>
              <a:t>2</a:t>
            </a:r>
            <a:r>
              <a:rPr sz="2625" spc="412" baseline="36507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0.75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7794" y="2251964"/>
            <a:ext cx="805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3.13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644" y="2753359"/>
            <a:ext cx="5359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λ</a:t>
            </a:r>
            <a:r>
              <a:rPr sz="1800" dirty="0">
                <a:latin typeface="Times New Roman"/>
                <a:cs typeface="Times New Roman"/>
              </a:rPr>
              <a:t>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67255" y="2974213"/>
            <a:ext cx="386080" cy="20320"/>
          </a:xfrm>
          <a:custGeom>
            <a:avLst/>
            <a:gdLst/>
            <a:ahLst/>
            <a:cxnLst/>
            <a:rect l="l" t="t" r="r" b="b"/>
            <a:pathLst>
              <a:path w="386080" h="20319">
                <a:moveTo>
                  <a:pt x="385571" y="0"/>
                </a:moveTo>
                <a:lnTo>
                  <a:pt x="0" y="0"/>
                </a:lnTo>
                <a:lnTo>
                  <a:pt x="0" y="19812"/>
                </a:lnTo>
                <a:lnTo>
                  <a:pt x="385571" y="19812"/>
                </a:lnTo>
                <a:lnTo>
                  <a:pt x="385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58775" y="2684907"/>
            <a:ext cx="873125" cy="269240"/>
          </a:xfrm>
          <a:custGeom>
            <a:avLst/>
            <a:gdLst/>
            <a:ahLst/>
            <a:cxnLst/>
            <a:rect l="l" t="t" r="r" b="b"/>
            <a:pathLst>
              <a:path w="873125" h="269239">
                <a:moveTo>
                  <a:pt x="802507" y="0"/>
                </a:moveTo>
                <a:lnTo>
                  <a:pt x="799840" y="8889"/>
                </a:lnTo>
                <a:lnTo>
                  <a:pt x="812176" y="15295"/>
                </a:lnTo>
                <a:lnTo>
                  <a:pt x="822906" y="24606"/>
                </a:lnTo>
                <a:lnTo>
                  <a:pt x="845518" y="69592"/>
                </a:lnTo>
                <a:lnTo>
                  <a:pt x="852324" y="110843"/>
                </a:lnTo>
                <a:lnTo>
                  <a:pt x="853180" y="134492"/>
                </a:lnTo>
                <a:lnTo>
                  <a:pt x="852324" y="157995"/>
                </a:lnTo>
                <a:lnTo>
                  <a:pt x="845518" y="199143"/>
                </a:lnTo>
                <a:lnTo>
                  <a:pt x="822906" y="244125"/>
                </a:lnTo>
                <a:lnTo>
                  <a:pt x="799840" y="259841"/>
                </a:lnTo>
                <a:lnTo>
                  <a:pt x="802507" y="268731"/>
                </a:lnTo>
                <a:lnTo>
                  <a:pt x="844583" y="239389"/>
                </a:lnTo>
                <a:lnTo>
                  <a:pt x="862778" y="203053"/>
                </a:lnTo>
                <a:lnTo>
                  <a:pt x="871974" y="158960"/>
                </a:lnTo>
                <a:lnTo>
                  <a:pt x="873119" y="134365"/>
                </a:lnTo>
                <a:lnTo>
                  <a:pt x="871974" y="109716"/>
                </a:lnTo>
                <a:lnTo>
                  <a:pt x="862778" y="65607"/>
                </a:lnTo>
                <a:lnTo>
                  <a:pt x="844583" y="29271"/>
                </a:lnTo>
                <a:lnTo>
                  <a:pt x="818485" y="6185"/>
                </a:lnTo>
                <a:lnTo>
                  <a:pt x="802507" y="0"/>
                </a:lnTo>
                <a:close/>
              </a:path>
              <a:path w="873125" h="269239">
                <a:moveTo>
                  <a:pt x="70606" y="0"/>
                </a:moveTo>
                <a:lnTo>
                  <a:pt x="28529" y="29271"/>
                </a:lnTo>
                <a:lnTo>
                  <a:pt x="10334" y="65607"/>
                </a:lnTo>
                <a:lnTo>
                  <a:pt x="1139" y="109716"/>
                </a:lnTo>
                <a:lnTo>
                  <a:pt x="0" y="134492"/>
                </a:lnTo>
                <a:lnTo>
                  <a:pt x="1139" y="158960"/>
                </a:lnTo>
                <a:lnTo>
                  <a:pt x="10334" y="203053"/>
                </a:lnTo>
                <a:lnTo>
                  <a:pt x="28529" y="239389"/>
                </a:lnTo>
                <a:lnTo>
                  <a:pt x="70606" y="268731"/>
                </a:lnTo>
                <a:lnTo>
                  <a:pt x="73273" y="259841"/>
                </a:lnTo>
                <a:lnTo>
                  <a:pt x="60936" y="253436"/>
                </a:lnTo>
                <a:lnTo>
                  <a:pt x="50206" y="244125"/>
                </a:lnTo>
                <a:lnTo>
                  <a:pt x="27594" y="199143"/>
                </a:lnTo>
                <a:lnTo>
                  <a:pt x="20788" y="157995"/>
                </a:lnTo>
                <a:lnTo>
                  <a:pt x="19937" y="134365"/>
                </a:lnTo>
                <a:lnTo>
                  <a:pt x="20788" y="110843"/>
                </a:lnTo>
                <a:lnTo>
                  <a:pt x="27594" y="69592"/>
                </a:lnTo>
                <a:lnTo>
                  <a:pt x="50206" y="24606"/>
                </a:lnTo>
                <a:lnTo>
                  <a:pt x="73273" y="8889"/>
                </a:lnTo>
                <a:lnTo>
                  <a:pt x="706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29410" y="2657348"/>
            <a:ext cx="266636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45185" algn="l"/>
              </a:tabLst>
            </a:pPr>
            <a:r>
              <a:rPr sz="1750" spc="35" dirty="0">
                <a:latin typeface="Cambria Math"/>
                <a:cs typeface="Cambria Math"/>
              </a:rPr>
              <a:t>200	</a:t>
            </a:r>
            <a:r>
              <a:rPr sz="2625" spc="30" baseline="1587" dirty="0">
                <a:latin typeface="Cambria Math"/>
                <a:cs typeface="Cambria Math"/>
              </a:rPr>
              <a:t>12∗</a:t>
            </a:r>
            <a:r>
              <a:rPr sz="2625" spc="577" baseline="1587" dirty="0">
                <a:latin typeface="Cambria Math"/>
                <a:cs typeface="Cambria Math"/>
              </a:rPr>
              <a:t> </a:t>
            </a:r>
            <a:r>
              <a:rPr sz="2625" spc="30" baseline="1587" dirty="0">
                <a:latin typeface="Cambria Math"/>
                <a:cs typeface="Cambria Math"/>
              </a:rPr>
              <a:t>1−0.3</a:t>
            </a:r>
            <a:r>
              <a:rPr sz="2175" spc="30" baseline="26819" dirty="0">
                <a:latin typeface="Cambria Math"/>
                <a:cs typeface="Cambria Math"/>
              </a:rPr>
              <a:t>2</a:t>
            </a:r>
            <a:r>
              <a:rPr sz="2175" spc="277" baseline="26819" dirty="0">
                <a:latin typeface="Cambria Math"/>
                <a:cs typeface="Cambria Math"/>
              </a:rPr>
              <a:t> </a:t>
            </a:r>
            <a:r>
              <a:rPr sz="2625" spc="37" baseline="1587" dirty="0">
                <a:latin typeface="Cambria Math"/>
                <a:cs typeface="Cambria Math"/>
              </a:rPr>
              <a:t>∗350</a:t>
            </a:r>
            <a:endParaRPr sz="2625" baseline="1587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74976" y="2974213"/>
            <a:ext cx="1771014" cy="20320"/>
          </a:xfrm>
          <a:custGeom>
            <a:avLst/>
            <a:gdLst/>
            <a:ahLst/>
            <a:cxnLst/>
            <a:rect l="l" t="t" r="r" b="b"/>
            <a:pathLst>
              <a:path w="1771014" h="20319">
                <a:moveTo>
                  <a:pt x="1770888" y="0"/>
                </a:moveTo>
                <a:lnTo>
                  <a:pt x="0" y="0"/>
                </a:lnTo>
                <a:lnTo>
                  <a:pt x="0" y="19812"/>
                </a:lnTo>
                <a:lnTo>
                  <a:pt x="1770888" y="19812"/>
                </a:lnTo>
                <a:lnTo>
                  <a:pt x="17708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757426" y="2753359"/>
            <a:ext cx="262890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>
              <a:lnSpc>
                <a:spcPts val="2370"/>
              </a:lnSpc>
              <a:spcBef>
                <a:spcPts val="100"/>
              </a:spcBef>
              <a:tabLst>
                <a:tab pos="2488565" algn="l"/>
              </a:tabLst>
            </a:pPr>
            <a:r>
              <a:rPr sz="2400" dirty="0">
                <a:latin typeface="Times New Roman"/>
                <a:cs typeface="Times New Roman"/>
              </a:rPr>
              <a:t>*√(	)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ts val="1590"/>
              </a:lnSpc>
              <a:tabLst>
                <a:tab pos="835025" algn="l"/>
              </a:tabLst>
            </a:pPr>
            <a:r>
              <a:rPr sz="1750" spc="40" dirty="0">
                <a:latin typeface="Cambria Math"/>
                <a:cs typeface="Cambria Math"/>
              </a:rPr>
              <a:t>7	</a:t>
            </a:r>
            <a:r>
              <a:rPr sz="1750" spc="35" dirty="0">
                <a:latin typeface="Cambria Math"/>
                <a:cs typeface="Cambria Math"/>
              </a:rPr>
              <a:t>200000∗п</a:t>
            </a:r>
            <a:r>
              <a:rPr sz="2175" spc="52" baseline="21072" dirty="0">
                <a:latin typeface="Cambria Math"/>
                <a:cs typeface="Cambria Math"/>
              </a:rPr>
              <a:t>2</a:t>
            </a:r>
            <a:r>
              <a:rPr sz="1750" spc="35" dirty="0">
                <a:latin typeface="Cambria Math"/>
                <a:cs typeface="Cambria Math"/>
              </a:rPr>
              <a:t>∗3.1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9644" y="3123438"/>
            <a:ext cx="1264285" cy="91948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735"/>
              </a:spcBef>
            </a:pPr>
            <a:r>
              <a:rPr sz="2400" dirty="0">
                <a:latin typeface="Times New Roman"/>
                <a:cs typeface="Times New Roman"/>
              </a:rPr>
              <a:t>=0.714</a:t>
            </a:r>
          </a:p>
          <a:p>
            <a:pPr marR="15240" algn="r">
              <a:lnSpc>
                <a:spcPct val="100000"/>
              </a:lnSpc>
              <a:spcBef>
                <a:spcPts val="640"/>
              </a:spcBef>
            </a:pPr>
            <a:r>
              <a:rPr sz="2400" spc="-45" dirty="0">
                <a:latin typeface="Times New Roman"/>
                <a:cs typeface="Times New Roman"/>
              </a:rPr>
              <a:t>Now,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348738" y="3523197"/>
            <a:ext cx="1766062" cy="73469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 marR="30480" indent="561975">
              <a:lnSpc>
                <a:spcPct val="116500"/>
              </a:lnSpc>
              <a:spcBef>
                <a:spcPts val="5"/>
              </a:spcBef>
            </a:pPr>
            <a:r>
              <a:rPr sz="1750" spc="90" dirty="0">
                <a:latin typeface="Cambria Math"/>
                <a:cs typeface="Cambria Math"/>
              </a:rPr>
              <a:t>𝑏𝑓 </a:t>
            </a:r>
            <a:r>
              <a:rPr sz="1750" spc="95" dirty="0">
                <a:latin typeface="Cambria Math"/>
                <a:cs typeface="Cambria Math"/>
              </a:rPr>
              <a:t> </a:t>
            </a:r>
            <a:r>
              <a:rPr sz="1750" dirty="0">
                <a:latin typeface="Cambria Math"/>
                <a:cs typeface="Cambria Math"/>
              </a:rPr>
              <a:t>(</a:t>
            </a:r>
            <a:r>
              <a:rPr sz="1750" spc="30" dirty="0">
                <a:latin typeface="Cambria Math"/>
                <a:cs typeface="Cambria Math"/>
              </a:rPr>
              <a:t>1</a:t>
            </a:r>
            <a:r>
              <a:rPr sz="1750" spc="-40" dirty="0">
                <a:latin typeface="Cambria Math"/>
                <a:cs typeface="Cambria Math"/>
              </a:rPr>
              <a:t>+</a:t>
            </a:r>
            <a:r>
              <a:rPr sz="2400" dirty="0">
                <a:latin typeface="Times New Roman"/>
                <a:cs typeface="Times New Roman"/>
              </a:rPr>
              <a:t>λp</a:t>
            </a:r>
            <a:r>
              <a:rPr sz="2175" spc="67" baseline="47892" dirty="0">
                <a:latin typeface="Cambria Math"/>
                <a:cs typeface="Cambria Math"/>
              </a:rPr>
              <a:t>2</a:t>
            </a:r>
            <a:r>
              <a:rPr sz="2175" spc="592" baseline="47892" dirty="0">
                <a:latin typeface="Cambria Math"/>
                <a:cs typeface="Cambria Math"/>
              </a:rPr>
              <a:t>𝑛</a:t>
            </a:r>
            <a:r>
              <a:rPr sz="1750" dirty="0">
                <a:latin typeface="Cambria Math"/>
                <a:cs typeface="Cambria Math"/>
              </a:rPr>
              <a:t>)</a:t>
            </a:r>
            <a:r>
              <a:rPr sz="2175" spc="67" baseline="21072" dirty="0">
                <a:latin typeface="Cambria Math"/>
                <a:cs typeface="Cambria Math"/>
              </a:rPr>
              <a:t>1</a:t>
            </a:r>
            <a:r>
              <a:rPr sz="2175" spc="-7" baseline="21072" dirty="0">
                <a:latin typeface="Cambria Math"/>
                <a:cs typeface="Cambria Math"/>
              </a:rPr>
              <a:t>/</a:t>
            </a:r>
            <a:r>
              <a:rPr sz="2175" spc="480" baseline="21072" dirty="0">
                <a:latin typeface="Cambria Math"/>
                <a:cs typeface="Cambria Math"/>
              </a:rPr>
              <a:t>𝑛</a:t>
            </a:r>
            <a:endParaRPr sz="2175" baseline="21072" dirty="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86583" y="3871848"/>
            <a:ext cx="1397635" cy="20320"/>
          </a:xfrm>
          <a:custGeom>
            <a:avLst/>
            <a:gdLst/>
            <a:ahLst/>
            <a:cxnLst/>
            <a:rect l="l" t="t" r="r" b="b"/>
            <a:pathLst>
              <a:path w="1397635" h="20320">
                <a:moveTo>
                  <a:pt x="1397508" y="0"/>
                </a:moveTo>
                <a:lnTo>
                  <a:pt x="0" y="0"/>
                </a:lnTo>
                <a:lnTo>
                  <a:pt x="0" y="19812"/>
                </a:lnTo>
                <a:lnTo>
                  <a:pt x="1397508" y="19812"/>
                </a:lnTo>
                <a:lnTo>
                  <a:pt x="13975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060194" y="4294378"/>
            <a:ext cx="1974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58998" y="4198366"/>
            <a:ext cx="40957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30" dirty="0">
                <a:latin typeface="Cambria Math"/>
                <a:cs typeface="Cambria Math"/>
              </a:rPr>
              <a:t>400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81682" y="4509261"/>
            <a:ext cx="2156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spc="20" dirty="0">
                <a:latin typeface="Cambria Math"/>
                <a:cs typeface="Cambria Math"/>
              </a:rPr>
              <a:t>(1+</a:t>
            </a:r>
            <a:r>
              <a:rPr sz="2400" spc="20" dirty="0">
                <a:latin typeface="Times New Roman"/>
                <a:cs typeface="Times New Roman"/>
              </a:rPr>
              <a:t>0.714</a:t>
            </a:r>
            <a:r>
              <a:rPr sz="2175" spc="30" baseline="45977" dirty="0">
                <a:latin typeface="Cambria Math"/>
                <a:cs typeface="Cambria Math"/>
              </a:rPr>
              <a:t>2∗1.5</a:t>
            </a:r>
            <a:r>
              <a:rPr sz="1750" spc="20" dirty="0">
                <a:latin typeface="Cambria Math"/>
                <a:cs typeface="Cambria Math"/>
              </a:rPr>
              <a:t>)</a:t>
            </a:r>
            <a:r>
              <a:rPr sz="2175" spc="30" baseline="21072" dirty="0">
                <a:latin typeface="Cambria Math"/>
                <a:cs typeface="Cambria Math"/>
              </a:rPr>
              <a:t>1/1.5</a:t>
            </a:r>
            <a:endParaRPr sz="2175" baseline="21072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19527" y="4514977"/>
            <a:ext cx="2089785" cy="20320"/>
          </a:xfrm>
          <a:custGeom>
            <a:avLst/>
            <a:gdLst/>
            <a:ahLst/>
            <a:cxnLst/>
            <a:rect l="l" t="t" r="r" b="b"/>
            <a:pathLst>
              <a:path w="2089785" h="20320">
                <a:moveTo>
                  <a:pt x="2089403" y="0"/>
                </a:moveTo>
                <a:lnTo>
                  <a:pt x="0" y="0"/>
                </a:lnTo>
                <a:lnTo>
                  <a:pt x="0" y="19812"/>
                </a:lnTo>
                <a:lnTo>
                  <a:pt x="2089403" y="19812"/>
                </a:lnTo>
                <a:lnTo>
                  <a:pt x="20894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473066" y="4294378"/>
            <a:ext cx="24733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325.2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𝑏𝑓</a:t>
            </a:r>
            <a:r>
              <a:rPr sz="2400" spc="50" dirty="0">
                <a:latin typeface="Cambria Math"/>
                <a:cs typeface="Cambria Math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400.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60094" y="4850714"/>
            <a:ext cx="3770629" cy="1124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b</a:t>
            </a:r>
            <a:r>
              <a:rPr sz="1800" spc="-5" dirty="0">
                <a:latin typeface="Times New Roman"/>
                <a:cs typeface="Times New Roman"/>
              </a:rPr>
              <a:t>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325.2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mm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⸫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1800" spc="-10" dirty="0">
                <a:latin typeface="Times New Roman"/>
                <a:cs typeface="Times New Roman"/>
              </a:rPr>
              <a:t>s</a:t>
            </a:r>
            <a:r>
              <a:rPr sz="1800" spc="-5" dirty="0">
                <a:latin typeface="Times New Roman"/>
                <a:cs typeface="Times New Roman"/>
              </a:rPr>
              <a:t>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(400-2*7+2*325.2)*7</a:t>
            </a:r>
            <a:endParaRPr sz="2400">
              <a:latin typeface="Times New Roman"/>
              <a:cs typeface="Times New Roman"/>
            </a:endParaRPr>
          </a:p>
          <a:p>
            <a:pPr marL="736600">
              <a:lnSpc>
                <a:spcPct val="100000"/>
              </a:lnSpc>
              <a:spcBef>
                <a:spcPts val="15"/>
              </a:spcBef>
            </a:pP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7255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Cambria Math"/>
                <a:cs typeface="Cambria Math"/>
              </a:rPr>
              <a:t>𝑚𝑚</a:t>
            </a:r>
            <a:r>
              <a:rPr sz="2625" spc="37" baseline="28571" dirty="0">
                <a:latin typeface="Cambria Math"/>
                <a:cs typeface="Cambria Math"/>
              </a:rPr>
              <a:t>2</a:t>
            </a:r>
            <a:endParaRPr sz="2625" baseline="28571">
              <a:latin typeface="Cambria Math"/>
              <a:cs typeface="Cambria Math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06400" y="115570"/>
            <a:ext cx="9093200" cy="760730"/>
            <a:chOff x="406400" y="115570"/>
            <a:chExt cx="9093200" cy="760730"/>
          </a:xfrm>
        </p:grpSpPr>
        <p:sp>
          <p:nvSpPr>
            <p:cNvPr id="24" name="object 24"/>
            <p:cNvSpPr/>
            <p:nvPr/>
          </p:nvSpPr>
          <p:spPr>
            <a:xfrm>
              <a:off x="419100" y="174244"/>
              <a:ext cx="9067800" cy="688975"/>
            </a:xfrm>
            <a:custGeom>
              <a:avLst/>
              <a:gdLst/>
              <a:ahLst/>
              <a:cxnLst/>
              <a:rect l="l" t="t" r="r" b="b"/>
              <a:pathLst>
                <a:path w="9067800" h="688975">
                  <a:moveTo>
                    <a:pt x="9067800" y="0"/>
                  </a:moveTo>
                  <a:lnTo>
                    <a:pt x="9064188" y="17899"/>
                  </a:lnTo>
                  <a:lnTo>
                    <a:pt x="9054338" y="32511"/>
                  </a:lnTo>
                  <a:lnTo>
                    <a:pt x="9039725" y="42362"/>
                  </a:lnTo>
                  <a:lnTo>
                    <a:pt x="9021826" y="45974"/>
                  </a:lnTo>
                  <a:lnTo>
                    <a:pt x="45923" y="45974"/>
                  </a:lnTo>
                  <a:lnTo>
                    <a:pt x="28048" y="49583"/>
                  </a:lnTo>
                  <a:lnTo>
                    <a:pt x="13450" y="59420"/>
                  </a:lnTo>
                  <a:lnTo>
                    <a:pt x="3608" y="73995"/>
                  </a:lnTo>
                  <a:lnTo>
                    <a:pt x="0" y="91821"/>
                  </a:lnTo>
                  <a:lnTo>
                    <a:pt x="0" y="642873"/>
                  </a:lnTo>
                  <a:lnTo>
                    <a:pt x="3608" y="660773"/>
                  </a:lnTo>
                  <a:lnTo>
                    <a:pt x="13450" y="675385"/>
                  </a:lnTo>
                  <a:lnTo>
                    <a:pt x="28048" y="685236"/>
                  </a:lnTo>
                  <a:lnTo>
                    <a:pt x="45923" y="688847"/>
                  </a:lnTo>
                  <a:lnTo>
                    <a:pt x="63798" y="685236"/>
                  </a:lnTo>
                  <a:lnTo>
                    <a:pt x="78395" y="675385"/>
                  </a:lnTo>
                  <a:lnTo>
                    <a:pt x="88237" y="660773"/>
                  </a:lnTo>
                  <a:lnTo>
                    <a:pt x="91846" y="642873"/>
                  </a:lnTo>
                  <a:lnTo>
                    <a:pt x="91846" y="597026"/>
                  </a:lnTo>
                  <a:lnTo>
                    <a:pt x="9021826" y="597026"/>
                  </a:lnTo>
                  <a:lnTo>
                    <a:pt x="9039725" y="593415"/>
                  </a:lnTo>
                  <a:lnTo>
                    <a:pt x="9054338" y="583564"/>
                  </a:lnTo>
                  <a:lnTo>
                    <a:pt x="9064188" y="568952"/>
                  </a:lnTo>
                  <a:lnTo>
                    <a:pt x="9067800" y="551052"/>
                  </a:lnTo>
                  <a:lnTo>
                    <a:pt x="9067800" y="137795"/>
                  </a:lnTo>
                  <a:lnTo>
                    <a:pt x="45923" y="137795"/>
                  </a:lnTo>
                  <a:lnTo>
                    <a:pt x="45923" y="91821"/>
                  </a:lnTo>
                  <a:lnTo>
                    <a:pt x="47726" y="82871"/>
                  </a:lnTo>
                  <a:lnTo>
                    <a:pt x="52646" y="75565"/>
                  </a:lnTo>
                  <a:lnTo>
                    <a:pt x="59944" y="70639"/>
                  </a:lnTo>
                  <a:lnTo>
                    <a:pt x="68884" y="68833"/>
                  </a:lnTo>
                  <a:lnTo>
                    <a:pt x="9067800" y="68833"/>
                  </a:lnTo>
                  <a:lnTo>
                    <a:pt x="9067800" y="0"/>
                  </a:lnTo>
                  <a:close/>
                </a:path>
                <a:path w="9067800" h="688975">
                  <a:moveTo>
                    <a:pt x="9067800" y="68833"/>
                  </a:moveTo>
                  <a:lnTo>
                    <a:pt x="68884" y="68833"/>
                  </a:lnTo>
                  <a:lnTo>
                    <a:pt x="77819" y="70639"/>
                  </a:lnTo>
                  <a:lnTo>
                    <a:pt x="85118" y="75565"/>
                  </a:lnTo>
                  <a:lnTo>
                    <a:pt x="90041" y="82871"/>
                  </a:lnTo>
                  <a:lnTo>
                    <a:pt x="91846" y="91821"/>
                  </a:lnTo>
                  <a:lnTo>
                    <a:pt x="88237" y="109720"/>
                  </a:lnTo>
                  <a:lnTo>
                    <a:pt x="78395" y="124333"/>
                  </a:lnTo>
                  <a:lnTo>
                    <a:pt x="63798" y="134183"/>
                  </a:lnTo>
                  <a:lnTo>
                    <a:pt x="45923" y="137795"/>
                  </a:lnTo>
                  <a:lnTo>
                    <a:pt x="9067800" y="137795"/>
                  </a:lnTo>
                  <a:lnTo>
                    <a:pt x="9067800" y="68833"/>
                  </a:lnTo>
                  <a:close/>
                </a:path>
                <a:path w="9067800" h="688975">
                  <a:moveTo>
                    <a:pt x="8975979" y="0"/>
                  </a:moveTo>
                  <a:lnTo>
                    <a:pt x="8975979" y="45974"/>
                  </a:lnTo>
                  <a:lnTo>
                    <a:pt x="9021826" y="45974"/>
                  </a:lnTo>
                  <a:lnTo>
                    <a:pt x="9021826" y="22986"/>
                  </a:lnTo>
                  <a:lnTo>
                    <a:pt x="8998966" y="22986"/>
                  </a:lnTo>
                  <a:lnTo>
                    <a:pt x="8990016" y="21181"/>
                  </a:lnTo>
                  <a:lnTo>
                    <a:pt x="8982710" y="16255"/>
                  </a:lnTo>
                  <a:lnTo>
                    <a:pt x="8977784" y="8949"/>
                  </a:lnTo>
                  <a:lnTo>
                    <a:pt x="8975979" y="0"/>
                  </a:lnTo>
                  <a:close/>
                </a:path>
                <a:path w="9067800" h="688975">
                  <a:moveTo>
                    <a:pt x="9021826" y="0"/>
                  </a:moveTo>
                  <a:lnTo>
                    <a:pt x="9020022" y="8949"/>
                  </a:lnTo>
                  <a:lnTo>
                    <a:pt x="9015110" y="16255"/>
                  </a:lnTo>
                  <a:lnTo>
                    <a:pt x="9007842" y="21181"/>
                  </a:lnTo>
                  <a:lnTo>
                    <a:pt x="8998966" y="22986"/>
                  </a:lnTo>
                  <a:lnTo>
                    <a:pt x="9021826" y="22986"/>
                  </a:lnTo>
                  <a:lnTo>
                    <a:pt x="9021826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65023" y="128270"/>
              <a:ext cx="9022080" cy="184150"/>
            </a:xfrm>
            <a:custGeom>
              <a:avLst/>
              <a:gdLst/>
              <a:ahLst/>
              <a:cxnLst/>
              <a:rect l="l" t="t" r="r" b="b"/>
              <a:pathLst>
                <a:path w="9022080" h="184150">
                  <a:moveTo>
                    <a:pt x="22961" y="114807"/>
                  </a:moveTo>
                  <a:lnTo>
                    <a:pt x="14021" y="116613"/>
                  </a:lnTo>
                  <a:lnTo>
                    <a:pt x="6723" y="121539"/>
                  </a:lnTo>
                  <a:lnTo>
                    <a:pt x="1803" y="128845"/>
                  </a:lnTo>
                  <a:lnTo>
                    <a:pt x="0" y="137795"/>
                  </a:lnTo>
                  <a:lnTo>
                    <a:pt x="0" y="183769"/>
                  </a:lnTo>
                  <a:lnTo>
                    <a:pt x="17875" y="180157"/>
                  </a:lnTo>
                  <a:lnTo>
                    <a:pt x="32472" y="170307"/>
                  </a:lnTo>
                  <a:lnTo>
                    <a:pt x="42314" y="155694"/>
                  </a:lnTo>
                  <a:lnTo>
                    <a:pt x="45923" y="137795"/>
                  </a:lnTo>
                  <a:lnTo>
                    <a:pt x="44117" y="128845"/>
                  </a:lnTo>
                  <a:lnTo>
                    <a:pt x="39195" y="121539"/>
                  </a:lnTo>
                  <a:lnTo>
                    <a:pt x="31896" y="116613"/>
                  </a:lnTo>
                  <a:lnTo>
                    <a:pt x="22961" y="114807"/>
                  </a:lnTo>
                  <a:close/>
                </a:path>
                <a:path w="9022080" h="184150">
                  <a:moveTo>
                    <a:pt x="9021876" y="45974"/>
                  </a:moveTo>
                  <a:lnTo>
                    <a:pt x="8975902" y="45974"/>
                  </a:lnTo>
                  <a:lnTo>
                    <a:pt x="8975902" y="91948"/>
                  </a:lnTo>
                  <a:lnTo>
                    <a:pt x="8993801" y="88336"/>
                  </a:lnTo>
                  <a:lnTo>
                    <a:pt x="9008414" y="78486"/>
                  </a:lnTo>
                  <a:lnTo>
                    <a:pt x="9018265" y="63873"/>
                  </a:lnTo>
                  <a:lnTo>
                    <a:pt x="9021876" y="45974"/>
                  </a:lnTo>
                  <a:close/>
                </a:path>
                <a:path w="9022080" h="184150">
                  <a:moveTo>
                    <a:pt x="8975902" y="0"/>
                  </a:moveTo>
                  <a:lnTo>
                    <a:pt x="8958077" y="3611"/>
                  </a:lnTo>
                  <a:lnTo>
                    <a:pt x="8943501" y="13462"/>
                  </a:lnTo>
                  <a:lnTo>
                    <a:pt x="8933665" y="28074"/>
                  </a:lnTo>
                  <a:lnTo>
                    <a:pt x="8930055" y="45974"/>
                  </a:lnTo>
                  <a:lnTo>
                    <a:pt x="8931861" y="54923"/>
                  </a:lnTo>
                  <a:lnTo>
                    <a:pt x="8936786" y="62229"/>
                  </a:lnTo>
                  <a:lnTo>
                    <a:pt x="8944093" y="67155"/>
                  </a:lnTo>
                  <a:lnTo>
                    <a:pt x="8953042" y="68960"/>
                  </a:lnTo>
                  <a:lnTo>
                    <a:pt x="8961918" y="67155"/>
                  </a:lnTo>
                  <a:lnTo>
                    <a:pt x="8969187" y="62229"/>
                  </a:lnTo>
                  <a:lnTo>
                    <a:pt x="8974099" y="54923"/>
                  </a:lnTo>
                  <a:lnTo>
                    <a:pt x="8975902" y="45974"/>
                  </a:lnTo>
                  <a:lnTo>
                    <a:pt x="9021876" y="45974"/>
                  </a:lnTo>
                  <a:lnTo>
                    <a:pt x="9018265" y="28074"/>
                  </a:lnTo>
                  <a:lnTo>
                    <a:pt x="9008414" y="13462"/>
                  </a:lnTo>
                  <a:lnTo>
                    <a:pt x="8993801" y="3611"/>
                  </a:lnTo>
                  <a:lnTo>
                    <a:pt x="8975902" y="0"/>
                  </a:lnTo>
                  <a:close/>
                </a:path>
              </a:pathLst>
            </a:custGeom>
            <a:solidFill>
              <a:srgbClr val="92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19100" y="128270"/>
              <a:ext cx="9067800" cy="735330"/>
            </a:xfrm>
            <a:custGeom>
              <a:avLst/>
              <a:gdLst/>
              <a:ahLst/>
              <a:cxnLst/>
              <a:rect l="l" t="t" r="r" b="b"/>
              <a:pathLst>
                <a:path w="9067800" h="735330">
                  <a:moveTo>
                    <a:pt x="0" y="137795"/>
                  </a:moveTo>
                  <a:lnTo>
                    <a:pt x="3608" y="119969"/>
                  </a:lnTo>
                  <a:lnTo>
                    <a:pt x="13450" y="105394"/>
                  </a:lnTo>
                  <a:lnTo>
                    <a:pt x="28048" y="95557"/>
                  </a:lnTo>
                  <a:lnTo>
                    <a:pt x="45923" y="91948"/>
                  </a:lnTo>
                  <a:lnTo>
                    <a:pt x="8975979" y="91948"/>
                  </a:lnTo>
                  <a:lnTo>
                    <a:pt x="8975979" y="45974"/>
                  </a:lnTo>
                  <a:lnTo>
                    <a:pt x="8979588" y="28074"/>
                  </a:lnTo>
                  <a:lnTo>
                    <a:pt x="8989425" y="13462"/>
                  </a:lnTo>
                  <a:lnTo>
                    <a:pt x="9004000" y="3611"/>
                  </a:lnTo>
                  <a:lnTo>
                    <a:pt x="9021826" y="0"/>
                  </a:lnTo>
                  <a:lnTo>
                    <a:pt x="9039725" y="3611"/>
                  </a:lnTo>
                  <a:lnTo>
                    <a:pt x="9054338" y="13461"/>
                  </a:lnTo>
                  <a:lnTo>
                    <a:pt x="9064188" y="28074"/>
                  </a:lnTo>
                  <a:lnTo>
                    <a:pt x="9067800" y="45974"/>
                  </a:lnTo>
                  <a:lnTo>
                    <a:pt x="9067800" y="597026"/>
                  </a:lnTo>
                  <a:lnTo>
                    <a:pt x="9064188" y="614926"/>
                  </a:lnTo>
                  <a:lnTo>
                    <a:pt x="9054338" y="629538"/>
                  </a:lnTo>
                  <a:lnTo>
                    <a:pt x="9039725" y="639389"/>
                  </a:lnTo>
                  <a:lnTo>
                    <a:pt x="9021826" y="643001"/>
                  </a:lnTo>
                  <a:lnTo>
                    <a:pt x="91846" y="643001"/>
                  </a:lnTo>
                  <a:lnTo>
                    <a:pt x="91846" y="688847"/>
                  </a:lnTo>
                  <a:lnTo>
                    <a:pt x="88237" y="706747"/>
                  </a:lnTo>
                  <a:lnTo>
                    <a:pt x="78395" y="721359"/>
                  </a:lnTo>
                  <a:lnTo>
                    <a:pt x="63798" y="731210"/>
                  </a:lnTo>
                  <a:lnTo>
                    <a:pt x="45923" y="734821"/>
                  </a:lnTo>
                  <a:lnTo>
                    <a:pt x="28048" y="731210"/>
                  </a:lnTo>
                  <a:lnTo>
                    <a:pt x="13450" y="721359"/>
                  </a:lnTo>
                  <a:lnTo>
                    <a:pt x="3608" y="706747"/>
                  </a:lnTo>
                  <a:lnTo>
                    <a:pt x="0" y="688847"/>
                  </a:lnTo>
                  <a:lnTo>
                    <a:pt x="0" y="137795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82379" y="161544"/>
              <a:ext cx="117221" cy="71374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6400" y="230378"/>
              <a:ext cx="117246" cy="94361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510946" y="266065"/>
              <a:ext cx="0" cy="505459"/>
            </a:xfrm>
            <a:custGeom>
              <a:avLst/>
              <a:gdLst/>
              <a:ahLst/>
              <a:cxnLst/>
              <a:rect l="l" t="t" r="r" b="b"/>
              <a:pathLst>
                <a:path h="505459">
                  <a:moveTo>
                    <a:pt x="0" y="0"/>
                  </a:moveTo>
                  <a:lnTo>
                    <a:pt x="0" y="505205"/>
                  </a:lnTo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589889" y="151003"/>
            <a:ext cx="55537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Design</a:t>
            </a:r>
            <a:r>
              <a:rPr spc="-25" dirty="0"/>
              <a:t> </a:t>
            </a:r>
            <a:r>
              <a:rPr spc="-5" dirty="0"/>
              <a:t>of </a:t>
            </a:r>
            <a:r>
              <a:rPr spc="-10" dirty="0"/>
              <a:t>PEC </a:t>
            </a:r>
            <a:r>
              <a:rPr spc="-5" dirty="0"/>
              <a:t>Column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97840" y="944372"/>
            <a:ext cx="1365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1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S</a:t>
            </a:r>
            <a:r>
              <a:rPr sz="2800" u="heavy" spc="-25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o</a:t>
            </a:r>
            <a:r>
              <a:rPr sz="2800" u="heavy" spc="-1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l</a:t>
            </a:r>
            <a:r>
              <a:rPr sz="2800" u="heavy" spc="-4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u</a:t>
            </a:r>
            <a:r>
              <a:rPr sz="2800" u="heavy" spc="-3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t</a:t>
            </a:r>
            <a:r>
              <a:rPr sz="2800" u="heavy" spc="-15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i</a:t>
            </a:r>
            <a:r>
              <a:rPr sz="2800" u="heavy" spc="-4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o</a:t>
            </a:r>
            <a:r>
              <a:rPr sz="2800" u="heavy" spc="-2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n</a:t>
            </a:r>
            <a:r>
              <a:rPr sz="2800" u="heavy" spc="-5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: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6000" y="0"/>
                </a:moveTo>
                <a:lnTo>
                  <a:pt x="0" y="0"/>
                </a:lnTo>
                <a:lnTo>
                  <a:pt x="0" y="6858000"/>
                </a:lnTo>
                <a:lnTo>
                  <a:pt x="9906000" y="6858000"/>
                </a:lnTo>
                <a:lnTo>
                  <a:pt x="9906000" y="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496557" y="77469"/>
            <a:ext cx="9093835" cy="760730"/>
            <a:chOff x="496557" y="77469"/>
            <a:chExt cx="9093835" cy="760730"/>
          </a:xfrm>
        </p:grpSpPr>
        <p:sp>
          <p:nvSpPr>
            <p:cNvPr id="5" name="object 5"/>
            <p:cNvSpPr/>
            <p:nvPr/>
          </p:nvSpPr>
          <p:spPr>
            <a:xfrm>
              <a:off x="509257" y="136143"/>
              <a:ext cx="9068435" cy="688975"/>
            </a:xfrm>
            <a:custGeom>
              <a:avLst/>
              <a:gdLst/>
              <a:ahLst/>
              <a:cxnLst/>
              <a:rect l="l" t="t" r="r" b="b"/>
              <a:pathLst>
                <a:path w="9068435" h="688975">
                  <a:moveTo>
                    <a:pt x="9067812" y="0"/>
                  </a:moveTo>
                  <a:lnTo>
                    <a:pt x="9064201" y="17899"/>
                  </a:lnTo>
                  <a:lnTo>
                    <a:pt x="9054350" y="32511"/>
                  </a:lnTo>
                  <a:lnTo>
                    <a:pt x="9039737" y="42362"/>
                  </a:lnTo>
                  <a:lnTo>
                    <a:pt x="9021838" y="45974"/>
                  </a:lnTo>
                  <a:lnTo>
                    <a:pt x="45910" y="45974"/>
                  </a:lnTo>
                  <a:lnTo>
                    <a:pt x="28037" y="49565"/>
                  </a:lnTo>
                  <a:lnTo>
                    <a:pt x="13444" y="59372"/>
                  </a:lnTo>
                  <a:lnTo>
                    <a:pt x="3606" y="73941"/>
                  </a:lnTo>
                  <a:lnTo>
                    <a:pt x="0" y="91821"/>
                  </a:lnTo>
                  <a:lnTo>
                    <a:pt x="0" y="642873"/>
                  </a:lnTo>
                  <a:lnTo>
                    <a:pt x="3606" y="660773"/>
                  </a:lnTo>
                  <a:lnTo>
                    <a:pt x="13444" y="675385"/>
                  </a:lnTo>
                  <a:lnTo>
                    <a:pt x="28037" y="685236"/>
                  </a:lnTo>
                  <a:lnTo>
                    <a:pt x="45910" y="688847"/>
                  </a:lnTo>
                  <a:lnTo>
                    <a:pt x="63785" y="685236"/>
                  </a:lnTo>
                  <a:lnTo>
                    <a:pt x="78382" y="675385"/>
                  </a:lnTo>
                  <a:lnTo>
                    <a:pt x="88224" y="660773"/>
                  </a:lnTo>
                  <a:lnTo>
                    <a:pt x="91833" y="642873"/>
                  </a:lnTo>
                  <a:lnTo>
                    <a:pt x="91833" y="597026"/>
                  </a:lnTo>
                  <a:lnTo>
                    <a:pt x="9021838" y="597026"/>
                  </a:lnTo>
                  <a:lnTo>
                    <a:pt x="9039737" y="593415"/>
                  </a:lnTo>
                  <a:lnTo>
                    <a:pt x="9054350" y="583564"/>
                  </a:lnTo>
                  <a:lnTo>
                    <a:pt x="9064201" y="568952"/>
                  </a:lnTo>
                  <a:lnTo>
                    <a:pt x="9067812" y="551052"/>
                  </a:lnTo>
                  <a:lnTo>
                    <a:pt x="9067812" y="137795"/>
                  </a:lnTo>
                  <a:lnTo>
                    <a:pt x="45910" y="137795"/>
                  </a:lnTo>
                  <a:lnTo>
                    <a:pt x="45910" y="91821"/>
                  </a:lnTo>
                  <a:lnTo>
                    <a:pt x="47715" y="82871"/>
                  </a:lnTo>
                  <a:lnTo>
                    <a:pt x="52638" y="75565"/>
                  </a:lnTo>
                  <a:lnTo>
                    <a:pt x="59937" y="70639"/>
                  </a:lnTo>
                  <a:lnTo>
                    <a:pt x="68872" y="68833"/>
                  </a:lnTo>
                  <a:lnTo>
                    <a:pt x="9067812" y="68833"/>
                  </a:lnTo>
                  <a:lnTo>
                    <a:pt x="9067812" y="0"/>
                  </a:lnTo>
                  <a:close/>
                </a:path>
                <a:path w="9068435" h="688975">
                  <a:moveTo>
                    <a:pt x="9067812" y="68833"/>
                  </a:moveTo>
                  <a:lnTo>
                    <a:pt x="68872" y="68833"/>
                  </a:lnTo>
                  <a:lnTo>
                    <a:pt x="77812" y="70639"/>
                  </a:lnTo>
                  <a:lnTo>
                    <a:pt x="85110" y="75565"/>
                  </a:lnTo>
                  <a:lnTo>
                    <a:pt x="90030" y="82871"/>
                  </a:lnTo>
                  <a:lnTo>
                    <a:pt x="91833" y="91821"/>
                  </a:lnTo>
                  <a:lnTo>
                    <a:pt x="88224" y="109720"/>
                  </a:lnTo>
                  <a:lnTo>
                    <a:pt x="78382" y="124333"/>
                  </a:lnTo>
                  <a:lnTo>
                    <a:pt x="63785" y="134183"/>
                  </a:lnTo>
                  <a:lnTo>
                    <a:pt x="45910" y="137795"/>
                  </a:lnTo>
                  <a:lnTo>
                    <a:pt x="9067812" y="137795"/>
                  </a:lnTo>
                  <a:lnTo>
                    <a:pt x="9067812" y="68833"/>
                  </a:lnTo>
                  <a:close/>
                </a:path>
                <a:path w="9068435" h="688975">
                  <a:moveTo>
                    <a:pt x="8975991" y="0"/>
                  </a:moveTo>
                  <a:lnTo>
                    <a:pt x="8975991" y="45974"/>
                  </a:lnTo>
                  <a:lnTo>
                    <a:pt x="9021838" y="45974"/>
                  </a:lnTo>
                  <a:lnTo>
                    <a:pt x="9021838" y="22986"/>
                  </a:lnTo>
                  <a:lnTo>
                    <a:pt x="8998851" y="22986"/>
                  </a:lnTo>
                  <a:lnTo>
                    <a:pt x="8989975" y="21181"/>
                  </a:lnTo>
                  <a:lnTo>
                    <a:pt x="8982706" y="16255"/>
                  </a:lnTo>
                  <a:lnTo>
                    <a:pt x="8977795" y="8949"/>
                  </a:lnTo>
                  <a:lnTo>
                    <a:pt x="8975991" y="0"/>
                  </a:lnTo>
                  <a:close/>
                </a:path>
                <a:path w="9068435" h="688975">
                  <a:moveTo>
                    <a:pt x="9021838" y="0"/>
                  </a:moveTo>
                  <a:lnTo>
                    <a:pt x="9020032" y="8949"/>
                  </a:lnTo>
                  <a:lnTo>
                    <a:pt x="9015107" y="16255"/>
                  </a:lnTo>
                  <a:lnTo>
                    <a:pt x="9007801" y="21181"/>
                  </a:lnTo>
                  <a:lnTo>
                    <a:pt x="8998851" y="22986"/>
                  </a:lnTo>
                  <a:lnTo>
                    <a:pt x="9021838" y="22986"/>
                  </a:lnTo>
                  <a:lnTo>
                    <a:pt x="9021838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55167" y="90169"/>
              <a:ext cx="9022080" cy="184150"/>
            </a:xfrm>
            <a:custGeom>
              <a:avLst/>
              <a:gdLst/>
              <a:ahLst/>
              <a:cxnLst/>
              <a:rect l="l" t="t" r="r" b="b"/>
              <a:pathLst>
                <a:path w="9022080" h="184150">
                  <a:moveTo>
                    <a:pt x="22961" y="114807"/>
                  </a:moveTo>
                  <a:lnTo>
                    <a:pt x="14026" y="116613"/>
                  </a:lnTo>
                  <a:lnTo>
                    <a:pt x="6727" y="121539"/>
                  </a:lnTo>
                  <a:lnTo>
                    <a:pt x="1805" y="128845"/>
                  </a:lnTo>
                  <a:lnTo>
                    <a:pt x="0" y="137795"/>
                  </a:lnTo>
                  <a:lnTo>
                    <a:pt x="0" y="183769"/>
                  </a:lnTo>
                  <a:lnTo>
                    <a:pt x="17875" y="180157"/>
                  </a:lnTo>
                  <a:lnTo>
                    <a:pt x="32472" y="170307"/>
                  </a:lnTo>
                  <a:lnTo>
                    <a:pt x="42314" y="155694"/>
                  </a:lnTo>
                  <a:lnTo>
                    <a:pt x="45923" y="137795"/>
                  </a:lnTo>
                  <a:lnTo>
                    <a:pt x="44119" y="128845"/>
                  </a:lnTo>
                  <a:lnTo>
                    <a:pt x="39200" y="121539"/>
                  </a:lnTo>
                  <a:lnTo>
                    <a:pt x="31901" y="116613"/>
                  </a:lnTo>
                  <a:lnTo>
                    <a:pt x="22961" y="114807"/>
                  </a:lnTo>
                  <a:close/>
                </a:path>
                <a:path w="9022080" h="184150">
                  <a:moveTo>
                    <a:pt x="9021902" y="45974"/>
                  </a:moveTo>
                  <a:lnTo>
                    <a:pt x="8975928" y="45974"/>
                  </a:lnTo>
                  <a:lnTo>
                    <a:pt x="8975928" y="91948"/>
                  </a:lnTo>
                  <a:lnTo>
                    <a:pt x="8993827" y="88336"/>
                  </a:lnTo>
                  <a:lnTo>
                    <a:pt x="9008440" y="78486"/>
                  </a:lnTo>
                  <a:lnTo>
                    <a:pt x="9018290" y="63873"/>
                  </a:lnTo>
                  <a:lnTo>
                    <a:pt x="9021902" y="45974"/>
                  </a:lnTo>
                  <a:close/>
                </a:path>
                <a:path w="9022080" h="184150">
                  <a:moveTo>
                    <a:pt x="8975928" y="0"/>
                  </a:moveTo>
                  <a:lnTo>
                    <a:pt x="8958102" y="3611"/>
                  </a:lnTo>
                  <a:lnTo>
                    <a:pt x="8943527" y="13462"/>
                  </a:lnTo>
                  <a:lnTo>
                    <a:pt x="8933690" y="28074"/>
                  </a:lnTo>
                  <a:lnTo>
                    <a:pt x="8930081" y="45974"/>
                  </a:lnTo>
                  <a:lnTo>
                    <a:pt x="8931884" y="54923"/>
                  </a:lnTo>
                  <a:lnTo>
                    <a:pt x="8936796" y="62229"/>
                  </a:lnTo>
                  <a:lnTo>
                    <a:pt x="8944065" y="67155"/>
                  </a:lnTo>
                  <a:lnTo>
                    <a:pt x="8952941" y="68960"/>
                  </a:lnTo>
                  <a:lnTo>
                    <a:pt x="8961890" y="67155"/>
                  </a:lnTo>
                  <a:lnTo>
                    <a:pt x="8969197" y="62229"/>
                  </a:lnTo>
                  <a:lnTo>
                    <a:pt x="8974122" y="54923"/>
                  </a:lnTo>
                  <a:lnTo>
                    <a:pt x="8975928" y="45974"/>
                  </a:lnTo>
                  <a:lnTo>
                    <a:pt x="9021902" y="45974"/>
                  </a:lnTo>
                  <a:lnTo>
                    <a:pt x="9018290" y="28074"/>
                  </a:lnTo>
                  <a:lnTo>
                    <a:pt x="9008440" y="13462"/>
                  </a:lnTo>
                  <a:lnTo>
                    <a:pt x="8993827" y="3611"/>
                  </a:lnTo>
                  <a:lnTo>
                    <a:pt x="8975928" y="0"/>
                  </a:lnTo>
                  <a:close/>
                </a:path>
              </a:pathLst>
            </a:custGeom>
            <a:solidFill>
              <a:srgbClr val="92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9257" y="90169"/>
              <a:ext cx="9068435" cy="735330"/>
            </a:xfrm>
            <a:custGeom>
              <a:avLst/>
              <a:gdLst/>
              <a:ahLst/>
              <a:cxnLst/>
              <a:rect l="l" t="t" r="r" b="b"/>
              <a:pathLst>
                <a:path w="9068435" h="735330">
                  <a:moveTo>
                    <a:pt x="0" y="137795"/>
                  </a:moveTo>
                  <a:lnTo>
                    <a:pt x="3606" y="119915"/>
                  </a:lnTo>
                  <a:lnTo>
                    <a:pt x="13444" y="105346"/>
                  </a:lnTo>
                  <a:lnTo>
                    <a:pt x="28037" y="95539"/>
                  </a:lnTo>
                  <a:lnTo>
                    <a:pt x="45910" y="91948"/>
                  </a:lnTo>
                  <a:lnTo>
                    <a:pt x="8975991" y="91948"/>
                  </a:lnTo>
                  <a:lnTo>
                    <a:pt x="8975991" y="45974"/>
                  </a:lnTo>
                  <a:lnTo>
                    <a:pt x="8979601" y="28074"/>
                  </a:lnTo>
                  <a:lnTo>
                    <a:pt x="8989437" y="13462"/>
                  </a:lnTo>
                  <a:lnTo>
                    <a:pt x="9004013" y="3611"/>
                  </a:lnTo>
                  <a:lnTo>
                    <a:pt x="9021838" y="0"/>
                  </a:lnTo>
                  <a:lnTo>
                    <a:pt x="9039737" y="3611"/>
                  </a:lnTo>
                  <a:lnTo>
                    <a:pt x="9054350" y="13461"/>
                  </a:lnTo>
                  <a:lnTo>
                    <a:pt x="9064201" y="28074"/>
                  </a:lnTo>
                  <a:lnTo>
                    <a:pt x="9067812" y="45974"/>
                  </a:lnTo>
                  <a:lnTo>
                    <a:pt x="9067812" y="597026"/>
                  </a:lnTo>
                  <a:lnTo>
                    <a:pt x="9064201" y="614926"/>
                  </a:lnTo>
                  <a:lnTo>
                    <a:pt x="9054350" y="629538"/>
                  </a:lnTo>
                  <a:lnTo>
                    <a:pt x="9039737" y="639389"/>
                  </a:lnTo>
                  <a:lnTo>
                    <a:pt x="9021838" y="643001"/>
                  </a:lnTo>
                  <a:lnTo>
                    <a:pt x="91833" y="643001"/>
                  </a:lnTo>
                  <a:lnTo>
                    <a:pt x="91833" y="688847"/>
                  </a:lnTo>
                  <a:lnTo>
                    <a:pt x="88226" y="706747"/>
                  </a:lnTo>
                  <a:lnTo>
                    <a:pt x="78389" y="721359"/>
                  </a:lnTo>
                  <a:lnTo>
                    <a:pt x="63796" y="731210"/>
                  </a:lnTo>
                  <a:lnTo>
                    <a:pt x="45923" y="734821"/>
                  </a:lnTo>
                  <a:lnTo>
                    <a:pt x="28048" y="731210"/>
                  </a:lnTo>
                  <a:lnTo>
                    <a:pt x="13450" y="721359"/>
                  </a:lnTo>
                  <a:lnTo>
                    <a:pt x="3608" y="706747"/>
                  </a:lnTo>
                  <a:lnTo>
                    <a:pt x="0" y="688847"/>
                  </a:lnTo>
                  <a:lnTo>
                    <a:pt x="0" y="137795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72548" y="123443"/>
              <a:ext cx="117221" cy="7137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6557" y="192277"/>
              <a:ext cx="117233" cy="9436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01090" y="227965"/>
              <a:ext cx="0" cy="505459"/>
            </a:xfrm>
            <a:custGeom>
              <a:avLst/>
              <a:gdLst/>
              <a:ahLst/>
              <a:cxnLst/>
              <a:rect l="l" t="t" r="r" b="b"/>
              <a:pathLst>
                <a:path h="505459">
                  <a:moveTo>
                    <a:pt x="0" y="0"/>
                  </a:moveTo>
                  <a:lnTo>
                    <a:pt x="0" y="505205"/>
                  </a:lnTo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79805" y="112598"/>
            <a:ext cx="5555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Design</a:t>
            </a:r>
            <a:r>
              <a:rPr spc="-15" dirty="0"/>
              <a:t> </a:t>
            </a:r>
            <a:r>
              <a:rPr spc="-5" dirty="0"/>
              <a:t>of</a:t>
            </a:r>
            <a:r>
              <a:rPr spc="-20" dirty="0"/>
              <a:t> </a:t>
            </a:r>
            <a:r>
              <a:rPr spc="-5" dirty="0"/>
              <a:t>PEC</a:t>
            </a:r>
            <a:r>
              <a:rPr spc="-10" dirty="0"/>
              <a:t> </a:t>
            </a:r>
            <a:r>
              <a:rPr spc="-5" dirty="0"/>
              <a:t>Column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62660" y="915746"/>
            <a:ext cx="7816850" cy="37491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u="heavy" spc="-20" dirty="0">
                <a:solidFill>
                  <a:srgbClr val="943735"/>
                </a:solidFill>
                <a:uFill>
                  <a:solidFill>
                    <a:srgbClr val="943735"/>
                  </a:solidFill>
                </a:uFill>
                <a:latin typeface="Cambria Math"/>
                <a:cs typeface="Cambria Math"/>
              </a:rPr>
              <a:t>Solution:</a:t>
            </a:r>
            <a:endParaRPr sz="2800" dirty="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2800" dirty="0">
              <a:latin typeface="Cambria Math"/>
              <a:cs typeface="Cambria Math"/>
            </a:endParaRPr>
          </a:p>
          <a:p>
            <a:pPr marL="206375">
              <a:lnSpc>
                <a:spcPct val="100000"/>
              </a:lnSpc>
              <a:spcBef>
                <a:spcPts val="2205"/>
              </a:spcBef>
            </a:pP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c</a:t>
            </a:r>
            <a:r>
              <a:rPr sz="2000" spc="2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g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-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s</a:t>
            </a:r>
            <a:r>
              <a:rPr sz="2000" spc="20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400*400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–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[(400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-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2*7)*7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+</a:t>
            </a:r>
            <a:r>
              <a:rPr sz="2800" dirty="0">
                <a:latin typeface="Times New Roman"/>
                <a:cs typeface="Times New Roman"/>
              </a:rPr>
              <a:t> 400*7*2]</a:t>
            </a:r>
          </a:p>
          <a:p>
            <a:pPr marR="641985" algn="ctr">
              <a:lnSpc>
                <a:spcPct val="100000"/>
              </a:lnSpc>
              <a:spcBef>
                <a:spcPts val="10"/>
              </a:spcBef>
              <a:tabLst>
                <a:tab pos="1513205" algn="l"/>
              </a:tabLst>
            </a:pPr>
            <a:r>
              <a:rPr sz="2800" spc="-5" dirty="0">
                <a:latin typeface="Times New Roman"/>
                <a:cs typeface="Times New Roman"/>
              </a:rPr>
              <a:t>= </a:t>
            </a:r>
            <a:r>
              <a:rPr sz="2800" dirty="0">
                <a:latin typeface="Times New Roman"/>
                <a:cs typeface="Times New Roman"/>
              </a:rPr>
              <a:t>151698	</a:t>
            </a:r>
            <a:r>
              <a:rPr sz="2800" spc="25" dirty="0">
                <a:latin typeface="Cambria Math"/>
                <a:cs typeface="Cambria Math"/>
              </a:rPr>
              <a:t>𝑚𝑚</a:t>
            </a:r>
            <a:r>
              <a:rPr sz="3075" spc="37" baseline="27100" dirty="0">
                <a:latin typeface="Cambria Math"/>
                <a:cs typeface="Cambria Math"/>
              </a:rPr>
              <a:t>2</a:t>
            </a:r>
            <a:endParaRPr sz="3075" baseline="27100" dirty="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 dirty="0">
              <a:latin typeface="Cambria Math"/>
              <a:cs typeface="Cambria Math"/>
            </a:endParaRPr>
          </a:p>
          <a:p>
            <a:pPr marL="13779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⸫</a:t>
            </a:r>
            <a:r>
              <a:rPr lang="en-US" sz="2800" spc="-5" dirty="0" err="1">
                <a:latin typeface="Times New Roman"/>
                <a:cs typeface="Times New Roman"/>
              </a:rPr>
              <a:t>Pr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se </a:t>
            </a:r>
            <a:r>
              <a:rPr sz="2800" dirty="0">
                <a:latin typeface="Times New Roman"/>
                <a:cs typeface="Times New Roman"/>
              </a:rPr>
              <a:t>F</a:t>
            </a:r>
            <a:r>
              <a:rPr sz="2000" dirty="0">
                <a:latin typeface="Times New Roman"/>
                <a:cs typeface="Times New Roman"/>
              </a:rPr>
              <a:t>y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+ 0.85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Times New Roman"/>
                <a:cs typeface="Times New Roman"/>
              </a:rPr>
              <a:t>f’</a:t>
            </a:r>
            <a:r>
              <a:rPr sz="2000" spc="50" dirty="0">
                <a:latin typeface="Times New Roman"/>
                <a:cs typeface="Times New Roman"/>
              </a:rPr>
              <a:t>c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c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sr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</a:t>
            </a:r>
            <a:r>
              <a:rPr sz="2000" dirty="0">
                <a:latin typeface="Times New Roman"/>
                <a:cs typeface="Times New Roman"/>
              </a:rPr>
              <a:t>yr</a:t>
            </a:r>
            <a:endParaRPr dirty="0">
              <a:latin typeface="Times New Roman"/>
              <a:cs typeface="Times New Roman"/>
            </a:endParaRPr>
          </a:p>
          <a:p>
            <a:pPr marL="85026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= 7255*350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+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0.85*30*151698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+ 0</a:t>
            </a:r>
            <a:endParaRPr sz="2800" dirty="0">
              <a:latin typeface="Times New Roman"/>
              <a:cs typeface="Times New Roman"/>
            </a:endParaRPr>
          </a:p>
          <a:p>
            <a:pPr marL="85026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=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6408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2800" b="1" u="sng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Answer</a:t>
            </a:r>
            <a:r>
              <a:rPr sz="2800" b="1" u="sng" spc="-10" dirty="0">
                <a:latin typeface="Times New Roman"/>
                <a:cs typeface="Times New Roman"/>
              </a:rPr>
              <a:t>)</a:t>
            </a:r>
            <a:endParaRPr sz="2800" u="sng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2554</TotalTime>
  <Words>455</Words>
  <Application>Microsoft Office PowerPoint</Application>
  <PresentationFormat>A4 Paper (210x297 mm)</PresentationFormat>
  <Paragraphs>117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CE 413 Structural Analysis &amp; Design III</vt:lpstr>
      <vt:lpstr>Design of PEC Column</vt:lpstr>
      <vt:lpstr>Design of PFC Column</vt:lpstr>
      <vt:lpstr>Design of PEC Column</vt:lpstr>
      <vt:lpstr>Design of PEC Column</vt:lpstr>
      <vt:lpstr>Design of PEC Column</vt:lpstr>
      <vt:lpstr>Design of PEC Column</vt:lpstr>
      <vt:lpstr>Design of PEC Column</vt:lpstr>
      <vt:lpstr>Design of PEC Column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NM</dc:creator>
  <cp:lastModifiedBy>Windows User</cp:lastModifiedBy>
  <cp:revision>3</cp:revision>
  <dcterms:created xsi:type="dcterms:W3CDTF">2022-09-09T13:45:59Z</dcterms:created>
  <dcterms:modified xsi:type="dcterms:W3CDTF">2022-10-23T08:17:50Z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2022-09-09T00:00:00Z</vt:filetime>
  </property>
</Properties>
</file>