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1" r:id="rId1"/>
    <p:sldMasterId id="2147483685" r:id="rId2"/>
  </p:sldMasterIdLst>
  <p:notesMasterIdLst>
    <p:notesMasterId r:id="rId23"/>
  </p:notesMasterIdLst>
  <p:handoutMasterIdLst>
    <p:handoutMasterId r:id="rId24"/>
  </p:handoutMasterIdLst>
  <p:sldIdLst>
    <p:sldId id="257" r:id="rId3"/>
    <p:sldId id="298" r:id="rId4"/>
    <p:sldId id="286" r:id="rId5"/>
    <p:sldId id="287" r:id="rId6"/>
    <p:sldId id="288" r:id="rId7"/>
    <p:sldId id="294" r:id="rId8"/>
    <p:sldId id="311" r:id="rId9"/>
    <p:sldId id="312" r:id="rId10"/>
    <p:sldId id="297" r:id="rId11"/>
    <p:sldId id="299" r:id="rId12"/>
    <p:sldId id="302" r:id="rId13"/>
    <p:sldId id="301" r:id="rId14"/>
    <p:sldId id="303" r:id="rId15"/>
    <p:sldId id="304" r:id="rId16"/>
    <p:sldId id="305" r:id="rId17"/>
    <p:sldId id="307" r:id="rId18"/>
    <p:sldId id="309" r:id="rId19"/>
    <p:sldId id="306" r:id="rId20"/>
    <p:sldId id="308" r:id="rId21"/>
    <p:sldId id="310" r:id="rId22"/>
  </p:sldIdLst>
  <p:sldSz cx="9144000" cy="6858000" type="screen4x3"/>
  <p:notesSz cx="7010400" cy="9296400"/>
  <p:custDataLst>
    <p:tags r:id="rId25"/>
  </p:custDataLst>
  <p:defaultTextStyle>
    <a:defPPr>
      <a:defRPr lang="en-US"/>
    </a:defPPr>
    <a:lvl1pPr algn="l" rtl="0" eaLnBrk="0" fontAlgn="base" hangingPunct="0">
      <a:spcBef>
        <a:spcPct val="0"/>
      </a:spcBef>
      <a:spcAft>
        <a:spcPct val="0"/>
      </a:spcAft>
      <a:defRPr sz="2400" kern="1200">
        <a:solidFill>
          <a:schemeClr val="tx1"/>
        </a:solidFill>
        <a:latin typeface="Arial" charset="0"/>
        <a:ea typeface="ＭＳ Ｐゴシック" pitchFamily="-16" charset="-128"/>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pitchFamily="-16" charset="-128"/>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pitchFamily="-16" charset="-128"/>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pitchFamily="-16" charset="-128"/>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pitchFamily="-16" charset="-128"/>
        <a:cs typeface="+mn-cs"/>
      </a:defRPr>
    </a:lvl5pPr>
    <a:lvl6pPr marL="2286000" algn="l" defTabSz="914400" rtl="0" eaLnBrk="1" latinLnBrk="0" hangingPunct="1">
      <a:defRPr sz="2400" kern="1200">
        <a:solidFill>
          <a:schemeClr val="tx1"/>
        </a:solidFill>
        <a:latin typeface="Arial" charset="0"/>
        <a:ea typeface="ＭＳ Ｐゴシック" pitchFamily="-16" charset="-128"/>
        <a:cs typeface="+mn-cs"/>
      </a:defRPr>
    </a:lvl6pPr>
    <a:lvl7pPr marL="2743200" algn="l" defTabSz="914400" rtl="0" eaLnBrk="1" latinLnBrk="0" hangingPunct="1">
      <a:defRPr sz="2400" kern="1200">
        <a:solidFill>
          <a:schemeClr val="tx1"/>
        </a:solidFill>
        <a:latin typeface="Arial" charset="0"/>
        <a:ea typeface="ＭＳ Ｐゴシック" pitchFamily="-16" charset="-128"/>
        <a:cs typeface="+mn-cs"/>
      </a:defRPr>
    </a:lvl7pPr>
    <a:lvl8pPr marL="3200400" algn="l" defTabSz="914400" rtl="0" eaLnBrk="1" latinLnBrk="0" hangingPunct="1">
      <a:defRPr sz="2400" kern="1200">
        <a:solidFill>
          <a:schemeClr val="tx1"/>
        </a:solidFill>
        <a:latin typeface="Arial" charset="0"/>
        <a:ea typeface="ＭＳ Ｐゴシック" pitchFamily="-16" charset="-128"/>
        <a:cs typeface="+mn-cs"/>
      </a:defRPr>
    </a:lvl8pPr>
    <a:lvl9pPr marL="3657600" algn="l" defTabSz="914400" rtl="0" eaLnBrk="1" latinLnBrk="0" hangingPunct="1">
      <a:defRPr sz="2400" kern="1200">
        <a:solidFill>
          <a:schemeClr val="tx1"/>
        </a:solidFill>
        <a:latin typeface="Arial" charset="0"/>
        <a:ea typeface="ＭＳ Ｐゴシック" pitchFamily="-16"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FF99"/>
    <a:srgbClr val="002F6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809" autoAdjust="0"/>
    <p:restoredTop sz="95268" autoAdjust="0"/>
  </p:normalViewPr>
  <p:slideViewPr>
    <p:cSldViewPr>
      <p:cViewPr varScale="1">
        <p:scale>
          <a:sx n="83" d="100"/>
          <a:sy n="83" d="100"/>
        </p:scale>
        <p:origin x="1229" y="72"/>
      </p:cViewPr>
      <p:guideLst>
        <p:guide orient="horz" pos="2160"/>
        <p:guide pos="2880"/>
      </p:guideLst>
    </p:cSldViewPr>
  </p:slideViewPr>
  <p:outlineViewPr>
    <p:cViewPr>
      <p:scale>
        <a:sx n="100" d="100"/>
        <a:sy n="100"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gs" Target="tags/tag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 Id="rId30" Type="http://schemas.microsoft.com/office/2015/10/relationships/revisionInfo" Target="revisionInfo.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B4D2763-B27B-4CE8-A9A1-9A22FABEAD11}" type="doc">
      <dgm:prSet loTypeId="urn:microsoft.com/office/officeart/2005/8/layout/hProcess9" loCatId="process" qsTypeId="urn:microsoft.com/office/officeart/2005/8/quickstyle/simple5" qsCatId="simple" csTypeId="urn:microsoft.com/office/officeart/2005/8/colors/accent1_2" csCatId="accent1"/>
      <dgm:spPr/>
      <dgm:t>
        <a:bodyPr/>
        <a:lstStyle/>
        <a:p>
          <a:endParaRPr lang="en-US"/>
        </a:p>
      </dgm:t>
    </dgm:pt>
    <dgm:pt modelId="{83BDC540-7B61-4790-A7B4-D89463073539}">
      <dgm:prSet/>
      <dgm:spPr/>
      <dgm:t>
        <a:bodyPr/>
        <a:lstStyle/>
        <a:p>
          <a:r>
            <a:rPr lang="en-US"/>
            <a:t>dissolution &amp; recreation </a:t>
          </a:r>
        </a:p>
      </dgm:t>
    </dgm:pt>
    <dgm:pt modelId="{471905AD-4501-4EC2-8B8C-5F813BC86318}" type="parTrans" cxnId="{80EAD720-0254-422C-95F2-0B31C94594FD}">
      <dgm:prSet/>
      <dgm:spPr/>
      <dgm:t>
        <a:bodyPr/>
        <a:lstStyle/>
        <a:p>
          <a:endParaRPr lang="en-US"/>
        </a:p>
      </dgm:t>
    </dgm:pt>
    <dgm:pt modelId="{B56593E4-BFD9-4967-9AEF-30295BE8D134}" type="sibTrans" cxnId="{80EAD720-0254-422C-95F2-0B31C94594FD}">
      <dgm:prSet/>
      <dgm:spPr/>
      <dgm:t>
        <a:bodyPr/>
        <a:lstStyle/>
        <a:p>
          <a:endParaRPr lang="en-US"/>
        </a:p>
      </dgm:t>
    </dgm:pt>
    <dgm:pt modelId="{484C341C-10CA-4D33-A917-A67428F65DCF}">
      <dgm:prSet/>
      <dgm:spPr/>
      <dgm:t>
        <a:bodyPr/>
        <a:lstStyle/>
        <a:p>
          <a:r>
            <a:rPr lang="en-US"/>
            <a:t>consolidation </a:t>
          </a:r>
        </a:p>
      </dgm:t>
    </dgm:pt>
    <dgm:pt modelId="{A4694279-9185-4EE4-A69C-673A522BA581}" type="parTrans" cxnId="{AA1141F0-425D-4DAB-AB2D-7575E4C660AF}">
      <dgm:prSet/>
      <dgm:spPr/>
      <dgm:t>
        <a:bodyPr/>
        <a:lstStyle/>
        <a:p>
          <a:endParaRPr lang="en-US"/>
        </a:p>
      </dgm:t>
    </dgm:pt>
    <dgm:pt modelId="{9A5B0693-53BA-4AD4-80FF-4FA7C8B1523F}" type="sibTrans" cxnId="{AA1141F0-425D-4DAB-AB2D-7575E4C660AF}">
      <dgm:prSet/>
      <dgm:spPr/>
      <dgm:t>
        <a:bodyPr/>
        <a:lstStyle/>
        <a:p>
          <a:endParaRPr lang="en-US"/>
        </a:p>
      </dgm:t>
    </dgm:pt>
    <dgm:pt modelId="{80A1575D-C391-4B8C-956E-5FD27CD65F56}">
      <dgm:prSet/>
      <dgm:spPr/>
      <dgm:t>
        <a:bodyPr/>
        <a:lstStyle/>
        <a:p>
          <a:r>
            <a:rPr lang="en-US"/>
            <a:t>internal reorganization </a:t>
          </a:r>
        </a:p>
      </dgm:t>
    </dgm:pt>
    <dgm:pt modelId="{30D1BA1D-6727-4E4D-8778-1DA6AFF02E11}" type="parTrans" cxnId="{8837AFCA-AEDD-4011-9C2A-1B83A11A91AD}">
      <dgm:prSet/>
      <dgm:spPr/>
      <dgm:t>
        <a:bodyPr/>
        <a:lstStyle/>
        <a:p>
          <a:endParaRPr lang="en-US"/>
        </a:p>
      </dgm:t>
    </dgm:pt>
    <dgm:pt modelId="{05C53FB6-190C-4E88-94BB-AE8B6811DF37}" type="sibTrans" cxnId="{8837AFCA-AEDD-4011-9C2A-1B83A11A91AD}">
      <dgm:prSet/>
      <dgm:spPr/>
      <dgm:t>
        <a:bodyPr/>
        <a:lstStyle/>
        <a:p>
          <a:endParaRPr lang="en-US"/>
        </a:p>
      </dgm:t>
    </dgm:pt>
    <dgm:pt modelId="{C3F8BB3A-2231-45D9-B466-F916A7F2321D}">
      <dgm:prSet/>
      <dgm:spPr/>
      <dgm:t>
        <a:bodyPr/>
        <a:lstStyle/>
        <a:p>
          <a:r>
            <a:rPr lang="en-US"/>
            <a:t>new institutional creation </a:t>
          </a:r>
        </a:p>
      </dgm:t>
    </dgm:pt>
    <dgm:pt modelId="{57E8A8D5-2F93-436C-A403-11D727407A5D}" type="parTrans" cxnId="{6133152E-8427-45F7-B918-CD529C89435E}">
      <dgm:prSet/>
      <dgm:spPr/>
      <dgm:t>
        <a:bodyPr/>
        <a:lstStyle/>
        <a:p>
          <a:endParaRPr lang="en-US"/>
        </a:p>
      </dgm:t>
    </dgm:pt>
    <dgm:pt modelId="{70E5C97E-28E0-4F94-95C7-196ECA9FA01B}" type="sibTrans" cxnId="{6133152E-8427-45F7-B918-CD529C89435E}">
      <dgm:prSet/>
      <dgm:spPr/>
      <dgm:t>
        <a:bodyPr/>
        <a:lstStyle/>
        <a:p>
          <a:endParaRPr lang="en-US"/>
        </a:p>
      </dgm:t>
    </dgm:pt>
    <dgm:pt modelId="{0AA44BD5-B91A-4D74-A0BB-A68CB66BBE34}" type="pres">
      <dgm:prSet presAssocID="{CB4D2763-B27B-4CE8-A9A1-9A22FABEAD11}" presName="CompostProcess" presStyleCnt="0">
        <dgm:presLayoutVars>
          <dgm:dir/>
          <dgm:resizeHandles val="exact"/>
        </dgm:presLayoutVars>
      </dgm:prSet>
      <dgm:spPr/>
    </dgm:pt>
    <dgm:pt modelId="{13E4AA87-C2AB-4EB9-BC21-69AE49E4D5DA}" type="pres">
      <dgm:prSet presAssocID="{CB4D2763-B27B-4CE8-A9A1-9A22FABEAD11}" presName="arrow" presStyleLbl="bgShp" presStyleIdx="0" presStyleCnt="1"/>
      <dgm:spPr/>
    </dgm:pt>
    <dgm:pt modelId="{62BD38D2-4B20-4F10-A1ED-A46220247DC4}" type="pres">
      <dgm:prSet presAssocID="{CB4D2763-B27B-4CE8-A9A1-9A22FABEAD11}" presName="linearProcess" presStyleCnt="0"/>
      <dgm:spPr/>
    </dgm:pt>
    <dgm:pt modelId="{EF07F3BB-3D62-4667-B7EC-638BE1CFB5CA}" type="pres">
      <dgm:prSet presAssocID="{83BDC540-7B61-4790-A7B4-D89463073539}" presName="textNode" presStyleLbl="node1" presStyleIdx="0" presStyleCnt="4">
        <dgm:presLayoutVars>
          <dgm:bulletEnabled val="1"/>
        </dgm:presLayoutVars>
      </dgm:prSet>
      <dgm:spPr/>
    </dgm:pt>
    <dgm:pt modelId="{DA93D0FF-3C03-49E3-B833-D7A0216F68A8}" type="pres">
      <dgm:prSet presAssocID="{B56593E4-BFD9-4967-9AEF-30295BE8D134}" presName="sibTrans" presStyleCnt="0"/>
      <dgm:spPr/>
    </dgm:pt>
    <dgm:pt modelId="{5E8CDDA5-B5A6-4BDA-BF12-7EC0053D7A04}" type="pres">
      <dgm:prSet presAssocID="{484C341C-10CA-4D33-A917-A67428F65DCF}" presName="textNode" presStyleLbl="node1" presStyleIdx="1" presStyleCnt="4">
        <dgm:presLayoutVars>
          <dgm:bulletEnabled val="1"/>
        </dgm:presLayoutVars>
      </dgm:prSet>
      <dgm:spPr/>
    </dgm:pt>
    <dgm:pt modelId="{45AAA72F-6770-4716-B4F4-37AE16AF4579}" type="pres">
      <dgm:prSet presAssocID="{9A5B0693-53BA-4AD4-80FF-4FA7C8B1523F}" presName="sibTrans" presStyleCnt="0"/>
      <dgm:spPr/>
    </dgm:pt>
    <dgm:pt modelId="{4E807199-0AFB-4898-900A-7F6160A5CD4C}" type="pres">
      <dgm:prSet presAssocID="{80A1575D-C391-4B8C-956E-5FD27CD65F56}" presName="textNode" presStyleLbl="node1" presStyleIdx="2" presStyleCnt="4">
        <dgm:presLayoutVars>
          <dgm:bulletEnabled val="1"/>
        </dgm:presLayoutVars>
      </dgm:prSet>
      <dgm:spPr/>
    </dgm:pt>
    <dgm:pt modelId="{FBAA8C6D-A075-4CC6-9084-54C3EDFC67A5}" type="pres">
      <dgm:prSet presAssocID="{05C53FB6-190C-4E88-94BB-AE8B6811DF37}" presName="sibTrans" presStyleCnt="0"/>
      <dgm:spPr/>
    </dgm:pt>
    <dgm:pt modelId="{9B500414-6A92-4DCB-9E94-AAC9A9EC75F9}" type="pres">
      <dgm:prSet presAssocID="{C3F8BB3A-2231-45D9-B466-F916A7F2321D}" presName="textNode" presStyleLbl="node1" presStyleIdx="3" presStyleCnt="4">
        <dgm:presLayoutVars>
          <dgm:bulletEnabled val="1"/>
        </dgm:presLayoutVars>
      </dgm:prSet>
      <dgm:spPr/>
    </dgm:pt>
  </dgm:ptLst>
  <dgm:cxnLst>
    <dgm:cxn modelId="{80EAD720-0254-422C-95F2-0B31C94594FD}" srcId="{CB4D2763-B27B-4CE8-A9A1-9A22FABEAD11}" destId="{83BDC540-7B61-4790-A7B4-D89463073539}" srcOrd="0" destOrd="0" parTransId="{471905AD-4501-4EC2-8B8C-5F813BC86318}" sibTransId="{B56593E4-BFD9-4967-9AEF-30295BE8D134}"/>
    <dgm:cxn modelId="{6133152E-8427-45F7-B918-CD529C89435E}" srcId="{CB4D2763-B27B-4CE8-A9A1-9A22FABEAD11}" destId="{C3F8BB3A-2231-45D9-B466-F916A7F2321D}" srcOrd="3" destOrd="0" parTransId="{57E8A8D5-2F93-436C-A403-11D727407A5D}" sibTransId="{70E5C97E-28E0-4F94-95C7-196ECA9FA01B}"/>
    <dgm:cxn modelId="{0D8CFD5E-1897-4652-A561-D0338893D86B}" type="presOf" srcId="{83BDC540-7B61-4790-A7B4-D89463073539}" destId="{EF07F3BB-3D62-4667-B7EC-638BE1CFB5CA}" srcOrd="0" destOrd="0" presId="urn:microsoft.com/office/officeart/2005/8/layout/hProcess9"/>
    <dgm:cxn modelId="{529FB387-B714-4772-966C-F692A1A60751}" type="presOf" srcId="{80A1575D-C391-4B8C-956E-5FD27CD65F56}" destId="{4E807199-0AFB-4898-900A-7F6160A5CD4C}" srcOrd="0" destOrd="0" presId="urn:microsoft.com/office/officeart/2005/8/layout/hProcess9"/>
    <dgm:cxn modelId="{E568D095-01AF-4655-805C-89E011CCB96C}" type="presOf" srcId="{CB4D2763-B27B-4CE8-A9A1-9A22FABEAD11}" destId="{0AA44BD5-B91A-4D74-A0BB-A68CB66BBE34}" srcOrd="0" destOrd="0" presId="urn:microsoft.com/office/officeart/2005/8/layout/hProcess9"/>
    <dgm:cxn modelId="{6536EBA6-C615-46C6-ACE6-6C9A77EC7E31}" type="presOf" srcId="{484C341C-10CA-4D33-A917-A67428F65DCF}" destId="{5E8CDDA5-B5A6-4BDA-BF12-7EC0053D7A04}" srcOrd="0" destOrd="0" presId="urn:microsoft.com/office/officeart/2005/8/layout/hProcess9"/>
    <dgm:cxn modelId="{85DEE0B5-3752-4C27-9337-DAE7AF7990D0}" type="presOf" srcId="{C3F8BB3A-2231-45D9-B466-F916A7F2321D}" destId="{9B500414-6A92-4DCB-9E94-AAC9A9EC75F9}" srcOrd="0" destOrd="0" presId="urn:microsoft.com/office/officeart/2005/8/layout/hProcess9"/>
    <dgm:cxn modelId="{8837AFCA-AEDD-4011-9C2A-1B83A11A91AD}" srcId="{CB4D2763-B27B-4CE8-A9A1-9A22FABEAD11}" destId="{80A1575D-C391-4B8C-956E-5FD27CD65F56}" srcOrd="2" destOrd="0" parTransId="{30D1BA1D-6727-4E4D-8778-1DA6AFF02E11}" sibTransId="{05C53FB6-190C-4E88-94BB-AE8B6811DF37}"/>
    <dgm:cxn modelId="{AA1141F0-425D-4DAB-AB2D-7575E4C660AF}" srcId="{CB4D2763-B27B-4CE8-A9A1-9A22FABEAD11}" destId="{484C341C-10CA-4D33-A917-A67428F65DCF}" srcOrd="1" destOrd="0" parTransId="{A4694279-9185-4EE4-A69C-673A522BA581}" sibTransId="{9A5B0693-53BA-4AD4-80FF-4FA7C8B1523F}"/>
    <dgm:cxn modelId="{41355A9F-A11F-4EB3-8F60-232554DE2D1D}" type="presParOf" srcId="{0AA44BD5-B91A-4D74-A0BB-A68CB66BBE34}" destId="{13E4AA87-C2AB-4EB9-BC21-69AE49E4D5DA}" srcOrd="0" destOrd="0" presId="urn:microsoft.com/office/officeart/2005/8/layout/hProcess9"/>
    <dgm:cxn modelId="{DF1D2083-15E2-42E7-81AD-05A9B88C39FA}" type="presParOf" srcId="{0AA44BD5-B91A-4D74-A0BB-A68CB66BBE34}" destId="{62BD38D2-4B20-4F10-A1ED-A46220247DC4}" srcOrd="1" destOrd="0" presId="urn:microsoft.com/office/officeart/2005/8/layout/hProcess9"/>
    <dgm:cxn modelId="{697555BD-EDF6-409D-91B1-D1EBF15E8C8A}" type="presParOf" srcId="{62BD38D2-4B20-4F10-A1ED-A46220247DC4}" destId="{EF07F3BB-3D62-4667-B7EC-638BE1CFB5CA}" srcOrd="0" destOrd="0" presId="urn:microsoft.com/office/officeart/2005/8/layout/hProcess9"/>
    <dgm:cxn modelId="{CAC4A6C3-5C5A-4791-AB94-D5538BAC4301}" type="presParOf" srcId="{62BD38D2-4B20-4F10-A1ED-A46220247DC4}" destId="{DA93D0FF-3C03-49E3-B833-D7A0216F68A8}" srcOrd="1" destOrd="0" presId="urn:microsoft.com/office/officeart/2005/8/layout/hProcess9"/>
    <dgm:cxn modelId="{BB16E93F-5BD8-4135-9834-D61688037871}" type="presParOf" srcId="{62BD38D2-4B20-4F10-A1ED-A46220247DC4}" destId="{5E8CDDA5-B5A6-4BDA-BF12-7EC0053D7A04}" srcOrd="2" destOrd="0" presId="urn:microsoft.com/office/officeart/2005/8/layout/hProcess9"/>
    <dgm:cxn modelId="{3C73459F-F6D3-4C80-8464-067F1BA76151}" type="presParOf" srcId="{62BD38D2-4B20-4F10-A1ED-A46220247DC4}" destId="{45AAA72F-6770-4716-B4F4-37AE16AF4579}" srcOrd="3" destOrd="0" presId="urn:microsoft.com/office/officeart/2005/8/layout/hProcess9"/>
    <dgm:cxn modelId="{CABD6DC7-9E2C-4238-A264-CA4FF8C2682C}" type="presParOf" srcId="{62BD38D2-4B20-4F10-A1ED-A46220247DC4}" destId="{4E807199-0AFB-4898-900A-7F6160A5CD4C}" srcOrd="4" destOrd="0" presId="urn:microsoft.com/office/officeart/2005/8/layout/hProcess9"/>
    <dgm:cxn modelId="{08446FAA-ACD3-410D-A48B-20E7488FA681}" type="presParOf" srcId="{62BD38D2-4B20-4F10-A1ED-A46220247DC4}" destId="{FBAA8C6D-A075-4CC6-9084-54C3EDFC67A5}" srcOrd="5" destOrd="0" presId="urn:microsoft.com/office/officeart/2005/8/layout/hProcess9"/>
    <dgm:cxn modelId="{2A5F9610-DF8D-4F7B-8DDF-FB7FBA18E042}" type="presParOf" srcId="{62BD38D2-4B20-4F10-A1ED-A46220247DC4}" destId="{9B500414-6A92-4DCB-9E94-AAC9A9EC75F9}" srcOrd="6"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E4AA87-C2AB-4EB9-BC21-69AE49E4D5DA}">
      <dsp:nvSpPr>
        <dsp:cNvPr id="0" name=""/>
        <dsp:cNvSpPr/>
      </dsp:nvSpPr>
      <dsp:spPr>
        <a:xfrm>
          <a:off x="373972" y="0"/>
          <a:ext cx="4238355" cy="1569660"/>
        </a:xfrm>
        <a:prstGeom prst="rightArrow">
          <a:avLst/>
        </a:prstGeom>
        <a:solidFill>
          <a:schemeClr val="accent1">
            <a:tint val="40000"/>
            <a:hueOff val="0"/>
            <a:satOff val="0"/>
            <a:lumOff val="0"/>
            <a:alphaOff val="0"/>
          </a:schemeClr>
        </a:solidFill>
        <a:ln>
          <a:noFill/>
        </a:ln>
        <a:effectLst>
          <a:outerShdw blurRad="38100" dist="25400" dir="5400000" rotWithShape="0">
            <a:srgbClr val="000000">
              <a:alpha val="55000"/>
            </a:srgbClr>
          </a:outerShdw>
        </a:effectLst>
      </dsp:spPr>
      <dsp:style>
        <a:lnRef idx="0">
          <a:scrgbClr r="0" g="0" b="0"/>
        </a:lnRef>
        <a:fillRef idx="1">
          <a:scrgbClr r="0" g="0" b="0"/>
        </a:fillRef>
        <a:effectRef idx="2">
          <a:scrgbClr r="0" g="0" b="0"/>
        </a:effectRef>
        <a:fontRef idx="minor"/>
      </dsp:style>
    </dsp:sp>
    <dsp:sp modelId="{EF07F3BB-3D62-4667-B7EC-638BE1CFB5CA}">
      <dsp:nvSpPr>
        <dsp:cNvPr id="0" name=""/>
        <dsp:cNvSpPr/>
      </dsp:nvSpPr>
      <dsp:spPr>
        <a:xfrm>
          <a:off x="2495" y="470898"/>
          <a:ext cx="1200315" cy="627864"/>
        </a:xfrm>
        <a:prstGeom prst="roundRect">
          <a:avLst/>
        </a:prstGeom>
        <a:gradFill rotWithShape="0">
          <a:gsLst>
            <a:gs pos="0">
              <a:schemeClr val="accent1">
                <a:hueOff val="0"/>
                <a:satOff val="0"/>
                <a:lumOff val="0"/>
                <a:alphaOff val="0"/>
                <a:tint val="98000"/>
                <a:lumMod val="110000"/>
              </a:schemeClr>
            </a:gs>
            <a:gs pos="84000">
              <a:schemeClr val="accent1">
                <a:hueOff val="0"/>
                <a:satOff val="0"/>
                <a:lumOff val="0"/>
                <a:alphaOff val="0"/>
                <a:shade val="90000"/>
                <a:lumMod val="88000"/>
              </a:schemeClr>
            </a:gs>
          </a:gsLst>
          <a:lin ang="5400000" scaled="0"/>
        </a:gradFill>
        <a:ln>
          <a:noFill/>
        </a:ln>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dsp:spPr>
      <dsp:style>
        <a:lnRef idx="0">
          <a:scrgbClr r="0" g="0" b="0"/>
        </a:lnRef>
        <a:fillRef idx="3">
          <a:scrgbClr r="0" g="0" b="0"/>
        </a:fillRef>
        <a:effectRef idx="3">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a:t>dissolution &amp; recreation </a:t>
          </a:r>
        </a:p>
      </dsp:txBody>
      <dsp:txXfrm>
        <a:off x="33145" y="501548"/>
        <a:ext cx="1139015" cy="566564"/>
      </dsp:txXfrm>
    </dsp:sp>
    <dsp:sp modelId="{5E8CDDA5-B5A6-4BDA-BF12-7EC0053D7A04}">
      <dsp:nvSpPr>
        <dsp:cNvPr id="0" name=""/>
        <dsp:cNvSpPr/>
      </dsp:nvSpPr>
      <dsp:spPr>
        <a:xfrm>
          <a:off x="1262826" y="470898"/>
          <a:ext cx="1200315" cy="627864"/>
        </a:xfrm>
        <a:prstGeom prst="roundRect">
          <a:avLst/>
        </a:prstGeom>
        <a:gradFill rotWithShape="0">
          <a:gsLst>
            <a:gs pos="0">
              <a:schemeClr val="accent1">
                <a:hueOff val="0"/>
                <a:satOff val="0"/>
                <a:lumOff val="0"/>
                <a:alphaOff val="0"/>
                <a:tint val="98000"/>
                <a:lumMod val="110000"/>
              </a:schemeClr>
            </a:gs>
            <a:gs pos="84000">
              <a:schemeClr val="accent1">
                <a:hueOff val="0"/>
                <a:satOff val="0"/>
                <a:lumOff val="0"/>
                <a:alphaOff val="0"/>
                <a:shade val="90000"/>
                <a:lumMod val="88000"/>
              </a:schemeClr>
            </a:gs>
          </a:gsLst>
          <a:lin ang="5400000" scaled="0"/>
        </a:gradFill>
        <a:ln>
          <a:noFill/>
        </a:ln>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dsp:spPr>
      <dsp:style>
        <a:lnRef idx="0">
          <a:scrgbClr r="0" g="0" b="0"/>
        </a:lnRef>
        <a:fillRef idx="3">
          <a:scrgbClr r="0" g="0" b="0"/>
        </a:fillRef>
        <a:effectRef idx="3">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a:t>consolidation </a:t>
          </a:r>
        </a:p>
      </dsp:txBody>
      <dsp:txXfrm>
        <a:off x="1293476" y="501548"/>
        <a:ext cx="1139015" cy="566564"/>
      </dsp:txXfrm>
    </dsp:sp>
    <dsp:sp modelId="{4E807199-0AFB-4898-900A-7F6160A5CD4C}">
      <dsp:nvSpPr>
        <dsp:cNvPr id="0" name=""/>
        <dsp:cNvSpPr/>
      </dsp:nvSpPr>
      <dsp:spPr>
        <a:xfrm>
          <a:off x="2523157" y="470898"/>
          <a:ext cx="1200315" cy="627864"/>
        </a:xfrm>
        <a:prstGeom prst="roundRect">
          <a:avLst/>
        </a:prstGeom>
        <a:gradFill rotWithShape="0">
          <a:gsLst>
            <a:gs pos="0">
              <a:schemeClr val="accent1">
                <a:hueOff val="0"/>
                <a:satOff val="0"/>
                <a:lumOff val="0"/>
                <a:alphaOff val="0"/>
                <a:tint val="98000"/>
                <a:lumMod val="110000"/>
              </a:schemeClr>
            </a:gs>
            <a:gs pos="84000">
              <a:schemeClr val="accent1">
                <a:hueOff val="0"/>
                <a:satOff val="0"/>
                <a:lumOff val="0"/>
                <a:alphaOff val="0"/>
                <a:shade val="90000"/>
                <a:lumMod val="88000"/>
              </a:schemeClr>
            </a:gs>
          </a:gsLst>
          <a:lin ang="5400000" scaled="0"/>
        </a:gradFill>
        <a:ln>
          <a:noFill/>
        </a:ln>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dsp:spPr>
      <dsp:style>
        <a:lnRef idx="0">
          <a:scrgbClr r="0" g="0" b="0"/>
        </a:lnRef>
        <a:fillRef idx="3">
          <a:scrgbClr r="0" g="0" b="0"/>
        </a:fillRef>
        <a:effectRef idx="3">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a:t>internal reorganization </a:t>
          </a:r>
        </a:p>
      </dsp:txBody>
      <dsp:txXfrm>
        <a:off x="2553807" y="501548"/>
        <a:ext cx="1139015" cy="566564"/>
      </dsp:txXfrm>
    </dsp:sp>
    <dsp:sp modelId="{9B500414-6A92-4DCB-9E94-AAC9A9EC75F9}">
      <dsp:nvSpPr>
        <dsp:cNvPr id="0" name=""/>
        <dsp:cNvSpPr/>
      </dsp:nvSpPr>
      <dsp:spPr>
        <a:xfrm>
          <a:off x="3783489" y="470898"/>
          <a:ext cx="1200315" cy="627864"/>
        </a:xfrm>
        <a:prstGeom prst="roundRect">
          <a:avLst/>
        </a:prstGeom>
        <a:gradFill rotWithShape="0">
          <a:gsLst>
            <a:gs pos="0">
              <a:schemeClr val="accent1">
                <a:hueOff val="0"/>
                <a:satOff val="0"/>
                <a:lumOff val="0"/>
                <a:alphaOff val="0"/>
                <a:tint val="98000"/>
                <a:lumMod val="110000"/>
              </a:schemeClr>
            </a:gs>
            <a:gs pos="84000">
              <a:schemeClr val="accent1">
                <a:hueOff val="0"/>
                <a:satOff val="0"/>
                <a:lumOff val="0"/>
                <a:alphaOff val="0"/>
                <a:shade val="90000"/>
                <a:lumMod val="88000"/>
              </a:schemeClr>
            </a:gs>
          </a:gsLst>
          <a:lin ang="5400000" scaled="0"/>
        </a:gradFill>
        <a:ln>
          <a:noFill/>
        </a:ln>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dsp:spPr>
      <dsp:style>
        <a:lnRef idx="0">
          <a:scrgbClr r="0" g="0" b="0"/>
        </a:lnRef>
        <a:fillRef idx="3">
          <a:scrgbClr r="0" g="0" b="0"/>
        </a:fillRef>
        <a:effectRef idx="3">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a:t>new institutional creation </a:t>
          </a:r>
        </a:p>
      </dsp:txBody>
      <dsp:txXfrm>
        <a:off x="3814139" y="501548"/>
        <a:ext cx="1139015" cy="566564"/>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3550"/>
          </a:xfrm>
          <a:prstGeom prst="rect">
            <a:avLst/>
          </a:prstGeom>
        </p:spPr>
        <p:txBody>
          <a:bodyPr vert="horz" lIns="93172" tIns="46586" rIns="93172" bIns="46586" rtlCol="0"/>
          <a:lstStyle>
            <a:lvl1pPr algn="l">
              <a:defRPr sz="1300"/>
            </a:lvl1pPr>
          </a:lstStyle>
          <a:p>
            <a:pPr>
              <a:defRPr/>
            </a:pPr>
            <a:endParaRPr lang="en-AU"/>
          </a:p>
        </p:txBody>
      </p:sp>
      <p:sp>
        <p:nvSpPr>
          <p:cNvPr id="3" name="Date Placeholder 2"/>
          <p:cNvSpPr>
            <a:spLocks noGrp="1"/>
          </p:cNvSpPr>
          <p:nvPr>
            <p:ph type="dt" sz="quarter" idx="1"/>
          </p:nvPr>
        </p:nvSpPr>
        <p:spPr>
          <a:xfrm>
            <a:off x="3970338" y="0"/>
            <a:ext cx="3038475" cy="463550"/>
          </a:xfrm>
          <a:prstGeom prst="rect">
            <a:avLst/>
          </a:prstGeom>
        </p:spPr>
        <p:txBody>
          <a:bodyPr vert="horz" lIns="93172" tIns="46586" rIns="93172" bIns="46586" rtlCol="0"/>
          <a:lstStyle>
            <a:lvl1pPr algn="r">
              <a:defRPr sz="1300"/>
            </a:lvl1pPr>
          </a:lstStyle>
          <a:p>
            <a:pPr>
              <a:defRPr/>
            </a:pPr>
            <a:endParaRPr lang="en-AU"/>
          </a:p>
        </p:txBody>
      </p:sp>
      <p:sp>
        <p:nvSpPr>
          <p:cNvPr id="4" name="Footer Placeholder 3"/>
          <p:cNvSpPr>
            <a:spLocks noGrp="1"/>
          </p:cNvSpPr>
          <p:nvPr>
            <p:ph type="ftr" sz="quarter" idx="2"/>
          </p:nvPr>
        </p:nvSpPr>
        <p:spPr>
          <a:xfrm>
            <a:off x="0" y="8831263"/>
            <a:ext cx="3038475" cy="463550"/>
          </a:xfrm>
          <a:prstGeom prst="rect">
            <a:avLst/>
          </a:prstGeom>
        </p:spPr>
        <p:txBody>
          <a:bodyPr vert="horz" lIns="93172" tIns="46586" rIns="93172" bIns="46586" rtlCol="0" anchor="b"/>
          <a:lstStyle>
            <a:lvl1pPr algn="l">
              <a:defRPr sz="1300"/>
            </a:lvl1pPr>
          </a:lstStyle>
          <a:p>
            <a:pPr>
              <a:defRPr/>
            </a:pPr>
            <a:endParaRPr lang="en-AU"/>
          </a:p>
        </p:txBody>
      </p:sp>
      <p:sp>
        <p:nvSpPr>
          <p:cNvPr id="5" name="Slide Number Placeholder 4"/>
          <p:cNvSpPr>
            <a:spLocks noGrp="1"/>
          </p:cNvSpPr>
          <p:nvPr>
            <p:ph type="sldNum" sz="quarter" idx="3"/>
          </p:nvPr>
        </p:nvSpPr>
        <p:spPr>
          <a:xfrm>
            <a:off x="3970338" y="8831263"/>
            <a:ext cx="3038475" cy="463550"/>
          </a:xfrm>
          <a:prstGeom prst="rect">
            <a:avLst/>
          </a:prstGeom>
        </p:spPr>
        <p:txBody>
          <a:bodyPr vert="horz" lIns="93172" tIns="46586" rIns="93172" bIns="46586" rtlCol="0" anchor="b"/>
          <a:lstStyle>
            <a:lvl1pPr algn="r">
              <a:defRPr sz="1300"/>
            </a:lvl1pPr>
          </a:lstStyle>
          <a:p>
            <a:pPr>
              <a:defRPr/>
            </a:pPr>
            <a:fld id="{1EA11D60-E276-4788-9AC9-BBCEE1CF60A1}" type="slidenum">
              <a:rPr lang="en-AU"/>
              <a:pPr>
                <a:defRPr/>
              </a:pPr>
              <a:t>‹#›</a:t>
            </a:fld>
            <a:endParaRPr lang="en-AU"/>
          </a:p>
        </p:txBody>
      </p:sp>
    </p:spTree>
    <p:extLst>
      <p:ext uri="{BB962C8B-B14F-4D97-AF65-F5344CB8AC3E}">
        <p14:creationId xmlns:p14="http://schemas.microsoft.com/office/powerpoint/2010/main" val="268614750"/>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3038475" cy="463550"/>
          </a:xfrm>
          <a:prstGeom prst="rect">
            <a:avLst/>
          </a:prstGeom>
          <a:noFill/>
          <a:ln w="9525">
            <a:noFill/>
            <a:miter lim="800000"/>
            <a:headEnd/>
            <a:tailEnd/>
          </a:ln>
        </p:spPr>
        <p:txBody>
          <a:bodyPr vert="horz" wrap="square" lIns="93172" tIns="46586" rIns="93172" bIns="46586" numCol="1" anchor="t" anchorCtr="0" compatLnSpc="1">
            <a:prstTxWarp prst="textNoShape">
              <a:avLst/>
            </a:prstTxWarp>
          </a:bodyPr>
          <a:lstStyle>
            <a:lvl1pPr>
              <a:defRPr sz="1300"/>
            </a:lvl1pPr>
          </a:lstStyle>
          <a:p>
            <a:pPr>
              <a:defRPr/>
            </a:pPr>
            <a:endParaRPr lang="en-US"/>
          </a:p>
        </p:txBody>
      </p:sp>
      <p:sp>
        <p:nvSpPr>
          <p:cNvPr id="7171" name="Rectangle 3"/>
          <p:cNvSpPr>
            <a:spLocks noGrp="1" noChangeArrowheads="1"/>
          </p:cNvSpPr>
          <p:nvPr>
            <p:ph type="dt" idx="1"/>
          </p:nvPr>
        </p:nvSpPr>
        <p:spPr bwMode="auto">
          <a:xfrm>
            <a:off x="3971925" y="0"/>
            <a:ext cx="3038475" cy="463550"/>
          </a:xfrm>
          <a:prstGeom prst="rect">
            <a:avLst/>
          </a:prstGeom>
          <a:noFill/>
          <a:ln w="9525">
            <a:noFill/>
            <a:miter lim="800000"/>
            <a:headEnd/>
            <a:tailEnd/>
          </a:ln>
        </p:spPr>
        <p:txBody>
          <a:bodyPr vert="horz" wrap="square" lIns="93172" tIns="46586" rIns="93172" bIns="46586" numCol="1" anchor="t" anchorCtr="0" compatLnSpc="1">
            <a:prstTxWarp prst="textNoShape">
              <a:avLst/>
            </a:prstTxWarp>
          </a:bodyPr>
          <a:lstStyle>
            <a:lvl1pPr algn="r">
              <a:defRPr sz="1300"/>
            </a:lvl1pPr>
          </a:lstStyle>
          <a:p>
            <a:pPr>
              <a:defRPr/>
            </a:pPr>
            <a:endParaRPr lang="en-US"/>
          </a:p>
        </p:txBody>
      </p:sp>
      <p:sp>
        <p:nvSpPr>
          <p:cNvPr id="11268" name="Rectangle 4"/>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3" name="Rectangle 5"/>
          <p:cNvSpPr>
            <a:spLocks noGrp="1" noChangeArrowheads="1"/>
          </p:cNvSpPr>
          <p:nvPr>
            <p:ph type="body" sz="quarter" idx="3"/>
          </p:nvPr>
        </p:nvSpPr>
        <p:spPr bwMode="auto">
          <a:xfrm>
            <a:off x="933450" y="4416425"/>
            <a:ext cx="5143500" cy="4181475"/>
          </a:xfrm>
          <a:prstGeom prst="rect">
            <a:avLst/>
          </a:prstGeom>
          <a:noFill/>
          <a:ln w="9525">
            <a:noFill/>
            <a:miter lim="800000"/>
            <a:headEnd/>
            <a:tailEnd/>
          </a:ln>
        </p:spPr>
        <p:txBody>
          <a:bodyPr vert="horz" wrap="square" lIns="93172" tIns="46586" rIns="93172" bIns="4658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174" name="Rectangle 6"/>
          <p:cNvSpPr>
            <a:spLocks noGrp="1" noChangeArrowheads="1"/>
          </p:cNvSpPr>
          <p:nvPr>
            <p:ph type="ftr" sz="quarter" idx="4"/>
          </p:nvPr>
        </p:nvSpPr>
        <p:spPr bwMode="auto">
          <a:xfrm>
            <a:off x="0" y="8832850"/>
            <a:ext cx="3038475" cy="463550"/>
          </a:xfrm>
          <a:prstGeom prst="rect">
            <a:avLst/>
          </a:prstGeom>
          <a:noFill/>
          <a:ln w="9525">
            <a:noFill/>
            <a:miter lim="800000"/>
            <a:headEnd/>
            <a:tailEnd/>
          </a:ln>
        </p:spPr>
        <p:txBody>
          <a:bodyPr vert="horz" wrap="square" lIns="93172" tIns="46586" rIns="93172" bIns="46586" numCol="1" anchor="b" anchorCtr="0" compatLnSpc="1">
            <a:prstTxWarp prst="textNoShape">
              <a:avLst/>
            </a:prstTxWarp>
          </a:bodyPr>
          <a:lstStyle>
            <a:lvl1pPr>
              <a:defRPr sz="1300"/>
            </a:lvl1pPr>
          </a:lstStyle>
          <a:p>
            <a:pPr>
              <a:defRPr/>
            </a:pPr>
            <a:endParaRPr lang="en-US"/>
          </a:p>
        </p:txBody>
      </p:sp>
      <p:sp>
        <p:nvSpPr>
          <p:cNvPr id="7175" name="Rectangle 7"/>
          <p:cNvSpPr>
            <a:spLocks noGrp="1" noChangeArrowheads="1"/>
          </p:cNvSpPr>
          <p:nvPr>
            <p:ph type="sldNum" sz="quarter" idx="5"/>
          </p:nvPr>
        </p:nvSpPr>
        <p:spPr bwMode="auto">
          <a:xfrm>
            <a:off x="3971925" y="8832850"/>
            <a:ext cx="3038475" cy="463550"/>
          </a:xfrm>
          <a:prstGeom prst="rect">
            <a:avLst/>
          </a:prstGeom>
          <a:noFill/>
          <a:ln w="9525">
            <a:noFill/>
            <a:miter lim="800000"/>
            <a:headEnd/>
            <a:tailEnd/>
          </a:ln>
        </p:spPr>
        <p:txBody>
          <a:bodyPr vert="horz" wrap="square" lIns="93172" tIns="46586" rIns="93172" bIns="46586" numCol="1" anchor="b" anchorCtr="0" compatLnSpc="1">
            <a:prstTxWarp prst="textNoShape">
              <a:avLst/>
            </a:prstTxWarp>
          </a:bodyPr>
          <a:lstStyle>
            <a:lvl1pPr algn="r">
              <a:defRPr sz="1300"/>
            </a:lvl1pPr>
          </a:lstStyle>
          <a:p>
            <a:pPr>
              <a:defRPr/>
            </a:pPr>
            <a:fld id="{5B952BD4-159B-483A-BA86-F6EF4AB36D26}" type="slidenum">
              <a:rPr lang="en-US"/>
              <a:pPr>
                <a:defRPr/>
              </a:pPr>
              <a:t>‹#›</a:t>
            </a:fld>
            <a:endParaRPr lang="en-US"/>
          </a:p>
        </p:txBody>
      </p:sp>
    </p:spTree>
    <p:extLst>
      <p:ext uri="{BB962C8B-B14F-4D97-AF65-F5344CB8AC3E}">
        <p14:creationId xmlns:p14="http://schemas.microsoft.com/office/powerpoint/2010/main" val="1639974200"/>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charset="0"/>
        <a:ea typeface="ＭＳ Ｐゴシック" pitchFamily="-16"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16"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16"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16"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16"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Rot="1" noChangeAspect="1" noChangeArrowheads="1" noTextEdit="1"/>
          </p:cNvSpPr>
          <p:nvPr>
            <p:ph type="sldImg"/>
          </p:nvPr>
        </p:nvSpPr>
        <p:spPr>
          <a:ln/>
        </p:spPr>
      </p:sp>
      <p:sp>
        <p:nvSpPr>
          <p:cNvPr id="122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15069358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ChangeArrowheads="1" noTextEdit="1"/>
          </p:cNvSpPr>
          <p:nvPr>
            <p:ph type="sldImg"/>
          </p:nvPr>
        </p:nvSpPr>
        <p:spPr>
          <a:ln/>
        </p:spPr>
      </p:sp>
      <p:sp>
        <p:nvSpPr>
          <p:cNvPr id="194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18600866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ChangeArrowheads="1" noTextEdit="1"/>
          </p:cNvSpPr>
          <p:nvPr>
            <p:ph type="sldImg"/>
          </p:nvPr>
        </p:nvSpPr>
        <p:spPr>
          <a:ln/>
        </p:spPr>
      </p:sp>
      <p:sp>
        <p:nvSpPr>
          <p:cNvPr id="194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4149545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ChangeArrowheads="1" noTextEdit="1"/>
          </p:cNvSpPr>
          <p:nvPr>
            <p:ph type="sldImg"/>
          </p:nvPr>
        </p:nvSpPr>
        <p:spPr>
          <a:ln/>
        </p:spPr>
      </p:sp>
      <p:sp>
        <p:nvSpPr>
          <p:cNvPr id="194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39320459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Rot="1" noChangeAspect="1" noChangeArrowheads="1" noTextEdit="1"/>
          </p:cNvSpPr>
          <p:nvPr>
            <p:ph type="sldImg"/>
          </p:nvPr>
        </p:nvSpPr>
        <p:spPr>
          <a:ln/>
        </p:spPr>
      </p:sp>
      <p:sp>
        <p:nvSpPr>
          <p:cNvPr id="133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30346097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Rot="1" noChangeAspect="1" noChangeArrowheads="1" noTextEdit="1"/>
          </p:cNvSpPr>
          <p:nvPr>
            <p:ph type="sldImg"/>
          </p:nvPr>
        </p:nvSpPr>
        <p:spPr>
          <a:ln/>
        </p:spPr>
      </p:sp>
      <p:sp>
        <p:nvSpPr>
          <p:cNvPr id="143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27174984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4586142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13921716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ChangeArrowheads="1" noTextEdit="1"/>
          </p:cNvSpPr>
          <p:nvPr>
            <p:ph type="sldImg"/>
          </p:nvPr>
        </p:nvSpPr>
        <p:spPr>
          <a:ln/>
        </p:spPr>
      </p:sp>
      <p:sp>
        <p:nvSpPr>
          <p:cNvPr id="194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26802631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ChangeArrowheads="1" noTextEdit="1"/>
          </p:cNvSpPr>
          <p:nvPr>
            <p:ph type="sldImg"/>
          </p:nvPr>
        </p:nvSpPr>
        <p:spPr>
          <a:ln/>
        </p:spPr>
      </p:sp>
      <p:sp>
        <p:nvSpPr>
          <p:cNvPr id="194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21688784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ChangeArrowheads="1" noTextEdit="1"/>
          </p:cNvSpPr>
          <p:nvPr>
            <p:ph type="sldImg"/>
          </p:nvPr>
        </p:nvSpPr>
        <p:spPr>
          <a:ln/>
        </p:spPr>
      </p:sp>
      <p:sp>
        <p:nvSpPr>
          <p:cNvPr id="194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29261483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ChangeArrowheads="1" noTextEdit="1"/>
          </p:cNvSpPr>
          <p:nvPr>
            <p:ph type="sldImg"/>
          </p:nvPr>
        </p:nvSpPr>
        <p:spPr>
          <a:ln/>
        </p:spPr>
      </p:sp>
      <p:sp>
        <p:nvSpPr>
          <p:cNvPr id="194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16095278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AU"/>
          </a:p>
        </p:txBody>
      </p:sp>
      <p:sp>
        <p:nvSpPr>
          <p:cNvPr id="4" name="Date Placeholder 3"/>
          <p:cNvSpPr>
            <a:spLocks noGrp="1"/>
          </p:cNvSpPr>
          <p:nvPr>
            <p:ph type="dt" sz="half" idx="10"/>
          </p:nvPr>
        </p:nvSpPr>
        <p:spPr/>
        <p:txBody>
          <a:bodyPr/>
          <a:lstStyle>
            <a:lvl1pPr>
              <a:defRPr/>
            </a:lvl1pPr>
          </a:lstStyle>
          <a:p>
            <a:pPr>
              <a:defRPr/>
            </a:pPr>
            <a:endParaRPr lang="en-AU"/>
          </a:p>
        </p:txBody>
      </p:sp>
      <p:sp>
        <p:nvSpPr>
          <p:cNvPr id="5" name="Footer Placeholder 4"/>
          <p:cNvSpPr>
            <a:spLocks noGrp="1"/>
          </p:cNvSpPr>
          <p:nvPr>
            <p:ph type="ftr" sz="quarter" idx="11"/>
          </p:nvPr>
        </p:nvSpPr>
        <p:spPr/>
        <p:txBody>
          <a:bodyPr/>
          <a:lstStyle>
            <a:lvl1pPr>
              <a:defRPr/>
            </a:lvl1pPr>
          </a:lstStyle>
          <a:p>
            <a:pPr>
              <a:defRPr/>
            </a:pPr>
            <a:endParaRPr lang="en-AU"/>
          </a:p>
        </p:txBody>
      </p:sp>
      <p:sp>
        <p:nvSpPr>
          <p:cNvPr id="6" name="Slide Number Placeholder 5"/>
          <p:cNvSpPr>
            <a:spLocks noGrp="1"/>
          </p:cNvSpPr>
          <p:nvPr>
            <p:ph type="sldNum" sz="quarter" idx="12"/>
          </p:nvPr>
        </p:nvSpPr>
        <p:spPr/>
        <p:txBody>
          <a:bodyPr/>
          <a:lstStyle>
            <a:lvl1pPr>
              <a:defRPr/>
            </a:lvl1pPr>
          </a:lstStyle>
          <a:p>
            <a:pPr>
              <a:defRPr/>
            </a:pPr>
            <a:fld id="{22A287A3-B750-4396-A37A-5F4435CF5905}" type="slidenum">
              <a:rPr lang="en-AU"/>
              <a:pPr>
                <a:defRPr/>
              </a:pPr>
              <a:t>‹#›</a:t>
            </a:fld>
            <a:endParaRPr lang="en-AU"/>
          </a:p>
        </p:txBody>
      </p:sp>
    </p:spTree>
    <p:extLst>
      <p:ext uri="{BB962C8B-B14F-4D97-AF65-F5344CB8AC3E}">
        <p14:creationId xmlns:p14="http://schemas.microsoft.com/office/powerpoint/2010/main" val="15300085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lvl1pPr>
              <a:defRPr/>
            </a:lvl1pPr>
          </a:lstStyle>
          <a:p>
            <a:pPr>
              <a:defRPr/>
            </a:pPr>
            <a:endParaRPr lang="en-AU"/>
          </a:p>
        </p:txBody>
      </p:sp>
      <p:sp>
        <p:nvSpPr>
          <p:cNvPr id="5" name="Footer Placeholder 4"/>
          <p:cNvSpPr>
            <a:spLocks noGrp="1"/>
          </p:cNvSpPr>
          <p:nvPr>
            <p:ph type="ftr" sz="quarter" idx="11"/>
          </p:nvPr>
        </p:nvSpPr>
        <p:spPr/>
        <p:txBody>
          <a:bodyPr/>
          <a:lstStyle>
            <a:lvl1pPr>
              <a:defRPr/>
            </a:lvl1pPr>
          </a:lstStyle>
          <a:p>
            <a:pPr>
              <a:defRPr/>
            </a:pPr>
            <a:endParaRPr lang="en-AU"/>
          </a:p>
        </p:txBody>
      </p:sp>
      <p:sp>
        <p:nvSpPr>
          <p:cNvPr id="6" name="Slide Number Placeholder 5"/>
          <p:cNvSpPr>
            <a:spLocks noGrp="1"/>
          </p:cNvSpPr>
          <p:nvPr>
            <p:ph type="sldNum" sz="quarter" idx="12"/>
          </p:nvPr>
        </p:nvSpPr>
        <p:spPr/>
        <p:txBody>
          <a:bodyPr/>
          <a:lstStyle>
            <a:lvl1pPr>
              <a:defRPr/>
            </a:lvl1pPr>
          </a:lstStyle>
          <a:p>
            <a:pPr>
              <a:defRPr/>
            </a:pPr>
            <a:fld id="{32C3DF9F-4C13-43AD-8D6C-2ED8230B5781}" type="slidenum">
              <a:rPr lang="en-AU"/>
              <a:pPr>
                <a:defRPr/>
              </a:pPr>
              <a:t>‹#›</a:t>
            </a:fld>
            <a:endParaRPr lang="en-AU"/>
          </a:p>
        </p:txBody>
      </p:sp>
    </p:spTree>
    <p:extLst>
      <p:ext uri="{BB962C8B-B14F-4D97-AF65-F5344CB8AC3E}">
        <p14:creationId xmlns:p14="http://schemas.microsoft.com/office/powerpoint/2010/main" val="4144617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lvl1pPr>
              <a:defRPr/>
            </a:lvl1pPr>
          </a:lstStyle>
          <a:p>
            <a:pPr>
              <a:defRPr/>
            </a:pPr>
            <a:endParaRPr lang="en-AU"/>
          </a:p>
        </p:txBody>
      </p:sp>
      <p:sp>
        <p:nvSpPr>
          <p:cNvPr id="5" name="Footer Placeholder 4"/>
          <p:cNvSpPr>
            <a:spLocks noGrp="1"/>
          </p:cNvSpPr>
          <p:nvPr>
            <p:ph type="ftr" sz="quarter" idx="11"/>
          </p:nvPr>
        </p:nvSpPr>
        <p:spPr/>
        <p:txBody>
          <a:bodyPr/>
          <a:lstStyle>
            <a:lvl1pPr>
              <a:defRPr/>
            </a:lvl1pPr>
          </a:lstStyle>
          <a:p>
            <a:pPr>
              <a:defRPr/>
            </a:pPr>
            <a:endParaRPr lang="en-AU"/>
          </a:p>
        </p:txBody>
      </p:sp>
      <p:sp>
        <p:nvSpPr>
          <p:cNvPr id="6" name="Slide Number Placeholder 5"/>
          <p:cNvSpPr>
            <a:spLocks noGrp="1"/>
          </p:cNvSpPr>
          <p:nvPr>
            <p:ph type="sldNum" sz="quarter" idx="12"/>
          </p:nvPr>
        </p:nvSpPr>
        <p:spPr/>
        <p:txBody>
          <a:bodyPr/>
          <a:lstStyle>
            <a:lvl1pPr>
              <a:defRPr/>
            </a:lvl1pPr>
          </a:lstStyle>
          <a:p>
            <a:pPr>
              <a:defRPr/>
            </a:pPr>
            <a:fld id="{E8C55BA6-821D-40AB-A682-5D630562574F}" type="slidenum">
              <a:rPr lang="en-AU"/>
              <a:pPr>
                <a:defRPr/>
              </a:pPr>
              <a:t>‹#›</a:t>
            </a:fld>
            <a:endParaRPr lang="en-AU"/>
          </a:p>
        </p:txBody>
      </p:sp>
    </p:spTree>
    <p:extLst>
      <p:ext uri="{BB962C8B-B14F-4D97-AF65-F5344CB8AC3E}">
        <p14:creationId xmlns:p14="http://schemas.microsoft.com/office/powerpoint/2010/main" val="20034525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8091" y="3085765"/>
            <a:ext cx="8240108"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2" y="990600"/>
            <a:ext cx="7989752" cy="1504844"/>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2" y="2495444"/>
            <a:ext cx="7989752"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pPr>
              <a:defRPr/>
            </a:pPr>
            <a:endParaRPr lang="en-US"/>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pPr>
              <a:defRPr/>
            </a:pPr>
            <a:endParaRPr lang="en-US"/>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pPr>
              <a:defRPr/>
            </a:pPr>
            <a:fld id="{469C63F4-92E8-41AF-8A6B-1E12A08D86B3}" type="slidenum">
              <a:rPr lang="en-US" smtClean="0"/>
              <a:pPr>
                <a:defRPr/>
              </a:pPr>
              <a:t>‹#›</a:t>
            </a:fld>
            <a:endParaRPr lang="en-US"/>
          </a:p>
        </p:txBody>
      </p:sp>
    </p:spTree>
    <p:extLst>
      <p:ext uri="{BB962C8B-B14F-4D97-AF65-F5344CB8AC3E}">
        <p14:creationId xmlns:p14="http://schemas.microsoft.com/office/powerpoint/2010/main" val="1574420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581192" y="2228003"/>
            <a:ext cx="7989752" cy="36307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FF1E439E-6372-434E-9584-14CDBD98D276}" type="slidenum">
              <a:rPr lang="en-US" smtClean="0"/>
              <a:pPr>
                <a:defRPr/>
              </a:pPr>
              <a:t>‹#›</a:t>
            </a:fld>
            <a:endParaRPr lang="en-US"/>
          </a:p>
        </p:txBody>
      </p:sp>
    </p:spTree>
    <p:extLst>
      <p:ext uri="{BB962C8B-B14F-4D97-AF65-F5344CB8AC3E}">
        <p14:creationId xmlns:p14="http://schemas.microsoft.com/office/powerpoint/2010/main" val="5165076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52646" y="5141973"/>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36573"/>
            <a:ext cx="7989751" cy="1504844"/>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3" y="4541417"/>
            <a:ext cx="7989751"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pPr>
              <a:defRPr/>
            </a:pPr>
            <a:endParaRPr lang="en-US"/>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pPr>
              <a:defRPr/>
            </a:pPr>
            <a:endParaRPr lang="en-US"/>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pPr>
              <a:defRPr/>
            </a:pPr>
            <a:fld id="{37BF3201-2C31-48B6-8C1E-54F8F9E38FB2}" type="slidenum">
              <a:rPr lang="en-US" smtClean="0"/>
              <a:pPr>
                <a:defRPr/>
              </a:pPr>
              <a:t>‹#›</a:t>
            </a:fld>
            <a:endParaRPr lang="en-US"/>
          </a:p>
        </p:txBody>
      </p:sp>
    </p:spTree>
    <p:extLst>
      <p:ext uri="{BB962C8B-B14F-4D97-AF65-F5344CB8AC3E}">
        <p14:creationId xmlns:p14="http://schemas.microsoft.com/office/powerpoint/2010/main" val="10864680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81192" y="2228002"/>
            <a:ext cx="3899527"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282" y="2228003"/>
            <a:ext cx="3907662"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1AADE34F-B5BE-4915-9CBD-852889167411}" type="slidenum">
              <a:rPr lang="en-US" smtClean="0"/>
              <a:pPr>
                <a:defRPr/>
              </a:pPr>
              <a:t>‹#›</a:t>
            </a:fld>
            <a:endParaRPr lang="en-US"/>
          </a:p>
        </p:txBody>
      </p:sp>
    </p:spTree>
    <p:extLst>
      <p:ext uri="{BB962C8B-B14F-4D97-AF65-F5344CB8AC3E}">
        <p14:creationId xmlns:p14="http://schemas.microsoft.com/office/powerpoint/2010/main" val="12141004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87219" y="2228003"/>
            <a:ext cx="3593500" cy="576262"/>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81192" y="2926051"/>
            <a:ext cx="3899527"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969308" y="2228003"/>
            <a:ext cx="3601635" cy="576262"/>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63282" y="2926051"/>
            <a:ext cx="3907662"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F8C4DDA4-8AC0-4663-8A52-8BFF56FFC3F3}" type="slidenum">
              <a:rPr lang="en-US" smtClean="0"/>
              <a:pPr>
                <a:defRPr/>
              </a:pPr>
              <a:t>‹#›</a:t>
            </a:fld>
            <a:endParaRPr lang="en-US"/>
          </a:p>
        </p:txBody>
      </p:sp>
    </p:spTree>
    <p:extLst>
      <p:ext uri="{BB962C8B-B14F-4D97-AF65-F5344CB8AC3E}">
        <p14:creationId xmlns:p14="http://schemas.microsoft.com/office/powerpoint/2010/main" val="34754460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64CFDC2D-DBAE-43D3-BE1B-C7EEFB0DF252}" type="slidenum">
              <a:rPr lang="en-US" smtClean="0"/>
              <a:pPr>
                <a:defRPr/>
              </a:pPr>
              <a:t>‹#›</a:t>
            </a:fld>
            <a:endParaRPr lang="en-US"/>
          </a:p>
        </p:txBody>
      </p:sp>
    </p:spTree>
    <p:extLst>
      <p:ext uri="{BB962C8B-B14F-4D97-AF65-F5344CB8AC3E}">
        <p14:creationId xmlns:p14="http://schemas.microsoft.com/office/powerpoint/2010/main" val="5783507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FFC3EE4C-21AF-4C27-A97A-94E38FE7E382}" type="slidenum">
              <a:rPr lang="en-US" smtClean="0"/>
              <a:pPr>
                <a:defRPr/>
              </a:pPr>
              <a:t>‹#›</a:t>
            </a:fld>
            <a:endParaRPr lang="en-US"/>
          </a:p>
        </p:txBody>
      </p:sp>
    </p:spTree>
    <p:extLst>
      <p:ext uri="{BB962C8B-B14F-4D97-AF65-F5344CB8AC3E}">
        <p14:creationId xmlns:p14="http://schemas.microsoft.com/office/powerpoint/2010/main" val="255689822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52646" y="5141973"/>
            <a:ext cx="8238707"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352" y="5262296"/>
            <a:ext cx="353662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6399" y="601200"/>
            <a:ext cx="824040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305617" y="5262295"/>
            <a:ext cx="426532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pPr>
              <a:defRPr/>
            </a:pPr>
            <a:endParaRPr lang="en-US"/>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pPr>
              <a:defRPr/>
            </a:pPr>
            <a:endParaRPr lang="en-US"/>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pPr>
              <a:defRPr/>
            </a:pPr>
            <a:fld id="{BB775BF1-B8BC-4CB6-B3AF-ED896735E44B}" type="slidenum">
              <a:rPr lang="en-US" smtClean="0"/>
              <a:pPr>
                <a:defRPr/>
              </a:pPr>
              <a:t>‹#›</a:t>
            </a:fld>
            <a:endParaRPr lang="en-US"/>
          </a:p>
        </p:txBody>
      </p:sp>
    </p:spTree>
    <p:extLst>
      <p:ext uri="{BB962C8B-B14F-4D97-AF65-F5344CB8AC3E}">
        <p14:creationId xmlns:p14="http://schemas.microsoft.com/office/powerpoint/2010/main" val="26915122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lvl1pPr>
              <a:defRPr/>
            </a:lvl1pPr>
          </a:lstStyle>
          <a:p>
            <a:pPr>
              <a:defRPr/>
            </a:pPr>
            <a:endParaRPr lang="en-AU"/>
          </a:p>
        </p:txBody>
      </p:sp>
      <p:sp>
        <p:nvSpPr>
          <p:cNvPr id="5" name="Footer Placeholder 4"/>
          <p:cNvSpPr>
            <a:spLocks noGrp="1"/>
          </p:cNvSpPr>
          <p:nvPr>
            <p:ph type="ftr" sz="quarter" idx="11"/>
          </p:nvPr>
        </p:nvSpPr>
        <p:spPr/>
        <p:txBody>
          <a:bodyPr/>
          <a:lstStyle>
            <a:lvl1pPr>
              <a:defRPr/>
            </a:lvl1pPr>
          </a:lstStyle>
          <a:p>
            <a:pPr>
              <a:defRPr/>
            </a:pPr>
            <a:endParaRPr lang="en-AU"/>
          </a:p>
        </p:txBody>
      </p:sp>
      <p:sp>
        <p:nvSpPr>
          <p:cNvPr id="6" name="Slide Number Placeholder 5"/>
          <p:cNvSpPr>
            <a:spLocks noGrp="1"/>
          </p:cNvSpPr>
          <p:nvPr>
            <p:ph type="sldNum" sz="quarter" idx="12"/>
          </p:nvPr>
        </p:nvSpPr>
        <p:spPr/>
        <p:txBody>
          <a:bodyPr/>
          <a:lstStyle>
            <a:lvl1pPr>
              <a:defRPr/>
            </a:lvl1pPr>
          </a:lstStyle>
          <a:p>
            <a:pPr>
              <a:defRPr/>
            </a:pPr>
            <a:fld id="{90F5D844-32D3-4CD2-8248-B39DE19D93C2}" type="slidenum">
              <a:rPr lang="en-AU"/>
              <a:pPr>
                <a:defRPr/>
              </a:pPr>
              <a:t>‹#›</a:t>
            </a:fld>
            <a:endParaRPr lang="en-AU"/>
          </a:p>
        </p:txBody>
      </p:sp>
    </p:spTree>
    <p:extLst>
      <p:ext uri="{BB962C8B-B14F-4D97-AF65-F5344CB8AC3E}">
        <p14:creationId xmlns:p14="http://schemas.microsoft.com/office/powerpoint/2010/main" val="408208805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2" y="4693389"/>
            <a:ext cx="7989752"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8093" y="599725"/>
            <a:ext cx="8238706"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6"/>
            <a:ext cx="7989752"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9C7CE244-A49C-42E3-B1DC-3F77D8549196}" type="slidenum">
              <a:rPr lang="en-US" smtClean="0"/>
              <a:pPr>
                <a:defRPr/>
              </a:pPr>
              <a:t>‹#›</a:t>
            </a:fld>
            <a:endParaRPr lang="en-US"/>
          </a:p>
        </p:txBody>
      </p:sp>
    </p:spTree>
    <p:extLst>
      <p:ext uri="{BB962C8B-B14F-4D97-AF65-F5344CB8AC3E}">
        <p14:creationId xmlns:p14="http://schemas.microsoft.com/office/powerpoint/2010/main" val="236094576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53A1EF95-2A38-498C-AC7B-6B191A68C88B}" type="slidenum">
              <a:rPr lang="en-US" smtClean="0"/>
              <a:pPr>
                <a:defRPr/>
              </a:pPr>
              <a:t>‹#›</a:t>
            </a:fld>
            <a:endParaRPr lang="en-US"/>
          </a:p>
        </p:txBody>
      </p:sp>
    </p:spTree>
    <p:extLst>
      <p:ext uri="{BB962C8B-B14F-4D97-AF65-F5344CB8AC3E}">
        <p14:creationId xmlns:p14="http://schemas.microsoft.com/office/powerpoint/2010/main" val="13886851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6629400" y="599725"/>
            <a:ext cx="2057399"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6629400" y="675725"/>
            <a:ext cx="1503123"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81192" y="675725"/>
            <a:ext cx="5922209" cy="5183073"/>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745255" y="5956136"/>
            <a:ext cx="947672" cy="365125"/>
          </a:xfrm>
        </p:spPr>
        <p:txBody>
          <a:bodyPr/>
          <a:lstStyle>
            <a:lvl1pPr>
              <a:defRPr>
                <a:solidFill>
                  <a:schemeClr val="accent1">
                    <a:lumMod val="75000"/>
                    <a:lumOff val="25000"/>
                  </a:schemeClr>
                </a:solidFill>
              </a:defRPr>
            </a:lvl1pPr>
          </a:lstStyle>
          <a:p>
            <a:pPr>
              <a:defRPr/>
            </a:pPr>
            <a:endParaRPr lang="en-US"/>
          </a:p>
        </p:txBody>
      </p:sp>
      <p:sp>
        <p:nvSpPr>
          <p:cNvPr id="5" name="Footer Placeholder 4"/>
          <p:cNvSpPr>
            <a:spLocks noGrp="1"/>
          </p:cNvSpPr>
          <p:nvPr>
            <p:ph type="ftr" sz="quarter" idx="11"/>
          </p:nvPr>
        </p:nvSpPr>
        <p:spPr>
          <a:xfrm>
            <a:off x="581192" y="5951810"/>
            <a:ext cx="5922209" cy="365125"/>
          </a:xfrm>
        </p:spPr>
        <p:txBody>
          <a:bodyPr/>
          <a:lstStyle/>
          <a:p>
            <a:pPr>
              <a:defRPr/>
            </a:pPr>
            <a:endParaRPr lang="en-US"/>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pPr>
              <a:defRPr/>
            </a:pPr>
            <a:fld id="{FDAE5F5D-4295-4C1D-BD0C-519F1697E8C1}" type="slidenum">
              <a:rPr lang="en-US" smtClean="0"/>
              <a:pPr>
                <a:defRPr/>
              </a:pPr>
              <a:t>‹#›</a:t>
            </a:fld>
            <a:endParaRPr lang="en-US"/>
          </a:p>
        </p:txBody>
      </p:sp>
    </p:spTree>
    <p:extLst>
      <p:ext uri="{BB962C8B-B14F-4D97-AF65-F5344CB8AC3E}">
        <p14:creationId xmlns:p14="http://schemas.microsoft.com/office/powerpoint/2010/main" val="40336770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AU"/>
          </a:p>
        </p:txBody>
      </p:sp>
      <p:sp>
        <p:nvSpPr>
          <p:cNvPr id="5" name="Footer Placeholder 4"/>
          <p:cNvSpPr>
            <a:spLocks noGrp="1"/>
          </p:cNvSpPr>
          <p:nvPr>
            <p:ph type="ftr" sz="quarter" idx="11"/>
          </p:nvPr>
        </p:nvSpPr>
        <p:spPr/>
        <p:txBody>
          <a:bodyPr/>
          <a:lstStyle>
            <a:lvl1pPr>
              <a:defRPr/>
            </a:lvl1pPr>
          </a:lstStyle>
          <a:p>
            <a:pPr>
              <a:defRPr/>
            </a:pPr>
            <a:endParaRPr lang="en-AU"/>
          </a:p>
        </p:txBody>
      </p:sp>
      <p:sp>
        <p:nvSpPr>
          <p:cNvPr id="6" name="Slide Number Placeholder 5"/>
          <p:cNvSpPr>
            <a:spLocks noGrp="1"/>
          </p:cNvSpPr>
          <p:nvPr>
            <p:ph type="sldNum" sz="quarter" idx="12"/>
          </p:nvPr>
        </p:nvSpPr>
        <p:spPr/>
        <p:txBody>
          <a:bodyPr/>
          <a:lstStyle>
            <a:lvl1pPr>
              <a:defRPr/>
            </a:lvl1pPr>
          </a:lstStyle>
          <a:p>
            <a:pPr>
              <a:defRPr/>
            </a:pPr>
            <a:fld id="{5A2A9E2F-291A-4AC1-96A4-423FA86095E8}" type="slidenum">
              <a:rPr lang="en-AU"/>
              <a:pPr>
                <a:defRPr/>
              </a:pPr>
              <a:t>‹#›</a:t>
            </a:fld>
            <a:endParaRPr lang="en-AU"/>
          </a:p>
        </p:txBody>
      </p:sp>
    </p:spTree>
    <p:extLst>
      <p:ext uri="{BB962C8B-B14F-4D97-AF65-F5344CB8AC3E}">
        <p14:creationId xmlns:p14="http://schemas.microsoft.com/office/powerpoint/2010/main" val="27275226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3"/>
          <p:cNvSpPr>
            <a:spLocks noGrp="1"/>
          </p:cNvSpPr>
          <p:nvPr>
            <p:ph type="dt" sz="half" idx="10"/>
          </p:nvPr>
        </p:nvSpPr>
        <p:spPr/>
        <p:txBody>
          <a:bodyPr/>
          <a:lstStyle>
            <a:lvl1pPr>
              <a:defRPr/>
            </a:lvl1pPr>
          </a:lstStyle>
          <a:p>
            <a:pPr>
              <a:defRPr/>
            </a:pPr>
            <a:endParaRPr lang="en-AU"/>
          </a:p>
        </p:txBody>
      </p:sp>
      <p:sp>
        <p:nvSpPr>
          <p:cNvPr id="6" name="Footer Placeholder 4"/>
          <p:cNvSpPr>
            <a:spLocks noGrp="1"/>
          </p:cNvSpPr>
          <p:nvPr>
            <p:ph type="ftr" sz="quarter" idx="11"/>
          </p:nvPr>
        </p:nvSpPr>
        <p:spPr/>
        <p:txBody>
          <a:bodyPr/>
          <a:lstStyle>
            <a:lvl1pPr>
              <a:defRPr/>
            </a:lvl1pPr>
          </a:lstStyle>
          <a:p>
            <a:pPr>
              <a:defRPr/>
            </a:pPr>
            <a:endParaRPr lang="en-AU"/>
          </a:p>
        </p:txBody>
      </p:sp>
      <p:sp>
        <p:nvSpPr>
          <p:cNvPr id="7" name="Slide Number Placeholder 5"/>
          <p:cNvSpPr>
            <a:spLocks noGrp="1"/>
          </p:cNvSpPr>
          <p:nvPr>
            <p:ph type="sldNum" sz="quarter" idx="12"/>
          </p:nvPr>
        </p:nvSpPr>
        <p:spPr/>
        <p:txBody>
          <a:bodyPr/>
          <a:lstStyle>
            <a:lvl1pPr>
              <a:defRPr/>
            </a:lvl1pPr>
          </a:lstStyle>
          <a:p>
            <a:pPr>
              <a:defRPr/>
            </a:pPr>
            <a:fld id="{C0B6C911-EE66-494F-9339-437734CFF44F}" type="slidenum">
              <a:rPr lang="en-AU"/>
              <a:pPr>
                <a:defRPr/>
              </a:pPr>
              <a:t>‹#›</a:t>
            </a:fld>
            <a:endParaRPr lang="en-AU"/>
          </a:p>
        </p:txBody>
      </p:sp>
    </p:spTree>
    <p:extLst>
      <p:ext uri="{BB962C8B-B14F-4D97-AF65-F5344CB8AC3E}">
        <p14:creationId xmlns:p14="http://schemas.microsoft.com/office/powerpoint/2010/main" val="2008543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3"/>
          <p:cNvSpPr>
            <a:spLocks noGrp="1"/>
          </p:cNvSpPr>
          <p:nvPr>
            <p:ph type="dt" sz="half" idx="10"/>
          </p:nvPr>
        </p:nvSpPr>
        <p:spPr/>
        <p:txBody>
          <a:bodyPr/>
          <a:lstStyle>
            <a:lvl1pPr>
              <a:defRPr/>
            </a:lvl1pPr>
          </a:lstStyle>
          <a:p>
            <a:pPr>
              <a:defRPr/>
            </a:pPr>
            <a:endParaRPr lang="en-AU"/>
          </a:p>
        </p:txBody>
      </p:sp>
      <p:sp>
        <p:nvSpPr>
          <p:cNvPr id="8" name="Footer Placeholder 4"/>
          <p:cNvSpPr>
            <a:spLocks noGrp="1"/>
          </p:cNvSpPr>
          <p:nvPr>
            <p:ph type="ftr" sz="quarter" idx="11"/>
          </p:nvPr>
        </p:nvSpPr>
        <p:spPr/>
        <p:txBody>
          <a:bodyPr/>
          <a:lstStyle>
            <a:lvl1pPr>
              <a:defRPr/>
            </a:lvl1pPr>
          </a:lstStyle>
          <a:p>
            <a:pPr>
              <a:defRPr/>
            </a:pPr>
            <a:endParaRPr lang="en-AU"/>
          </a:p>
        </p:txBody>
      </p:sp>
      <p:sp>
        <p:nvSpPr>
          <p:cNvPr id="9" name="Slide Number Placeholder 5"/>
          <p:cNvSpPr>
            <a:spLocks noGrp="1"/>
          </p:cNvSpPr>
          <p:nvPr>
            <p:ph type="sldNum" sz="quarter" idx="12"/>
          </p:nvPr>
        </p:nvSpPr>
        <p:spPr/>
        <p:txBody>
          <a:bodyPr/>
          <a:lstStyle>
            <a:lvl1pPr>
              <a:defRPr/>
            </a:lvl1pPr>
          </a:lstStyle>
          <a:p>
            <a:pPr>
              <a:defRPr/>
            </a:pPr>
            <a:fld id="{5C01A1A2-F9D7-4C7E-986C-D10A6EF29CA0}" type="slidenum">
              <a:rPr lang="en-AU"/>
              <a:pPr>
                <a:defRPr/>
              </a:pPr>
              <a:t>‹#›</a:t>
            </a:fld>
            <a:endParaRPr lang="en-AU"/>
          </a:p>
        </p:txBody>
      </p:sp>
    </p:spTree>
    <p:extLst>
      <p:ext uri="{BB962C8B-B14F-4D97-AF65-F5344CB8AC3E}">
        <p14:creationId xmlns:p14="http://schemas.microsoft.com/office/powerpoint/2010/main" val="8994812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Date Placeholder 3"/>
          <p:cNvSpPr>
            <a:spLocks noGrp="1"/>
          </p:cNvSpPr>
          <p:nvPr>
            <p:ph type="dt" sz="half" idx="10"/>
          </p:nvPr>
        </p:nvSpPr>
        <p:spPr/>
        <p:txBody>
          <a:bodyPr/>
          <a:lstStyle>
            <a:lvl1pPr>
              <a:defRPr/>
            </a:lvl1pPr>
          </a:lstStyle>
          <a:p>
            <a:pPr>
              <a:defRPr/>
            </a:pPr>
            <a:endParaRPr lang="en-AU"/>
          </a:p>
        </p:txBody>
      </p:sp>
      <p:sp>
        <p:nvSpPr>
          <p:cNvPr id="4" name="Footer Placeholder 4"/>
          <p:cNvSpPr>
            <a:spLocks noGrp="1"/>
          </p:cNvSpPr>
          <p:nvPr>
            <p:ph type="ftr" sz="quarter" idx="11"/>
          </p:nvPr>
        </p:nvSpPr>
        <p:spPr/>
        <p:txBody>
          <a:bodyPr/>
          <a:lstStyle>
            <a:lvl1pPr>
              <a:defRPr/>
            </a:lvl1pPr>
          </a:lstStyle>
          <a:p>
            <a:pPr>
              <a:defRPr/>
            </a:pPr>
            <a:endParaRPr lang="en-AU"/>
          </a:p>
        </p:txBody>
      </p:sp>
      <p:sp>
        <p:nvSpPr>
          <p:cNvPr id="5" name="Slide Number Placeholder 5"/>
          <p:cNvSpPr>
            <a:spLocks noGrp="1"/>
          </p:cNvSpPr>
          <p:nvPr>
            <p:ph type="sldNum" sz="quarter" idx="12"/>
          </p:nvPr>
        </p:nvSpPr>
        <p:spPr/>
        <p:txBody>
          <a:bodyPr/>
          <a:lstStyle>
            <a:lvl1pPr>
              <a:defRPr/>
            </a:lvl1pPr>
          </a:lstStyle>
          <a:p>
            <a:pPr>
              <a:defRPr/>
            </a:pPr>
            <a:fld id="{C825F6D9-E39F-4DA4-8502-1D6A870A277D}" type="slidenum">
              <a:rPr lang="en-AU"/>
              <a:pPr>
                <a:defRPr/>
              </a:pPr>
              <a:t>‹#›</a:t>
            </a:fld>
            <a:endParaRPr lang="en-AU"/>
          </a:p>
        </p:txBody>
      </p:sp>
    </p:spTree>
    <p:extLst>
      <p:ext uri="{BB962C8B-B14F-4D97-AF65-F5344CB8AC3E}">
        <p14:creationId xmlns:p14="http://schemas.microsoft.com/office/powerpoint/2010/main" val="5729876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AU"/>
          </a:p>
        </p:txBody>
      </p:sp>
      <p:sp>
        <p:nvSpPr>
          <p:cNvPr id="3" name="Footer Placeholder 4"/>
          <p:cNvSpPr>
            <a:spLocks noGrp="1"/>
          </p:cNvSpPr>
          <p:nvPr>
            <p:ph type="ftr" sz="quarter" idx="11"/>
          </p:nvPr>
        </p:nvSpPr>
        <p:spPr/>
        <p:txBody>
          <a:bodyPr/>
          <a:lstStyle>
            <a:lvl1pPr>
              <a:defRPr/>
            </a:lvl1pPr>
          </a:lstStyle>
          <a:p>
            <a:pPr>
              <a:defRPr/>
            </a:pPr>
            <a:endParaRPr lang="en-AU"/>
          </a:p>
        </p:txBody>
      </p:sp>
      <p:sp>
        <p:nvSpPr>
          <p:cNvPr id="4" name="Slide Number Placeholder 5"/>
          <p:cNvSpPr>
            <a:spLocks noGrp="1"/>
          </p:cNvSpPr>
          <p:nvPr>
            <p:ph type="sldNum" sz="quarter" idx="12"/>
          </p:nvPr>
        </p:nvSpPr>
        <p:spPr/>
        <p:txBody>
          <a:bodyPr/>
          <a:lstStyle>
            <a:lvl1pPr>
              <a:defRPr/>
            </a:lvl1pPr>
          </a:lstStyle>
          <a:p>
            <a:pPr>
              <a:defRPr/>
            </a:pPr>
            <a:fld id="{FE296ACC-090D-4152-9E52-3762B9498AD7}" type="slidenum">
              <a:rPr lang="en-AU"/>
              <a:pPr>
                <a:defRPr/>
              </a:pPr>
              <a:t>‹#›</a:t>
            </a:fld>
            <a:endParaRPr lang="en-AU"/>
          </a:p>
        </p:txBody>
      </p:sp>
    </p:spTree>
    <p:extLst>
      <p:ext uri="{BB962C8B-B14F-4D97-AF65-F5344CB8AC3E}">
        <p14:creationId xmlns:p14="http://schemas.microsoft.com/office/powerpoint/2010/main" val="30010994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AU"/>
          </a:p>
        </p:txBody>
      </p:sp>
      <p:sp>
        <p:nvSpPr>
          <p:cNvPr id="6" name="Footer Placeholder 4"/>
          <p:cNvSpPr>
            <a:spLocks noGrp="1"/>
          </p:cNvSpPr>
          <p:nvPr>
            <p:ph type="ftr" sz="quarter" idx="11"/>
          </p:nvPr>
        </p:nvSpPr>
        <p:spPr/>
        <p:txBody>
          <a:bodyPr/>
          <a:lstStyle>
            <a:lvl1pPr>
              <a:defRPr/>
            </a:lvl1pPr>
          </a:lstStyle>
          <a:p>
            <a:pPr>
              <a:defRPr/>
            </a:pPr>
            <a:endParaRPr lang="en-AU"/>
          </a:p>
        </p:txBody>
      </p:sp>
      <p:sp>
        <p:nvSpPr>
          <p:cNvPr id="7" name="Slide Number Placeholder 5"/>
          <p:cNvSpPr>
            <a:spLocks noGrp="1"/>
          </p:cNvSpPr>
          <p:nvPr>
            <p:ph type="sldNum" sz="quarter" idx="12"/>
          </p:nvPr>
        </p:nvSpPr>
        <p:spPr/>
        <p:txBody>
          <a:bodyPr/>
          <a:lstStyle>
            <a:lvl1pPr>
              <a:defRPr/>
            </a:lvl1pPr>
          </a:lstStyle>
          <a:p>
            <a:pPr>
              <a:defRPr/>
            </a:pPr>
            <a:fld id="{280066FA-6F4E-4496-8A73-6F00F7323B1D}" type="slidenum">
              <a:rPr lang="en-AU"/>
              <a:pPr>
                <a:defRPr/>
              </a:pPr>
              <a:t>‹#›</a:t>
            </a:fld>
            <a:endParaRPr lang="en-AU"/>
          </a:p>
        </p:txBody>
      </p:sp>
    </p:spTree>
    <p:extLst>
      <p:ext uri="{BB962C8B-B14F-4D97-AF65-F5344CB8AC3E}">
        <p14:creationId xmlns:p14="http://schemas.microsoft.com/office/powerpoint/2010/main" val="1842494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AU"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AU"/>
          </a:p>
        </p:txBody>
      </p:sp>
      <p:sp>
        <p:nvSpPr>
          <p:cNvPr id="6" name="Footer Placeholder 4"/>
          <p:cNvSpPr>
            <a:spLocks noGrp="1"/>
          </p:cNvSpPr>
          <p:nvPr>
            <p:ph type="ftr" sz="quarter" idx="11"/>
          </p:nvPr>
        </p:nvSpPr>
        <p:spPr/>
        <p:txBody>
          <a:bodyPr/>
          <a:lstStyle>
            <a:lvl1pPr>
              <a:defRPr/>
            </a:lvl1pPr>
          </a:lstStyle>
          <a:p>
            <a:pPr>
              <a:defRPr/>
            </a:pPr>
            <a:endParaRPr lang="en-AU"/>
          </a:p>
        </p:txBody>
      </p:sp>
      <p:sp>
        <p:nvSpPr>
          <p:cNvPr id="7" name="Slide Number Placeholder 5"/>
          <p:cNvSpPr>
            <a:spLocks noGrp="1"/>
          </p:cNvSpPr>
          <p:nvPr>
            <p:ph type="sldNum" sz="quarter" idx="12"/>
          </p:nvPr>
        </p:nvSpPr>
        <p:spPr/>
        <p:txBody>
          <a:bodyPr/>
          <a:lstStyle>
            <a:lvl1pPr>
              <a:defRPr/>
            </a:lvl1pPr>
          </a:lstStyle>
          <a:p>
            <a:pPr>
              <a:defRPr/>
            </a:pPr>
            <a:fld id="{C8B370D5-0E52-4818-9E10-663A0162172F}" type="slidenum">
              <a:rPr lang="en-AU"/>
              <a:pPr>
                <a:defRPr/>
              </a:pPr>
              <a:t>‹#›</a:t>
            </a:fld>
            <a:endParaRPr lang="en-AU"/>
          </a:p>
        </p:txBody>
      </p:sp>
    </p:spTree>
    <p:extLst>
      <p:ext uri="{BB962C8B-B14F-4D97-AF65-F5344CB8AC3E}">
        <p14:creationId xmlns:p14="http://schemas.microsoft.com/office/powerpoint/2010/main" val="1673104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AU" altLang="en-US"/>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AU" alt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FD78BE3F-0F7B-46AF-9149-4A2AAFBF65D3}" type="slidenum">
              <a:rPr lang="en-AU"/>
              <a:pPr>
                <a:defRPr/>
              </a:pPr>
              <a:t>‹#›</a:t>
            </a:fld>
            <a:endParaRPr lang="en-AU"/>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687474"/>
            <a:ext cx="7989752" cy="1083329"/>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228003"/>
            <a:ext cx="7989752" cy="3630794"/>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559327" y="5956136"/>
            <a:ext cx="2133600" cy="365125"/>
          </a:xfrm>
          <a:prstGeom prst="rect">
            <a:avLst/>
          </a:prstGeom>
        </p:spPr>
        <p:txBody>
          <a:bodyPr vert="horz" lIns="91440" tIns="45720" rIns="91440" bIns="45720" rtlCol="0" anchor="ctr"/>
          <a:lstStyle>
            <a:lvl1pPr algn="r">
              <a:defRPr sz="900">
                <a:solidFill>
                  <a:schemeClr val="accent2"/>
                </a:solidFill>
              </a:defRPr>
            </a:lvl1pPr>
          </a:lstStyle>
          <a:p>
            <a:pPr>
              <a:defRPr/>
            </a:pPr>
            <a:endParaRPr lang="en-US"/>
          </a:p>
        </p:txBody>
      </p:sp>
      <p:sp>
        <p:nvSpPr>
          <p:cNvPr id="5" name="Footer Placeholder 4"/>
          <p:cNvSpPr>
            <a:spLocks noGrp="1"/>
          </p:cNvSpPr>
          <p:nvPr>
            <p:ph type="ftr" sz="quarter" idx="3"/>
          </p:nvPr>
        </p:nvSpPr>
        <p:spPr>
          <a:xfrm>
            <a:off x="581192" y="5951810"/>
            <a:ext cx="4870585" cy="365125"/>
          </a:xfrm>
          <a:prstGeom prst="rect">
            <a:avLst/>
          </a:prstGeom>
        </p:spPr>
        <p:txBody>
          <a:bodyPr vert="horz" lIns="91440" tIns="45720" rIns="91440" bIns="45720" rtlCol="0" anchor="ctr"/>
          <a:lstStyle>
            <a:lvl1pPr algn="l">
              <a:defRPr sz="900" cap="all">
                <a:solidFill>
                  <a:schemeClr val="accent2"/>
                </a:solidFill>
              </a:defRPr>
            </a:lvl1pPr>
          </a:lstStyle>
          <a:p>
            <a:pPr>
              <a:defRPr/>
            </a:pPr>
            <a:endParaRPr lang="en-US"/>
          </a:p>
        </p:txBody>
      </p:sp>
      <p:sp>
        <p:nvSpPr>
          <p:cNvPr id="6" name="Slide Number Placeholder 5"/>
          <p:cNvSpPr>
            <a:spLocks noGrp="1"/>
          </p:cNvSpPr>
          <p:nvPr>
            <p:ph type="sldNum" sz="quarter" idx="4"/>
          </p:nvPr>
        </p:nvSpPr>
        <p:spPr>
          <a:xfrm>
            <a:off x="7800476" y="5956136"/>
            <a:ext cx="770468" cy="365125"/>
          </a:xfrm>
          <a:prstGeom prst="rect">
            <a:avLst/>
          </a:prstGeom>
        </p:spPr>
        <p:txBody>
          <a:bodyPr vert="horz" lIns="91440" tIns="45720" rIns="91440" bIns="45720" rtlCol="0" anchor="ctr"/>
          <a:lstStyle>
            <a:lvl1pPr algn="r">
              <a:defRPr sz="900">
                <a:solidFill>
                  <a:schemeClr val="accent2"/>
                </a:solidFill>
              </a:defRPr>
            </a:lvl1pPr>
          </a:lstStyle>
          <a:p>
            <a:pPr>
              <a:defRPr/>
            </a:pPr>
            <a:fld id="{932AA48D-D697-4729-BD39-827928753C1A}" type="slidenum">
              <a:rPr lang="en-US" smtClean="0"/>
              <a:pPr>
                <a:defRPr/>
              </a:pPr>
              <a:t>‹#›</a:t>
            </a:fld>
            <a:endParaRPr lang="en-US"/>
          </a:p>
        </p:txBody>
      </p:sp>
      <p:sp>
        <p:nvSpPr>
          <p:cNvPr id="9" name="Rectangle 8"/>
          <p:cNvSpPr/>
          <p:nvPr/>
        </p:nvSpPr>
        <p:spPr>
          <a:xfrm>
            <a:off x="448091" y="441325"/>
            <a:ext cx="2719909" cy="10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5976001" y="441325"/>
            <a:ext cx="2710800" cy="10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3216601" y="441325"/>
            <a:ext cx="2710800" cy="10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697863055"/>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hf sldNum="0" hdr="0" ftr="0" dt="0"/>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5"/>
          <p:cNvSpPr txBox="1">
            <a:spLocks noChangeArrowheads="1"/>
          </p:cNvSpPr>
          <p:nvPr/>
        </p:nvSpPr>
        <p:spPr bwMode="auto">
          <a:xfrm>
            <a:off x="0" y="2276872"/>
            <a:ext cx="9144000" cy="2123658"/>
          </a:xfrm>
          <a:prstGeom prst="rect">
            <a:avLst/>
          </a:prstGeom>
          <a:noFill/>
          <a:ln w="9525">
            <a:noFill/>
            <a:miter lim="800000"/>
            <a:headEnd/>
            <a:tailEnd/>
          </a:ln>
        </p:spPr>
        <p:txBody>
          <a:bodyPr>
            <a:spAutoFit/>
          </a:bodyPr>
          <a:lstStyle/>
          <a:p>
            <a:pPr algn="ctr" eaLnBrk="1" hangingPunct="1">
              <a:defRPr/>
            </a:pPr>
            <a:r>
              <a:rPr lang="en-US" sz="4400" dirty="0">
                <a:solidFill>
                  <a:schemeClr val="accent6">
                    <a:lumMod val="75000"/>
                  </a:schemeClr>
                </a:solidFill>
                <a:latin typeface="+mj-lt"/>
              </a:rPr>
              <a:t>Chapter 3</a:t>
            </a:r>
          </a:p>
          <a:p>
            <a:pPr algn="ctr" eaLnBrk="1" hangingPunct="1">
              <a:defRPr/>
            </a:pPr>
            <a:endParaRPr lang="en-US" sz="4400" dirty="0">
              <a:solidFill>
                <a:schemeClr val="accent6">
                  <a:lumMod val="75000"/>
                </a:schemeClr>
              </a:solidFill>
              <a:latin typeface="+mj-lt"/>
            </a:endParaRPr>
          </a:p>
          <a:p>
            <a:pPr algn="ctr" eaLnBrk="1" hangingPunct="1">
              <a:defRPr/>
            </a:pPr>
            <a:r>
              <a:rPr lang="en-US" sz="4400" dirty="0">
                <a:solidFill>
                  <a:schemeClr val="bg1">
                    <a:lumMod val="95000"/>
                  </a:schemeClr>
                </a:solidFill>
                <a:latin typeface="+mj-lt"/>
              </a:rPr>
              <a:t>AGENDA SETTING</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4C2B1B-B75B-4915-BD90-FC5A65E8376D}"/>
              </a:ext>
            </a:extLst>
          </p:cNvPr>
          <p:cNvSpPr>
            <a:spLocks noGrp="1"/>
          </p:cNvSpPr>
          <p:nvPr>
            <p:ph type="title"/>
          </p:nvPr>
        </p:nvSpPr>
        <p:spPr>
          <a:xfrm>
            <a:off x="556540" y="764704"/>
            <a:ext cx="7989752" cy="725302"/>
          </a:xfrm>
        </p:spPr>
        <p:txBody>
          <a:bodyPr/>
          <a:lstStyle/>
          <a:p>
            <a:r>
              <a:rPr lang="en-AU" altLang="en-US" dirty="0"/>
              <a:t>Downs’ ‘Issue Attention Cycle’ (Cont.)</a:t>
            </a:r>
            <a:endParaRPr lang="en-US" dirty="0"/>
          </a:p>
        </p:txBody>
      </p:sp>
      <p:sp>
        <p:nvSpPr>
          <p:cNvPr id="3" name="Content Placeholder 2">
            <a:extLst>
              <a:ext uri="{FF2B5EF4-FFF2-40B4-BE49-F238E27FC236}">
                <a16:creationId xmlns:a16="http://schemas.microsoft.com/office/drawing/2014/main" id="{8E853D0E-28A6-474E-BF51-1483219C2E36}"/>
              </a:ext>
            </a:extLst>
          </p:cNvPr>
          <p:cNvSpPr>
            <a:spLocks noGrp="1"/>
          </p:cNvSpPr>
          <p:nvPr>
            <p:ph idx="1"/>
          </p:nvPr>
        </p:nvSpPr>
        <p:spPr>
          <a:xfrm>
            <a:off x="416070" y="1844824"/>
            <a:ext cx="8270692" cy="4680521"/>
          </a:xfrm>
        </p:spPr>
        <p:txBody>
          <a:bodyPr>
            <a:normAutofit/>
          </a:bodyPr>
          <a:lstStyle/>
          <a:p>
            <a:pPr marL="0" indent="0" algn="just">
              <a:lnSpc>
                <a:spcPct val="150000"/>
              </a:lnSpc>
              <a:buNone/>
            </a:pPr>
            <a:r>
              <a:rPr lang="en-US" sz="2000" dirty="0"/>
              <a:t>In his view, pressure groups try to attract attention for some serious problem, but often must wait until a dramatic event and the subsequent media coverage carry it onto the policy agenda. This stage is generally followed by a period of alarmed discovery by officials, vocal promises for immediate action and a scramble by political, policy and administrative players to find solutions. This tends to lead to a less public process of assessment and a growing realization of the real costs of achieving change. In many instances, by the time institutions and budgets have been established, the public has already lost interest and is chasing the next exciting problem. The issue may be forgotten, but at least there are now some programs, institutions and resources in place. </a:t>
            </a:r>
          </a:p>
        </p:txBody>
      </p:sp>
    </p:spTree>
    <p:extLst>
      <p:ext uri="{BB962C8B-B14F-4D97-AF65-F5344CB8AC3E}">
        <p14:creationId xmlns:p14="http://schemas.microsoft.com/office/powerpoint/2010/main" val="32573061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67544" y="692696"/>
            <a:ext cx="7772400" cy="719137"/>
          </a:xfrm>
        </p:spPr>
        <p:txBody>
          <a:bodyPr>
            <a:normAutofit fontScale="90000"/>
          </a:bodyPr>
          <a:lstStyle/>
          <a:p>
            <a:r>
              <a:rPr lang="en-US" altLang="en-US" dirty="0"/>
              <a:t>2. Cook and </a:t>
            </a:r>
            <a:r>
              <a:rPr lang="en-US" altLang="en-US" dirty="0" err="1"/>
              <a:t>Skogan’s</a:t>
            </a:r>
            <a:r>
              <a:rPr lang="en-US" altLang="en-US" dirty="0"/>
              <a:t> Model of Issue Saliency</a:t>
            </a:r>
          </a:p>
        </p:txBody>
      </p:sp>
      <p:pic>
        <p:nvPicPr>
          <p:cNvPr id="5" name="Picture 4">
            <a:extLst>
              <a:ext uri="{FF2B5EF4-FFF2-40B4-BE49-F238E27FC236}">
                <a16:creationId xmlns:a16="http://schemas.microsoft.com/office/drawing/2014/main" id="{DE1BB25B-85E4-4CA5-A06E-A701EBA83B54}"/>
              </a:ext>
            </a:extLst>
          </p:cNvPr>
          <p:cNvPicPr>
            <a:picLocks noChangeAspect="1"/>
          </p:cNvPicPr>
          <p:nvPr/>
        </p:nvPicPr>
        <p:blipFill>
          <a:blip r:embed="rId3"/>
          <a:stretch>
            <a:fillRect/>
          </a:stretch>
        </p:blipFill>
        <p:spPr>
          <a:xfrm>
            <a:off x="395536" y="1916832"/>
            <a:ext cx="8217078" cy="4775208"/>
          </a:xfrm>
          <a:prstGeom prst="rect">
            <a:avLst/>
          </a:prstGeom>
        </p:spPr>
      </p:pic>
    </p:spTree>
    <p:extLst>
      <p:ext uri="{BB962C8B-B14F-4D97-AF65-F5344CB8AC3E}">
        <p14:creationId xmlns:p14="http://schemas.microsoft.com/office/powerpoint/2010/main" val="9323312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33373" y="908720"/>
            <a:ext cx="7772400" cy="719137"/>
          </a:xfrm>
        </p:spPr>
        <p:txBody>
          <a:bodyPr>
            <a:normAutofit fontScale="90000"/>
          </a:bodyPr>
          <a:lstStyle/>
          <a:p>
            <a:r>
              <a:rPr lang="en-US" altLang="en-US" dirty="0"/>
              <a:t>Cook and </a:t>
            </a:r>
            <a:r>
              <a:rPr lang="en-US" altLang="en-US" dirty="0" err="1"/>
              <a:t>Skogan’s</a:t>
            </a:r>
            <a:r>
              <a:rPr lang="en-US" altLang="en-US" dirty="0"/>
              <a:t> Model of Issue Saliency </a:t>
            </a:r>
            <a:r>
              <a:rPr lang="en-AU" altLang="en-US" dirty="0"/>
              <a:t>(Cont.)</a:t>
            </a:r>
            <a:endParaRPr lang="en-US" altLang="en-US" dirty="0"/>
          </a:p>
        </p:txBody>
      </p:sp>
      <p:sp>
        <p:nvSpPr>
          <p:cNvPr id="3" name="Content Placeholder 2">
            <a:extLst>
              <a:ext uri="{FF2B5EF4-FFF2-40B4-BE49-F238E27FC236}">
                <a16:creationId xmlns:a16="http://schemas.microsoft.com/office/drawing/2014/main" id="{B2623600-E486-44B5-9353-14129B4FA0AF}"/>
              </a:ext>
            </a:extLst>
          </p:cNvPr>
          <p:cNvSpPr>
            <a:spLocks noGrp="1"/>
          </p:cNvSpPr>
          <p:nvPr>
            <p:ph idx="1"/>
          </p:nvPr>
        </p:nvSpPr>
        <p:spPr>
          <a:xfrm>
            <a:off x="416070" y="1844824"/>
            <a:ext cx="8270692" cy="4680521"/>
          </a:xfrm>
        </p:spPr>
        <p:txBody>
          <a:bodyPr>
            <a:normAutofit fontScale="85000" lnSpcReduction="20000"/>
          </a:bodyPr>
          <a:lstStyle/>
          <a:p>
            <a:pPr marL="0" indent="0" algn="just">
              <a:lnSpc>
                <a:spcPct val="150000"/>
              </a:lnSpc>
              <a:buNone/>
            </a:pPr>
            <a:r>
              <a:rPr lang="en-US" sz="2000" dirty="0"/>
              <a:t>Cook and </a:t>
            </a:r>
            <a:r>
              <a:rPr lang="en-US" sz="2000" dirty="0" err="1"/>
              <a:t>Skogan</a:t>
            </a:r>
            <a:r>
              <a:rPr lang="en-US" sz="2000" dirty="0"/>
              <a:t> place less emphasis on the starring role of the media in bringing issues to prominence and suggest that the media is only one of three key factors involved in the rise and demise of salience in an issue. Once riding high, an issue has three main supporting factors: (</a:t>
            </a:r>
            <a:r>
              <a:rPr lang="en-US" sz="2000" dirty="0" err="1"/>
              <a:t>i</a:t>
            </a:r>
            <a:r>
              <a:rPr lang="en-US" sz="2000" dirty="0"/>
              <a:t>) Government and bureaucracy;  (ii) The media; and (iii) A policy community of persons and organizations involved in, or concerned about, a particular issue. </a:t>
            </a:r>
          </a:p>
          <a:p>
            <a:pPr marL="0" indent="0" algn="just">
              <a:lnSpc>
                <a:spcPct val="150000"/>
              </a:lnSpc>
              <a:buNone/>
            </a:pPr>
            <a:r>
              <a:rPr lang="en-US" sz="2000" dirty="0"/>
              <a:t>At a certain stage a credible counter argument about the issue will emerge. This will propose an alternative definition of the problem, its extent or its seriousness. The result is that the problem will undergo a reformulation which will give rise to a greater diversity of arguments, a disintegration of bureaucratic involvement, a decline in media attention and a looser relationship between members of the policy community. The next phase will involve a reformulation of the problem, further bureaucratic fragmentation, a weakening of the policy community and a low level of media interest. At this point the issue will no longer have a high position on the policy agenda.</a:t>
            </a:r>
          </a:p>
        </p:txBody>
      </p:sp>
    </p:spTree>
    <p:extLst>
      <p:ext uri="{BB962C8B-B14F-4D97-AF65-F5344CB8AC3E}">
        <p14:creationId xmlns:p14="http://schemas.microsoft.com/office/powerpoint/2010/main" val="3623094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67544" y="620688"/>
            <a:ext cx="7772400" cy="719137"/>
          </a:xfrm>
        </p:spPr>
        <p:txBody>
          <a:bodyPr>
            <a:noAutofit/>
          </a:bodyPr>
          <a:lstStyle/>
          <a:p>
            <a:r>
              <a:rPr lang="en-US" sz="2000" b="1" dirty="0"/>
              <a:t>3. Cobb and Elder’s Model of the </a:t>
            </a:r>
            <a:r>
              <a:rPr lang="en-US" sz="2000" b="1" i="1" dirty="0"/>
              <a:t>Expansion and Control of Public Policy Agendas  </a:t>
            </a:r>
            <a:endParaRPr lang="en-US" altLang="en-US" sz="2000" dirty="0"/>
          </a:p>
        </p:txBody>
      </p:sp>
      <p:pic>
        <p:nvPicPr>
          <p:cNvPr id="9" name="Picture 8">
            <a:extLst>
              <a:ext uri="{FF2B5EF4-FFF2-40B4-BE49-F238E27FC236}">
                <a16:creationId xmlns:a16="http://schemas.microsoft.com/office/drawing/2014/main" id="{1AC5C543-9515-4A64-9A53-48F921C79623}"/>
              </a:ext>
            </a:extLst>
          </p:cNvPr>
          <p:cNvPicPr>
            <a:picLocks noChangeAspect="1"/>
          </p:cNvPicPr>
          <p:nvPr/>
        </p:nvPicPr>
        <p:blipFill>
          <a:blip r:embed="rId3"/>
          <a:stretch>
            <a:fillRect/>
          </a:stretch>
        </p:blipFill>
        <p:spPr>
          <a:xfrm>
            <a:off x="683568" y="1412776"/>
            <a:ext cx="7637312" cy="5226381"/>
          </a:xfrm>
          <a:prstGeom prst="rect">
            <a:avLst/>
          </a:prstGeom>
        </p:spPr>
      </p:pic>
    </p:spTree>
    <p:extLst>
      <p:ext uri="{BB962C8B-B14F-4D97-AF65-F5344CB8AC3E}">
        <p14:creationId xmlns:p14="http://schemas.microsoft.com/office/powerpoint/2010/main" val="41690186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580295" y="404664"/>
            <a:ext cx="7989752" cy="1083329"/>
          </a:xfrm>
        </p:spPr>
        <p:txBody>
          <a:bodyPr>
            <a:noAutofit/>
          </a:bodyPr>
          <a:lstStyle/>
          <a:p>
            <a:r>
              <a:rPr lang="en-US" sz="2000" b="1" dirty="0"/>
              <a:t>Cobb and Elder’s Model of the </a:t>
            </a:r>
            <a:r>
              <a:rPr lang="en-US" sz="2000" b="1" i="1" dirty="0"/>
              <a:t>Expansion and Control of Public Policy Agendas </a:t>
            </a:r>
            <a:r>
              <a:rPr lang="en-AU" altLang="en-US" sz="2000" dirty="0"/>
              <a:t>(Cont.)</a:t>
            </a:r>
            <a:endParaRPr lang="en-US" altLang="en-US" sz="2000" dirty="0"/>
          </a:p>
        </p:txBody>
      </p:sp>
      <p:sp>
        <p:nvSpPr>
          <p:cNvPr id="2" name="Content Placeholder 1">
            <a:extLst>
              <a:ext uri="{FF2B5EF4-FFF2-40B4-BE49-F238E27FC236}">
                <a16:creationId xmlns:a16="http://schemas.microsoft.com/office/drawing/2014/main" id="{E07F4DD0-4E22-446E-A21E-8225076A2002}"/>
              </a:ext>
            </a:extLst>
          </p:cNvPr>
          <p:cNvSpPr>
            <a:spLocks noGrp="1"/>
          </p:cNvSpPr>
          <p:nvPr>
            <p:ph idx="1"/>
          </p:nvPr>
        </p:nvSpPr>
        <p:spPr>
          <a:xfrm>
            <a:off x="581192" y="1988840"/>
            <a:ext cx="8095264" cy="4464495"/>
          </a:xfrm>
        </p:spPr>
        <p:txBody>
          <a:bodyPr>
            <a:normAutofit fontScale="92500" lnSpcReduction="10000"/>
          </a:bodyPr>
          <a:lstStyle/>
          <a:p>
            <a:pPr marL="0" indent="0">
              <a:buNone/>
            </a:pPr>
            <a:r>
              <a:rPr lang="en-US" dirty="0"/>
              <a:t>According to Cobb and Elder, agenda-building occurs as a result of the expansion of an issue from a specifically concerned attention group to a wider interested or attentive public – that is, a public which is interested and informed about public affairs and which contains opinion leaders. They argue that the dynamics of this expansion depends in the first instance on the characteristic of the issue: </a:t>
            </a:r>
          </a:p>
          <a:p>
            <a:r>
              <a:rPr lang="en-US" dirty="0"/>
              <a:t>the more ambiguously an issue is defined, the greater the likelihood that it will reach an expanded public </a:t>
            </a:r>
            <a:r>
              <a:rPr lang="en-US" b="1" dirty="0"/>
              <a:t>(degree of specificity) </a:t>
            </a:r>
            <a:endParaRPr lang="en-US" dirty="0"/>
          </a:p>
          <a:p>
            <a:r>
              <a:rPr lang="en-US" dirty="0"/>
              <a:t>the more socially significant an issue is defined to be, the greater the likelihood that it will be expanded to a larger public </a:t>
            </a:r>
            <a:r>
              <a:rPr lang="en-US" b="1" dirty="0"/>
              <a:t>(scope of social significance) </a:t>
            </a:r>
            <a:endParaRPr lang="en-US" dirty="0"/>
          </a:p>
          <a:p>
            <a:r>
              <a:rPr lang="en-US" dirty="0"/>
              <a:t>the more an issue is defined as having long-term relevance, the greater the chance it will be exposed to a larger audience </a:t>
            </a:r>
            <a:r>
              <a:rPr lang="en-US" b="1" dirty="0"/>
              <a:t>(temporal relevance) </a:t>
            </a:r>
            <a:endParaRPr lang="en-US" dirty="0"/>
          </a:p>
          <a:p>
            <a:r>
              <a:rPr lang="en-US" dirty="0"/>
              <a:t>the more non-technical an issue is defined to be, the greater the likelihood that it will be expanded to a larger public </a:t>
            </a:r>
            <a:r>
              <a:rPr lang="en-US" b="1" dirty="0"/>
              <a:t>(degree of complexity) </a:t>
            </a:r>
            <a:endParaRPr lang="en-US" dirty="0"/>
          </a:p>
          <a:p>
            <a:r>
              <a:rPr lang="en-US" dirty="0"/>
              <a:t>the more an issue is defined as lacking a clear precedent, the greater the chance that it will be expanded to a larger population </a:t>
            </a:r>
            <a:r>
              <a:rPr lang="en-US" b="1" dirty="0"/>
              <a:t>(categorical precedence) </a:t>
            </a:r>
            <a:endParaRPr lang="en-US" dirty="0"/>
          </a:p>
          <a:p>
            <a:endParaRPr lang="en-US" dirty="0"/>
          </a:p>
        </p:txBody>
      </p:sp>
    </p:spTree>
    <p:extLst>
      <p:ext uri="{BB962C8B-B14F-4D97-AF65-F5344CB8AC3E}">
        <p14:creationId xmlns:p14="http://schemas.microsoft.com/office/powerpoint/2010/main" val="2154214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580295" y="404664"/>
            <a:ext cx="7989752" cy="1083329"/>
          </a:xfrm>
        </p:spPr>
        <p:txBody>
          <a:bodyPr>
            <a:noAutofit/>
          </a:bodyPr>
          <a:lstStyle/>
          <a:p>
            <a:r>
              <a:rPr lang="en-US" sz="2000" b="1" dirty="0"/>
              <a:t>Cobb and Elder’s Model of the </a:t>
            </a:r>
            <a:r>
              <a:rPr lang="en-US" sz="2000" b="1" i="1" dirty="0"/>
              <a:t>Expansion and Control of Public Policy Agendas </a:t>
            </a:r>
            <a:r>
              <a:rPr lang="en-AU" altLang="en-US" sz="2000" dirty="0"/>
              <a:t>(Cont.)</a:t>
            </a:r>
            <a:endParaRPr lang="en-US" altLang="en-US" sz="2000" dirty="0"/>
          </a:p>
        </p:txBody>
      </p:sp>
      <p:sp>
        <p:nvSpPr>
          <p:cNvPr id="2" name="Content Placeholder 1">
            <a:extLst>
              <a:ext uri="{FF2B5EF4-FFF2-40B4-BE49-F238E27FC236}">
                <a16:creationId xmlns:a16="http://schemas.microsoft.com/office/drawing/2014/main" id="{E07F4DD0-4E22-446E-A21E-8225076A2002}"/>
              </a:ext>
            </a:extLst>
          </p:cNvPr>
          <p:cNvSpPr>
            <a:spLocks noGrp="1"/>
          </p:cNvSpPr>
          <p:nvPr>
            <p:ph idx="1"/>
          </p:nvPr>
        </p:nvSpPr>
        <p:spPr>
          <a:xfrm>
            <a:off x="467544" y="1772816"/>
            <a:ext cx="8208912" cy="4680519"/>
          </a:xfrm>
        </p:spPr>
        <p:txBody>
          <a:bodyPr>
            <a:normAutofit/>
          </a:bodyPr>
          <a:lstStyle/>
          <a:p>
            <a:pPr marL="0" indent="0">
              <a:buNone/>
            </a:pPr>
            <a:r>
              <a:rPr lang="en-US" dirty="0"/>
              <a:t>Issue expansion has to confront various strategies of issue containment. In Cobb and Elder’s view, the strategies for containing conflict involve two aspects, dealing with groups and issues:</a:t>
            </a:r>
          </a:p>
          <a:p>
            <a:pPr marL="0" indent="0">
              <a:buNone/>
            </a:pPr>
            <a:r>
              <a:rPr lang="en-US" dirty="0"/>
              <a:t>• </a:t>
            </a:r>
            <a:r>
              <a:rPr lang="en-US" b="1" dirty="0"/>
              <a:t>group strategies </a:t>
            </a:r>
            <a:r>
              <a:rPr lang="en-US" dirty="0"/>
              <a:t>will focus on: discrediting the group and/or the leader of the group; appeal over the heads of the leadership; co-option of leaders; </a:t>
            </a:r>
          </a:p>
          <a:p>
            <a:pPr marL="0" indent="0">
              <a:buNone/>
            </a:pPr>
            <a:r>
              <a:rPr lang="en-US" dirty="0"/>
              <a:t>• </a:t>
            </a:r>
            <a:r>
              <a:rPr lang="en-US" b="1" dirty="0"/>
              <a:t>issue strategies </a:t>
            </a:r>
            <a:r>
              <a:rPr lang="en-US" dirty="0"/>
              <a:t>will focus on: symbolic rewards or reassurance; showcasing or tokenism; creating new </a:t>
            </a:r>
            <a:r>
              <a:rPr lang="en-US" dirty="0" err="1"/>
              <a:t>organisational</a:t>
            </a:r>
            <a:r>
              <a:rPr lang="en-US" dirty="0"/>
              <a:t> units; symbol co-option; feigned constraint. </a:t>
            </a:r>
          </a:p>
          <a:p>
            <a:pPr marL="0" indent="0">
              <a:buNone/>
            </a:pPr>
            <a:r>
              <a:rPr lang="en-US" dirty="0"/>
              <a:t>In the process of expansion and containment of an issue, the type of language which is used is an important dimension of agenda politics. Cobb and Elder also discuss the importance of the use of symbols in the expansion of an issue. In the use of symbols, the role of the mass media is crucial in arousing concern, provoking action, dissuading the opposition, demonstrating strength of commitment and affirming support.</a:t>
            </a:r>
          </a:p>
          <a:p>
            <a:endParaRPr lang="en-US" dirty="0"/>
          </a:p>
        </p:txBody>
      </p:sp>
    </p:spTree>
    <p:extLst>
      <p:ext uri="{BB962C8B-B14F-4D97-AF65-F5344CB8AC3E}">
        <p14:creationId xmlns:p14="http://schemas.microsoft.com/office/powerpoint/2010/main" val="39102746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580295" y="404664"/>
            <a:ext cx="7989752" cy="1083329"/>
          </a:xfrm>
        </p:spPr>
        <p:txBody>
          <a:bodyPr>
            <a:noAutofit/>
          </a:bodyPr>
          <a:lstStyle/>
          <a:p>
            <a:r>
              <a:rPr lang="en-US" sz="2000" b="1" dirty="0"/>
              <a:t>Cobb and Elder’s Model of the </a:t>
            </a:r>
            <a:r>
              <a:rPr lang="en-US" sz="2000" b="1" i="1" dirty="0"/>
              <a:t>Expansion and Control of Public Policy Agendas </a:t>
            </a:r>
            <a:r>
              <a:rPr lang="en-AU" altLang="en-US" sz="2000" dirty="0"/>
              <a:t>(Cont.)</a:t>
            </a:r>
            <a:endParaRPr lang="en-US" altLang="en-US" sz="2000" dirty="0"/>
          </a:p>
        </p:txBody>
      </p:sp>
      <p:sp>
        <p:nvSpPr>
          <p:cNvPr id="4" name="Content Placeholder 3">
            <a:extLst>
              <a:ext uri="{FF2B5EF4-FFF2-40B4-BE49-F238E27FC236}">
                <a16:creationId xmlns:a16="http://schemas.microsoft.com/office/drawing/2014/main" id="{6375E5BC-18B3-4B33-B8FD-785828BF3DCB}"/>
              </a:ext>
            </a:extLst>
          </p:cNvPr>
          <p:cNvSpPr>
            <a:spLocks noGrp="1"/>
          </p:cNvSpPr>
          <p:nvPr>
            <p:ph idx="1"/>
          </p:nvPr>
        </p:nvSpPr>
        <p:spPr>
          <a:xfrm>
            <a:off x="1691680" y="1988840"/>
            <a:ext cx="5512296" cy="408909"/>
          </a:xfrm>
        </p:spPr>
        <p:style>
          <a:lnRef idx="2">
            <a:schemeClr val="accent5">
              <a:shade val="50000"/>
            </a:schemeClr>
          </a:lnRef>
          <a:fillRef idx="1">
            <a:schemeClr val="accent5"/>
          </a:fillRef>
          <a:effectRef idx="0">
            <a:schemeClr val="accent5"/>
          </a:effectRef>
          <a:fontRef idx="minor">
            <a:schemeClr val="lt1"/>
          </a:fontRef>
        </p:style>
        <p:txBody>
          <a:bodyPr/>
          <a:lstStyle/>
          <a:p>
            <a:pPr marL="0" indent="0" algn="ctr">
              <a:buNone/>
            </a:pPr>
            <a:r>
              <a:rPr lang="en-US" b="1" dirty="0"/>
              <a:t>Symbolism and Public Policy Agenda-Setting </a:t>
            </a:r>
            <a:endParaRPr lang="en-US" dirty="0"/>
          </a:p>
        </p:txBody>
      </p:sp>
      <p:graphicFrame>
        <p:nvGraphicFramePr>
          <p:cNvPr id="5" name="Table 4">
            <a:extLst>
              <a:ext uri="{FF2B5EF4-FFF2-40B4-BE49-F238E27FC236}">
                <a16:creationId xmlns:a16="http://schemas.microsoft.com/office/drawing/2014/main" id="{2EC3CF8F-79E3-42D2-B93E-DED314A1D0B3}"/>
              </a:ext>
            </a:extLst>
          </p:cNvPr>
          <p:cNvGraphicFramePr>
            <a:graphicFrameLocks noGrp="1"/>
          </p:cNvGraphicFramePr>
          <p:nvPr>
            <p:extLst>
              <p:ext uri="{D42A27DB-BD31-4B8C-83A1-F6EECF244321}">
                <p14:modId xmlns:p14="http://schemas.microsoft.com/office/powerpoint/2010/main" val="2218654799"/>
              </p:ext>
            </p:extLst>
          </p:nvPr>
        </p:nvGraphicFramePr>
        <p:xfrm>
          <a:off x="434711" y="2469757"/>
          <a:ext cx="8280920" cy="3870435"/>
        </p:xfrm>
        <a:graphic>
          <a:graphicData uri="http://schemas.openxmlformats.org/drawingml/2006/table">
            <a:tbl>
              <a:tblPr firstRow="1" bandRow="1">
                <a:tableStyleId>{5C22544A-7EE6-4342-B048-85BDC9FD1C3A}</a:tableStyleId>
              </a:tblPr>
              <a:tblGrid>
                <a:gridCol w="2520279">
                  <a:extLst>
                    <a:ext uri="{9D8B030D-6E8A-4147-A177-3AD203B41FA5}">
                      <a16:colId xmlns:a16="http://schemas.microsoft.com/office/drawing/2014/main" val="2322366651"/>
                    </a:ext>
                  </a:extLst>
                </a:gridCol>
                <a:gridCol w="5760641">
                  <a:extLst>
                    <a:ext uri="{9D8B030D-6E8A-4147-A177-3AD203B41FA5}">
                      <a16:colId xmlns:a16="http://schemas.microsoft.com/office/drawing/2014/main" val="1812944940"/>
                    </a:ext>
                  </a:extLst>
                </a:gridCol>
              </a:tblGrid>
              <a:tr h="381459">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800" b="1" i="0" u="none" strike="noStrike" kern="1200" baseline="0" dirty="0">
                          <a:solidFill>
                            <a:schemeClr val="lt1"/>
                          </a:solidFill>
                          <a:latin typeface="+mn-lt"/>
                          <a:ea typeface="+mn-ea"/>
                          <a:cs typeface="+mn-cs"/>
                        </a:rPr>
                        <a:t>Circumstance </a:t>
                      </a:r>
                      <a:r>
                        <a:rPr lang="en-US" sz="1800" b="0" i="0" u="none" strike="noStrike" kern="1200" baseline="0" dirty="0">
                          <a:solidFill>
                            <a:schemeClr val="lt1"/>
                          </a:solidFill>
                          <a:latin typeface="+mn-lt"/>
                          <a:ea typeface="+mn-ea"/>
                          <a:cs typeface="+mn-cs"/>
                        </a:rPr>
                        <a:t>	</a:t>
                      </a:r>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800" b="1" i="0" u="none" strike="noStrike" kern="1200" baseline="0" dirty="0">
                          <a:solidFill>
                            <a:schemeClr val="lt1"/>
                          </a:solidFill>
                          <a:latin typeface="+mn-lt"/>
                          <a:ea typeface="+mn-ea"/>
                          <a:cs typeface="+mn-cs"/>
                        </a:rPr>
                        <a:t>Result </a:t>
                      </a:r>
                      <a:r>
                        <a:rPr lang="en-US" sz="1800" b="0" i="0" u="none" strike="noStrike" kern="1200" baseline="0" dirty="0">
                          <a:solidFill>
                            <a:schemeClr val="lt1"/>
                          </a:solidFill>
                          <a:latin typeface="+mn-lt"/>
                          <a:ea typeface="+mn-ea"/>
                          <a:cs typeface="+mn-cs"/>
                        </a:rPr>
                        <a:t>	</a:t>
                      </a:r>
                    </a:p>
                  </a:txBody>
                  <a:tcPr/>
                </a:tc>
                <a:extLst>
                  <a:ext uri="{0D108BD9-81ED-4DB2-BD59-A6C34878D82A}">
                    <a16:rowId xmlns:a16="http://schemas.microsoft.com/office/drawing/2014/main" val="3277258778"/>
                  </a:ext>
                </a:extLst>
              </a:tr>
              <a:tr h="937824">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600" b="1" i="0" u="none" strike="noStrike" kern="1200" baseline="0" dirty="0">
                          <a:solidFill>
                            <a:schemeClr val="dk1"/>
                          </a:solidFill>
                          <a:latin typeface="+mn-lt"/>
                          <a:ea typeface="+mn-ea"/>
                          <a:cs typeface="+mn-cs"/>
                        </a:rPr>
                        <a:t>Historical precedence 	</a:t>
                      </a:r>
                    </a:p>
                    <a:p>
                      <a:endParaRPr lang="en-US" sz="1600" b="1"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600" b="0" i="0" u="none" strike="noStrike" kern="1200" baseline="0" dirty="0">
                          <a:solidFill>
                            <a:schemeClr val="dk1"/>
                          </a:solidFill>
                          <a:latin typeface="+mn-lt"/>
                          <a:ea typeface="+mn-ea"/>
                          <a:cs typeface="+mn-cs"/>
                        </a:rPr>
                        <a:t>groups may use symbols with a long historical background in a political community and which can provoke strong positive or negative reactions</a:t>
                      </a:r>
                    </a:p>
                  </a:txBody>
                  <a:tcPr/>
                </a:tc>
                <a:extLst>
                  <a:ext uri="{0D108BD9-81ED-4DB2-BD59-A6C34878D82A}">
                    <a16:rowId xmlns:a16="http://schemas.microsoft.com/office/drawing/2014/main" val="355773329"/>
                  </a:ext>
                </a:extLst>
              </a:tr>
              <a:tr h="67786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600" b="1" i="0" u="none" strike="noStrike" kern="1200" baseline="0" dirty="0">
                          <a:solidFill>
                            <a:schemeClr val="dk1"/>
                          </a:solidFill>
                          <a:latin typeface="+mn-lt"/>
                          <a:ea typeface="+mn-ea"/>
                          <a:cs typeface="+mn-cs"/>
                        </a:rPr>
                        <a:t>Efficiency or credibility 	</a:t>
                      </a:r>
                    </a:p>
                    <a:p>
                      <a:endParaRPr lang="en-US" sz="1600" b="1"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600" b="0" i="0" u="none" strike="noStrike" kern="1200" baseline="0" dirty="0">
                          <a:solidFill>
                            <a:schemeClr val="dk1"/>
                          </a:solidFill>
                          <a:latin typeface="+mn-lt"/>
                          <a:ea typeface="+mn-ea"/>
                          <a:cs typeface="+mn-cs"/>
                        </a:rPr>
                        <a:t>groups may use symbols well or badly. Incorrect usage may do more harm than good to the expansion of an issue 	</a:t>
                      </a:r>
                    </a:p>
                  </a:txBody>
                  <a:tcPr/>
                </a:tc>
                <a:extLst>
                  <a:ext uri="{0D108BD9-81ED-4DB2-BD59-A6C34878D82A}">
                    <a16:rowId xmlns:a16="http://schemas.microsoft.com/office/drawing/2014/main" val="1500375116"/>
                  </a:ext>
                </a:extLst>
              </a:tr>
              <a:tr h="461636">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600" b="1" i="0" u="none" strike="noStrike" kern="1200" baseline="0" dirty="0">
                          <a:solidFill>
                            <a:schemeClr val="dk1"/>
                          </a:solidFill>
                          <a:latin typeface="+mn-lt"/>
                          <a:ea typeface="+mn-ea"/>
                          <a:cs typeface="+mn-cs"/>
                        </a:rPr>
                        <a:t>Symbolic saturation 	</a:t>
                      </a:r>
                    </a:p>
                    <a:p>
                      <a:endParaRPr lang="en-US" sz="1600" b="1"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600" b="0" i="0" u="none" strike="noStrike" kern="1200" baseline="0" dirty="0">
                          <a:solidFill>
                            <a:schemeClr val="dk1"/>
                          </a:solidFill>
                          <a:latin typeface="+mn-lt"/>
                          <a:ea typeface="+mn-ea"/>
                          <a:cs typeface="+mn-cs"/>
                        </a:rPr>
                        <a:t>a symbol may be so overused that it ceases to have any impact 	</a:t>
                      </a:r>
                    </a:p>
                  </a:txBody>
                  <a:tcPr/>
                </a:tc>
                <a:extLst>
                  <a:ext uri="{0D108BD9-81ED-4DB2-BD59-A6C34878D82A}">
                    <a16:rowId xmlns:a16="http://schemas.microsoft.com/office/drawing/2014/main" val="2817462460"/>
                  </a:ext>
                </a:extLst>
              </a:tr>
              <a:tr h="47121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600" b="1" i="0" u="none" strike="noStrike" kern="1200" baseline="0" dirty="0">
                          <a:solidFill>
                            <a:schemeClr val="dk1"/>
                          </a:solidFill>
                          <a:latin typeface="+mn-lt"/>
                          <a:ea typeface="+mn-ea"/>
                          <a:cs typeface="+mn-cs"/>
                        </a:rPr>
                        <a:t>Symbolic reinforcement </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600" b="0" i="0" u="none" strike="noStrike" kern="1200" baseline="0" dirty="0">
                          <a:solidFill>
                            <a:schemeClr val="dk1"/>
                          </a:solidFill>
                          <a:latin typeface="+mn-lt"/>
                          <a:ea typeface="+mn-ea"/>
                          <a:cs typeface="+mn-cs"/>
                        </a:rPr>
                        <a:t>symbols must be reinforced by other symbols 	</a:t>
                      </a:r>
                    </a:p>
                  </a:txBody>
                  <a:tcPr/>
                </a:tc>
                <a:extLst>
                  <a:ext uri="{0D108BD9-81ED-4DB2-BD59-A6C34878D82A}">
                    <a16:rowId xmlns:a16="http://schemas.microsoft.com/office/drawing/2014/main" val="3847360635"/>
                  </a:ext>
                </a:extLst>
              </a:tr>
              <a:tr h="80927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600" b="1" i="0" u="none" strike="noStrike" kern="1200" baseline="0" dirty="0">
                          <a:solidFill>
                            <a:schemeClr val="dk1"/>
                          </a:solidFill>
                          <a:latin typeface="+mn-lt"/>
                          <a:ea typeface="+mn-ea"/>
                          <a:cs typeface="+mn-cs"/>
                        </a:rPr>
                        <a:t>Urgency or portent of a symbol 	</a:t>
                      </a:r>
                    </a:p>
                    <a:p>
                      <a:endParaRPr lang="en-US" sz="1600" b="1"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600" b="0" i="0" u="none" strike="noStrike" kern="1200" baseline="0" dirty="0">
                          <a:solidFill>
                            <a:schemeClr val="dk1"/>
                          </a:solidFill>
                          <a:latin typeface="+mn-lt"/>
                          <a:ea typeface="+mn-ea"/>
                          <a:cs typeface="+mn-cs"/>
                        </a:rPr>
                        <a:t>symbols which imply action are more likely to have an expansionary effect 	</a:t>
                      </a:r>
                    </a:p>
                  </a:txBody>
                  <a:tcPr/>
                </a:tc>
                <a:extLst>
                  <a:ext uri="{0D108BD9-81ED-4DB2-BD59-A6C34878D82A}">
                    <a16:rowId xmlns:a16="http://schemas.microsoft.com/office/drawing/2014/main" val="1534217953"/>
                  </a:ext>
                </a:extLst>
              </a:tr>
            </a:tbl>
          </a:graphicData>
        </a:graphic>
      </p:graphicFrame>
    </p:spTree>
    <p:extLst>
      <p:ext uri="{BB962C8B-B14F-4D97-AF65-F5344CB8AC3E}">
        <p14:creationId xmlns:p14="http://schemas.microsoft.com/office/powerpoint/2010/main" val="6686850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F9EC491-2825-48E1-86B1-26AAD585A327}"/>
              </a:ext>
            </a:extLst>
          </p:cNvPr>
          <p:cNvSpPr>
            <a:spLocks noGrp="1"/>
          </p:cNvSpPr>
          <p:nvPr>
            <p:ph idx="1"/>
          </p:nvPr>
        </p:nvSpPr>
        <p:spPr>
          <a:xfrm>
            <a:off x="467544" y="1844824"/>
            <a:ext cx="8280920" cy="4896545"/>
          </a:xfrm>
        </p:spPr>
        <p:txBody>
          <a:bodyPr>
            <a:normAutofit/>
          </a:bodyPr>
          <a:lstStyle/>
          <a:p>
            <a:pPr marL="0" indent="0">
              <a:buNone/>
            </a:pPr>
            <a:r>
              <a:rPr lang="en-US" dirty="0"/>
              <a:t>Wilson approaches the issue of agenda setting by examining the limits of mainstream arguments and approaches which have been used to describe and explore agenda setting. </a:t>
            </a:r>
          </a:p>
          <a:p>
            <a:r>
              <a:rPr lang="en-US" b="1" dirty="0"/>
              <a:t>Pluralism </a:t>
            </a:r>
            <a:r>
              <a:rPr lang="en-US" dirty="0"/>
              <a:t>– recognizes the role of the variety of interests in shaping policy but ignores the positional advantage of business interests and the role of dominant classes within the interest framework. </a:t>
            </a:r>
          </a:p>
          <a:p>
            <a:r>
              <a:rPr lang="en-US" b="1" dirty="0"/>
              <a:t>State-</a:t>
            </a:r>
            <a:r>
              <a:rPr lang="en-US" b="1" dirty="0" err="1"/>
              <a:t>centred</a:t>
            </a:r>
            <a:r>
              <a:rPr lang="en-US" b="1" dirty="0"/>
              <a:t> theory </a:t>
            </a:r>
            <a:r>
              <a:rPr lang="en-US" dirty="0"/>
              <a:t>– ignores external factors on the state policy making process like inflation, demographic change and urbanization. </a:t>
            </a:r>
          </a:p>
          <a:p>
            <a:r>
              <a:rPr lang="en-US" b="1" dirty="0"/>
              <a:t>Neo-</a:t>
            </a:r>
            <a:r>
              <a:rPr lang="en-US" b="1" dirty="0" err="1"/>
              <a:t>marxism</a:t>
            </a:r>
            <a:r>
              <a:rPr lang="en-US" b="1" dirty="0"/>
              <a:t> </a:t>
            </a:r>
            <a:r>
              <a:rPr lang="en-US" dirty="0"/>
              <a:t>– has an excessive focus on economic structures and class conflict at the expense of adequate consideration of institutional processes. </a:t>
            </a:r>
          </a:p>
          <a:p>
            <a:r>
              <a:rPr lang="en-US" b="1" dirty="0"/>
              <a:t>Policy ideology/culture/paradigm </a:t>
            </a:r>
            <a:r>
              <a:rPr lang="en-US" dirty="0"/>
              <a:t>– focuses on the narrative construction of policy problems and solutions but downplays the role of exogenous (external) factors that enable the emergence of new policy paradigms </a:t>
            </a:r>
          </a:p>
          <a:p>
            <a:endParaRPr lang="en-US" dirty="0"/>
          </a:p>
        </p:txBody>
      </p:sp>
      <p:sp>
        <p:nvSpPr>
          <p:cNvPr id="6" name="Title 1">
            <a:extLst>
              <a:ext uri="{FF2B5EF4-FFF2-40B4-BE49-F238E27FC236}">
                <a16:creationId xmlns:a16="http://schemas.microsoft.com/office/drawing/2014/main" id="{9F140A8D-06C4-469D-8381-FE3CE1E04235}"/>
              </a:ext>
            </a:extLst>
          </p:cNvPr>
          <p:cNvSpPr txBox="1">
            <a:spLocks/>
          </p:cNvSpPr>
          <p:nvPr/>
        </p:nvSpPr>
        <p:spPr>
          <a:xfrm>
            <a:off x="467544" y="687475"/>
            <a:ext cx="8103400" cy="725302"/>
          </a:xfrm>
          <a:prstGeom prst="rect">
            <a:avLst/>
          </a:prstGeom>
        </p:spPr>
        <p:txBody>
          <a:bodyPr vert="horz" lIns="91440" tIns="45720" rIns="91440" bIns="45720" rtlCol="0" anchor="b">
            <a:normAutofit/>
          </a:bodyPr>
          <a:lst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fontAlgn="auto">
              <a:spcAft>
                <a:spcPts val="0"/>
              </a:spcAft>
            </a:pPr>
            <a:r>
              <a:rPr lang="en-US" sz="2400" b="1" dirty="0"/>
              <a:t>4. Wilson’s</a:t>
            </a:r>
            <a:r>
              <a:rPr lang="en-US" sz="2400" dirty="0"/>
              <a:t> </a:t>
            </a:r>
            <a:r>
              <a:rPr lang="en-US" sz="2400" b="1" i="1" dirty="0"/>
              <a:t>Policy Regimes and Policy Change </a:t>
            </a:r>
            <a:endParaRPr lang="en-US" sz="2400" dirty="0"/>
          </a:p>
        </p:txBody>
      </p:sp>
    </p:spTree>
    <p:extLst>
      <p:ext uri="{BB962C8B-B14F-4D97-AF65-F5344CB8AC3E}">
        <p14:creationId xmlns:p14="http://schemas.microsoft.com/office/powerpoint/2010/main" val="8396377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6C5EBA99-F56C-484C-A7C9-2AE58BD60309}"/>
              </a:ext>
            </a:extLst>
          </p:cNvPr>
          <p:cNvSpPr>
            <a:spLocks noGrp="1"/>
          </p:cNvSpPr>
          <p:nvPr>
            <p:ph idx="1"/>
          </p:nvPr>
        </p:nvSpPr>
        <p:spPr>
          <a:xfrm>
            <a:off x="395536" y="1844824"/>
            <a:ext cx="8424936" cy="4896543"/>
          </a:xfrm>
        </p:spPr>
        <p:txBody>
          <a:bodyPr>
            <a:normAutofit/>
          </a:bodyPr>
          <a:lstStyle/>
          <a:p>
            <a:pPr marL="0" indent="0" algn="just">
              <a:buNone/>
            </a:pPr>
            <a:r>
              <a:rPr lang="en-US" dirty="0"/>
              <a:t>Wilson posits a </a:t>
            </a:r>
            <a:r>
              <a:rPr lang="en-US" b="1" dirty="0"/>
              <a:t>regime model </a:t>
            </a:r>
            <a:r>
              <a:rPr lang="en-US" dirty="0"/>
              <a:t>as a synthesis and alternative to the mainstream arguments. In his view the dimensions of a regime need to include:  the arrangement of power;  existing policy paradigms;  the ways in which government is </a:t>
            </a:r>
            <a:r>
              <a:rPr lang="en-US" dirty="0" err="1"/>
              <a:t>organised</a:t>
            </a:r>
            <a:r>
              <a:rPr lang="en-US" dirty="0"/>
              <a:t>; and policy itself. Regime change is seen as the result of a sequence of events and influences. Initially there needs to be action and activity through the role of what he terms </a:t>
            </a:r>
            <a:r>
              <a:rPr lang="en-US" b="1" dirty="0"/>
              <a:t>stressors and enablers </a:t>
            </a:r>
            <a:r>
              <a:rPr lang="en-US" dirty="0"/>
              <a:t>which facilitate the need for policy change.  </a:t>
            </a:r>
          </a:p>
          <a:p>
            <a:pPr marL="0" indent="0" algn="just">
              <a:buNone/>
            </a:pPr>
            <a:endParaRPr lang="en-US" sz="800" dirty="0"/>
          </a:p>
          <a:p>
            <a:pPr marL="0" indent="0" algn="just">
              <a:buNone/>
            </a:pPr>
            <a:r>
              <a:rPr lang="en-US" dirty="0"/>
              <a:t>Stressors could include: </a:t>
            </a:r>
          </a:p>
          <a:p>
            <a:pPr marL="324000" lvl="1" indent="0">
              <a:spcBef>
                <a:spcPts val="0"/>
              </a:spcBef>
              <a:spcAft>
                <a:spcPts val="0"/>
              </a:spcAft>
              <a:buNone/>
            </a:pPr>
            <a:r>
              <a:rPr lang="en-US" sz="1900" dirty="0"/>
              <a:t>• international events and precedents; </a:t>
            </a:r>
          </a:p>
          <a:p>
            <a:pPr marL="324000" lvl="1" indent="0">
              <a:spcBef>
                <a:spcPts val="0"/>
              </a:spcBef>
              <a:spcAft>
                <a:spcPts val="0"/>
              </a:spcAft>
              <a:buNone/>
            </a:pPr>
            <a:r>
              <a:rPr lang="en-US" sz="1900" dirty="0"/>
              <a:t>• natural or man-made disasters; </a:t>
            </a:r>
          </a:p>
          <a:p>
            <a:pPr marL="324000" lvl="1" indent="0">
              <a:spcBef>
                <a:spcPts val="0"/>
              </a:spcBef>
              <a:spcAft>
                <a:spcPts val="0"/>
              </a:spcAft>
              <a:buNone/>
            </a:pPr>
            <a:r>
              <a:rPr lang="en-US" sz="1900" dirty="0"/>
              <a:t>• sudden and dramatic social and economic changes; </a:t>
            </a:r>
          </a:p>
          <a:p>
            <a:pPr marL="324000" lvl="1" indent="0">
              <a:spcBef>
                <a:spcPts val="0"/>
              </a:spcBef>
              <a:spcAft>
                <a:spcPts val="0"/>
              </a:spcAft>
              <a:buNone/>
            </a:pPr>
            <a:r>
              <a:rPr lang="en-US" sz="1900" dirty="0"/>
              <a:t>• cumulative processes like demographic change; </a:t>
            </a:r>
          </a:p>
          <a:p>
            <a:pPr marL="324000" lvl="1" indent="0">
              <a:spcBef>
                <a:spcPts val="0"/>
              </a:spcBef>
              <a:spcAft>
                <a:spcPts val="0"/>
              </a:spcAft>
              <a:buNone/>
            </a:pPr>
            <a:r>
              <a:rPr lang="en-US" sz="1900" dirty="0"/>
              <a:t>• shifts in economic structures, </a:t>
            </a:r>
            <a:r>
              <a:rPr lang="en-US" sz="1900" dirty="0" err="1"/>
              <a:t>urbanisation</a:t>
            </a:r>
            <a:r>
              <a:rPr lang="en-US" sz="1900" dirty="0"/>
              <a:t>; and </a:t>
            </a:r>
          </a:p>
          <a:p>
            <a:pPr marL="324000" lvl="1" indent="0">
              <a:spcBef>
                <a:spcPts val="0"/>
              </a:spcBef>
              <a:spcAft>
                <a:spcPts val="0"/>
              </a:spcAft>
              <a:buNone/>
            </a:pPr>
            <a:r>
              <a:rPr lang="en-US" sz="1900" dirty="0"/>
              <a:t>• new discoveries or scandals </a:t>
            </a:r>
          </a:p>
          <a:p>
            <a:endParaRPr lang="en-US" dirty="0"/>
          </a:p>
        </p:txBody>
      </p:sp>
      <p:sp>
        <p:nvSpPr>
          <p:cNvPr id="9" name="Title 1">
            <a:extLst>
              <a:ext uri="{FF2B5EF4-FFF2-40B4-BE49-F238E27FC236}">
                <a16:creationId xmlns:a16="http://schemas.microsoft.com/office/drawing/2014/main" id="{C6B557E4-F12A-4419-9B6D-C7D6AE1C843D}"/>
              </a:ext>
            </a:extLst>
          </p:cNvPr>
          <p:cNvSpPr>
            <a:spLocks noGrp="1"/>
          </p:cNvSpPr>
          <p:nvPr>
            <p:ph type="title"/>
          </p:nvPr>
        </p:nvSpPr>
        <p:spPr>
          <a:xfrm>
            <a:off x="467544" y="687475"/>
            <a:ext cx="8103400" cy="725302"/>
          </a:xfrm>
        </p:spPr>
        <p:txBody>
          <a:bodyPr>
            <a:normAutofit fontScale="90000"/>
          </a:bodyPr>
          <a:lstStyle/>
          <a:p>
            <a:r>
              <a:rPr lang="en-US" sz="2400" b="1" dirty="0"/>
              <a:t>Wilson’s</a:t>
            </a:r>
            <a:r>
              <a:rPr lang="en-US" sz="2400" dirty="0"/>
              <a:t> </a:t>
            </a:r>
            <a:r>
              <a:rPr lang="en-US" sz="2400" b="1" i="1" dirty="0"/>
              <a:t>Policy Regimes and Policy Change </a:t>
            </a:r>
            <a:r>
              <a:rPr lang="en-AU" altLang="en-US" sz="2400" dirty="0"/>
              <a:t>(Cont.)</a:t>
            </a:r>
            <a:r>
              <a:rPr lang="en-US" sz="2400" b="1" i="1" dirty="0"/>
              <a:t> </a:t>
            </a:r>
            <a:endParaRPr lang="en-US" sz="2400" dirty="0"/>
          </a:p>
        </p:txBody>
      </p:sp>
    </p:spTree>
    <p:extLst>
      <p:ext uri="{BB962C8B-B14F-4D97-AF65-F5344CB8AC3E}">
        <p14:creationId xmlns:p14="http://schemas.microsoft.com/office/powerpoint/2010/main" val="29061834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53A3E5-81B5-46BC-B4C8-AD02B42655AD}"/>
              </a:ext>
            </a:extLst>
          </p:cNvPr>
          <p:cNvSpPr>
            <a:spLocks noGrp="1"/>
          </p:cNvSpPr>
          <p:nvPr>
            <p:ph type="title"/>
          </p:nvPr>
        </p:nvSpPr>
        <p:spPr>
          <a:xfrm>
            <a:off x="467544" y="687475"/>
            <a:ext cx="8103400" cy="725302"/>
          </a:xfrm>
        </p:spPr>
        <p:txBody>
          <a:bodyPr>
            <a:normAutofit fontScale="90000"/>
          </a:bodyPr>
          <a:lstStyle/>
          <a:p>
            <a:r>
              <a:rPr lang="en-US" sz="2400" b="1" dirty="0"/>
              <a:t>Wilson’s</a:t>
            </a:r>
            <a:r>
              <a:rPr lang="en-US" sz="2400" dirty="0"/>
              <a:t> </a:t>
            </a:r>
            <a:r>
              <a:rPr lang="en-US" sz="2400" b="1" i="1" dirty="0"/>
              <a:t>Policy Regimes and Policy Change </a:t>
            </a:r>
            <a:r>
              <a:rPr lang="en-AU" altLang="en-US" sz="2400" dirty="0"/>
              <a:t>(Cont.)</a:t>
            </a:r>
            <a:r>
              <a:rPr lang="en-US" sz="2400" b="1" i="1" dirty="0"/>
              <a:t> </a:t>
            </a:r>
            <a:endParaRPr lang="en-US" sz="2400" dirty="0"/>
          </a:p>
        </p:txBody>
      </p:sp>
      <p:sp>
        <p:nvSpPr>
          <p:cNvPr id="3" name="Content Placeholder 2">
            <a:extLst>
              <a:ext uri="{FF2B5EF4-FFF2-40B4-BE49-F238E27FC236}">
                <a16:creationId xmlns:a16="http://schemas.microsoft.com/office/drawing/2014/main" id="{68237D0B-F027-4D6F-9618-245EF6C2B303}"/>
              </a:ext>
            </a:extLst>
          </p:cNvPr>
          <p:cNvSpPr>
            <a:spLocks noGrp="1"/>
          </p:cNvSpPr>
          <p:nvPr>
            <p:ph idx="1"/>
          </p:nvPr>
        </p:nvSpPr>
        <p:spPr>
          <a:xfrm>
            <a:off x="467544" y="1916832"/>
            <a:ext cx="8280920" cy="4752527"/>
          </a:xfrm>
        </p:spPr>
        <p:txBody>
          <a:bodyPr>
            <a:normAutofit/>
          </a:bodyPr>
          <a:lstStyle/>
          <a:p>
            <a:pPr marL="0" indent="0">
              <a:buNone/>
            </a:pPr>
            <a:r>
              <a:rPr lang="en-US" dirty="0"/>
              <a:t>For Wilson, regime change is typically accompanied by institutional change which he also sees as following a sequential process: </a:t>
            </a:r>
          </a:p>
          <a:p>
            <a:pPr marL="0" indent="0">
              <a:buNone/>
            </a:pPr>
            <a:endParaRPr lang="en-US" dirty="0"/>
          </a:p>
          <a:p>
            <a:pPr marL="0" indent="0">
              <a:buNone/>
            </a:pPr>
            <a:endParaRPr lang="en-US" dirty="0"/>
          </a:p>
          <a:p>
            <a:endParaRPr lang="en-US" dirty="0"/>
          </a:p>
          <a:p>
            <a:r>
              <a:rPr lang="en-US" dirty="0"/>
              <a:t>The role and operations of power are central to his argument: </a:t>
            </a:r>
          </a:p>
          <a:p>
            <a:pPr marL="0" indent="0">
              <a:buNone/>
            </a:pPr>
            <a:r>
              <a:rPr lang="en-US" dirty="0"/>
              <a:t>‘The power, paradigm and </a:t>
            </a:r>
            <a:r>
              <a:rPr lang="en-US" dirty="0" err="1"/>
              <a:t>organisational</a:t>
            </a:r>
            <a:r>
              <a:rPr lang="en-US" dirty="0"/>
              <a:t> dimensions of the policy regime contribute to both stability and change. Stable power arrangements, dominant policy paradigms, </a:t>
            </a:r>
            <a:r>
              <a:rPr lang="en-US" dirty="0" err="1"/>
              <a:t>organisational</a:t>
            </a:r>
            <a:r>
              <a:rPr lang="en-US" dirty="0"/>
              <a:t> arrangements, and public officials and policy makers dependent on the regime all operate to maintain policy stability. Substantial policy change occurs when regimes are impacted by stressors. . . . Regime change occurs with the shifting of power alignments, the discrediting of dominant paradigms, the ascension of alternative paradigms, the formation of new </a:t>
            </a:r>
            <a:r>
              <a:rPr lang="en-US" dirty="0" err="1"/>
              <a:t>organisational</a:t>
            </a:r>
            <a:r>
              <a:rPr lang="en-US" dirty="0"/>
              <a:t> arrangements, and the setting of new policy goals.’</a:t>
            </a:r>
          </a:p>
        </p:txBody>
      </p:sp>
      <p:graphicFrame>
        <p:nvGraphicFramePr>
          <p:cNvPr id="5" name="Diagram 4">
            <a:extLst>
              <a:ext uri="{FF2B5EF4-FFF2-40B4-BE49-F238E27FC236}">
                <a16:creationId xmlns:a16="http://schemas.microsoft.com/office/drawing/2014/main" id="{51110D52-F25D-4F6C-BE3F-E32F6892009B}"/>
              </a:ext>
            </a:extLst>
          </p:cNvPr>
          <p:cNvGraphicFramePr/>
          <p:nvPr>
            <p:extLst>
              <p:ext uri="{D42A27DB-BD31-4B8C-83A1-F6EECF244321}">
                <p14:modId xmlns:p14="http://schemas.microsoft.com/office/powerpoint/2010/main" val="290363218"/>
              </p:ext>
            </p:extLst>
          </p:nvPr>
        </p:nvGraphicFramePr>
        <p:xfrm>
          <a:off x="2322004" y="2276872"/>
          <a:ext cx="4986300" cy="15696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62794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D551E2-9517-4299-B885-066773A7B2CD}"/>
              </a:ext>
            </a:extLst>
          </p:cNvPr>
          <p:cNvSpPr>
            <a:spLocks noGrp="1"/>
          </p:cNvSpPr>
          <p:nvPr>
            <p:ph type="title"/>
          </p:nvPr>
        </p:nvSpPr>
        <p:spPr>
          <a:xfrm>
            <a:off x="581192" y="687475"/>
            <a:ext cx="7989752" cy="725302"/>
          </a:xfrm>
        </p:spPr>
        <p:txBody>
          <a:bodyPr/>
          <a:lstStyle/>
          <a:p>
            <a:r>
              <a:rPr lang="en-US" dirty="0"/>
              <a:t>Public Opinion and Policy Agendas</a:t>
            </a:r>
          </a:p>
        </p:txBody>
      </p:sp>
      <p:sp>
        <p:nvSpPr>
          <p:cNvPr id="3" name="Content Placeholder 2">
            <a:extLst>
              <a:ext uri="{FF2B5EF4-FFF2-40B4-BE49-F238E27FC236}">
                <a16:creationId xmlns:a16="http://schemas.microsoft.com/office/drawing/2014/main" id="{2F4B59EC-23D4-4940-8D12-F9189175A73A}"/>
              </a:ext>
            </a:extLst>
          </p:cNvPr>
          <p:cNvSpPr>
            <a:spLocks noGrp="1"/>
          </p:cNvSpPr>
          <p:nvPr>
            <p:ph idx="1"/>
          </p:nvPr>
        </p:nvSpPr>
        <p:spPr>
          <a:xfrm>
            <a:off x="467544" y="1988841"/>
            <a:ext cx="8208912" cy="3168351"/>
          </a:xfrm>
        </p:spPr>
        <p:txBody>
          <a:bodyPr>
            <a:normAutofit/>
          </a:bodyPr>
          <a:lstStyle/>
          <a:p>
            <a:r>
              <a:rPr lang="en-US" sz="2000" dirty="0"/>
              <a:t>We want to </a:t>
            </a:r>
            <a:r>
              <a:rPr lang="en-US" sz="2000" b="1" dirty="0"/>
              <a:t>examine and explain</a:t>
            </a:r>
            <a:r>
              <a:rPr lang="en-US" sz="2000" dirty="0"/>
              <a:t> the ways in which issues come to prominence and gain a foothold on the formal policy-making agenda.</a:t>
            </a:r>
          </a:p>
          <a:p>
            <a:endParaRPr lang="en-US" sz="2000" dirty="0"/>
          </a:p>
          <a:p>
            <a:r>
              <a:rPr lang="en-US" sz="2000" dirty="0"/>
              <a:t> The focus here is on the </a:t>
            </a:r>
            <a:r>
              <a:rPr lang="en-US" sz="2000" b="1" dirty="0"/>
              <a:t>role</a:t>
            </a:r>
            <a:r>
              <a:rPr lang="en-US" sz="2000" dirty="0"/>
              <a:t> of the public, stakeholder groups and ‘public opinion’, and </a:t>
            </a:r>
            <a:r>
              <a:rPr lang="en-US" sz="2000" b="1" dirty="0"/>
              <a:t>the ways in which they are influenced and activated. </a:t>
            </a:r>
          </a:p>
          <a:p>
            <a:endParaRPr lang="en-US" sz="2000" dirty="0"/>
          </a:p>
          <a:p>
            <a:r>
              <a:rPr lang="en-US" sz="2000" dirty="0"/>
              <a:t> There are a number of models and arguments. </a:t>
            </a:r>
          </a:p>
        </p:txBody>
      </p:sp>
    </p:spTree>
    <p:extLst>
      <p:ext uri="{BB962C8B-B14F-4D97-AF65-F5344CB8AC3E}">
        <p14:creationId xmlns:p14="http://schemas.microsoft.com/office/powerpoint/2010/main" val="20590898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47F68C-D49A-4E28-819F-837D2834ACEF}"/>
              </a:ext>
            </a:extLst>
          </p:cNvPr>
          <p:cNvSpPr>
            <a:spLocks noGrp="1"/>
          </p:cNvSpPr>
          <p:nvPr>
            <p:ph type="title"/>
          </p:nvPr>
        </p:nvSpPr>
        <p:spPr>
          <a:xfrm>
            <a:off x="553113" y="908720"/>
            <a:ext cx="7989752" cy="581286"/>
          </a:xfrm>
        </p:spPr>
        <p:txBody>
          <a:bodyPr/>
          <a:lstStyle/>
          <a:p>
            <a:pPr algn="ctr"/>
            <a:r>
              <a:rPr lang="en-US" b="1" dirty="0"/>
              <a:t>REFERENCES</a:t>
            </a:r>
          </a:p>
        </p:txBody>
      </p:sp>
      <p:sp>
        <p:nvSpPr>
          <p:cNvPr id="3" name="Content Placeholder 2">
            <a:extLst>
              <a:ext uri="{FF2B5EF4-FFF2-40B4-BE49-F238E27FC236}">
                <a16:creationId xmlns:a16="http://schemas.microsoft.com/office/drawing/2014/main" id="{3127A8EF-630B-4DD3-B0EA-097BC51A1B58}"/>
              </a:ext>
            </a:extLst>
          </p:cNvPr>
          <p:cNvSpPr>
            <a:spLocks noGrp="1"/>
          </p:cNvSpPr>
          <p:nvPr>
            <p:ph idx="1"/>
          </p:nvPr>
        </p:nvSpPr>
        <p:spPr>
          <a:xfrm>
            <a:off x="467544" y="1844824"/>
            <a:ext cx="8160890" cy="4392489"/>
          </a:xfrm>
        </p:spPr>
        <p:txBody>
          <a:bodyPr>
            <a:normAutofit/>
          </a:bodyPr>
          <a:lstStyle/>
          <a:p>
            <a:r>
              <a:rPr lang="en-US" sz="1600" dirty="0"/>
              <a:t>Althaus, C., Bridgman, P., &amp; Davis, G. (2007). </a:t>
            </a:r>
            <a:r>
              <a:rPr lang="en-US" sz="1600" i="1" dirty="0"/>
              <a:t>The Australian policy handbook</a:t>
            </a:r>
            <a:r>
              <a:rPr lang="en-US" sz="1600" dirty="0"/>
              <a:t> (pp. xii-268). Sydney: Allen &amp; Unwin. </a:t>
            </a:r>
          </a:p>
          <a:p>
            <a:r>
              <a:rPr lang="en-US" sz="1600" dirty="0"/>
              <a:t>Colebatch, H. K., &amp; </a:t>
            </a:r>
            <a:r>
              <a:rPr lang="en-US" sz="1600" dirty="0" err="1"/>
              <a:t>Radin</a:t>
            </a:r>
            <a:r>
              <a:rPr lang="en-US" sz="1600" dirty="0"/>
              <a:t>, B. A. (2006). Mapping the work of policy. </a:t>
            </a:r>
            <a:r>
              <a:rPr lang="en-US" sz="1600" i="1" dirty="0"/>
              <a:t>The work of policy: An international survey</a:t>
            </a:r>
            <a:r>
              <a:rPr lang="en-US" sz="1600" dirty="0"/>
              <a:t>, </a:t>
            </a:r>
            <a:r>
              <a:rPr lang="en-US" sz="1600" i="1" dirty="0"/>
              <a:t>217</a:t>
            </a:r>
            <a:r>
              <a:rPr lang="en-US" sz="1600" dirty="0"/>
              <a:t>.</a:t>
            </a:r>
          </a:p>
          <a:p>
            <a:r>
              <a:rPr lang="en-US" sz="1600" dirty="0"/>
              <a:t>Cook, F. L., &amp; </a:t>
            </a:r>
            <a:r>
              <a:rPr lang="en-US" sz="1600" dirty="0" err="1"/>
              <a:t>Skogan</a:t>
            </a:r>
            <a:r>
              <a:rPr lang="en-US" sz="1600" dirty="0"/>
              <a:t>, W. G. (1990). Agenda setting and the rise and fall of policy issues: the case of criminal victimization of the elderly. Environment and Planning C: Government and Policy, 8(4), 395-415.</a:t>
            </a:r>
          </a:p>
          <a:p>
            <a:r>
              <a:rPr lang="en-US" sz="1600" dirty="0"/>
              <a:t>Cobb, R., Ross, J. K., &amp; Ross, M. H. (1976). Agenda building as a comparative political process. </a:t>
            </a:r>
            <a:r>
              <a:rPr lang="en-US" sz="1600" i="1" dirty="0"/>
              <a:t>American political science review</a:t>
            </a:r>
            <a:r>
              <a:rPr lang="en-US" sz="1600" dirty="0"/>
              <a:t>, </a:t>
            </a:r>
            <a:r>
              <a:rPr lang="en-US" sz="1600" i="1" dirty="0"/>
              <a:t>70</a:t>
            </a:r>
            <a:r>
              <a:rPr lang="en-US" sz="1600" dirty="0"/>
              <a:t>(1), 126-138.</a:t>
            </a:r>
          </a:p>
          <a:p>
            <a:r>
              <a:rPr lang="en-US" sz="1600" dirty="0"/>
              <a:t>Downs, A. (1972). Up and down with ecology: The “issue-attention cycle”. </a:t>
            </a:r>
            <a:r>
              <a:rPr lang="en-US" sz="1600" i="1" dirty="0"/>
              <a:t>The public</a:t>
            </a:r>
            <a:r>
              <a:rPr lang="en-US" sz="1600" dirty="0"/>
              <a:t>.</a:t>
            </a:r>
          </a:p>
          <a:p>
            <a:r>
              <a:rPr lang="en-US" sz="1600" dirty="0"/>
              <a:t>Parsons, W. 1995, </a:t>
            </a:r>
            <a:r>
              <a:rPr lang="en-US" sz="1600" i="1" dirty="0"/>
              <a:t>Public Policy: An introduction to the theory and practice of policy analysis</a:t>
            </a:r>
            <a:r>
              <a:rPr lang="en-US" sz="1600" dirty="0"/>
              <a:t>, Edward Elgar, London. </a:t>
            </a:r>
          </a:p>
          <a:p>
            <a:r>
              <a:rPr lang="en-US" sz="1600" dirty="0"/>
              <a:t>Wilson, C.A. 2000, ‘Policy Regimes and Policy Change’, </a:t>
            </a:r>
            <a:r>
              <a:rPr lang="en-US" sz="1600" i="1" dirty="0"/>
              <a:t>Journal of Public Policy</a:t>
            </a:r>
            <a:r>
              <a:rPr lang="en-US" sz="1600" dirty="0"/>
              <a:t>, 20, 4, pp. 247-74.</a:t>
            </a:r>
          </a:p>
        </p:txBody>
      </p:sp>
    </p:spTree>
    <p:extLst>
      <p:ext uri="{BB962C8B-B14F-4D97-AF65-F5344CB8AC3E}">
        <p14:creationId xmlns:p14="http://schemas.microsoft.com/office/powerpoint/2010/main" val="40531212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11560" y="620688"/>
            <a:ext cx="7772400" cy="792163"/>
          </a:xfrm>
        </p:spPr>
        <p:txBody>
          <a:bodyPr/>
          <a:lstStyle/>
          <a:p>
            <a:pPr eaLnBrk="1" hangingPunct="1"/>
            <a:r>
              <a:rPr lang="en-AU" altLang="en-US"/>
              <a:t>The External Drivers</a:t>
            </a:r>
            <a:endParaRPr lang="en-US" altLang="en-US"/>
          </a:p>
        </p:txBody>
      </p:sp>
      <p:sp>
        <p:nvSpPr>
          <p:cNvPr id="17411" name="Rectangle 3"/>
          <p:cNvSpPr>
            <a:spLocks noGrp="1" noChangeArrowheads="1"/>
          </p:cNvSpPr>
          <p:nvPr>
            <p:ph idx="1"/>
          </p:nvPr>
        </p:nvSpPr>
        <p:spPr>
          <a:xfrm>
            <a:off x="395536" y="2060848"/>
            <a:ext cx="7988424" cy="4968999"/>
          </a:xfrm>
        </p:spPr>
        <p:txBody>
          <a:bodyPr>
            <a:normAutofit/>
          </a:bodyPr>
          <a:lstStyle/>
          <a:p>
            <a:pPr>
              <a:lnSpc>
                <a:spcPct val="90000"/>
              </a:lnSpc>
              <a:defRPr/>
            </a:pPr>
            <a:r>
              <a:rPr lang="en-AU" sz="2000" dirty="0"/>
              <a:t>Political platforms</a:t>
            </a:r>
          </a:p>
          <a:p>
            <a:pPr>
              <a:lnSpc>
                <a:spcPct val="90000"/>
              </a:lnSpc>
              <a:defRPr/>
            </a:pPr>
            <a:r>
              <a:rPr lang="en-AU" sz="2000" dirty="0"/>
              <a:t>Ministerial and government changes</a:t>
            </a:r>
          </a:p>
          <a:p>
            <a:pPr>
              <a:lnSpc>
                <a:spcPct val="90000"/>
              </a:lnSpc>
              <a:defRPr/>
            </a:pPr>
            <a:r>
              <a:rPr lang="en-AU" sz="2000" dirty="0"/>
              <a:t>Economic forces –interest rates, employment rates </a:t>
            </a:r>
          </a:p>
          <a:p>
            <a:pPr>
              <a:lnSpc>
                <a:spcPct val="90000"/>
              </a:lnSpc>
              <a:defRPr/>
            </a:pPr>
            <a:r>
              <a:rPr lang="en-AU" sz="2000" dirty="0"/>
              <a:t>Media</a:t>
            </a:r>
          </a:p>
          <a:p>
            <a:pPr>
              <a:lnSpc>
                <a:spcPct val="90000"/>
              </a:lnSpc>
              <a:defRPr/>
            </a:pPr>
            <a:r>
              <a:rPr lang="en-AU" sz="2000" dirty="0"/>
              <a:t>Opinion polls</a:t>
            </a:r>
          </a:p>
          <a:p>
            <a:pPr>
              <a:lnSpc>
                <a:spcPct val="90000"/>
              </a:lnSpc>
              <a:defRPr/>
            </a:pPr>
            <a:r>
              <a:rPr lang="en-AU" sz="2000" dirty="0"/>
              <a:t>Legal shifts e.g. High Court decisions</a:t>
            </a:r>
          </a:p>
          <a:p>
            <a:pPr>
              <a:lnSpc>
                <a:spcPct val="90000"/>
              </a:lnSpc>
              <a:defRPr/>
            </a:pPr>
            <a:r>
              <a:rPr lang="en-AU" sz="2000" dirty="0"/>
              <a:t>International issues – refugees, terrorism</a:t>
            </a:r>
          </a:p>
          <a:p>
            <a:pPr>
              <a:lnSpc>
                <a:spcPct val="90000"/>
              </a:lnSpc>
              <a:defRPr/>
            </a:pPr>
            <a:r>
              <a:rPr lang="en-AU" sz="2000" dirty="0"/>
              <a:t>Technological development – technological unemployment</a:t>
            </a:r>
          </a:p>
          <a:p>
            <a:pPr>
              <a:lnSpc>
                <a:spcPct val="90000"/>
              </a:lnSpc>
              <a:defRPr/>
            </a:pPr>
            <a:r>
              <a:rPr lang="en-AU" sz="2000" dirty="0"/>
              <a:t>Demographic shift – population and services</a:t>
            </a:r>
          </a:p>
          <a:p>
            <a:pPr>
              <a:lnSpc>
                <a:spcPct val="90000"/>
              </a:lnSpc>
              <a:defRPr/>
            </a:pPr>
            <a:r>
              <a:rPr lang="en-AU" sz="2000" dirty="0"/>
              <a:t>Environmental issues – climate change</a:t>
            </a:r>
          </a:p>
          <a:p>
            <a:pPr marL="0" indent="0" algn="r">
              <a:lnSpc>
                <a:spcPct val="90000"/>
              </a:lnSpc>
              <a:buFontTx/>
              <a:buNone/>
              <a:defRPr/>
            </a:pPr>
            <a:endParaRPr lang="en-AU" sz="2000" dirty="0"/>
          </a:p>
          <a:p>
            <a:pPr marL="0" indent="0" algn="r">
              <a:lnSpc>
                <a:spcPct val="90000"/>
              </a:lnSpc>
              <a:buFontTx/>
              <a:buNone/>
              <a:defRPr/>
            </a:pPr>
            <a:r>
              <a:rPr lang="en-AU" sz="1400" i="1" dirty="0"/>
              <a:t>Source:  Althaus, Bridgman and Davis p.46-7</a:t>
            </a:r>
          </a:p>
          <a:p>
            <a:pPr>
              <a:lnSpc>
                <a:spcPct val="90000"/>
              </a:lnSpc>
              <a:defRPr/>
            </a:pPr>
            <a:endParaRPr lang="en-AU"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3568" y="620688"/>
            <a:ext cx="7772400" cy="792163"/>
          </a:xfrm>
        </p:spPr>
        <p:txBody>
          <a:bodyPr/>
          <a:lstStyle/>
          <a:p>
            <a:pPr eaLnBrk="1" hangingPunct="1"/>
            <a:r>
              <a:rPr lang="en-US" altLang="en-US" dirty="0"/>
              <a:t>The Internal Drivers</a:t>
            </a:r>
          </a:p>
        </p:txBody>
      </p:sp>
      <p:sp>
        <p:nvSpPr>
          <p:cNvPr id="18435" name="Rectangle 3"/>
          <p:cNvSpPr>
            <a:spLocks noGrp="1" noChangeArrowheads="1"/>
          </p:cNvSpPr>
          <p:nvPr>
            <p:ph idx="1"/>
          </p:nvPr>
        </p:nvSpPr>
        <p:spPr>
          <a:xfrm>
            <a:off x="539552" y="1988840"/>
            <a:ext cx="7772400" cy="4752975"/>
          </a:xfrm>
        </p:spPr>
        <p:txBody>
          <a:bodyPr>
            <a:normAutofit/>
          </a:bodyPr>
          <a:lstStyle/>
          <a:p>
            <a:pPr>
              <a:defRPr/>
            </a:pPr>
            <a:r>
              <a:rPr lang="en-AU" sz="2000" dirty="0"/>
              <a:t>Emerging issues monitored by internal ‘specialists’</a:t>
            </a:r>
          </a:p>
          <a:p>
            <a:pPr>
              <a:defRPr/>
            </a:pPr>
            <a:r>
              <a:rPr lang="en-AU" sz="2000" dirty="0"/>
              <a:t>Ongoing monitoring of ‘wicked problems’</a:t>
            </a:r>
          </a:p>
          <a:p>
            <a:pPr>
              <a:defRPr/>
            </a:pPr>
            <a:r>
              <a:rPr lang="en-AU" sz="2000" dirty="0"/>
              <a:t>Coordination across government</a:t>
            </a:r>
          </a:p>
          <a:p>
            <a:pPr>
              <a:defRPr/>
            </a:pPr>
            <a:r>
              <a:rPr lang="en-AU" sz="2000" dirty="0"/>
              <a:t>Regular programmed reviews, budget cycle</a:t>
            </a:r>
          </a:p>
          <a:p>
            <a:pPr>
              <a:defRPr/>
            </a:pPr>
            <a:r>
              <a:rPr lang="en-AU" sz="2000" dirty="0"/>
              <a:t>Statutory requirements </a:t>
            </a:r>
          </a:p>
          <a:p>
            <a:pPr>
              <a:defRPr/>
            </a:pPr>
            <a:r>
              <a:rPr lang="en-AU" sz="2000" dirty="0"/>
              <a:t>Budget  and or financial audit problems</a:t>
            </a:r>
          </a:p>
          <a:p>
            <a:pPr>
              <a:defRPr/>
            </a:pPr>
            <a:r>
              <a:rPr lang="en-AU" sz="2000" dirty="0"/>
              <a:t>Performance audits and or failures</a:t>
            </a:r>
          </a:p>
          <a:p>
            <a:pPr marL="0" indent="0">
              <a:buNone/>
              <a:defRPr/>
            </a:pPr>
            <a:endParaRPr lang="en-AU" sz="2000" dirty="0"/>
          </a:p>
          <a:p>
            <a:pPr marL="0" indent="0" algn="r">
              <a:buFontTx/>
              <a:buNone/>
              <a:defRPr/>
            </a:pPr>
            <a:r>
              <a:rPr lang="en-AU" sz="1400" i="1" dirty="0"/>
              <a:t>Source: Althaus, Bridgman and Davis p. 48</a:t>
            </a:r>
          </a:p>
          <a:p>
            <a:pPr lvl="4">
              <a:defRPr/>
            </a:pPr>
            <a:endParaRPr lang="en-AU"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85800" y="620688"/>
            <a:ext cx="7772400" cy="792163"/>
          </a:xfrm>
        </p:spPr>
        <p:txBody>
          <a:bodyPr/>
          <a:lstStyle/>
          <a:p>
            <a:pPr eaLnBrk="1" hangingPunct="1"/>
            <a:r>
              <a:rPr lang="en-AU" altLang="en-US" dirty="0"/>
              <a:t>Who Steers the Drivers?</a:t>
            </a:r>
            <a:endParaRPr lang="en-US" altLang="en-US" dirty="0"/>
          </a:p>
        </p:txBody>
      </p:sp>
      <p:sp>
        <p:nvSpPr>
          <p:cNvPr id="6147" name="Rectangle 3"/>
          <p:cNvSpPr>
            <a:spLocks noGrp="1" noChangeArrowheads="1"/>
          </p:cNvSpPr>
          <p:nvPr>
            <p:ph idx="1"/>
          </p:nvPr>
        </p:nvSpPr>
        <p:spPr>
          <a:xfrm>
            <a:off x="468313" y="1196975"/>
            <a:ext cx="8207375" cy="4752975"/>
          </a:xfrm>
        </p:spPr>
        <p:txBody>
          <a:bodyPr>
            <a:normAutofit/>
          </a:bodyPr>
          <a:lstStyle/>
          <a:p>
            <a:r>
              <a:rPr lang="en-AU" altLang="en-US" sz="2400" dirty="0"/>
              <a:t>Public service</a:t>
            </a:r>
          </a:p>
          <a:p>
            <a:r>
              <a:rPr lang="en-AU" altLang="en-US" sz="2400" dirty="0"/>
              <a:t>Policy elites and policy entrepreneurs </a:t>
            </a:r>
          </a:p>
          <a:p>
            <a:r>
              <a:rPr lang="en-AU" altLang="en-US" sz="2400" dirty="0"/>
              <a:t>‘Think Tanks’ as policy entrepreneurs </a:t>
            </a:r>
          </a:p>
          <a:p>
            <a:r>
              <a:rPr lang="en-AU" altLang="en-US" sz="2400" dirty="0"/>
              <a:t>The rise of the NGO, interest groups and lobbyists</a:t>
            </a:r>
          </a:p>
          <a:p>
            <a:r>
              <a:rPr lang="en-AU" altLang="en-US" sz="2400" dirty="0"/>
              <a:t>The media - the ‘mediated’ society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395536" y="604933"/>
            <a:ext cx="8425061" cy="792163"/>
          </a:xfrm>
        </p:spPr>
        <p:txBody>
          <a:bodyPr>
            <a:noAutofit/>
          </a:bodyPr>
          <a:lstStyle/>
          <a:p>
            <a:pPr eaLnBrk="1" hangingPunct="1"/>
            <a:r>
              <a:rPr lang="en-AU" altLang="en-US" sz="2400" dirty="0">
                <a:cs typeface="Arial" charset="0"/>
              </a:rPr>
              <a:t>Colebatch’s Vertical and Horizontal Dimensions</a:t>
            </a:r>
            <a:endParaRPr lang="en-US" altLang="en-US" sz="2400" dirty="0"/>
          </a:p>
        </p:txBody>
      </p:sp>
      <p:sp>
        <p:nvSpPr>
          <p:cNvPr id="9221" name="TextBox 1"/>
          <p:cNvSpPr txBox="1">
            <a:spLocks noChangeArrowheads="1"/>
          </p:cNvSpPr>
          <p:nvPr/>
        </p:nvSpPr>
        <p:spPr bwMode="auto">
          <a:xfrm>
            <a:off x="1443761" y="2079324"/>
            <a:ext cx="144145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ＭＳ Ｐゴシック" pitchFamily="-16" charset="-128"/>
              </a:defRPr>
            </a:lvl1pPr>
            <a:lvl2pPr marL="742950" indent="-285750">
              <a:spcBef>
                <a:spcPct val="20000"/>
              </a:spcBef>
              <a:buChar char="–"/>
              <a:defRPr sz="2800">
                <a:solidFill>
                  <a:schemeClr val="tx1"/>
                </a:solidFill>
                <a:latin typeface="Arial" charset="0"/>
                <a:ea typeface="ＭＳ Ｐゴシック" pitchFamily="-16" charset="-128"/>
              </a:defRPr>
            </a:lvl2pPr>
            <a:lvl3pPr marL="1143000" indent="-228600">
              <a:spcBef>
                <a:spcPct val="20000"/>
              </a:spcBef>
              <a:buChar char="•"/>
              <a:defRPr sz="2400">
                <a:solidFill>
                  <a:schemeClr val="tx1"/>
                </a:solidFill>
                <a:latin typeface="Arial" charset="0"/>
                <a:ea typeface="ＭＳ Ｐゴシック" pitchFamily="-16" charset="-128"/>
              </a:defRPr>
            </a:lvl3pPr>
            <a:lvl4pPr marL="1600200" indent="-228600">
              <a:spcBef>
                <a:spcPct val="20000"/>
              </a:spcBef>
              <a:buChar char="–"/>
              <a:defRPr sz="2000">
                <a:solidFill>
                  <a:schemeClr val="tx1"/>
                </a:solidFill>
                <a:latin typeface="Arial" charset="0"/>
                <a:ea typeface="ＭＳ Ｐゴシック" pitchFamily="-16" charset="-128"/>
              </a:defRPr>
            </a:lvl4pPr>
            <a:lvl5pPr marL="2057400" indent="-228600">
              <a:spcBef>
                <a:spcPct val="20000"/>
              </a:spcBef>
              <a:buChar char="»"/>
              <a:defRPr sz="2000">
                <a:solidFill>
                  <a:schemeClr val="tx1"/>
                </a:solidFill>
                <a:latin typeface="Arial" charset="0"/>
                <a:ea typeface="ＭＳ Ｐゴシック" pitchFamily="-16"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16"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16"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16"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16" charset="-128"/>
              </a:defRPr>
            </a:lvl9pPr>
          </a:lstStyle>
          <a:p>
            <a:pPr>
              <a:spcBef>
                <a:spcPct val="0"/>
              </a:spcBef>
              <a:buFontTx/>
              <a:buNone/>
            </a:pPr>
            <a:r>
              <a:rPr lang="en-AU" altLang="en-US" sz="2000" dirty="0">
                <a:latin typeface="+mj-lt"/>
              </a:rPr>
              <a:t>Policy Summits</a:t>
            </a:r>
          </a:p>
        </p:txBody>
      </p:sp>
      <p:sp>
        <p:nvSpPr>
          <p:cNvPr id="9222" name="TextBox 2"/>
          <p:cNvSpPr txBox="1">
            <a:spLocks noChangeArrowheads="1"/>
          </p:cNvSpPr>
          <p:nvPr/>
        </p:nvSpPr>
        <p:spPr bwMode="auto">
          <a:xfrm>
            <a:off x="1042988" y="3091059"/>
            <a:ext cx="21082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ＭＳ Ｐゴシック" pitchFamily="-16" charset="-128"/>
              </a:defRPr>
            </a:lvl1pPr>
            <a:lvl2pPr marL="742950" indent="-285750">
              <a:spcBef>
                <a:spcPct val="20000"/>
              </a:spcBef>
              <a:buChar char="–"/>
              <a:defRPr sz="2800">
                <a:solidFill>
                  <a:schemeClr val="tx1"/>
                </a:solidFill>
                <a:latin typeface="Arial" charset="0"/>
                <a:ea typeface="ＭＳ Ｐゴシック" pitchFamily="-16" charset="-128"/>
              </a:defRPr>
            </a:lvl2pPr>
            <a:lvl3pPr marL="1143000" indent="-228600">
              <a:spcBef>
                <a:spcPct val="20000"/>
              </a:spcBef>
              <a:buChar char="•"/>
              <a:defRPr sz="2400">
                <a:solidFill>
                  <a:schemeClr val="tx1"/>
                </a:solidFill>
                <a:latin typeface="Arial" charset="0"/>
                <a:ea typeface="ＭＳ Ｐゴシック" pitchFamily="-16" charset="-128"/>
              </a:defRPr>
            </a:lvl3pPr>
            <a:lvl4pPr marL="1600200" indent="-228600">
              <a:spcBef>
                <a:spcPct val="20000"/>
              </a:spcBef>
              <a:buChar char="–"/>
              <a:defRPr sz="2000">
                <a:solidFill>
                  <a:schemeClr val="tx1"/>
                </a:solidFill>
                <a:latin typeface="Arial" charset="0"/>
                <a:ea typeface="ＭＳ Ｐゴシック" pitchFamily="-16" charset="-128"/>
              </a:defRPr>
            </a:lvl4pPr>
            <a:lvl5pPr marL="2057400" indent="-228600">
              <a:spcBef>
                <a:spcPct val="20000"/>
              </a:spcBef>
              <a:buChar char="»"/>
              <a:defRPr sz="2000">
                <a:solidFill>
                  <a:schemeClr val="tx1"/>
                </a:solidFill>
                <a:latin typeface="Arial" charset="0"/>
                <a:ea typeface="ＭＳ Ｐゴシック" pitchFamily="-16"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16"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16"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16"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16" charset="-128"/>
              </a:defRPr>
            </a:lvl9pPr>
          </a:lstStyle>
          <a:p>
            <a:pPr>
              <a:spcBef>
                <a:spcPct val="0"/>
              </a:spcBef>
              <a:buFontTx/>
              <a:buNone/>
            </a:pPr>
            <a:r>
              <a:rPr lang="en-AU" altLang="en-US" sz="2000" dirty="0">
                <a:latin typeface="+mj-lt"/>
              </a:rPr>
              <a:t>Ministerial Advisers</a:t>
            </a:r>
          </a:p>
        </p:txBody>
      </p:sp>
      <p:sp>
        <p:nvSpPr>
          <p:cNvPr id="9223" name="TextBox 3"/>
          <p:cNvSpPr txBox="1">
            <a:spLocks noChangeArrowheads="1"/>
          </p:cNvSpPr>
          <p:nvPr/>
        </p:nvSpPr>
        <p:spPr bwMode="auto">
          <a:xfrm>
            <a:off x="684472" y="4206590"/>
            <a:ext cx="143960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charset="0"/>
                <a:ea typeface="ＭＳ Ｐゴシック" pitchFamily="-16" charset="-128"/>
              </a:defRPr>
            </a:lvl1pPr>
            <a:lvl2pPr marL="742950" indent="-285750">
              <a:spcBef>
                <a:spcPct val="20000"/>
              </a:spcBef>
              <a:buChar char="–"/>
              <a:defRPr sz="2800">
                <a:solidFill>
                  <a:schemeClr val="tx1"/>
                </a:solidFill>
                <a:latin typeface="Arial" charset="0"/>
                <a:ea typeface="ＭＳ Ｐゴシック" pitchFamily="-16" charset="-128"/>
              </a:defRPr>
            </a:lvl2pPr>
            <a:lvl3pPr marL="1143000" indent="-228600">
              <a:spcBef>
                <a:spcPct val="20000"/>
              </a:spcBef>
              <a:buChar char="•"/>
              <a:defRPr sz="2400">
                <a:solidFill>
                  <a:schemeClr val="tx1"/>
                </a:solidFill>
                <a:latin typeface="Arial" charset="0"/>
                <a:ea typeface="ＭＳ Ｐゴシック" pitchFamily="-16" charset="-128"/>
              </a:defRPr>
            </a:lvl3pPr>
            <a:lvl4pPr marL="1600200" indent="-228600">
              <a:spcBef>
                <a:spcPct val="20000"/>
              </a:spcBef>
              <a:buChar char="–"/>
              <a:defRPr sz="2000">
                <a:solidFill>
                  <a:schemeClr val="tx1"/>
                </a:solidFill>
                <a:latin typeface="Arial" charset="0"/>
                <a:ea typeface="ＭＳ Ｐゴシック" pitchFamily="-16" charset="-128"/>
              </a:defRPr>
            </a:lvl4pPr>
            <a:lvl5pPr marL="2057400" indent="-228600">
              <a:spcBef>
                <a:spcPct val="20000"/>
              </a:spcBef>
              <a:buChar char="»"/>
              <a:defRPr sz="2000">
                <a:solidFill>
                  <a:schemeClr val="tx1"/>
                </a:solidFill>
                <a:latin typeface="Arial" charset="0"/>
                <a:ea typeface="ＭＳ Ｐゴシック" pitchFamily="-16"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16"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16"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16"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16" charset="-128"/>
              </a:defRPr>
            </a:lvl9pPr>
          </a:lstStyle>
          <a:p>
            <a:pPr>
              <a:spcBef>
                <a:spcPct val="0"/>
              </a:spcBef>
              <a:buFontTx/>
              <a:buNone/>
            </a:pPr>
            <a:r>
              <a:rPr lang="en-AU" altLang="en-US" sz="2000" dirty="0">
                <a:latin typeface="+mj-lt"/>
              </a:rPr>
              <a:t>Think Tanks</a:t>
            </a:r>
          </a:p>
        </p:txBody>
      </p:sp>
      <p:sp>
        <p:nvSpPr>
          <p:cNvPr id="9224" name="TextBox 4"/>
          <p:cNvSpPr txBox="1">
            <a:spLocks noChangeArrowheads="1"/>
          </p:cNvSpPr>
          <p:nvPr/>
        </p:nvSpPr>
        <p:spPr bwMode="auto">
          <a:xfrm rot="10800000" flipV="1">
            <a:off x="1083880" y="5214399"/>
            <a:ext cx="104019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charset="0"/>
                <a:ea typeface="ＭＳ Ｐゴシック" pitchFamily="-16" charset="-128"/>
              </a:defRPr>
            </a:lvl1pPr>
            <a:lvl2pPr marL="742950" indent="-285750">
              <a:spcBef>
                <a:spcPct val="20000"/>
              </a:spcBef>
              <a:buChar char="–"/>
              <a:defRPr sz="2800">
                <a:solidFill>
                  <a:schemeClr val="tx1"/>
                </a:solidFill>
                <a:latin typeface="Arial" charset="0"/>
                <a:ea typeface="ＭＳ Ｐゴシック" pitchFamily="-16" charset="-128"/>
              </a:defRPr>
            </a:lvl2pPr>
            <a:lvl3pPr marL="1143000" indent="-228600">
              <a:spcBef>
                <a:spcPct val="20000"/>
              </a:spcBef>
              <a:buChar char="•"/>
              <a:defRPr sz="2400">
                <a:solidFill>
                  <a:schemeClr val="tx1"/>
                </a:solidFill>
                <a:latin typeface="Arial" charset="0"/>
                <a:ea typeface="ＭＳ Ｐゴシック" pitchFamily="-16" charset="-128"/>
              </a:defRPr>
            </a:lvl3pPr>
            <a:lvl4pPr marL="1600200" indent="-228600">
              <a:spcBef>
                <a:spcPct val="20000"/>
              </a:spcBef>
              <a:buChar char="–"/>
              <a:defRPr sz="2000">
                <a:solidFill>
                  <a:schemeClr val="tx1"/>
                </a:solidFill>
                <a:latin typeface="Arial" charset="0"/>
                <a:ea typeface="ＭＳ Ｐゴシック" pitchFamily="-16" charset="-128"/>
              </a:defRPr>
            </a:lvl4pPr>
            <a:lvl5pPr marL="2057400" indent="-228600">
              <a:spcBef>
                <a:spcPct val="20000"/>
              </a:spcBef>
              <a:buChar char="»"/>
              <a:defRPr sz="2000">
                <a:solidFill>
                  <a:schemeClr val="tx1"/>
                </a:solidFill>
                <a:latin typeface="Arial" charset="0"/>
                <a:ea typeface="ＭＳ Ｐゴシック" pitchFamily="-16"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16"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16"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16"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16" charset="-128"/>
              </a:defRPr>
            </a:lvl9pPr>
          </a:lstStyle>
          <a:p>
            <a:pPr>
              <a:spcBef>
                <a:spcPct val="0"/>
              </a:spcBef>
              <a:buFontTx/>
              <a:buNone/>
            </a:pPr>
            <a:r>
              <a:rPr lang="en-AU" altLang="en-US" sz="2000" dirty="0">
                <a:latin typeface="+mj-lt"/>
              </a:rPr>
              <a:t>NGOs</a:t>
            </a:r>
          </a:p>
        </p:txBody>
      </p:sp>
      <p:sp>
        <p:nvSpPr>
          <p:cNvPr id="9225" name="TextBox 8"/>
          <p:cNvSpPr txBox="1">
            <a:spLocks noChangeArrowheads="1"/>
          </p:cNvSpPr>
          <p:nvPr/>
        </p:nvSpPr>
        <p:spPr bwMode="auto">
          <a:xfrm>
            <a:off x="6878761" y="2011219"/>
            <a:ext cx="208915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ＭＳ Ｐゴシック" pitchFamily="-16" charset="-128"/>
              </a:defRPr>
            </a:lvl1pPr>
            <a:lvl2pPr marL="742950" indent="-285750">
              <a:spcBef>
                <a:spcPct val="20000"/>
              </a:spcBef>
              <a:buChar char="–"/>
              <a:defRPr sz="2800">
                <a:solidFill>
                  <a:schemeClr val="tx1"/>
                </a:solidFill>
                <a:latin typeface="Arial" charset="0"/>
                <a:ea typeface="ＭＳ Ｐゴシック" pitchFamily="-16" charset="-128"/>
              </a:defRPr>
            </a:lvl2pPr>
            <a:lvl3pPr marL="1143000" indent="-228600">
              <a:spcBef>
                <a:spcPct val="20000"/>
              </a:spcBef>
              <a:buChar char="•"/>
              <a:defRPr sz="2400">
                <a:solidFill>
                  <a:schemeClr val="tx1"/>
                </a:solidFill>
                <a:latin typeface="Arial" charset="0"/>
                <a:ea typeface="ＭＳ Ｐゴシック" pitchFamily="-16" charset="-128"/>
              </a:defRPr>
            </a:lvl3pPr>
            <a:lvl4pPr marL="1600200" indent="-228600">
              <a:spcBef>
                <a:spcPct val="20000"/>
              </a:spcBef>
              <a:buChar char="–"/>
              <a:defRPr sz="2000">
                <a:solidFill>
                  <a:schemeClr val="tx1"/>
                </a:solidFill>
                <a:latin typeface="Arial" charset="0"/>
                <a:ea typeface="ＭＳ Ｐゴシック" pitchFamily="-16" charset="-128"/>
              </a:defRPr>
            </a:lvl4pPr>
            <a:lvl5pPr marL="2057400" indent="-228600">
              <a:spcBef>
                <a:spcPct val="20000"/>
              </a:spcBef>
              <a:buChar char="»"/>
              <a:defRPr sz="2000">
                <a:solidFill>
                  <a:schemeClr val="tx1"/>
                </a:solidFill>
                <a:latin typeface="Arial" charset="0"/>
                <a:ea typeface="ＭＳ Ｐゴシック" pitchFamily="-16"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16"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16"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16"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16" charset="-128"/>
              </a:defRPr>
            </a:lvl9pPr>
          </a:lstStyle>
          <a:p>
            <a:pPr>
              <a:spcBef>
                <a:spcPct val="0"/>
              </a:spcBef>
              <a:buFontTx/>
              <a:buNone/>
            </a:pPr>
            <a:r>
              <a:rPr lang="en-AU" altLang="en-US" sz="2000" dirty="0">
                <a:latin typeface="+mj-lt"/>
              </a:rPr>
              <a:t>Members of parliament</a:t>
            </a:r>
          </a:p>
        </p:txBody>
      </p:sp>
      <p:sp>
        <p:nvSpPr>
          <p:cNvPr id="9226" name="TextBox 9"/>
          <p:cNvSpPr txBox="1">
            <a:spLocks noChangeArrowheads="1"/>
          </p:cNvSpPr>
          <p:nvPr/>
        </p:nvSpPr>
        <p:spPr bwMode="auto">
          <a:xfrm>
            <a:off x="7235825" y="3527142"/>
            <a:ext cx="80502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ea typeface="ＭＳ Ｐゴシック" pitchFamily="-16" charset="-128"/>
              </a:defRPr>
            </a:lvl1pPr>
            <a:lvl2pPr marL="742950" indent="-285750">
              <a:spcBef>
                <a:spcPct val="20000"/>
              </a:spcBef>
              <a:buChar char="–"/>
              <a:defRPr sz="2800">
                <a:solidFill>
                  <a:schemeClr val="tx1"/>
                </a:solidFill>
                <a:latin typeface="Arial" charset="0"/>
                <a:ea typeface="ＭＳ Ｐゴシック" pitchFamily="-16" charset="-128"/>
              </a:defRPr>
            </a:lvl2pPr>
            <a:lvl3pPr marL="1143000" indent="-228600">
              <a:spcBef>
                <a:spcPct val="20000"/>
              </a:spcBef>
              <a:buChar char="•"/>
              <a:defRPr sz="2400">
                <a:solidFill>
                  <a:schemeClr val="tx1"/>
                </a:solidFill>
                <a:latin typeface="Arial" charset="0"/>
                <a:ea typeface="ＭＳ Ｐゴシック" pitchFamily="-16" charset="-128"/>
              </a:defRPr>
            </a:lvl3pPr>
            <a:lvl4pPr marL="1600200" indent="-228600">
              <a:spcBef>
                <a:spcPct val="20000"/>
              </a:spcBef>
              <a:buChar char="–"/>
              <a:defRPr sz="2000">
                <a:solidFill>
                  <a:schemeClr val="tx1"/>
                </a:solidFill>
                <a:latin typeface="Arial" charset="0"/>
                <a:ea typeface="ＭＳ Ｐゴシック" pitchFamily="-16" charset="-128"/>
              </a:defRPr>
            </a:lvl4pPr>
            <a:lvl5pPr marL="2057400" indent="-228600">
              <a:spcBef>
                <a:spcPct val="20000"/>
              </a:spcBef>
              <a:buChar char="»"/>
              <a:defRPr sz="2000">
                <a:solidFill>
                  <a:schemeClr val="tx1"/>
                </a:solidFill>
                <a:latin typeface="Arial" charset="0"/>
                <a:ea typeface="ＭＳ Ｐゴシック" pitchFamily="-16"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16"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16"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16"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16" charset="-128"/>
              </a:defRPr>
            </a:lvl9pPr>
          </a:lstStyle>
          <a:p>
            <a:pPr>
              <a:spcBef>
                <a:spcPct val="0"/>
              </a:spcBef>
              <a:buFontTx/>
              <a:buNone/>
            </a:pPr>
            <a:r>
              <a:rPr lang="en-AU" altLang="en-US" sz="2000" dirty="0">
                <a:latin typeface="+mj-lt"/>
              </a:rPr>
              <a:t>Media</a:t>
            </a:r>
          </a:p>
        </p:txBody>
      </p:sp>
      <p:sp>
        <p:nvSpPr>
          <p:cNvPr id="9227" name="TextBox 10"/>
          <p:cNvSpPr txBox="1">
            <a:spLocks noChangeArrowheads="1"/>
          </p:cNvSpPr>
          <p:nvPr/>
        </p:nvSpPr>
        <p:spPr bwMode="auto">
          <a:xfrm>
            <a:off x="7451725" y="4606642"/>
            <a:ext cx="1512888"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ＭＳ Ｐゴシック" pitchFamily="-16" charset="-128"/>
              </a:defRPr>
            </a:lvl1pPr>
            <a:lvl2pPr marL="742950" indent="-285750">
              <a:spcBef>
                <a:spcPct val="20000"/>
              </a:spcBef>
              <a:buChar char="–"/>
              <a:defRPr sz="2800">
                <a:solidFill>
                  <a:schemeClr val="tx1"/>
                </a:solidFill>
                <a:latin typeface="Arial" charset="0"/>
                <a:ea typeface="ＭＳ Ｐゴシック" pitchFamily="-16" charset="-128"/>
              </a:defRPr>
            </a:lvl2pPr>
            <a:lvl3pPr marL="1143000" indent="-228600">
              <a:spcBef>
                <a:spcPct val="20000"/>
              </a:spcBef>
              <a:buChar char="•"/>
              <a:defRPr sz="2400">
                <a:solidFill>
                  <a:schemeClr val="tx1"/>
                </a:solidFill>
                <a:latin typeface="Arial" charset="0"/>
                <a:ea typeface="ＭＳ Ｐゴシック" pitchFamily="-16" charset="-128"/>
              </a:defRPr>
            </a:lvl3pPr>
            <a:lvl4pPr marL="1600200" indent="-228600">
              <a:spcBef>
                <a:spcPct val="20000"/>
              </a:spcBef>
              <a:buChar char="–"/>
              <a:defRPr sz="2000">
                <a:solidFill>
                  <a:schemeClr val="tx1"/>
                </a:solidFill>
                <a:latin typeface="Arial" charset="0"/>
                <a:ea typeface="ＭＳ Ｐゴシック" pitchFamily="-16" charset="-128"/>
              </a:defRPr>
            </a:lvl4pPr>
            <a:lvl5pPr marL="2057400" indent="-228600">
              <a:spcBef>
                <a:spcPct val="20000"/>
              </a:spcBef>
              <a:buChar char="»"/>
              <a:defRPr sz="2000">
                <a:solidFill>
                  <a:schemeClr val="tx1"/>
                </a:solidFill>
                <a:latin typeface="Arial" charset="0"/>
                <a:ea typeface="ＭＳ Ｐゴシック" pitchFamily="-16"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16"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16"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16"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16" charset="-128"/>
              </a:defRPr>
            </a:lvl9pPr>
          </a:lstStyle>
          <a:p>
            <a:pPr>
              <a:spcBef>
                <a:spcPct val="0"/>
              </a:spcBef>
              <a:buFontTx/>
              <a:buNone/>
            </a:pPr>
            <a:r>
              <a:rPr lang="en-AU" altLang="en-US" sz="2000">
                <a:latin typeface="+mj-lt"/>
              </a:rPr>
              <a:t>Pressure</a:t>
            </a:r>
          </a:p>
          <a:p>
            <a:pPr>
              <a:spcBef>
                <a:spcPct val="0"/>
              </a:spcBef>
              <a:buFontTx/>
              <a:buNone/>
            </a:pPr>
            <a:r>
              <a:rPr lang="en-AU" altLang="en-US" sz="2000">
                <a:latin typeface="+mj-lt"/>
              </a:rPr>
              <a:t>Groups</a:t>
            </a:r>
          </a:p>
        </p:txBody>
      </p:sp>
      <p:sp>
        <p:nvSpPr>
          <p:cNvPr id="9228" name="TextBox 11"/>
          <p:cNvSpPr txBox="1">
            <a:spLocks noChangeArrowheads="1"/>
          </p:cNvSpPr>
          <p:nvPr/>
        </p:nvSpPr>
        <p:spPr bwMode="auto">
          <a:xfrm>
            <a:off x="7110413" y="5567933"/>
            <a:ext cx="2195512"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ＭＳ Ｐゴシック" pitchFamily="-16" charset="-128"/>
              </a:defRPr>
            </a:lvl1pPr>
            <a:lvl2pPr marL="742950" indent="-285750">
              <a:spcBef>
                <a:spcPct val="20000"/>
              </a:spcBef>
              <a:buChar char="–"/>
              <a:defRPr sz="2800">
                <a:solidFill>
                  <a:schemeClr val="tx1"/>
                </a:solidFill>
                <a:latin typeface="Arial" charset="0"/>
                <a:ea typeface="ＭＳ Ｐゴシック" pitchFamily="-16" charset="-128"/>
              </a:defRPr>
            </a:lvl2pPr>
            <a:lvl3pPr marL="1143000" indent="-228600">
              <a:spcBef>
                <a:spcPct val="20000"/>
              </a:spcBef>
              <a:buChar char="•"/>
              <a:defRPr sz="2400">
                <a:solidFill>
                  <a:schemeClr val="tx1"/>
                </a:solidFill>
                <a:latin typeface="Arial" charset="0"/>
                <a:ea typeface="ＭＳ Ｐゴシック" pitchFamily="-16" charset="-128"/>
              </a:defRPr>
            </a:lvl3pPr>
            <a:lvl4pPr marL="1600200" indent="-228600">
              <a:spcBef>
                <a:spcPct val="20000"/>
              </a:spcBef>
              <a:buChar char="–"/>
              <a:defRPr sz="2000">
                <a:solidFill>
                  <a:schemeClr val="tx1"/>
                </a:solidFill>
                <a:latin typeface="Arial" charset="0"/>
                <a:ea typeface="ＭＳ Ｐゴシック" pitchFamily="-16" charset="-128"/>
              </a:defRPr>
            </a:lvl4pPr>
            <a:lvl5pPr marL="2057400" indent="-228600">
              <a:spcBef>
                <a:spcPct val="20000"/>
              </a:spcBef>
              <a:buChar char="»"/>
              <a:defRPr sz="2000">
                <a:solidFill>
                  <a:schemeClr val="tx1"/>
                </a:solidFill>
                <a:latin typeface="Arial" charset="0"/>
                <a:ea typeface="ＭＳ Ｐゴシック" pitchFamily="-16"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16"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16"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16"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16" charset="-128"/>
              </a:defRPr>
            </a:lvl9pPr>
          </a:lstStyle>
          <a:p>
            <a:pPr>
              <a:spcBef>
                <a:spcPct val="0"/>
              </a:spcBef>
              <a:buFontTx/>
              <a:buNone/>
            </a:pPr>
            <a:r>
              <a:rPr lang="en-AU" altLang="en-US" sz="2000" dirty="0">
                <a:latin typeface="+mj-lt"/>
              </a:rPr>
              <a:t>International Organisations</a:t>
            </a:r>
          </a:p>
        </p:txBody>
      </p:sp>
      <p:cxnSp>
        <p:nvCxnSpPr>
          <p:cNvPr id="9229" name="Straight Arrow Connector 2"/>
          <p:cNvCxnSpPr>
            <a:cxnSpLocks noChangeShapeType="1"/>
          </p:cNvCxnSpPr>
          <p:nvPr/>
        </p:nvCxnSpPr>
        <p:spPr bwMode="auto">
          <a:xfrm>
            <a:off x="3203575" y="2777842"/>
            <a:ext cx="360363" cy="287337"/>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9230" name="Straight Arrow Connector 10"/>
          <p:cNvCxnSpPr>
            <a:cxnSpLocks noChangeShapeType="1"/>
          </p:cNvCxnSpPr>
          <p:nvPr/>
        </p:nvCxnSpPr>
        <p:spPr bwMode="auto">
          <a:xfrm flipH="1">
            <a:off x="5724525" y="2777842"/>
            <a:ext cx="647700" cy="517525"/>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9231" name="Straight Arrow Connector 16"/>
          <p:cNvCxnSpPr>
            <a:cxnSpLocks noChangeShapeType="1"/>
          </p:cNvCxnSpPr>
          <p:nvPr/>
        </p:nvCxnSpPr>
        <p:spPr bwMode="auto">
          <a:xfrm flipH="1" flipV="1">
            <a:off x="6227763" y="5873467"/>
            <a:ext cx="576262" cy="27305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pic>
        <p:nvPicPr>
          <p:cNvPr id="9232" name="Picture 2" descr="colebatch"/>
          <p:cNvPicPr>
            <a:picLocks noChangeAspect="1" noChangeArrowheads="1"/>
          </p:cNvPicPr>
          <p:nvPr/>
        </p:nvPicPr>
        <p:blipFill rotWithShape="1">
          <a:blip r:embed="rId3">
            <a:extLst>
              <a:ext uri="{28A0092B-C50C-407E-A947-70E740481C1C}">
                <a14:useLocalDpi xmlns:a14="http://schemas.microsoft.com/office/drawing/2010/main" val="0"/>
              </a:ext>
            </a:extLst>
          </a:blip>
          <a:srcRect t="2761" r="1826" b="9475"/>
          <a:stretch/>
        </p:blipFill>
        <p:spPr bwMode="auto">
          <a:xfrm>
            <a:off x="2466555" y="1938338"/>
            <a:ext cx="4377882" cy="45365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9233" name="Straight Arrow Connector 14"/>
          <p:cNvCxnSpPr>
            <a:cxnSpLocks noChangeShapeType="1"/>
          </p:cNvCxnSpPr>
          <p:nvPr/>
        </p:nvCxnSpPr>
        <p:spPr bwMode="auto">
          <a:xfrm flipH="1">
            <a:off x="6588125" y="4771915"/>
            <a:ext cx="863600" cy="131762"/>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9234" name="Straight Arrow Connector 18"/>
          <p:cNvCxnSpPr>
            <a:cxnSpLocks noChangeShapeType="1"/>
          </p:cNvCxnSpPr>
          <p:nvPr/>
        </p:nvCxnSpPr>
        <p:spPr bwMode="auto">
          <a:xfrm>
            <a:off x="2124075" y="3527142"/>
            <a:ext cx="719138" cy="461962"/>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9235" name="Straight Arrow Connector 30720"/>
          <p:cNvCxnSpPr>
            <a:cxnSpLocks noChangeShapeType="1"/>
            <a:stCxn id="9223" idx="3"/>
          </p:cNvCxnSpPr>
          <p:nvPr/>
        </p:nvCxnSpPr>
        <p:spPr bwMode="auto">
          <a:xfrm>
            <a:off x="2124075" y="4406645"/>
            <a:ext cx="541573"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9236" name="Straight Arrow Connector 12"/>
          <p:cNvCxnSpPr>
            <a:cxnSpLocks noChangeShapeType="1"/>
          </p:cNvCxnSpPr>
          <p:nvPr/>
        </p:nvCxnSpPr>
        <p:spPr bwMode="auto">
          <a:xfrm flipH="1">
            <a:off x="6372225" y="3750893"/>
            <a:ext cx="936625" cy="230187"/>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9237" name="Straight Arrow Connector 30734"/>
          <p:cNvCxnSpPr>
            <a:cxnSpLocks noChangeShapeType="1"/>
          </p:cNvCxnSpPr>
          <p:nvPr/>
        </p:nvCxnSpPr>
        <p:spPr bwMode="auto">
          <a:xfrm>
            <a:off x="2411413" y="2777842"/>
            <a:ext cx="865187" cy="74930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9238" name="Straight Arrow Connector 30736"/>
          <p:cNvCxnSpPr>
            <a:cxnSpLocks noChangeShapeType="1"/>
          </p:cNvCxnSpPr>
          <p:nvPr/>
        </p:nvCxnSpPr>
        <p:spPr bwMode="auto">
          <a:xfrm flipV="1">
            <a:off x="1933649" y="5014345"/>
            <a:ext cx="649288" cy="287337"/>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9239" name="Straight Arrow Connector 30739"/>
          <p:cNvCxnSpPr>
            <a:cxnSpLocks noChangeShapeType="1"/>
          </p:cNvCxnSpPr>
          <p:nvPr/>
        </p:nvCxnSpPr>
        <p:spPr bwMode="auto">
          <a:xfrm flipH="1">
            <a:off x="5571424" y="2266815"/>
            <a:ext cx="1312677" cy="642477"/>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9240" name="Straight Arrow Connector 30741"/>
          <p:cNvCxnSpPr>
            <a:cxnSpLocks noChangeShapeType="1"/>
          </p:cNvCxnSpPr>
          <p:nvPr/>
        </p:nvCxnSpPr>
        <p:spPr bwMode="auto">
          <a:xfrm flipH="1" flipV="1">
            <a:off x="6359503" y="5567933"/>
            <a:ext cx="720724" cy="153918"/>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2928117C-9446-4E7F-AE62-95E0F6DB5B2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4900" y="457200"/>
            <a:ext cx="277749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73" name="Rectangle 72">
            <a:extLst>
              <a:ext uri="{FF2B5EF4-FFF2-40B4-BE49-F238E27FC236}">
                <a16:creationId xmlns:a16="http://schemas.microsoft.com/office/drawing/2014/main" id="{84D30AFB-4D71-48B0-AA00-28EE92363A5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31610" y="453643"/>
            <a:ext cx="277749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75" name="Rectangle 74">
            <a:extLst>
              <a:ext uri="{FF2B5EF4-FFF2-40B4-BE49-F238E27FC236}">
                <a16:creationId xmlns:a16="http://schemas.microsoft.com/office/drawing/2014/main" id="{96A0B76F-8010-4C62-B4B6-C5FC438C059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81372" y="457200"/>
            <a:ext cx="277749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77" name="Rectangle 76">
            <a:extLst>
              <a:ext uri="{FF2B5EF4-FFF2-40B4-BE49-F238E27FC236}">
                <a16:creationId xmlns:a16="http://schemas.microsoft.com/office/drawing/2014/main" id="{9FC936C0-4624-438D-BDD0-6B296BD6409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4900" y="3085765"/>
            <a:ext cx="8447150"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useBgFill="1">
        <p:nvSpPr>
          <p:cNvPr id="79" name="Rectangle 78">
            <a:extLst>
              <a:ext uri="{FF2B5EF4-FFF2-40B4-BE49-F238E27FC236}">
                <a16:creationId xmlns:a16="http://schemas.microsoft.com/office/drawing/2014/main" id="{683F1FFD-1AA8-4EC2-97B9-FEC7564F489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3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Related image">
            <a:extLst>
              <a:ext uri="{FF2B5EF4-FFF2-40B4-BE49-F238E27FC236}">
                <a16:creationId xmlns:a16="http://schemas.microsoft.com/office/drawing/2014/main" id="{40E329E8-AB4E-4CEB-A8BD-3C1945EF71E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9214" r="12002" b="2"/>
          <a:stretch/>
        </p:blipFill>
        <p:spPr bwMode="auto">
          <a:xfrm>
            <a:off x="281397" y="723899"/>
            <a:ext cx="5623962" cy="5676901"/>
          </a:xfrm>
          <a:prstGeom prst="rect">
            <a:avLst/>
          </a:prstGeom>
          <a:noFill/>
          <a:extLst>
            <a:ext uri="{909E8E84-426E-40DD-AFC4-6F175D3DCCD1}">
              <a14:hiddenFill xmlns:a14="http://schemas.microsoft.com/office/drawing/2010/main">
                <a:solidFill>
                  <a:srgbClr val="FFFFFF"/>
                </a:solidFill>
              </a14:hiddenFill>
            </a:ext>
          </a:extLst>
        </p:spPr>
      </p:pic>
      <p:sp>
        <p:nvSpPr>
          <p:cNvPr id="81" name="Rectangle 80">
            <a:extLst>
              <a:ext uri="{FF2B5EF4-FFF2-40B4-BE49-F238E27FC236}">
                <a16:creationId xmlns:a16="http://schemas.microsoft.com/office/drawing/2014/main" id="{8FF0F8A7-C9E3-49D9-A67E-09FF582C782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31610" y="723899"/>
            <a:ext cx="2777490" cy="56666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7BA2AF9C-C13D-4149-A131-524F18667430}"/>
              </a:ext>
            </a:extLst>
          </p:cNvPr>
          <p:cNvSpPr>
            <a:spLocks noGrp="1"/>
          </p:cNvSpPr>
          <p:nvPr>
            <p:ph type="title"/>
          </p:nvPr>
        </p:nvSpPr>
        <p:spPr>
          <a:xfrm>
            <a:off x="6314397" y="2032595"/>
            <a:ext cx="2311182" cy="2085869"/>
          </a:xfrm>
        </p:spPr>
        <p:txBody>
          <a:bodyPr vert="horz" lIns="91440" tIns="45720" rIns="91440" bIns="45720" rtlCol="0" anchor="b">
            <a:normAutofit/>
          </a:bodyPr>
          <a:lstStyle/>
          <a:p>
            <a:pPr algn="ctr"/>
            <a:r>
              <a:rPr lang="en-AU" altLang="en-US" sz="2400" dirty="0"/>
              <a:t>1. Downs’ </a:t>
            </a:r>
            <a:br>
              <a:rPr lang="en-AU" altLang="en-US" sz="2400" dirty="0"/>
            </a:br>
            <a:r>
              <a:rPr lang="en-AU" altLang="en-US" sz="2400" dirty="0"/>
              <a:t>‘Issue Attention Cycle’</a:t>
            </a:r>
            <a:endParaRPr lang="en-US" sz="2400" dirty="0">
              <a:solidFill>
                <a:srgbClr val="FFFFFF"/>
              </a:solidFill>
            </a:endParaRPr>
          </a:p>
        </p:txBody>
      </p:sp>
      <p:grpSp>
        <p:nvGrpSpPr>
          <p:cNvPr id="83" name="Group 82">
            <a:extLst>
              <a:ext uri="{FF2B5EF4-FFF2-40B4-BE49-F238E27FC236}">
                <a16:creationId xmlns:a16="http://schemas.microsoft.com/office/drawing/2014/main" id="{A4274C20-A98B-4AC3-B16A-B7F41CB582DC}"/>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4900" y="453643"/>
            <a:ext cx="8474200" cy="98554"/>
            <a:chOff x="446534" y="453643"/>
            <a:chExt cx="11298933" cy="98554"/>
          </a:xfrm>
        </p:grpSpPr>
        <p:sp>
          <p:nvSpPr>
            <p:cNvPr id="84" name="Rectangle 83">
              <a:extLst>
                <a:ext uri="{FF2B5EF4-FFF2-40B4-BE49-F238E27FC236}">
                  <a16:creationId xmlns:a16="http://schemas.microsoft.com/office/drawing/2014/main" id="{43ECC69B-2243-424A-8237-CF490F8B06C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5" name="Rectangle 84">
              <a:extLst>
                <a:ext uri="{FF2B5EF4-FFF2-40B4-BE49-F238E27FC236}">
                  <a16:creationId xmlns:a16="http://schemas.microsoft.com/office/drawing/2014/main" id="{6D2EA3B9-3D17-4510-8464-E74F67267C00}"/>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86" name="Rectangle 85">
              <a:extLst>
                <a:ext uri="{FF2B5EF4-FFF2-40B4-BE49-F238E27FC236}">
                  <a16:creationId xmlns:a16="http://schemas.microsoft.com/office/drawing/2014/main" id="{AA5DFA43-F31D-4C31-8826-6B40A21CF9AD}"/>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grpSp>
    </p:spTree>
    <p:extLst>
      <p:ext uri="{BB962C8B-B14F-4D97-AF65-F5344CB8AC3E}">
        <p14:creationId xmlns:p14="http://schemas.microsoft.com/office/powerpoint/2010/main" val="34781896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4C2B1B-B75B-4915-BD90-FC5A65E8376D}"/>
              </a:ext>
            </a:extLst>
          </p:cNvPr>
          <p:cNvSpPr>
            <a:spLocks noGrp="1"/>
          </p:cNvSpPr>
          <p:nvPr>
            <p:ph type="title"/>
          </p:nvPr>
        </p:nvSpPr>
        <p:spPr>
          <a:xfrm>
            <a:off x="556540" y="764704"/>
            <a:ext cx="7989752" cy="725302"/>
          </a:xfrm>
        </p:spPr>
        <p:txBody>
          <a:bodyPr/>
          <a:lstStyle/>
          <a:p>
            <a:r>
              <a:rPr lang="en-AU" altLang="en-US"/>
              <a:t>Downs’ ‘Issue Attention Cycle’ (Cont.)</a:t>
            </a:r>
            <a:endParaRPr lang="en-US" dirty="0"/>
          </a:p>
        </p:txBody>
      </p:sp>
      <p:pic>
        <p:nvPicPr>
          <p:cNvPr id="7" name="Picture 6">
            <a:extLst>
              <a:ext uri="{FF2B5EF4-FFF2-40B4-BE49-F238E27FC236}">
                <a16:creationId xmlns:a16="http://schemas.microsoft.com/office/drawing/2014/main" id="{A8D68717-9EC9-4E55-936D-0A8CBB647DB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3449" y="2060848"/>
            <a:ext cx="7812360" cy="4280533"/>
          </a:xfrm>
          <a:prstGeom prst="rect">
            <a:avLst/>
          </a:prstGeom>
        </p:spPr>
      </p:pic>
    </p:spTree>
    <p:extLst>
      <p:ext uri="{BB962C8B-B14F-4D97-AF65-F5344CB8AC3E}">
        <p14:creationId xmlns:p14="http://schemas.microsoft.com/office/powerpoint/2010/main" val="40541433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77924" y="765324"/>
            <a:ext cx="7772400" cy="719137"/>
          </a:xfrm>
        </p:spPr>
        <p:txBody>
          <a:bodyPr/>
          <a:lstStyle/>
          <a:p>
            <a:r>
              <a:rPr lang="en-AU" altLang="en-US" dirty="0"/>
              <a:t>Downs’ ‘Issue Attention Cycle’ (Cont.)</a:t>
            </a:r>
            <a:endParaRPr lang="en-US" altLang="en-US" dirty="0"/>
          </a:p>
        </p:txBody>
      </p:sp>
      <p:sp>
        <p:nvSpPr>
          <p:cNvPr id="2" name="Rounded Rectangle 1"/>
          <p:cNvSpPr/>
          <p:nvPr/>
        </p:nvSpPr>
        <p:spPr bwMode="auto">
          <a:xfrm>
            <a:off x="446376" y="2131247"/>
            <a:ext cx="8135937" cy="491150"/>
          </a:xfrm>
          <a:prstGeom prst="roundRect">
            <a:avLst/>
          </a:prstGeom>
          <a:solidFill>
            <a:srgbClr val="FFFFCC"/>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a:lstStyle/>
          <a:p>
            <a:pPr algn="ctr">
              <a:spcBef>
                <a:spcPct val="50000"/>
              </a:spcBef>
              <a:defRPr/>
            </a:pPr>
            <a:r>
              <a:rPr lang="en-AU" sz="1800" b="1" dirty="0"/>
              <a:t>The pre-problem stage</a:t>
            </a:r>
            <a:r>
              <a:rPr lang="en-AU" sz="1800" dirty="0"/>
              <a:t>  - condition exists but has yet to capture public attention</a:t>
            </a:r>
          </a:p>
        </p:txBody>
      </p:sp>
      <p:sp>
        <p:nvSpPr>
          <p:cNvPr id="3" name="Rounded Rectangle 2"/>
          <p:cNvSpPr/>
          <p:nvPr/>
        </p:nvSpPr>
        <p:spPr bwMode="auto">
          <a:xfrm>
            <a:off x="455987" y="2916572"/>
            <a:ext cx="8135937" cy="830524"/>
          </a:xfrm>
          <a:prstGeom prst="roundRect">
            <a:avLst/>
          </a:prstGeom>
          <a:solidFill>
            <a:srgbClr val="FFFFCC"/>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a:lstStyle/>
          <a:p>
            <a:pPr algn="ctr">
              <a:spcBef>
                <a:spcPct val="50000"/>
              </a:spcBef>
              <a:defRPr/>
            </a:pPr>
            <a:r>
              <a:rPr lang="en-AU" sz="1800" b="1" dirty="0"/>
              <a:t>Alarmed discovery and euphoric enthusiasm</a:t>
            </a:r>
            <a:r>
              <a:rPr lang="en-AU" sz="1800" dirty="0"/>
              <a:t> – dramatic event catalyses public attention accompanied by enthusiasm to solve the problem</a:t>
            </a:r>
          </a:p>
        </p:txBody>
      </p:sp>
      <p:sp>
        <p:nvSpPr>
          <p:cNvPr id="4" name="Rounded Rectangle 3"/>
          <p:cNvSpPr/>
          <p:nvPr/>
        </p:nvSpPr>
        <p:spPr bwMode="auto">
          <a:xfrm>
            <a:off x="446376" y="4041271"/>
            <a:ext cx="8135937" cy="785325"/>
          </a:xfrm>
          <a:prstGeom prst="roundRect">
            <a:avLst/>
          </a:prstGeom>
          <a:solidFill>
            <a:srgbClr val="FFFFCC"/>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a:lstStyle/>
          <a:p>
            <a:pPr algn="ctr">
              <a:spcBef>
                <a:spcPct val="50000"/>
              </a:spcBef>
              <a:defRPr/>
            </a:pPr>
            <a:r>
              <a:rPr lang="en-AU" sz="1800" b="1" dirty="0"/>
              <a:t>Recognition of cost of significant progress</a:t>
            </a:r>
            <a:r>
              <a:rPr lang="en-AU" sz="1800" dirty="0"/>
              <a:t> - gradual realisation of difficulties and costs of ‘solving’ the problem</a:t>
            </a:r>
          </a:p>
        </p:txBody>
      </p:sp>
      <p:sp>
        <p:nvSpPr>
          <p:cNvPr id="5" name="Rounded Rectangle 4"/>
          <p:cNvSpPr/>
          <p:nvPr/>
        </p:nvSpPr>
        <p:spPr bwMode="auto">
          <a:xfrm>
            <a:off x="446376" y="5085360"/>
            <a:ext cx="8135937" cy="464096"/>
          </a:xfrm>
          <a:prstGeom prst="roundRect">
            <a:avLst/>
          </a:prstGeom>
          <a:solidFill>
            <a:srgbClr val="FFFFCC"/>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a:lstStyle/>
          <a:p>
            <a:pPr algn="ctr">
              <a:spcBef>
                <a:spcPct val="50000"/>
              </a:spcBef>
              <a:defRPr/>
            </a:pPr>
            <a:r>
              <a:rPr lang="en-AU" sz="1800" b="1" dirty="0"/>
              <a:t>Decline of public interest</a:t>
            </a:r>
            <a:r>
              <a:rPr lang="en-AU" sz="1800" dirty="0"/>
              <a:t> – public discouraged, bored or taken with new issue</a:t>
            </a:r>
          </a:p>
        </p:txBody>
      </p:sp>
      <p:sp>
        <p:nvSpPr>
          <p:cNvPr id="6" name="Rounded Rectangle 5"/>
          <p:cNvSpPr/>
          <p:nvPr/>
        </p:nvSpPr>
        <p:spPr bwMode="auto">
          <a:xfrm>
            <a:off x="446376" y="5808221"/>
            <a:ext cx="8135937" cy="526560"/>
          </a:xfrm>
          <a:prstGeom prst="roundRect">
            <a:avLst/>
          </a:prstGeom>
          <a:solidFill>
            <a:srgbClr val="FFFFCC"/>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a:lstStyle/>
          <a:p>
            <a:pPr algn="ctr">
              <a:spcBef>
                <a:spcPct val="50000"/>
              </a:spcBef>
              <a:defRPr/>
            </a:pPr>
            <a:r>
              <a:rPr lang="en-AU" sz="1800" b="1" dirty="0"/>
              <a:t>The post problem stage</a:t>
            </a:r>
            <a:r>
              <a:rPr lang="en-AU" sz="1800" dirty="0"/>
              <a:t> – not solved, just off the agenda</a:t>
            </a:r>
          </a:p>
        </p:txBody>
      </p:sp>
      <p:cxnSp>
        <p:nvCxnSpPr>
          <p:cNvPr id="10250" name="Straight Arrow Connector 7"/>
          <p:cNvCxnSpPr>
            <a:cxnSpLocks noChangeShapeType="1"/>
            <a:stCxn id="2" idx="2"/>
            <a:endCxn id="3" idx="0"/>
          </p:cNvCxnSpPr>
          <p:nvPr/>
        </p:nvCxnSpPr>
        <p:spPr bwMode="auto">
          <a:xfrm>
            <a:off x="4514345" y="2622397"/>
            <a:ext cx="9611" cy="294175"/>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0251" name="Straight Arrow Connector 9"/>
          <p:cNvCxnSpPr>
            <a:cxnSpLocks noChangeShapeType="1"/>
            <a:stCxn id="3" idx="2"/>
            <a:endCxn id="4" idx="0"/>
          </p:cNvCxnSpPr>
          <p:nvPr/>
        </p:nvCxnSpPr>
        <p:spPr bwMode="auto">
          <a:xfrm flipH="1">
            <a:off x="4514345" y="3747096"/>
            <a:ext cx="9611" cy="294175"/>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0252" name="Straight Arrow Connector 11"/>
          <p:cNvCxnSpPr>
            <a:cxnSpLocks noChangeShapeType="1"/>
            <a:stCxn id="4" idx="2"/>
            <a:endCxn id="5" idx="0"/>
          </p:cNvCxnSpPr>
          <p:nvPr/>
        </p:nvCxnSpPr>
        <p:spPr bwMode="auto">
          <a:xfrm>
            <a:off x="4514345" y="4826596"/>
            <a:ext cx="0" cy="258764"/>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0253" name="Straight Arrow Connector 13"/>
          <p:cNvCxnSpPr>
            <a:cxnSpLocks noChangeShapeType="1"/>
            <a:stCxn id="5" idx="2"/>
            <a:endCxn id="6" idx="0"/>
          </p:cNvCxnSpPr>
          <p:nvPr/>
        </p:nvCxnSpPr>
        <p:spPr bwMode="auto">
          <a:xfrm>
            <a:off x="4514345" y="5549456"/>
            <a:ext cx="0" cy="258765"/>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14" name="Rectangle 13">
            <a:extLst>
              <a:ext uri="{FF2B5EF4-FFF2-40B4-BE49-F238E27FC236}">
                <a16:creationId xmlns:a16="http://schemas.microsoft.com/office/drawing/2014/main" id="{938E081D-AE13-4C10-8627-F453896A67C0}"/>
              </a:ext>
            </a:extLst>
          </p:cNvPr>
          <p:cNvSpPr/>
          <p:nvPr/>
        </p:nvSpPr>
        <p:spPr>
          <a:xfrm>
            <a:off x="6858000" y="6334780"/>
            <a:ext cx="4572000" cy="461665"/>
          </a:xfrm>
          <a:prstGeom prst="rect">
            <a:avLst/>
          </a:prstGeom>
        </p:spPr>
        <p:txBody>
          <a:bodyPr>
            <a:spAutoFit/>
          </a:bodyPr>
          <a:lstStyle/>
          <a:p>
            <a:endParaRPr lang="en-US" sz="1200" dirty="0">
              <a:solidFill>
                <a:srgbClr val="000000"/>
              </a:solidFill>
              <a:latin typeface="Trebuchet MS" panose="020B0603020202020204" pitchFamily="34" charset="0"/>
            </a:endParaRPr>
          </a:p>
          <a:p>
            <a:r>
              <a:rPr lang="fr-FR" sz="1200" dirty="0">
                <a:solidFill>
                  <a:srgbClr val="000000"/>
                </a:solidFill>
                <a:latin typeface="Trebuchet MS" panose="020B0603020202020204" pitchFamily="34" charset="0"/>
              </a:rPr>
              <a:t> </a:t>
            </a:r>
            <a:r>
              <a:rPr lang="fr-FR" sz="1100" dirty="0">
                <a:solidFill>
                  <a:srgbClr val="000000"/>
                </a:solidFill>
                <a:latin typeface="Trebuchet MS" panose="020B0603020202020204" pitchFamily="34" charset="0"/>
              </a:rPr>
              <a:t>Source: Parsons, 1995, p. 115</a:t>
            </a:r>
            <a:endParaRPr lang="en-US" sz="1100" dirty="0"/>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9.0&quot;&gt;&lt;object type=&quot;1&quot; unique_id=&quot;10001&quot;&gt;&lt;object type=&quot;2&quot; unique_id=&quot;10002&quot;&gt;&lt;object type=&quot;3&quot; unique_id=&quot;10003&quot;&gt;&lt;property id=&quot;20148&quot; value=&quot;5&quot;/&gt;&lt;property id=&quot;20300&quot; value=&quot;Slide 1&quot;/&gt;&lt;property id=&quot;20307&quot; value=&quot;257&quot;/&gt;&lt;/object&gt;&lt;object type=&quot;3&quot; unique_id=&quot;10008&quot;&gt;&lt;property id=&quot;20148&quot; value=&quot;5&quot;/&gt;&lt;property id=&quot;20300&quot; value=&quot;Slide 2 - &amp;quot;The External Drivers&amp;quot;&quot;/&gt;&lt;property id=&quot;20307&quot; value=&quot;286&quot;/&gt;&lt;/object&gt;&lt;object type=&quot;3&quot; unique_id=&quot;10009&quot;&gt;&lt;property id=&quot;20148&quot; value=&quot;5&quot;/&gt;&lt;property id=&quot;20300&quot; value=&quot;Slide 3 - &amp;quot;The Internal Drivers&amp;quot;&quot;/&gt;&lt;property id=&quot;20307&quot; value=&quot;287&quot;/&gt;&lt;/object&gt;&lt;object type=&quot;3&quot; unique_id=&quot;10010&quot;&gt;&lt;property id=&quot;20148&quot; value=&quot;5&quot;/&gt;&lt;property id=&quot;20300&quot; value=&quot;Slide 4 - &amp;quot;Who Steers the Drivers?&amp;quot;&quot;/&gt;&lt;property id=&quot;20307&quot; value=&quot;288&quot;/&gt;&lt;/object&gt;&lt;object type=&quot;3&quot; unique_id=&quot;10011&quot;&gt;&lt;property id=&quot;20148&quot; value=&quot;5&quot;/&gt;&lt;property id=&quot;20300&quot; value=&quot;Slide 5&quot;/&gt;&lt;property id=&quot;20307&quot; value=&quot;290&quot;/&gt;&lt;/object&gt;&lt;object type=&quot;3&quot; unique_id=&quot;10012&quot;&gt;&lt;property id=&quot;20148&quot; value=&quot;5&quot;/&gt;&lt;property id=&quot;20300&quot; value=&quot;Slide 6&quot;/&gt;&lt;property id=&quot;20307&quot; value=&quot;380&quot;/&gt;&lt;/object&gt;&lt;object type=&quot;3&quot; unique_id=&quot;10013&quot;&gt;&lt;property id=&quot;20148&quot; value=&quot;5&quot;/&gt;&lt;property id=&quot;20300&quot; value=&quot;Slide 7 - &amp;quot;Colebatch’s Vertical and Horizontal Dimensions&amp;quot;&quot;/&gt;&lt;property id=&quot;20307&quot; value=&quot;294&quot;/&gt;&lt;/object&gt;&lt;object type=&quot;3&quot; unique_id=&quot;10015&quot;&gt;&lt;property id=&quot;20148&quot; value=&quot;5&quot;/&gt;&lt;property id=&quot;20300&quot; value=&quot;Slide 8 - &amp;quot;Downs’ ‘Issue Attention Cycle’&amp;quot;&quot;/&gt;&lt;property id=&quot;20307&quot; value=&quot;297&quot;/&gt;&lt;/object&gt;&lt;/object&gt;&lt;object type=&quot;8&quot; unique_id=&quot;10052&quot;&gt;&lt;/object&gt;&lt;/object&gt;&lt;/database&gt;"/>
  <p:tag name="SECTOMILLISECCONVERTED" val="1"/>
</p:tagLst>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1483</TotalTime>
  <Words>1719</Words>
  <Application>Microsoft Office PowerPoint</Application>
  <PresentationFormat>On-screen Show (4:3)</PresentationFormat>
  <Paragraphs>126</Paragraphs>
  <Slides>20</Slides>
  <Notes>12</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20</vt:i4>
      </vt:variant>
    </vt:vector>
  </HeadingPairs>
  <TitlesOfParts>
    <vt:vector size="28" baseType="lpstr">
      <vt:lpstr>ＭＳ Ｐゴシック</vt:lpstr>
      <vt:lpstr>Arial</vt:lpstr>
      <vt:lpstr>Calibri</vt:lpstr>
      <vt:lpstr>Gill Sans MT</vt:lpstr>
      <vt:lpstr>Trebuchet MS</vt:lpstr>
      <vt:lpstr>Wingdings 2</vt:lpstr>
      <vt:lpstr>Custom Design</vt:lpstr>
      <vt:lpstr>Dividend</vt:lpstr>
      <vt:lpstr>PowerPoint Presentation</vt:lpstr>
      <vt:lpstr>Public Opinion and Policy Agendas</vt:lpstr>
      <vt:lpstr>The External Drivers</vt:lpstr>
      <vt:lpstr>The Internal Drivers</vt:lpstr>
      <vt:lpstr>Who Steers the Drivers?</vt:lpstr>
      <vt:lpstr>Colebatch’s Vertical and Horizontal Dimensions</vt:lpstr>
      <vt:lpstr>1. Downs’  ‘Issue Attention Cycle’</vt:lpstr>
      <vt:lpstr>Downs’ ‘Issue Attention Cycle’ (Cont.)</vt:lpstr>
      <vt:lpstr>Downs’ ‘Issue Attention Cycle’ (Cont.)</vt:lpstr>
      <vt:lpstr>Downs’ ‘Issue Attention Cycle’ (Cont.)</vt:lpstr>
      <vt:lpstr>2. Cook and Skogan’s Model of Issue Saliency</vt:lpstr>
      <vt:lpstr>Cook and Skogan’s Model of Issue Saliency (Cont.)</vt:lpstr>
      <vt:lpstr>3. Cobb and Elder’s Model of the Expansion and Control of Public Policy Agendas  </vt:lpstr>
      <vt:lpstr>Cobb and Elder’s Model of the Expansion and Control of Public Policy Agendas (Cont.)</vt:lpstr>
      <vt:lpstr>Cobb and Elder’s Model of the Expansion and Control of Public Policy Agendas (Cont.)</vt:lpstr>
      <vt:lpstr>Cobb and Elder’s Model of the Expansion and Control of Public Policy Agendas (Cont.)</vt:lpstr>
      <vt:lpstr>PowerPoint Presentation</vt:lpstr>
      <vt:lpstr>Wilson’s Policy Regimes and Policy Change (Cont.) </vt:lpstr>
      <vt:lpstr>Wilson’s Policy Regimes and Policy Change (Cont.) </vt:lpstr>
      <vt:lpstr>REFERENCES</vt:lpstr>
    </vt:vector>
  </TitlesOfParts>
  <Company>Flinders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Lionel Orchard</dc:creator>
  <cp:lastModifiedBy>RAM RAM</cp:lastModifiedBy>
  <cp:revision>143</cp:revision>
  <cp:lastPrinted>2012-02-29T04:16:54Z</cp:lastPrinted>
  <dcterms:created xsi:type="dcterms:W3CDTF">2010-11-24T06:06:07Z</dcterms:created>
  <dcterms:modified xsi:type="dcterms:W3CDTF">2018-10-08T04:41:23Z</dcterms:modified>
</cp:coreProperties>
</file>