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260" r:id="rId3"/>
    <p:sldId id="259" r:id="rId4"/>
    <p:sldId id="299" r:id="rId5"/>
    <p:sldId id="324" r:id="rId6"/>
    <p:sldId id="285" r:id="rId7"/>
    <p:sldId id="307" r:id="rId8"/>
    <p:sldId id="308" r:id="rId9"/>
    <p:sldId id="301" r:id="rId10"/>
    <p:sldId id="315" r:id="rId11"/>
    <p:sldId id="302" r:id="rId12"/>
    <p:sldId id="303" r:id="rId13"/>
    <p:sldId id="304" r:id="rId14"/>
    <p:sldId id="305" r:id="rId15"/>
    <p:sldId id="306" r:id="rId16"/>
    <p:sldId id="287" r:id="rId17"/>
    <p:sldId id="288" r:id="rId18"/>
    <p:sldId id="281" r:id="rId19"/>
    <p:sldId id="316" r:id="rId20"/>
    <p:sldId id="317" r:id="rId21"/>
    <p:sldId id="291" r:id="rId22"/>
    <p:sldId id="320" r:id="rId23"/>
    <p:sldId id="321" r:id="rId24"/>
    <p:sldId id="297" r:id="rId25"/>
    <p:sldId id="298" r:id="rId26"/>
    <p:sldId id="322" r:id="rId27"/>
    <p:sldId id="318" r:id="rId28"/>
    <p:sldId id="319" r:id="rId29"/>
    <p:sldId id="293" r:id="rId30"/>
    <p:sldId id="294" r:id="rId31"/>
    <p:sldId id="295" r:id="rId32"/>
    <p:sldId id="296" r:id="rId33"/>
    <p:sldId id="323"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291" autoAdjust="0"/>
  </p:normalViewPr>
  <p:slideViewPr>
    <p:cSldViewPr>
      <p:cViewPr varScale="1">
        <p:scale>
          <a:sx n="68" d="100"/>
          <a:sy n="68" d="100"/>
        </p:scale>
        <p:origin x="124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bar"/>
        <c:grouping val="clustered"/>
        <c:varyColors val="0"/>
        <c:ser>
          <c:idx val="0"/>
          <c:order val="0"/>
          <c:tx>
            <c:strRef>
              <c:f>Sheet1!$B$1</c:f>
              <c:strCache>
                <c:ptCount val="1"/>
                <c:pt idx="0">
                  <c:v>Doctors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Sheet1!$A$2:$A$4</c:f>
              <c:numCache>
                <c:formatCode>General</c:formatCode>
                <c:ptCount val="3"/>
                <c:pt idx="0">
                  <c:v>1997</c:v>
                </c:pt>
                <c:pt idx="1">
                  <c:v>2007</c:v>
                </c:pt>
                <c:pt idx="2">
                  <c:v>2012</c:v>
                </c:pt>
              </c:numCache>
            </c:numRef>
          </c:cat>
          <c:val>
            <c:numRef>
              <c:f>Sheet1!$B$2:$B$4</c:f>
              <c:numCache>
                <c:formatCode>General</c:formatCode>
                <c:ptCount val="3"/>
                <c:pt idx="0">
                  <c:v>26608</c:v>
                </c:pt>
                <c:pt idx="1">
                  <c:v>45273</c:v>
                </c:pt>
                <c:pt idx="2">
                  <c:v>58977</c:v>
                </c:pt>
              </c:numCache>
            </c:numRef>
          </c:val>
          <c:extLst>
            <c:ext xmlns:c16="http://schemas.microsoft.com/office/drawing/2014/chart" uri="{C3380CC4-5D6E-409C-BE32-E72D297353CC}">
              <c16:uniqueId val="{00000000-13FA-44C6-B24E-E2FC0760173C}"/>
            </c:ext>
          </c:extLst>
        </c:ser>
        <c:ser>
          <c:idx val="1"/>
          <c:order val="1"/>
          <c:tx>
            <c:strRef>
              <c:f>Sheet1!$C$1</c:f>
              <c:strCache>
                <c:ptCount val="1"/>
                <c:pt idx="0">
                  <c:v>Dentist</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Sheet1!$A$2:$A$4</c:f>
              <c:numCache>
                <c:formatCode>General</c:formatCode>
                <c:ptCount val="3"/>
                <c:pt idx="0">
                  <c:v>1997</c:v>
                </c:pt>
                <c:pt idx="1">
                  <c:v>2007</c:v>
                </c:pt>
                <c:pt idx="2">
                  <c:v>2012</c:v>
                </c:pt>
              </c:numCache>
            </c:numRef>
          </c:cat>
          <c:val>
            <c:numRef>
              <c:f>Sheet1!$C$2:$C$4</c:f>
              <c:numCache>
                <c:formatCode>General</c:formatCode>
                <c:ptCount val="3"/>
                <c:pt idx="0">
                  <c:v>536</c:v>
                </c:pt>
                <c:pt idx="1">
                  <c:v>2945</c:v>
                </c:pt>
                <c:pt idx="2">
                  <c:v>4986</c:v>
                </c:pt>
              </c:numCache>
            </c:numRef>
          </c:val>
          <c:extLst>
            <c:ext xmlns:c16="http://schemas.microsoft.com/office/drawing/2014/chart" uri="{C3380CC4-5D6E-409C-BE32-E72D297353CC}">
              <c16:uniqueId val="{00000001-13FA-44C6-B24E-E2FC0760173C}"/>
            </c:ext>
          </c:extLst>
        </c:ser>
        <c:ser>
          <c:idx val="2"/>
          <c:order val="2"/>
          <c:tx>
            <c:strRef>
              <c:f>Sheet1!$D$1</c:f>
              <c:strCache>
                <c:ptCount val="1"/>
                <c:pt idx="0">
                  <c:v>Nurse</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Sheet1!$A$2:$A$4</c:f>
              <c:numCache>
                <c:formatCode>General</c:formatCode>
                <c:ptCount val="3"/>
                <c:pt idx="0">
                  <c:v>1997</c:v>
                </c:pt>
                <c:pt idx="1">
                  <c:v>2007</c:v>
                </c:pt>
                <c:pt idx="2">
                  <c:v>2012</c:v>
                </c:pt>
              </c:numCache>
            </c:numRef>
          </c:cat>
          <c:val>
            <c:numRef>
              <c:f>Sheet1!$D$2:$D$4</c:f>
              <c:numCache>
                <c:formatCode>General</c:formatCode>
                <c:ptCount val="3"/>
                <c:pt idx="0">
                  <c:v>15408</c:v>
                </c:pt>
                <c:pt idx="1">
                  <c:v>21715</c:v>
                </c:pt>
                <c:pt idx="2">
                  <c:v>30418</c:v>
                </c:pt>
              </c:numCache>
            </c:numRef>
          </c:val>
          <c:extLst>
            <c:ext xmlns:c16="http://schemas.microsoft.com/office/drawing/2014/chart" uri="{C3380CC4-5D6E-409C-BE32-E72D297353CC}">
              <c16:uniqueId val="{00000002-13FA-44C6-B24E-E2FC0760173C}"/>
            </c:ext>
          </c:extLst>
        </c:ser>
        <c:ser>
          <c:idx val="3"/>
          <c:order val="3"/>
          <c:tx>
            <c:strRef>
              <c:f>Sheet1!$E$1</c:f>
              <c:strCache>
                <c:ptCount val="1"/>
                <c:pt idx="0">
                  <c:v>Midwives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Sheet1!$A$2:$A$4</c:f>
              <c:numCache>
                <c:formatCode>General</c:formatCode>
                <c:ptCount val="3"/>
                <c:pt idx="0">
                  <c:v>1997</c:v>
                </c:pt>
                <c:pt idx="1">
                  <c:v>2007</c:v>
                </c:pt>
                <c:pt idx="2">
                  <c:v>2012</c:v>
                </c:pt>
              </c:numCache>
            </c:numRef>
          </c:cat>
          <c:val>
            <c:numRef>
              <c:f>Sheet1!$E$2:$E$4</c:f>
              <c:numCache>
                <c:formatCode>General</c:formatCode>
                <c:ptCount val="3"/>
                <c:pt idx="0">
                  <c:v>13211</c:v>
                </c:pt>
                <c:pt idx="1">
                  <c:v>19354</c:v>
                </c:pt>
                <c:pt idx="2">
                  <c:v>27000</c:v>
                </c:pt>
              </c:numCache>
            </c:numRef>
          </c:val>
          <c:extLst>
            <c:ext xmlns:c16="http://schemas.microsoft.com/office/drawing/2014/chart" uri="{C3380CC4-5D6E-409C-BE32-E72D297353CC}">
              <c16:uniqueId val="{00000003-13FA-44C6-B24E-E2FC0760173C}"/>
            </c:ext>
          </c:extLst>
        </c:ser>
        <c:dLbls>
          <c:showLegendKey val="0"/>
          <c:showVal val="0"/>
          <c:showCatName val="0"/>
          <c:showSerName val="0"/>
          <c:showPercent val="0"/>
          <c:showBubbleSize val="0"/>
        </c:dLbls>
        <c:gapWidth val="150"/>
        <c:axId val="153905792"/>
        <c:axId val="153965312"/>
      </c:barChart>
      <c:catAx>
        <c:axId val="153905792"/>
        <c:scaling>
          <c:orientation val="minMax"/>
        </c:scaling>
        <c:delete val="0"/>
        <c:axPos val="l"/>
        <c:numFmt formatCode="General" sourceLinked="1"/>
        <c:majorTickMark val="out"/>
        <c:minorTickMark val="none"/>
        <c:tickLblPos val="nextTo"/>
        <c:crossAx val="153965312"/>
        <c:crosses val="autoZero"/>
        <c:auto val="1"/>
        <c:lblAlgn val="ctr"/>
        <c:lblOffset val="100"/>
        <c:noMultiLvlLbl val="0"/>
      </c:catAx>
      <c:valAx>
        <c:axId val="153965312"/>
        <c:scaling>
          <c:orientation val="minMax"/>
        </c:scaling>
        <c:delete val="0"/>
        <c:axPos val="b"/>
        <c:numFmt formatCode="General" sourceLinked="1"/>
        <c:majorTickMark val="out"/>
        <c:minorTickMark val="none"/>
        <c:tickLblPos val="nextTo"/>
        <c:crossAx val="15390579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23C4A2-8715-4909-BDD4-BA051126823B}" type="datetimeFigureOut">
              <a:rPr lang="en-US" smtClean="0"/>
              <a:t>4/3/2021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DE7279-BDA2-4BD5-A36B-F6BB7DB2C68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DE7279-BDA2-4BD5-A36B-F6BB7DB2C687}" type="slidenum">
              <a:rPr lang="en-US" smtClean="0"/>
              <a:t>8</a:t>
            </a:fld>
            <a:endParaRPr lang="en-US"/>
          </a:p>
        </p:txBody>
      </p:sp>
    </p:spTree>
    <p:extLst>
      <p:ext uri="{BB962C8B-B14F-4D97-AF65-F5344CB8AC3E}">
        <p14:creationId xmlns:p14="http://schemas.microsoft.com/office/powerpoint/2010/main" val="2342224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DE7279-BDA2-4BD5-A36B-F6BB7DB2C687}" type="slidenum">
              <a:rPr lang="en-US" smtClean="0"/>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DE7279-BDA2-4BD5-A36B-F6BB7DB2C687}" type="slidenum">
              <a:rPr lang="en-US" smtClean="0"/>
              <a:t>19</a:t>
            </a:fld>
            <a:endParaRPr lang="en-US"/>
          </a:p>
        </p:txBody>
      </p:sp>
    </p:spTree>
    <p:extLst>
      <p:ext uri="{BB962C8B-B14F-4D97-AF65-F5344CB8AC3E}">
        <p14:creationId xmlns:p14="http://schemas.microsoft.com/office/powerpoint/2010/main" val="2342224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Medicine</a:t>
            </a:r>
          </a:p>
          <a:p>
            <a:endParaRPr lang="en-US" dirty="0"/>
          </a:p>
        </p:txBody>
      </p:sp>
      <p:sp>
        <p:nvSpPr>
          <p:cNvPr id="4" name="Slide Number Placeholder 3"/>
          <p:cNvSpPr>
            <a:spLocks noGrp="1"/>
          </p:cNvSpPr>
          <p:nvPr>
            <p:ph type="sldNum" sz="quarter" idx="10"/>
          </p:nvPr>
        </p:nvSpPr>
        <p:spPr/>
        <p:txBody>
          <a:bodyPr/>
          <a:lstStyle/>
          <a:p>
            <a:fld id="{BDDE7279-BDA2-4BD5-A36B-F6BB7DB2C687}" type="slidenum">
              <a:rPr lang="en-US" smtClean="0"/>
              <a:t>20</a:t>
            </a:fld>
            <a:endParaRPr lang="en-US"/>
          </a:p>
        </p:txBody>
      </p:sp>
    </p:spTree>
    <p:extLst>
      <p:ext uri="{BB962C8B-B14F-4D97-AF65-F5344CB8AC3E}">
        <p14:creationId xmlns:p14="http://schemas.microsoft.com/office/powerpoint/2010/main" val="682325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DE7279-BDA2-4BD5-A36B-F6BB7DB2C687}" type="slidenum">
              <a:rPr lang="en-US" smtClean="0"/>
              <a:t>28</a:t>
            </a:fld>
            <a:endParaRPr lang="en-US"/>
          </a:p>
        </p:txBody>
      </p:sp>
    </p:spTree>
    <p:extLst>
      <p:ext uri="{BB962C8B-B14F-4D97-AF65-F5344CB8AC3E}">
        <p14:creationId xmlns:p14="http://schemas.microsoft.com/office/powerpoint/2010/main" val="198430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DE7279-BDA2-4BD5-A36B-F6BB7DB2C687}" type="slidenum">
              <a:rPr lang="en-US" smtClean="0"/>
              <a:t>29</a:t>
            </a:fld>
            <a:endParaRPr lang="en-US"/>
          </a:p>
        </p:txBody>
      </p:sp>
    </p:spTree>
    <p:extLst>
      <p:ext uri="{BB962C8B-B14F-4D97-AF65-F5344CB8AC3E}">
        <p14:creationId xmlns:p14="http://schemas.microsoft.com/office/powerpoint/2010/main" val="3816112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DE7279-BDA2-4BD5-A36B-F6BB7DB2C687}" type="slidenum">
              <a:rPr lang="en-US" smtClean="0"/>
              <a:t>30</a:t>
            </a:fld>
            <a:endParaRPr lang="en-US"/>
          </a:p>
        </p:txBody>
      </p:sp>
    </p:spTree>
    <p:extLst>
      <p:ext uri="{BB962C8B-B14F-4D97-AF65-F5344CB8AC3E}">
        <p14:creationId xmlns:p14="http://schemas.microsoft.com/office/powerpoint/2010/main" val="4284981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DE7279-BDA2-4BD5-A36B-F6BB7DB2C687}" type="slidenum">
              <a:rPr lang="en-US" smtClean="0"/>
              <a:t>31</a:t>
            </a:fld>
            <a:endParaRPr lang="en-US"/>
          </a:p>
        </p:txBody>
      </p:sp>
    </p:spTree>
    <p:extLst>
      <p:ext uri="{BB962C8B-B14F-4D97-AF65-F5344CB8AC3E}">
        <p14:creationId xmlns:p14="http://schemas.microsoft.com/office/powerpoint/2010/main" val="2434932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DE7279-BDA2-4BD5-A36B-F6BB7DB2C687}" type="slidenum">
              <a:rPr lang="en-US" smtClean="0"/>
              <a:t>32</a:t>
            </a:fld>
            <a:endParaRPr lang="en-US"/>
          </a:p>
        </p:txBody>
      </p:sp>
    </p:spTree>
    <p:extLst>
      <p:ext uri="{BB962C8B-B14F-4D97-AF65-F5344CB8AC3E}">
        <p14:creationId xmlns:p14="http://schemas.microsoft.com/office/powerpoint/2010/main" val="1552994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C7FBB834-7044-4E0E-9516-CD9743347969}" type="datetimeFigureOut">
              <a:rPr lang="en-US" smtClean="0"/>
              <a:pPr/>
              <a:t>4/3/2021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30CB66-353A-43CF-A076-7A785E4FC2DF}" type="slidenum">
              <a:rPr lang="en-US" smtClean="0"/>
              <a:pPr/>
              <a:t>‹#›</a:t>
            </a:fld>
            <a:endParaRPr lang="en-US"/>
          </a:p>
        </p:txBody>
      </p:sp>
    </p:spTree>
    <p:extLst>
      <p:ext uri="{BB962C8B-B14F-4D97-AF65-F5344CB8AC3E}">
        <p14:creationId xmlns:p14="http://schemas.microsoft.com/office/powerpoint/2010/main" val="85121933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FBB834-7044-4E0E-9516-CD9743347969}" type="datetimeFigureOut">
              <a:rPr lang="en-US" smtClean="0"/>
              <a:pPr/>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30CB66-353A-43CF-A076-7A785E4FC2DF}" type="slidenum">
              <a:rPr lang="en-US" smtClean="0"/>
              <a:pPr/>
              <a:t>‹#›</a:t>
            </a:fld>
            <a:endParaRPr lang="en-US"/>
          </a:p>
        </p:txBody>
      </p:sp>
    </p:spTree>
    <p:extLst>
      <p:ext uri="{BB962C8B-B14F-4D97-AF65-F5344CB8AC3E}">
        <p14:creationId xmlns:p14="http://schemas.microsoft.com/office/powerpoint/2010/main" val="2675855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FBB834-7044-4E0E-9516-CD9743347969}" type="datetimeFigureOut">
              <a:rPr lang="en-US" smtClean="0"/>
              <a:pPr/>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30CB66-353A-43CF-A076-7A785E4FC2DF}" type="slidenum">
              <a:rPr lang="en-US" smtClean="0"/>
              <a:pPr/>
              <a:t>‹#›</a:t>
            </a:fld>
            <a:endParaRPr lang="en-US"/>
          </a:p>
        </p:txBody>
      </p:sp>
    </p:spTree>
    <p:extLst>
      <p:ext uri="{BB962C8B-B14F-4D97-AF65-F5344CB8AC3E}">
        <p14:creationId xmlns:p14="http://schemas.microsoft.com/office/powerpoint/2010/main" val="21652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slide">
    <p:spTree>
      <p:nvGrpSpPr>
        <p:cNvPr id="1" name=""/>
        <p:cNvGrpSpPr/>
        <p:nvPr/>
      </p:nvGrpSpPr>
      <p:grpSpPr>
        <a:xfrm>
          <a:off x="0" y="0"/>
          <a:ext cx="0" cy="0"/>
          <a:chOff x="0" y="0"/>
          <a:chExt cx="0" cy="0"/>
        </a:xfrm>
      </p:grpSpPr>
      <p:sp>
        <p:nvSpPr>
          <p:cNvPr id="17" name="Rectangle 16"/>
          <p:cNvSpPr/>
          <p:nvPr userDrawn="1"/>
        </p:nvSpPr>
        <p:spPr>
          <a:xfrm>
            <a:off x="0" y="6210000"/>
            <a:ext cx="9144000" cy="64800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1" name="Picture 20"/>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276132" y="6360153"/>
            <a:ext cx="1138098" cy="31877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ext Placeholder 2"/>
          <p:cNvSpPr>
            <a:spLocks noGrp="1"/>
          </p:cNvSpPr>
          <p:nvPr>
            <p:ph type="body" sz="quarter" idx="10" hasCustomPrompt="1"/>
          </p:nvPr>
        </p:nvSpPr>
        <p:spPr>
          <a:xfrm>
            <a:off x="720000" y="504000"/>
            <a:ext cx="7704000" cy="576000"/>
          </a:xfrm>
        </p:spPr>
        <p:txBody>
          <a:bodyPr/>
          <a:lstStyle>
            <a:lvl1pPr marL="0" indent="0" algn="l">
              <a:buNone/>
              <a:defRPr sz="3000" b="1">
                <a:solidFill>
                  <a:schemeClr val="accent1"/>
                </a:solidFill>
              </a:defRPr>
            </a:lvl1pPr>
            <a:lvl2pPr marL="457200" indent="0" algn="l">
              <a:buNone/>
              <a:defRPr sz="3200" b="1">
                <a:solidFill>
                  <a:schemeClr val="accent1"/>
                </a:solidFill>
              </a:defRPr>
            </a:lvl2pPr>
            <a:lvl3pPr marL="914400" indent="0" algn="l">
              <a:buNone/>
              <a:defRPr sz="3200" b="1">
                <a:solidFill>
                  <a:schemeClr val="accent1"/>
                </a:solidFill>
              </a:defRPr>
            </a:lvl3pPr>
            <a:lvl4pPr marL="1371600" indent="0" algn="l">
              <a:buNone/>
              <a:defRPr sz="3200" b="1">
                <a:solidFill>
                  <a:schemeClr val="accent1"/>
                </a:solidFill>
              </a:defRPr>
            </a:lvl4pPr>
            <a:lvl5pPr marL="1828800" indent="0" algn="l">
              <a:buNone/>
              <a:defRPr sz="3200" b="1">
                <a:solidFill>
                  <a:schemeClr val="accent1"/>
                </a:solidFill>
              </a:defRPr>
            </a:lvl5pPr>
          </a:lstStyle>
          <a:p>
            <a:pPr lvl="0"/>
            <a:r>
              <a:rPr lang="en-GB" dirty="0"/>
              <a:t>[Text slide – enter e]</a:t>
            </a:r>
            <a:endParaRPr lang="en-US" dirty="0"/>
          </a:p>
        </p:txBody>
      </p:sp>
      <p:sp>
        <p:nvSpPr>
          <p:cNvPr id="8" name="TextBox 7"/>
          <p:cNvSpPr txBox="1"/>
          <p:nvPr userDrawn="1"/>
        </p:nvSpPr>
        <p:spPr>
          <a:xfrm>
            <a:off x="729939" y="6382682"/>
            <a:ext cx="255900" cy="322385"/>
          </a:xfrm>
          <a:prstGeom prst="rect">
            <a:avLst/>
          </a:prstGeom>
          <a:noFill/>
        </p:spPr>
        <p:txBody>
          <a:bodyPr wrap="square" lIns="0" tIns="0" rIns="0" bIns="0" rtlCol="0" anchor="ctr" anchorCtr="0">
            <a:noAutofit/>
          </a:bodyPr>
          <a:lstStyle/>
          <a:p>
            <a:pPr algn="l"/>
            <a:fld id="{59BF3CEE-72ED-4AC1-A553-43DFD3F6741F}" type="slidenum">
              <a:rPr lang="en-GB" sz="800" b="1" smtClean="0">
                <a:solidFill>
                  <a:schemeClr val="tx1">
                    <a:lumMod val="20000"/>
                    <a:lumOff val="80000"/>
                  </a:schemeClr>
                </a:solidFill>
              </a:rPr>
              <a:pPr algn="l"/>
              <a:t>‹#›</a:t>
            </a:fld>
            <a:endParaRPr lang="en-GB" sz="800" b="1" dirty="0">
              <a:solidFill>
                <a:schemeClr val="tx1">
                  <a:lumMod val="20000"/>
                  <a:lumOff val="80000"/>
                </a:schemeClr>
              </a:solidFill>
            </a:endParaRPr>
          </a:p>
        </p:txBody>
      </p:sp>
      <p:sp>
        <p:nvSpPr>
          <p:cNvPr id="3" name="Text Placeholder 2"/>
          <p:cNvSpPr>
            <a:spLocks noGrp="1"/>
          </p:cNvSpPr>
          <p:nvPr>
            <p:ph type="body" sz="quarter" idx="11" hasCustomPrompt="1"/>
          </p:nvPr>
        </p:nvSpPr>
        <p:spPr>
          <a:xfrm>
            <a:off x="720725" y="1620000"/>
            <a:ext cx="7702550" cy="4327451"/>
          </a:xfrm>
        </p:spPr>
        <p:txBody>
          <a:bodyPr/>
          <a:lstStyle>
            <a:lvl1pPr marL="0" indent="0">
              <a:buFont typeface="Arial" charse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[Body text]</a:t>
            </a:r>
          </a:p>
        </p:txBody>
      </p:sp>
    </p:spTree>
    <p:extLst>
      <p:ext uri="{BB962C8B-B14F-4D97-AF65-F5344CB8AC3E}">
        <p14:creationId xmlns:p14="http://schemas.microsoft.com/office/powerpoint/2010/main" val="936354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FBB834-7044-4E0E-9516-CD9743347969}" type="datetimeFigureOut">
              <a:rPr lang="en-US" smtClean="0"/>
              <a:pPr/>
              <a:t>4/3/2021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30CB66-353A-43CF-A076-7A785E4FC2DF}" type="slidenum">
              <a:rPr lang="en-US" smtClean="0"/>
              <a:pPr/>
              <a:t>‹#›</a:t>
            </a:fld>
            <a:endParaRPr lang="en-US"/>
          </a:p>
        </p:txBody>
      </p:sp>
    </p:spTree>
    <p:extLst>
      <p:ext uri="{BB962C8B-B14F-4D97-AF65-F5344CB8AC3E}">
        <p14:creationId xmlns:p14="http://schemas.microsoft.com/office/powerpoint/2010/main" val="677200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C7FBB834-7044-4E0E-9516-CD9743347969}" type="datetimeFigureOut">
              <a:rPr lang="en-US" smtClean="0"/>
              <a:pPr/>
              <a:t>4/3/2021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30CB66-353A-43CF-A076-7A785E4FC2DF}" type="slidenum">
              <a:rPr lang="en-US" smtClean="0"/>
              <a:pPr/>
              <a:t>‹#›</a:t>
            </a:fld>
            <a:endParaRPr lang="en-US"/>
          </a:p>
        </p:txBody>
      </p:sp>
    </p:spTree>
    <p:extLst>
      <p:ext uri="{BB962C8B-B14F-4D97-AF65-F5344CB8AC3E}">
        <p14:creationId xmlns:p14="http://schemas.microsoft.com/office/powerpoint/2010/main" val="381240676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C7FBB834-7044-4E0E-9516-CD9743347969}" type="datetimeFigureOut">
              <a:rPr lang="en-US" smtClean="0"/>
              <a:pPr/>
              <a:t>4/3/2021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2530CB66-353A-43CF-A076-7A785E4FC2DF}" type="slidenum">
              <a:rPr lang="en-US" smtClean="0"/>
              <a:pPr/>
              <a:t>‹#›</a:t>
            </a:fld>
            <a:endParaRPr lang="en-US"/>
          </a:p>
        </p:txBody>
      </p:sp>
    </p:spTree>
    <p:extLst>
      <p:ext uri="{BB962C8B-B14F-4D97-AF65-F5344CB8AC3E}">
        <p14:creationId xmlns:p14="http://schemas.microsoft.com/office/powerpoint/2010/main" val="295814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C7FBB834-7044-4E0E-9516-CD9743347969}" type="datetimeFigureOut">
              <a:rPr lang="en-US" smtClean="0"/>
              <a:pPr/>
              <a:t>4/3/2021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30CB66-353A-43CF-A076-7A785E4FC2DF}"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847529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FBB834-7044-4E0E-9516-CD9743347969}" type="datetimeFigureOut">
              <a:rPr lang="en-US" smtClean="0"/>
              <a:pPr/>
              <a:t>4/3/2021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30CB66-353A-43CF-A076-7A785E4FC2DF}" type="slidenum">
              <a:rPr lang="en-US" smtClean="0"/>
              <a:pPr/>
              <a:t>‹#›</a:t>
            </a:fld>
            <a:endParaRPr lang="en-US"/>
          </a:p>
        </p:txBody>
      </p:sp>
    </p:spTree>
    <p:extLst>
      <p:ext uri="{BB962C8B-B14F-4D97-AF65-F5344CB8AC3E}">
        <p14:creationId xmlns:p14="http://schemas.microsoft.com/office/powerpoint/2010/main" val="763923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FBB834-7044-4E0E-9516-CD9743347969}" type="datetimeFigureOut">
              <a:rPr lang="en-US" smtClean="0"/>
              <a:pPr/>
              <a:t>4/3/2021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30CB66-353A-43CF-A076-7A785E4FC2DF}" type="slidenum">
              <a:rPr lang="en-US" smtClean="0"/>
              <a:pPr/>
              <a:t>‹#›</a:t>
            </a:fld>
            <a:endParaRPr lang="en-US"/>
          </a:p>
        </p:txBody>
      </p:sp>
    </p:spTree>
    <p:extLst>
      <p:ext uri="{BB962C8B-B14F-4D97-AF65-F5344CB8AC3E}">
        <p14:creationId xmlns:p14="http://schemas.microsoft.com/office/powerpoint/2010/main" val="2402084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C7FBB834-7044-4E0E-9516-CD9743347969}" type="datetimeFigureOut">
              <a:rPr lang="en-US" smtClean="0"/>
              <a:pPr/>
              <a:t>4/3/2021</a:t>
            </a:fld>
            <a:endParaRPr lang="en-US"/>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2530CB66-353A-43CF-A076-7A785E4FC2DF}" type="slidenum">
              <a:rPr lang="en-US" smtClean="0"/>
              <a:pPr/>
              <a:t>‹#›</a:t>
            </a:fld>
            <a:endParaRPr lang="en-US"/>
          </a:p>
        </p:txBody>
      </p:sp>
    </p:spTree>
    <p:extLst>
      <p:ext uri="{BB962C8B-B14F-4D97-AF65-F5344CB8AC3E}">
        <p14:creationId xmlns:p14="http://schemas.microsoft.com/office/powerpoint/2010/main" val="2520749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C7FBB834-7044-4E0E-9516-CD9743347969}" type="datetimeFigureOut">
              <a:rPr lang="en-US" smtClean="0"/>
              <a:pPr/>
              <a:t>4/3/2021</a:t>
            </a:fld>
            <a:endParaRPr lang="en-US"/>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2530CB66-353A-43CF-A076-7A785E4FC2DF}" type="slidenum">
              <a:rPr lang="en-US" smtClean="0"/>
              <a:pPr/>
              <a:t>‹#›</a:t>
            </a:fld>
            <a:endParaRPr lang="en-US"/>
          </a:p>
        </p:txBody>
      </p:sp>
    </p:spTree>
    <p:extLst>
      <p:ext uri="{BB962C8B-B14F-4D97-AF65-F5344CB8AC3E}">
        <p14:creationId xmlns:p14="http://schemas.microsoft.com/office/powerpoint/2010/main" val="786482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C7FBB834-7044-4E0E-9516-CD9743347969}" type="datetimeFigureOut">
              <a:rPr lang="en-US" smtClean="0"/>
              <a:pPr/>
              <a:t>4/3/2021</a:t>
            </a:fld>
            <a:endParaRPr lang="en-US"/>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2530CB66-353A-43CF-A076-7A785E4FC2DF}" type="slidenum">
              <a:rPr lang="en-US" smtClean="0"/>
              <a:pPr/>
              <a:t>‹#›</a:t>
            </a:fld>
            <a:endParaRPr lang="en-US"/>
          </a:p>
        </p:txBody>
      </p:sp>
    </p:spTree>
    <p:extLst>
      <p:ext uri="{BB962C8B-B14F-4D97-AF65-F5344CB8AC3E}">
        <p14:creationId xmlns:p14="http://schemas.microsoft.com/office/powerpoint/2010/main" val="40777581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772400" cy="2286000"/>
          </a:xfrm>
        </p:spPr>
        <p:txBody>
          <a:bodyPr>
            <a:normAutofit fontScale="90000"/>
          </a:bodyPr>
          <a:lstStyle/>
          <a:p>
            <a:br>
              <a:rPr lang="en-US" sz="4000" b="1" dirty="0">
                <a:latin typeface="Times New Roman" pitchFamily="18" charset="0"/>
                <a:cs typeface="Times New Roman" pitchFamily="18" charset="0"/>
              </a:rPr>
            </a:br>
            <a:br>
              <a:rPr lang="en-US" sz="4000" b="1" dirty="0">
                <a:latin typeface="Times New Roman" pitchFamily="18" charset="0"/>
                <a:cs typeface="Times New Roman" pitchFamily="18" charset="0"/>
              </a:rPr>
            </a:br>
            <a:r>
              <a:rPr lang="en-US" sz="3600" b="1" dirty="0">
                <a:latin typeface="Arial" panose="020B0604020202020204" pitchFamily="34" charset="0"/>
                <a:cs typeface="Arial" panose="020B0604020202020204" pitchFamily="34" charset="0"/>
              </a:rPr>
              <a:t>Lecture 4:  Health System and Bangladesh </a:t>
            </a:r>
            <a:br>
              <a:rPr lang="en-US" sz="4000" b="1" dirty="0">
                <a:latin typeface="Times New Roman" pitchFamily="18" charset="0"/>
                <a:cs typeface="Times New Roman" pitchFamily="18" charset="0"/>
              </a:rPr>
            </a:br>
            <a:br>
              <a:rPr lang="en-US" sz="4000" b="1" dirty="0">
                <a:latin typeface="Times New Roman" pitchFamily="18" charset="0"/>
                <a:cs typeface="Times New Roman" pitchFamily="18" charset="0"/>
              </a:rPr>
            </a:br>
            <a:br>
              <a:rPr lang="en-US" sz="4000" dirty="0">
                <a:latin typeface="Times New Roman" pitchFamily="18" charset="0"/>
                <a:cs typeface="Times New Roman" pitchFamily="18" charset="0"/>
              </a:rPr>
            </a:br>
            <a:endParaRPr lang="en-US" sz="4000"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4343400"/>
            <a:ext cx="6400800" cy="1752600"/>
          </a:xfrm>
        </p:spPr>
        <p:txBody>
          <a:bodyPr>
            <a:normAutofit fontScale="92500" lnSpcReduction="20000"/>
          </a:bodyPr>
          <a:lstStyle/>
          <a:p>
            <a:r>
              <a:rPr lang="en-US" sz="2800" dirty="0"/>
              <a:t>Course: Introduction to Health </a:t>
            </a:r>
          </a:p>
          <a:p>
            <a:r>
              <a:rPr lang="en-US" sz="2800" dirty="0" err="1"/>
              <a:t>Bakibillah</a:t>
            </a:r>
            <a:r>
              <a:rPr lang="en-US" sz="2800" dirty="0"/>
              <a:t> </a:t>
            </a:r>
          </a:p>
          <a:p>
            <a:r>
              <a:rPr lang="en-US" sz="2800" dirty="0"/>
              <a:t>Lecturer, Dept. of Public Health, </a:t>
            </a:r>
          </a:p>
          <a:p>
            <a:r>
              <a:rPr lang="en-US" sz="2800" dirty="0"/>
              <a:t>Daffodil International University</a:t>
            </a:r>
            <a:endParaRPr lang="en-US" sz="2800" dirty="0">
              <a:solidFill>
                <a:schemeClr val="tx1"/>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46AEB-DFDF-4D9E-B386-AB345BA492CE}"/>
              </a:ext>
            </a:extLst>
          </p:cNvPr>
          <p:cNvSpPr>
            <a:spLocks noGrp="1"/>
          </p:cNvSpPr>
          <p:nvPr>
            <p:ph type="title"/>
          </p:nvPr>
        </p:nvSpPr>
        <p:spPr/>
        <p:txBody>
          <a:bodyPr/>
          <a:lstStyle/>
          <a:p>
            <a:r>
              <a:rPr lang="en-US" dirty="0"/>
              <a:t>Six building blocks of health systems</a:t>
            </a:r>
          </a:p>
        </p:txBody>
      </p:sp>
      <p:sp>
        <p:nvSpPr>
          <p:cNvPr id="3" name="Content Placeholder 2">
            <a:extLst>
              <a:ext uri="{FF2B5EF4-FFF2-40B4-BE49-F238E27FC236}">
                <a16:creationId xmlns:a16="http://schemas.microsoft.com/office/drawing/2014/main" id="{103556D7-2858-42AD-B03D-4833F3406CA0}"/>
              </a:ext>
            </a:extLst>
          </p:cNvPr>
          <p:cNvSpPr>
            <a:spLocks noGrp="1"/>
          </p:cNvSpPr>
          <p:nvPr>
            <p:ph idx="1"/>
          </p:nvPr>
        </p:nvSpPr>
        <p:spPr/>
        <p:txBody>
          <a:bodyPr/>
          <a:lstStyle/>
          <a:p>
            <a:pPr marL="514350" lvl="0" indent="-514350">
              <a:spcBef>
                <a:spcPts val="0"/>
              </a:spcBef>
              <a:buClrTx/>
              <a:buFont typeface="+mj-lt"/>
              <a:buAutoNum type="arabicPeriod"/>
              <a:defRPr/>
            </a:pPr>
            <a:r>
              <a:rPr lang="en-US" sz="2800" kern="0" dirty="0">
                <a:solidFill>
                  <a:sysClr val="windowText" lastClr="000000"/>
                </a:solidFill>
                <a:latin typeface="Calibri" pitchFamily="34" charset="0"/>
              </a:rPr>
              <a:t>Service delivery</a:t>
            </a:r>
          </a:p>
          <a:p>
            <a:pPr marL="514350" lvl="0" indent="-514350">
              <a:spcBef>
                <a:spcPts val="0"/>
              </a:spcBef>
              <a:buClrTx/>
              <a:buFont typeface="+mj-lt"/>
              <a:buAutoNum type="arabicPeriod"/>
              <a:defRPr/>
            </a:pPr>
            <a:r>
              <a:rPr lang="en-US" sz="2800" kern="0" dirty="0">
                <a:solidFill>
                  <a:sysClr val="windowText" lastClr="000000"/>
                </a:solidFill>
                <a:latin typeface="Calibri" pitchFamily="34" charset="0"/>
              </a:rPr>
              <a:t>Health workforce</a:t>
            </a:r>
          </a:p>
          <a:p>
            <a:pPr marL="514350" lvl="0" indent="-514350">
              <a:spcBef>
                <a:spcPts val="0"/>
              </a:spcBef>
              <a:buClrTx/>
              <a:buFont typeface="+mj-lt"/>
              <a:buAutoNum type="arabicPeriod"/>
              <a:defRPr/>
            </a:pPr>
            <a:r>
              <a:rPr lang="en-US" sz="2800" kern="0" dirty="0">
                <a:solidFill>
                  <a:sysClr val="windowText" lastClr="000000"/>
                </a:solidFill>
                <a:latin typeface="Calibri" pitchFamily="34" charset="0"/>
              </a:rPr>
              <a:t>Information</a:t>
            </a:r>
          </a:p>
          <a:p>
            <a:pPr marL="514350" lvl="0" indent="-514350">
              <a:spcBef>
                <a:spcPts val="0"/>
              </a:spcBef>
              <a:buClrTx/>
              <a:buFont typeface="+mj-lt"/>
              <a:buAutoNum type="arabicPeriod"/>
              <a:defRPr/>
            </a:pPr>
            <a:r>
              <a:rPr lang="en-US" sz="2800" kern="0" dirty="0">
                <a:solidFill>
                  <a:sysClr val="windowText" lastClr="000000"/>
                </a:solidFill>
                <a:latin typeface="Calibri" pitchFamily="34" charset="0"/>
              </a:rPr>
              <a:t>Medicines, vaccines, technologies</a:t>
            </a:r>
          </a:p>
          <a:p>
            <a:pPr marL="514350" lvl="0" indent="-514350">
              <a:spcBef>
                <a:spcPts val="0"/>
              </a:spcBef>
              <a:buClrTx/>
              <a:buFont typeface="+mj-lt"/>
              <a:buAutoNum type="arabicPeriod"/>
              <a:defRPr/>
            </a:pPr>
            <a:r>
              <a:rPr lang="en-US" sz="2800" kern="0" dirty="0">
                <a:solidFill>
                  <a:sysClr val="windowText" lastClr="000000"/>
                </a:solidFill>
                <a:latin typeface="Calibri" pitchFamily="34" charset="0"/>
              </a:rPr>
              <a:t>Health financing</a:t>
            </a:r>
          </a:p>
          <a:p>
            <a:pPr marL="514350" lvl="0" indent="-514350">
              <a:spcBef>
                <a:spcPts val="0"/>
              </a:spcBef>
              <a:buClrTx/>
              <a:buFont typeface="+mj-lt"/>
              <a:buAutoNum type="arabicPeriod"/>
              <a:defRPr/>
            </a:pPr>
            <a:r>
              <a:rPr lang="en-US" sz="2800" kern="0" dirty="0">
                <a:solidFill>
                  <a:sysClr val="windowText" lastClr="000000"/>
                </a:solidFill>
                <a:latin typeface="Calibri" pitchFamily="34" charset="0"/>
              </a:rPr>
              <a:t>Governance and stewardship</a:t>
            </a:r>
          </a:p>
          <a:p>
            <a:endParaRPr lang="en-US" dirty="0"/>
          </a:p>
        </p:txBody>
      </p:sp>
    </p:spTree>
    <p:extLst>
      <p:ext uri="{BB962C8B-B14F-4D97-AF65-F5344CB8AC3E}">
        <p14:creationId xmlns:p14="http://schemas.microsoft.com/office/powerpoint/2010/main" val="1207791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Service delivery</a:t>
            </a:r>
          </a:p>
        </p:txBody>
      </p:sp>
      <p:sp>
        <p:nvSpPr>
          <p:cNvPr id="3" name="Content Placeholder 2"/>
          <p:cNvSpPr>
            <a:spLocks noGrp="1"/>
          </p:cNvSpPr>
          <p:nvPr>
            <p:ph idx="1"/>
          </p:nvPr>
        </p:nvSpPr>
        <p:spPr/>
        <p:txBody>
          <a:bodyPr>
            <a:normAutofit/>
          </a:bodyPr>
          <a:lstStyle/>
          <a:p>
            <a:pPr algn="just"/>
            <a:r>
              <a:rPr lang="en-US" sz="2800" dirty="0">
                <a:latin typeface="Arial" panose="020B0604020202020204" pitchFamily="34" charset="0"/>
                <a:cs typeface="Arial" panose="020B0604020202020204" pitchFamily="34" charset="0"/>
              </a:rPr>
              <a:t>Good health services are those which deliver effective, safe, quality personal and non-personal health interventions to those who need them, when and where needed, with minimum waste of resources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Health workforce</a:t>
            </a:r>
          </a:p>
        </p:txBody>
      </p:sp>
      <p:sp>
        <p:nvSpPr>
          <p:cNvPr id="3" name="Content Placeholder 2"/>
          <p:cNvSpPr>
            <a:spLocks noGrp="1"/>
          </p:cNvSpPr>
          <p:nvPr>
            <p:ph idx="1"/>
          </p:nvPr>
        </p:nvSpPr>
        <p:spPr>
          <a:xfrm>
            <a:off x="685800" y="2438400"/>
            <a:ext cx="8001000" cy="3962400"/>
          </a:xfrm>
        </p:spPr>
        <p:txBody>
          <a:bodyPr>
            <a:noAutofit/>
          </a:bodyPr>
          <a:lstStyle/>
          <a:p>
            <a:pPr algn="just"/>
            <a:r>
              <a:rPr lang="en-US" sz="2800" dirty="0">
                <a:latin typeface="Arial" panose="020B0604020202020204" pitchFamily="34" charset="0"/>
                <a:cs typeface="Arial" panose="020B0604020202020204" pitchFamily="34" charset="0"/>
              </a:rPr>
              <a:t>A well-performing health workforce is one which works in ways that are responsive, fair and efficient to achieve the best health outcomes possible, given available resources and circumstance, i.e. there are sufficient numbers and mix of staff, fairly distributed; they are competent, responsive and productive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GB" sz="3200" b="1" dirty="0">
                <a:latin typeface="Arial" panose="020B0604020202020204" pitchFamily="34" charset="0"/>
                <a:cs typeface="Arial" panose="020B0604020202020204" pitchFamily="34" charset="0"/>
              </a:rPr>
              <a:t>Information system</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76400"/>
            <a:ext cx="8229600" cy="4572000"/>
          </a:xfrm>
        </p:spPr>
        <p:txBody>
          <a:bodyPr>
            <a:noAutofit/>
          </a:bodyPr>
          <a:lstStyle/>
          <a:p>
            <a:pPr algn="just"/>
            <a:endParaRPr lang="en-US" dirty="0"/>
          </a:p>
          <a:p>
            <a:pPr algn="just"/>
            <a:r>
              <a:rPr lang="en-US" sz="2800" dirty="0">
                <a:latin typeface="Arial" panose="020B0604020202020204" pitchFamily="34" charset="0"/>
                <a:cs typeface="Arial" panose="020B0604020202020204" pitchFamily="34" charset="0"/>
              </a:rPr>
              <a:t>A well-functioning health information system is one that ensures the production, analysis, dissemination and use of reliable and timely information on health determinants, health systems performance and health status</a:t>
            </a:r>
            <a:endParaRPr lang="en-GB" sz="28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itchFamily="34" charset="0"/>
            </a:endParaRPr>
          </a:p>
          <a:p>
            <a:pPr marL="0" indent="0" algn="just">
              <a:buNone/>
            </a:pP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29C97-F922-4253-A9DF-38CBDD07C948}"/>
              </a:ext>
            </a:extLst>
          </p:cNvPr>
          <p:cNvSpPr>
            <a:spLocks noGrp="1"/>
          </p:cNvSpPr>
          <p:nvPr>
            <p:ph type="title"/>
          </p:nvPr>
        </p:nvSpPr>
        <p:spPr/>
        <p:txBody>
          <a:bodyPr>
            <a:normAutofit fontScale="90000"/>
          </a:bodyPr>
          <a:lstStyle/>
          <a:p>
            <a:r>
              <a:rPr lang="en-US" sz="3200" b="1" dirty="0">
                <a:latin typeface="Arial" panose="020B0604020202020204" pitchFamily="34" charset="0"/>
                <a:cs typeface="Arial" panose="020B0604020202020204" pitchFamily="34" charset="0"/>
              </a:rPr>
              <a:t>Medical products, vaccines and technologies</a:t>
            </a:r>
          </a:p>
        </p:txBody>
      </p:sp>
      <p:sp>
        <p:nvSpPr>
          <p:cNvPr id="4" name="Content Placeholder 3">
            <a:extLst>
              <a:ext uri="{FF2B5EF4-FFF2-40B4-BE49-F238E27FC236}">
                <a16:creationId xmlns:a16="http://schemas.microsoft.com/office/drawing/2014/main" id="{49D0A1A0-DF1F-40F6-8111-D1ED9DE9DA82}"/>
              </a:ext>
            </a:extLst>
          </p:cNvPr>
          <p:cNvSpPr>
            <a:spLocks noGrp="1"/>
          </p:cNvSpPr>
          <p:nvPr>
            <p:ph idx="1"/>
          </p:nvPr>
        </p:nvSpPr>
        <p:spPr>
          <a:xfrm>
            <a:off x="990601" y="2638045"/>
            <a:ext cx="6553200" cy="3101983"/>
          </a:xfrm>
        </p:spPr>
        <p:txBody>
          <a:bodyPr>
            <a:normAutofit/>
          </a:bodyPr>
          <a:lstStyle/>
          <a:p>
            <a:pPr algn="just"/>
            <a:r>
              <a:rPr lang="en-US" sz="2800" dirty="0">
                <a:latin typeface="Arial" panose="020B0604020202020204" pitchFamily="34" charset="0"/>
                <a:cs typeface="Arial" panose="020B0604020202020204" pitchFamily="34" charset="0"/>
              </a:rPr>
              <a:t>A well-functioning health system ensures equitable access to essential medical products, vaccines and technologies of assured quality, safety, efficacy and cost-effectiveness, and their scientifically sound and cost-effective use</a:t>
            </a:r>
          </a:p>
        </p:txBody>
      </p:sp>
    </p:spTree>
    <p:extLst>
      <p:ext uri="{BB962C8B-B14F-4D97-AF65-F5344CB8AC3E}">
        <p14:creationId xmlns:p14="http://schemas.microsoft.com/office/powerpoint/2010/main" val="2633787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82655-7F7E-4809-B35C-9112495B51CA}"/>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Financing</a:t>
            </a:r>
          </a:p>
        </p:txBody>
      </p:sp>
      <p:sp>
        <p:nvSpPr>
          <p:cNvPr id="3" name="Content Placeholder 2">
            <a:extLst>
              <a:ext uri="{FF2B5EF4-FFF2-40B4-BE49-F238E27FC236}">
                <a16:creationId xmlns:a16="http://schemas.microsoft.com/office/drawing/2014/main" id="{C2C4473E-EADA-4B03-8061-2D97F7580201}"/>
              </a:ext>
            </a:extLst>
          </p:cNvPr>
          <p:cNvSpPr>
            <a:spLocks noGrp="1"/>
          </p:cNvSpPr>
          <p:nvPr>
            <p:ph idx="1"/>
          </p:nvPr>
        </p:nvSpPr>
        <p:spPr>
          <a:xfrm>
            <a:off x="1066801" y="2638045"/>
            <a:ext cx="6477000" cy="3101983"/>
          </a:xfrm>
        </p:spPr>
        <p:txBody>
          <a:bodyPr>
            <a:normAutofit/>
          </a:bodyPr>
          <a:lstStyle/>
          <a:p>
            <a:pPr algn="just"/>
            <a:r>
              <a:rPr lang="en-US" sz="2800" dirty="0">
                <a:latin typeface="Arial" panose="020B0604020202020204" pitchFamily="34" charset="0"/>
                <a:cs typeface="Arial" panose="020B0604020202020204" pitchFamily="34" charset="0"/>
              </a:rPr>
              <a:t>A good health financing system raises adequate funds for health, in ways that ensure people can use needed services, and are protected from financial catastrophe or impoverishment associated with having to pay for them</a:t>
            </a:r>
          </a:p>
        </p:txBody>
      </p:sp>
    </p:spTree>
    <p:extLst>
      <p:ext uri="{BB962C8B-B14F-4D97-AF65-F5344CB8AC3E}">
        <p14:creationId xmlns:p14="http://schemas.microsoft.com/office/powerpoint/2010/main" val="172247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82655-7F7E-4809-B35C-9112495B51CA}"/>
              </a:ext>
            </a:extLst>
          </p:cNvPr>
          <p:cNvSpPr>
            <a:spLocks noGrp="1"/>
          </p:cNvSpPr>
          <p:nvPr>
            <p:ph type="title"/>
          </p:nvPr>
        </p:nvSpPr>
        <p:spPr/>
        <p:txBody>
          <a:bodyPr>
            <a:normAutofit fontScale="90000"/>
          </a:bodyPr>
          <a:lstStyle/>
          <a:p>
            <a:r>
              <a:rPr lang="en-US" sz="3200" b="1" dirty="0">
                <a:latin typeface="Arial" panose="020B0604020202020204" pitchFamily="34" charset="0"/>
                <a:cs typeface="Arial" panose="020B0604020202020204" pitchFamily="34" charset="0"/>
              </a:rPr>
              <a:t>Leadership and governance</a:t>
            </a:r>
          </a:p>
        </p:txBody>
      </p:sp>
      <p:sp>
        <p:nvSpPr>
          <p:cNvPr id="3" name="Content Placeholder 2">
            <a:extLst>
              <a:ext uri="{FF2B5EF4-FFF2-40B4-BE49-F238E27FC236}">
                <a16:creationId xmlns:a16="http://schemas.microsoft.com/office/drawing/2014/main" id="{C2C4473E-EADA-4B03-8061-2D97F7580201}"/>
              </a:ext>
            </a:extLst>
          </p:cNvPr>
          <p:cNvSpPr>
            <a:spLocks noGrp="1"/>
          </p:cNvSpPr>
          <p:nvPr>
            <p:ph idx="1"/>
          </p:nvPr>
        </p:nvSpPr>
        <p:spPr>
          <a:xfrm>
            <a:off x="1606045" y="2638045"/>
            <a:ext cx="6699755" cy="3101983"/>
          </a:xfrm>
        </p:spPr>
        <p:txBody>
          <a:bodyPr>
            <a:normAutofit/>
          </a:bodyPr>
          <a:lstStyle/>
          <a:p>
            <a:pPr algn="just"/>
            <a:r>
              <a:rPr lang="en-US" sz="2800" dirty="0">
                <a:latin typeface="Arial" panose="020B0604020202020204" pitchFamily="34" charset="0"/>
                <a:cs typeface="Arial" panose="020B0604020202020204" pitchFamily="34" charset="0"/>
              </a:rPr>
              <a:t>Leadership and governance involves ensuring strategic policy frameworks exist and are combined with effective oversight, coalition-building, the provision of appropriate regulations and incentives, attention to system-design, and accountability</a:t>
            </a:r>
          </a:p>
        </p:txBody>
      </p:sp>
    </p:spTree>
    <p:extLst>
      <p:ext uri="{BB962C8B-B14F-4D97-AF65-F5344CB8AC3E}">
        <p14:creationId xmlns:p14="http://schemas.microsoft.com/office/powerpoint/2010/main" val="251376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20725" y="0"/>
            <a:ext cx="7704000" cy="470647"/>
          </a:xfrm>
        </p:spPr>
        <p:txBody>
          <a:bodyPr>
            <a:normAutofit fontScale="92500" lnSpcReduction="10000"/>
          </a:bodyPr>
          <a:lstStyle/>
          <a:p>
            <a:r>
              <a:rPr lang="en-US" sz="2800" dirty="0"/>
              <a:t>Indicators for Monitoring HS Building Blocks</a:t>
            </a:r>
            <a:endParaRPr lang="en-US" dirty="0"/>
          </a:p>
        </p:txBody>
      </p:sp>
      <p:sp>
        <p:nvSpPr>
          <p:cNvPr id="3" name="Text Placeholder 2"/>
          <p:cNvSpPr>
            <a:spLocks noGrp="1"/>
          </p:cNvSpPr>
          <p:nvPr>
            <p:ph type="body" sz="quarter" idx="11"/>
          </p:nvPr>
        </p:nvSpPr>
        <p:spPr/>
        <p:txBody>
          <a:bodyPr/>
          <a:lstStyle/>
          <a:p>
            <a:endParaRPr lang="en-US" dirty="0"/>
          </a:p>
        </p:txBody>
      </p:sp>
      <p:graphicFrame>
        <p:nvGraphicFramePr>
          <p:cNvPr id="4" name="Content Placeholder 3"/>
          <p:cNvGraphicFramePr>
            <a:graphicFrameLocks noGrp="1"/>
          </p:cNvGraphicFramePr>
          <p:nvPr>
            <p:ph idx="1"/>
          </p:nvPr>
        </p:nvGraphicFramePr>
        <p:xfrm>
          <a:off x="0" y="470646"/>
          <a:ext cx="9144000" cy="5743188"/>
        </p:xfrm>
        <a:graphic>
          <a:graphicData uri="http://schemas.openxmlformats.org/drawingml/2006/table">
            <a:tbl>
              <a:tblPr firstRow="1" bandRow="1">
                <a:tableStyleId>{5C22544A-7EE6-4342-B048-85BDC9FD1C3A}</a:tableStyleId>
              </a:tblPr>
              <a:tblGrid>
                <a:gridCol w="1694329">
                  <a:extLst>
                    <a:ext uri="{9D8B030D-6E8A-4147-A177-3AD203B41FA5}">
                      <a16:colId xmlns:a16="http://schemas.microsoft.com/office/drawing/2014/main" val="20000"/>
                    </a:ext>
                  </a:extLst>
                </a:gridCol>
                <a:gridCol w="1748118">
                  <a:extLst>
                    <a:ext uri="{9D8B030D-6E8A-4147-A177-3AD203B41FA5}">
                      <a16:colId xmlns:a16="http://schemas.microsoft.com/office/drawing/2014/main" val="20001"/>
                    </a:ext>
                  </a:extLst>
                </a:gridCol>
                <a:gridCol w="1829770">
                  <a:extLst>
                    <a:ext uri="{9D8B030D-6E8A-4147-A177-3AD203B41FA5}">
                      <a16:colId xmlns:a16="http://schemas.microsoft.com/office/drawing/2014/main" val="20002"/>
                    </a:ext>
                  </a:extLst>
                </a:gridCol>
                <a:gridCol w="1303395">
                  <a:extLst>
                    <a:ext uri="{9D8B030D-6E8A-4147-A177-3AD203B41FA5}">
                      <a16:colId xmlns:a16="http://schemas.microsoft.com/office/drawing/2014/main" val="20003"/>
                    </a:ext>
                  </a:extLst>
                </a:gridCol>
                <a:gridCol w="1089212">
                  <a:extLst>
                    <a:ext uri="{9D8B030D-6E8A-4147-A177-3AD203B41FA5}">
                      <a16:colId xmlns:a16="http://schemas.microsoft.com/office/drawing/2014/main" val="20004"/>
                    </a:ext>
                  </a:extLst>
                </a:gridCol>
                <a:gridCol w="1479176">
                  <a:extLst>
                    <a:ext uri="{9D8B030D-6E8A-4147-A177-3AD203B41FA5}">
                      <a16:colId xmlns:a16="http://schemas.microsoft.com/office/drawing/2014/main" val="20005"/>
                    </a:ext>
                  </a:extLst>
                </a:gridCol>
              </a:tblGrid>
              <a:tr h="459541">
                <a:tc>
                  <a:txBody>
                    <a:bodyPr/>
                    <a:lstStyle/>
                    <a:p>
                      <a:r>
                        <a:rPr lang="en-US" sz="1200" dirty="0"/>
                        <a:t>1. Service delivery</a:t>
                      </a:r>
                    </a:p>
                  </a:txBody>
                  <a:tcPr/>
                </a:tc>
                <a:tc>
                  <a:txBody>
                    <a:bodyPr/>
                    <a:lstStyle/>
                    <a:p>
                      <a:r>
                        <a:rPr lang="en-US" sz="1200" dirty="0"/>
                        <a:t>2. Human resource</a:t>
                      </a:r>
                    </a:p>
                  </a:txBody>
                  <a:tcPr/>
                </a:tc>
                <a:tc>
                  <a:txBody>
                    <a:bodyPr/>
                    <a:lstStyle/>
                    <a:p>
                      <a:r>
                        <a:rPr lang="en-US" sz="1200" dirty="0"/>
                        <a:t>3. Health financing</a:t>
                      </a:r>
                    </a:p>
                  </a:txBody>
                  <a:tcPr/>
                </a:tc>
                <a:tc>
                  <a:txBody>
                    <a:bodyPr/>
                    <a:lstStyle/>
                    <a:p>
                      <a:r>
                        <a:rPr lang="en-US" sz="1200" dirty="0"/>
                        <a:t>4. Information</a:t>
                      </a:r>
                    </a:p>
                  </a:txBody>
                  <a:tcPr/>
                </a:tc>
                <a:tc>
                  <a:txBody>
                    <a:bodyPr/>
                    <a:lstStyle/>
                    <a:p>
                      <a:r>
                        <a:rPr lang="en-US" sz="1200" dirty="0"/>
                        <a:t>5. Essential Medicine</a:t>
                      </a:r>
                    </a:p>
                  </a:txBody>
                  <a:tcPr/>
                </a:tc>
                <a:tc>
                  <a:txBody>
                    <a:bodyPr/>
                    <a:lstStyle/>
                    <a:p>
                      <a:r>
                        <a:rPr lang="en-US" sz="1200" dirty="0"/>
                        <a:t>6. Leadership and Governance</a:t>
                      </a:r>
                    </a:p>
                  </a:txBody>
                  <a:tcPr/>
                </a:tc>
                <a:extLst>
                  <a:ext uri="{0D108BD9-81ED-4DB2-BD59-A6C34878D82A}">
                    <a16:rowId xmlns:a16="http://schemas.microsoft.com/office/drawing/2014/main" val="10000"/>
                  </a:ext>
                </a:extLst>
              </a:tr>
              <a:tr h="1010991">
                <a:tc>
                  <a:txBody>
                    <a:bodyPr/>
                    <a:lstStyle/>
                    <a:p>
                      <a:r>
                        <a:rPr lang="en-US" sz="1200" dirty="0"/>
                        <a:t>1.1. No of facilities per 10,000</a:t>
                      </a:r>
                      <a:r>
                        <a:rPr lang="en-US" sz="1200" baseline="0" dirty="0"/>
                        <a:t> pop</a:t>
                      </a:r>
                      <a:endParaRPr lang="en-US" sz="1200" dirty="0"/>
                    </a:p>
                  </a:txBody>
                  <a:tcPr/>
                </a:tc>
                <a:tc>
                  <a:txBody>
                    <a:bodyPr/>
                    <a:lstStyle/>
                    <a:p>
                      <a:r>
                        <a:rPr lang="en-US" sz="1200" dirty="0"/>
                        <a:t>2.1.</a:t>
                      </a:r>
                      <a:r>
                        <a:rPr lang="en-US" sz="1200" baseline="0" dirty="0"/>
                        <a:t> No of doctors per 10,000 pop</a:t>
                      </a:r>
                      <a:endParaRPr lang="en-US" sz="1200" dirty="0"/>
                    </a:p>
                  </a:txBody>
                  <a:tcPr/>
                </a:tc>
                <a:tc>
                  <a:txBody>
                    <a:bodyPr/>
                    <a:lstStyle/>
                    <a:p>
                      <a:r>
                        <a:rPr lang="en-US" sz="1200" dirty="0">
                          <a:latin typeface="+mn-lt"/>
                        </a:rPr>
                        <a:t>3.1. Total health expenditure (THE) per head per year</a:t>
                      </a:r>
                    </a:p>
                  </a:txBody>
                  <a:tcPr/>
                </a:tc>
                <a:tc>
                  <a:txBody>
                    <a:bodyPr/>
                    <a:lstStyle/>
                    <a:p>
                      <a:r>
                        <a:rPr lang="en-US" sz="1200" dirty="0">
                          <a:latin typeface="+mn-lt"/>
                        </a:rPr>
                        <a:t>4.1. Performance</a:t>
                      </a:r>
                      <a:r>
                        <a:rPr lang="en-US" sz="1200" baseline="0" dirty="0">
                          <a:latin typeface="+mn-lt"/>
                        </a:rPr>
                        <a:t> index</a:t>
                      </a:r>
                      <a:endParaRPr lang="en-US" sz="1200" dirty="0">
                        <a:latin typeface="+mn-lt"/>
                      </a:endParaRPr>
                    </a:p>
                  </a:txBody>
                  <a:tcPr/>
                </a:tc>
                <a:tc>
                  <a:txBody>
                    <a:bodyPr/>
                    <a:lstStyle/>
                    <a:p>
                      <a:r>
                        <a:rPr lang="en-US" sz="1200" dirty="0"/>
                        <a:t>5.1. Availability of 14 selected essential medicines</a:t>
                      </a:r>
                    </a:p>
                  </a:txBody>
                  <a:tcPr/>
                </a:tc>
                <a:tc>
                  <a:txBody>
                    <a:bodyPr/>
                    <a:lstStyle/>
                    <a:p>
                      <a:pPr marL="285750" indent="-285750">
                        <a:buSzPct val="105000"/>
                        <a:buFont typeface="+mj-lt"/>
                        <a:buNone/>
                      </a:pPr>
                      <a:r>
                        <a:rPr lang="en-US" sz="1200" dirty="0"/>
                        <a:t>6.1 Transparency</a:t>
                      </a:r>
                    </a:p>
                  </a:txBody>
                  <a:tcPr/>
                </a:tc>
                <a:extLst>
                  <a:ext uri="{0D108BD9-81ED-4DB2-BD59-A6C34878D82A}">
                    <a16:rowId xmlns:a16="http://schemas.microsoft.com/office/drawing/2014/main" val="10001"/>
                  </a:ext>
                </a:extLst>
              </a:tr>
              <a:tr h="1194808">
                <a:tc>
                  <a:txBody>
                    <a:bodyPr/>
                    <a:lstStyle/>
                    <a:p>
                      <a:r>
                        <a:rPr lang="en-US" sz="1200" dirty="0"/>
                        <a:t>1.2. No. of inpatient beds per 10,000 pop</a:t>
                      </a:r>
                    </a:p>
                  </a:txBody>
                  <a:tcPr/>
                </a:tc>
                <a:tc>
                  <a:txBody>
                    <a:bodyPr/>
                    <a:lstStyle/>
                    <a:p>
                      <a:r>
                        <a:rPr lang="en-US" sz="1200" dirty="0"/>
                        <a:t>2.2. No of Nurse/midwives per 10,000 pop.</a:t>
                      </a:r>
                    </a:p>
                  </a:txBody>
                  <a:tcPr/>
                </a:tc>
                <a:tc>
                  <a:txBody>
                    <a:bodyPr/>
                    <a:lstStyle/>
                    <a:p>
                      <a:r>
                        <a:rPr lang="en-US" sz="1200" dirty="0">
                          <a:latin typeface="+mn-lt"/>
                        </a:rPr>
                        <a:t>3.2.</a:t>
                      </a:r>
                      <a:r>
                        <a:rPr lang="en-US" sz="1200" baseline="0" dirty="0">
                          <a:latin typeface="+mn-lt"/>
                        </a:rPr>
                        <a:t>  THE as proportion total GDP</a:t>
                      </a:r>
                      <a:endParaRPr lang="en-US" sz="1200" dirty="0">
                        <a:latin typeface="+mn-lt"/>
                      </a:endParaRPr>
                    </a:p>
                  </a:txBody>
                  <a:tcPr/>
                </a:tc>
                <a:tc>
                  <a:txBody>
                    <a:bodyPr/>
                    <a:lstStyle/>
                    <a:p>
                      <a:r>
                        <a:rPr lang="en-US" sz="1200" dirty="0">
                          <a:latin typeface="+mn-lt"/>
                        </a:rPr>
                        <a:t>4.2.</a:t>
                      </a:r>
                      <a:r>
                        <a:rPr lang="en-US" sz="1200" baseline="0" dirty="0">
                          <a:latin typeface="+mn-lt"/>
                        </a:rPr>
                        <a:t>  Timeliness of HMIS data</a:t>
                      </a:r>
                      <a:endParaRPr lang="en-US" sz="1200" dirty="0">
                        <a:latin typeface="+mn-lt"/>
                      </a:endParaRPr>
                    </a:p>
                  </a:txBody>
                  <a:tcPr/>
                </a:tc>
                <a:tc>
                  <a:txBody>
                    <a:bodyPr/>
                    <a:lstStyle/>
                    <a:p>
                      <a:r>
                        <a:rPr lang="en-US" sz="1200" dirty="0"/>
                        <a:t>5.2. Existence and updating of national medicines policy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6.2 Accountability</a:t>
                      </a:r>
                    </a:p>
                    <a:p>
                      <a:endParaRPr lang="en-US" sz="1200" dirty="0">
                        <a:latin typeface="+mn-lt"/>
                      </a:endParaRPr>
                    </a:p>
                  </a:txBody>
                  <a:tcPr/>
                </a:tc>
                <a:extLst>
                  <a:ext uri="{0D108BD9-81ED-4DB2-BD59-A6C34878D82A}">
                    <a16:rowId xmlns:a16="http://schemas.microsoft.com/office/drawing/2014/main" val="10002"/>
                  </a:ext>
                </a:extLst>
              </a:tr>
              <a:tr h="1106805">
                <a:tc>
                  <a:txBody>
                    <a:bodyPr/>
                    <a:lstStyle/>
                    <a:p>
                      <a:r>
                        <a:rPr lang="en-US" sz="1200" dirty="0"/>
                        <a:t>1.3. No. of outpatient dept. visits per 10,000 pop</a:t>
                      </a:r>
                    </a:p>
                  </a:txBody>
                  <a:tcPr/>
                </a:tc>
                <a:tc>
                  <a:txBody>
                    <a:bodyPr/>
                    <a:lstStyle/>
                    <a:p>
                      <a:r>
                        <a:rPr lang="en-US" sz="1200" dirty="0"/>
                        <a:t>2.3. Urban rural distribution</a:t>
                      </a:r>
                    </a:p>
                  </a:txBody>
                  <a:tcPr/>
                </a:tc>
                <a:tc>
                  <a:txBody>
                    <a:bodyPr/>
                    <a:lstStyle/>
                    <a:p>
                      <a:pPr algn="l" fontAlgn="t"/>
                      <a:r>
                        <a:rPr lang="en-US" sz="1200" b="0" i="0" u="none" strike="noStrike" dirty="0">
                          <a:solidFill>
                            <a:srgbClr val="000000"/>
                          </a:solidFill>
                          <a:latin typeface="+mn-lt"/>
                        </a:rPr>
                        <a:t>3.3.  General government expenditure on health as a proportion of general government</a:t>
                      </a:r>
                      <a:br>
                        <a:rPr lang="en-US" sz="1200" b="0" i="0" u="none" strike="noStrike" dirty="0">
                          <a:solidFill>
                            <a:srgbClr val="000000"/>
                          </a:solidFill>
                          <a:latin typeface="+mn-lt"/>
                        </a:rPr>
                      </a:br>
                      <a:r>
                        <a:rPr lang="en-US" sz="1200" b="0" i="0" u="none" strike="noStrike" dirty="0">
                          <a:solidFill>
                            <a:srgbClr val="000000"/>
                          </a:solidFill>
                          <a:latin typeface="+mn-lt"/>
                        </a:rPr>
                        <a:t>expenditure (GGHE/GGE)</a:t>
                      </a:r>
                      <a:br>
                        <a:rPr lang="en-US" sz="1200" b="0" i="0" u="none" strike="noStrike" dirty="0">
                          <a:solidFill>
                            <a:srgbClr val="000000"/>
                          </a:solidFill>
                          <a:latin typeface="+mn-lt"/>
                        </a:rPr>
                      </a:br>
                      <a:endParaRPr lang="en-US" sz="1200" b="0" i="0" u="none" strike="noStrike" dirty="0">
                        <a:solidFill>
                          <a:srgbClr val="000000"/>
                        </a:solidFill>
                        <a:latin typeface="+mn-lt"/>
                      </a:endParaRPr>
                    </a:p>
                  </a:txBody>
                  <a:tcPr marL="9525" marR="9525" marT="9525" marB="0"/>
                </a:tc>
                <a:tc>
                  <a:txBody>
                    <a:bodyPr/>
                    <a:lstStyle/>
                    <a:p>
                      <a:pPr algn="l" fontAlgn="t"/>
                      <a:r>
                        <a:rPr lang="en-US" sz="1200" b="0" i="0" u="none" strike="noStrike" dirty="0">
                          <a:solidFill>
                            <a:srgbClr val="000000"/>
                          </a:solidFill>
                          <a:latin typeface="+mn-lt"/>
                        </a:rPr>
                        <a:t>  4.3. Completeness of HMIS data</a:t>
                      </a:r>
                      <a:br>
                        <a:rPr lang="en-US" sz="1200" b="0" i="0" u="none" strike="noStrike" dirty="0">
                          <a:solidFill>
                            <a:srgbClr val="000000"/>
                          </a:solidFill>
                          <a:latin typeface="+mn-lt"/>
                        </a:rPr>
                      </a:br>
                      <a:endParaRPr lang="en-US" sz="1200" b="0" i="0" u="none" strike="noStrike" dirty="0">
                        <a:solidFill>
                          <a:srgbClr val="000000"/>
                        </a:solidFill>
                        <a:latin typeface="+mn-lt"/>
                      </a:endParaRPr>
                    </a:p>
                  </a:txBody>
                  <a:tcPr marL="9525" marR="9525" marT="9525" marB="0"/>
                </a:tc>
                <a:tc>
                  <a:txBody>
                    <a:bodyPr/>
                    <a:lstStyle/>
                    <a:p>
                      <a:pPr algn="l" fontAlgn="t"/>
                      <a:endParaRPr lang="en-US" sz="1200" b="0" i="0" u="none" strike="noStrike" dirty="0">
                        <a:solidFill>
                          <a:srgbClr val="000000"/>
                        </a:solidFill>
                        <a:latin typeface="+mn-lt"/>
                      </a:endParaRPr>
                    </a:p>
                  </a:txBody>
                  <a:tcPr marL="9525" marR="9525" marT="9525" marB="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dirty="0"/>
                        <a:t>   6.3 Responsiveness</a:t>
                      </a:r>
                    </a:p>
                    <a:p>
                      <a:pPr algn="l" fontAlgn="t"/>
                      <a:endParaRPr lang="en-US" sz="1200" b="0" i="0" u="none" strike="noStrike" dirty="0">
                        <a:solidFill>
                          <a:srgbClr val="000000"/>
                        </a:solidFill>
                        <a:latin typeface="+mn-lt"/>
                      </a:endParaRPr>
                    </a:p>
                  </a:txBody>
                  <a:tcPr marL="9525" marR="9525" marT="9525" marB="0"/>
                </a:tc>
                <a:extLst>
                  <a:ext uri="{0D108BD9-81ED-4DB2-BD59-A6C34878D82A}">
                    <a16:rowId xmlns:a16="http://schemas.microsoft.com/office/drawing/2014/main" val="10003"/>
                  </a:ext>
                </a:extLst>
              </a:tr>
              <a:tr h="741045">
                <a:tc>
                  <a:txBody>
                    <a:bodyPr/>
                    <a:lstStyle/>
                    <a:p>
                      <a:r>
                        <a:rPr lang="en-US" sz="1200" dirty="0"/>
                        <a:t>1.4. Service readiness</a:t>
                      </a:r>
                      <a:r>
                        <a:rPr lang="en-US" sz="1200" baseline="0" dirty="0"/>
                        <a:t> score</a:t>
                      </a:r>
                      <a:endParaRPr lang="en-US" sz="1200" dirty="0"/>
                    </a:p>
                  </a:txBody>
                  <a:tcPr/>
                </a:tc>
                <a:tc>
                  <a:txBody>
                    <a:bodyPr/>
                    <a:lstStyle/>
                    <a:p>
                      <a:r>
                        <a:rPr lang="en-US" sz="1200" dirty="0"/>
                        <a:t>2.4. Annual number of production per 10,000 pop</a:t>
                      </a:r>
                    </a:p>
                  </a:txBody>
                  <a:tcPr/>
                </a:tc>
                <a:tc>
                  <a:txBody>
                    <a:bodyPr/>
                    <a:lstStyle/>
                    <a:p>
                      <a:pPr algn="l" fontAlgn="t"/>
                      <a:r>
                        <a:rPr lang="en-US" sz="1200" b="0" i="0" u="none" strike="noStrike" dirty="0">
                          <a:solidFill>
                            <a:srgbClr val="000000"/>
                          </a:solidFill>
                          <a:latin typeface="+mn-lt"/>
                        </a:rPr>
                        <a:t>3.4.</a:t>
                      </a:r>
                      <a:r>
                        <a:rPr lang="en-US" sz="1200" b="0" i="0" u="none" strike="noStrike" baseline="0" dirty="0">
                          <a:solidFill>
                            <a:srgbClr val="000000"/>
                          </a:solidFill>
                          <a:latin typeface="+mn-lt"/>
                        </a:rPr>
                        <a:t> </a:t>
                      </a:r>
                      <a:r>
                        <a:rPr lang="en-US" sz="1200" b="0" i="0" u="none" strike="noStrike" dirty="0">
                          <a:solidFill>
                            <a:srgbClr val="000000"/>
                          </a:solidFill>
                          <a:latin typeface="+mn-lt"/>
                        </a:rPr>
                        <a:t>The ratio of household out-of-pocket payments for health to total expenditure on health</a:t>
                      </a:r>
                    </a:p>
                  </a:txBody>
                  <a:tcPr marL="9525" marR="9525" marT="9525" marB="0"/>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640080">
                <a:tc>
                  <a:txBody>
                    <a:bodyPr/>
                    <a:lstStyle/>
                    <a:p>
                      <a:r>
                        <a:rPr lang="en-US" sz="1200" dirty="0"/>
                        <a:t>1.5. </a:t>
                      </a:r>
                      <a:r>
                        <a:rPr lang="en-US" sz="1200" b="1" i="1" dirty="0"/>
                        <a:t>Impacts and outcomes </a:t>
                      </a:r>
                      <a:r>
                        <a:rPr lang="en-US" sz="1200" b="0" i="0" dirty="0"/>
                        <a:t>:</a:t>
                      </a:r>
                      <a:r>
                        <a:rPr lang="en-US" sz="1200" b="0" i="0" baseline="0" dirty="0"/>
                        <a:t> </a:t>
                      </a:r>
                      <a:r>
                        <a:rPr lang="en-US" sz="1200" dirty="0"/>
                        <a:t>MMR, IMR, U5MR, TFR</a:t>
                      </a:r>
                    </a:p>
                  </a:txBody>
                  <a:tcPr/>
                </a:tc>
                <a:tc>
                  <a:txBody>
                    <a:bodyPr/>
                    <a:lstStyle/>
                    <a:p>
                      <a:r>
                        <a:rPr lang="en-US" sz="1200" dirty="0"/>
                        <a:t>2.5. Retention</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294959">
                <a:tc>
                  <a:txBody>
                    <a:bodyPr/>
                    <a:lstStyle/>
                    <a:p>
                      <a:endParaRPr lang="en-US" sz="1200" dirty="0"/>
                    </a:p>
                  </a:txBody>
                  <a:tcPr/>
                </a:tc>
                <a:tc>
                  <a:txBody>
                    <a:bodyPr/>
                    <a:lstStyle/>
                    <a:p>
                      <a:r>
                        <a:rPr lang="en-US" sz="1200" dirty="0"/>
                        <a:t>2.6. Absenteeism</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294959">
                <a:tc>
                  <a:txBody>
                    <a:bodyPr/>
                    <a:lstStyle/>
                    <a:p>
                      <a:endParaRPr lang="en-US" sz="1200" dirty="0"/>
                    </a:p>
                  </a:txBody>
                  <a:tcPr/>
                </a:tc>
                <a:tc>
                  <a:txBody>
                    <a:bodyPr/>
                    <a:lstStyle/>
                    <a:p>
                      <a:r>
                        <a:rPr lang="en-US" sz="1200" dirty="0"/>
                        <a:t>2.7. Training</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Health system of Bangladesh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3122" y="103963"/>
            <a:ext cx="5937755" cy="1188720"/>
          </a:xfrm>
        </p:spPr>
        <p:txBody>
          <a:bodyPr>
            <a:normAutofit/>
          </a:bodyPr>
          <a:lstStyle/>
          <a:p>
            <a:r>
              <a:rPr lang="en-US" sz="3200" b="1" dirty="0">
                <a:latin typeface="Arial" panose="020B0604020202020204" pitchFamily="34" charset="0"/>
                <a:cs typeface="Arial" panose="020B0604020202020204" pitchFamily="34" charset="0"/>
              </a:rPr>
              <a:t>Introduction</a:t>
            </a:r>
          </a:p>
        </p:txBody>
      </p:sp>
      <p:sp>
        <p:nvSpPr>
          <p:cNvPr id="4" name="Content Placeholder 3">
            <a:extLst>
              <a:ext uri="{FF2B5EF4-FFF2-40B4-BE49-F238E27FC236}">
                <a16:creationId xmlns:a16="http://schemas.microsoft.com/office/drawing/2014/main" id="{D45DA905-0235-4AC9-832B-B23B42471AC2}"/>
              </a:ext>
            </a:extLst>
          </p:cNvPr>
          <p:cNvSpPr>
            <a:spLocks noGrp="1"/>
          </p:cNvSpPr>
          <p:nvPr>
            <p:ph idx="1"/>
          </p:nvPr>
        </p:nvSpPr>
        <p:spPr>
          <a:xfrm>
            <a:off x="685800" y="1447800"/>
            <a:ext cx="8001000" cy="4953000"/>
          </a:xfrm>
        </p:spPr>
        <p:txBody>
          <a:bodyPr>
            <a:normAutofit lnSpcReduction="10000"/>
          </a:bodyPr>
          <a:lstStyle/>
          <a:p>
            <a:r>
              <a:rPr lang="en-US" sz="2400" dirty="0">
                <a:latin typeface="Arial" panose="020B0604020202020204" pitchFamily="34" charset="0"/>
                <a:cs typeface="Arial" panose="020B0604020202020204" pitchFamily="34" charset="0"/>
              </a:rPr>
              <a:t>Bangladesh is a non-federal country governed by parliamentary democracy</a:t>
            </a:r>
          </a:p>
          <a:p>
            <a:r>
              <a:rPr lang="en-US" sz="2400" dirty="0">
                <a:latin typeface="Arial" panose="020B0604020202020204" pitchFamily="34" charset="0"/>
                <a:cs typeface="Arial" panose="020B0604020202020204" pitchFamily="34" charset="0"/>
              </a:rPr>
              <a:t>The National Parliament is called Bangladesh </a:t>
            </a:r>
            <a:r>
              <a:rPr lang="en-US" sz="2400" dirty="0" err="1">
                <a:latin typeface="Arial" panose="020B0604020202020204" pitchFamily="34" charset="0"/>
                <a:cs typeface="Arial" panose="020B0604020202020204" pitchFamily="34" charset="0"/>
              </a:rPr>
              <a:t>Jatiya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Sangsad</a:t>
            </a: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There are about 58 ministries and divisions</a:t>
            </a:r>
          </a:p>
          <a:p>
            <a:r>
              <a:rPr lang="en-US" sz="2400" dirty="0">
                <a:latin typeface="Arial" panose="020B0604020202020204" pitchFamily="34" charset="0"/>
                <a:cs typeface="Arial" panose="020B0604020202020204" pitchFamily="34" charset="0"/>
              </a:rPr>
              <a:t>A ministry is headed by a minister, with a secretary to head the bureaucrats</a:t>
            </a:r>
          </a:p>
          <a:p>
            <a:r>
              <a:rPr lang="en-US" sz="2400" dirty="0">
                <a:latin typeface="Arial" panose="020B0604020202020204" pitchFamily="34" charset="0"/>
                <a:cs typeface="Arial" panose="020B0604020202020204" pitchFamily="34" charset="0"/>
              </a:rPr>
              <a:t>Some ministries are divided into functional divisions, with each division having a secretary to head the bureaucrats of the respective divisions</a:t>
            </a:r>
          </a:p>
          <a:p>
            <a:r>
              <a:rPr lang="en-US" sz="2400" dirty="0">
                <a:latin typeface="Arial" panose="020B0604020202020204" pitchFamily="34" charset="0"/>
                <a:cs typeface="Arial" panose="020B0604020202020204" pitchFamily="34" charset="0"/>
              </a:rPr>
              <a:t>The Ministry of Health and Family Welfare is one of the largest ministries of the Government of Bangladesh</a:t>
            </a:r>
          </a:p>
          <a:p>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3122" y="228600"/>
            <a:ext cx="5937755" cy="1188720"/>
          </a:xfrm>
        </p:spPr>
        <p:txBody>
          <a:bodyPr>
            <a:normAutofit fontScale="90000"/>
          </a:bodyPr>
          <a:lstStyle/>
          <a:p>
            <a:r>
              <a:rPr lang="en-US" sz="3200" b="1" dirty="0">
                <a:latin typeface="Arial" panose="020B0604020202020204" pitchFamily="34" charset="0"/>
                <a:cs typeface="Arial" panose="020B0604020202020204" pitchFamily="34" charset="0"/>
              </a:rPr>
              <a:t>Understanding concepts of health systems</a:t>
            </a:r>
          </a:p>
        </p:txBody>
      </p:sp>
      <p:sp>
        <p:nvSpPr>
          <p:cNvPr id="3" name="Content Placeholder 2"/>
          <p:cNvSpPr>
            <a:spLocks noGrp="1"/>
          </p:cNvSpPr>
          <p:nvPr>
            <p:ph idx="1"/>
          </p:nvPr>
        </p:nvSpPr>
        <p:spPr>
          <a:xfrm>
            <a:off x="609600" y="1524000"/>
            <a:ext cx="8382000" cy="4979992"/>
          </a:xfrm>
        </p:spPr>
        <p:txBody>
          <a:bodyPr>
            <a:noAutofit/>
          </a:bodyPr>
          <a:lstStyle/>
          <a:p>
            <a:r>
              <a:rPr lang="en-US" dirty="0">
                <a:solidFill>
                  <a:prstClr val="black"/>
                </a:solidFill>
                <a:latin typeface="Arial" panose="020B0604020202020204" pitchFamily="34" charset="0"/>
                <a:cs typeface="Arial" panose="020B0604020202020204" pitchFamily="34" charset="0"/>
              </a:rPr>
              <a:t>According to WHO, a health system includes “All the activities whose primary purpose is to promote, restore or maintain health.”</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Traditionally health systems were described in terms of capacities, indicators and activities (e.g. number of hospital beds, physicians, nurses, govt. programs)</a:t>
            </a:r>
          </a:p>
          <a:p>
            <a:r>
              <a:rPr lang="en-GB" dirty="0">
                <a:latin typeface="Arial" panose="020B0604020202020204" pitchFamily="34" charset="0"/>
                <a:cs typeface="Arial" panose="020B0604020202020204" pitchFamily="34" charset="0"/>
              </a:rPr>
              <a:t>Literature present HS as a set of functional components</a:t>
            </a:r>
          </a:p>
          <a:p>
            <a:r>
              <a:rPr lang="en-GB" dirty="0">
                <a:latin typeface="Arial" panose="020B0604020202020204" pitchFamily="34" charset="0"/>
                <a:cs typeface="Arial" panose="020B0604020202020204" pitchFamily="34" charset="0"/>
              </a:rPr>
              <a:t>Hurst described HS as a series of fund flows and payment methods between population groups and institutions</a:t>
            </a:r>
          </a:p>
          <a:p>
            <a:r>
              <a:rPr lang="en-GB" dirty="0">
                <a:latin typeface="Arial" panose="020B0604020202020204" pitchFamily="34" charset="0"/>
                <a:cs typeface="Arial" panose="020B0604020202020204" pitchFamily="34" charset="0"/>
              </a:rPr>
              <a:t>Roemer argued that HS should describe 5 characteristics</a:t>
            </a:r>
          </a:p>
          <a:p>
            <a:pPr>
              <a:buFontTx/>
              <a:buChar char="-"/>
            </a:pPr>
            <a:r>
              <a:rPr lang="en-GB" dirty="0">
                <a:latin typeface="Arial" panose="020B0604020202020204" pitchFamily="34" charset="0"/>
                <a:cs typeface="Arial" panose="020B0604020202020204" pitchFamily="34" charset="0"/>
              </a:rPr>
              <a:t>Productive resources</a:t>
            </a:r>
          </a:p>
          <a:p>
            <a:pPr>
              <a:buFontTx/>
              <a:buChar char="-"/>
            </a:pPr>
            <a:r>
              <a:rPr lang="en-GB" dirty="0">
                <a:latin typeface="Arial" panose="020B0604020202020204" pitchFamily="34" charset="0"/>
                <a:cs typeface="Arial" panose="020B0604020202020204" pitchFamily="34" charset="0"/>
              </a:rPr>
              <a:t>Organization of programs</a:t>
            </a:r>
          </a:p>
          <a:p>
            <a:pPr>
              <a:buFontTx/>
              <a:buChar char="-"/>
            </a:pPr>
            <a:r>
              <a:rPr lang="en-GB" dirty="0">
                <a:latin typeface="Arial" panose="020B0604020202020204" pitchFamily="34" charset="0"/>
                <a:cs typeface="Arial" panose="020B0604020202020204" pitchFamily="34" charset="0"/>
              </a:rPr>
              <a:t>Economic support mechanisms</a:t>
            </a:r>
          </a:p>
          <a:p>
            <a:pPr>
              <a:buFontTx/>
              <a:buChar char="-"/>
            </a:pPr>
            <a:r>
              <a:rPr lang="en-GB" dirty="0">
                <a:latin typeface="Arial" panose="020B0604020202020204" pitchFamily="34" charset="0"/>
                <a:cs typeface="Arial" panose="020B0604020202020204" pitchFamily="34" charset="0"/>
              </a:rPr>
              <a:t>Management methods</a:t>
            </a:r>
          </a:p>
          <a:p>
            <a:pPr>
              <a:buFontTx/>
              <a:buChar char="-"/>
            </a:pPr>
            <a:r>
              <a:rPr lang="en-GB" dirty="0">
                <a:latin typeface="Arial" panose="020B0604020202020204" pitchFamily="34" charset="0"/>
                <a:cs typeface="Arial" panose="020B0604020202020204" pitchFamily="34" charset="0"/>
              </a:rPr>
              <a:t>Service delivery</a:t>
            </a:r>
            <a:endParaRPr lang="en-GB" sz="2000" dirty="0">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a:latin typeface="Arial" panose="020B0604020202020204" pitchFamily="34" charset="0"/>
                <a:cs typeface="Arial" panose="020B0604020202020204" pitchFamily="34" charset="0"/>
              </a:rPr>
              <a:t>Introduction (Contd.)</a:t>
            </a:r>
          </a:p>
        </p:txBody>
      </p:sp>
      <p:sp>
        <p:nvSpPr>
          <p:cNvPr id="3" name="Content Placeholder 2"/>
          <p:cNvSpPr>
            <a:spLocks noGrp="1"/>
          </p:cNvSpPr>
          <p:nvPr>
            <p:ph idx="1"/>
          </p:nvPr>
        </p:nvSpPr>
        <p:spPr>
          <a:xfrm>
            <a:off x="457200" y="1371600"/>
            <a:ext cx="8229600" cy="5486400"/>
          </a:xfrm>
        </p:spPr>
        <p:txBody>
          <a:bodyPr>
            <a:normAutofit fontScale="92500" lnSpcReduction="20000"/>
          </a:bodyPr>
          <a:lstStyle/>
          <a:p>
            <a:r>
              <a:rPr lang="en-US" sz="2800" dirty="0">
                <a:latin typeface="Arial" panose="020B0604020202020204" pitchFamily="34" charset="0"/>
                <a:cs typeface="Arial" panose="020B0604020202020204" pitchFamily="34" charset="0"/>
              </a:rPr>
              <a:t>Bangladesh is divided into 8 administrative divisions</a:t>
            </a:r>
          </a:p>
          <a:p>
            <a:r>
              <a:rPr lang="en-US" sz="2800" dirty="0">
                <a:latin typeface="Arial" panose="020B0604020202020204" pitchFamily="34" charset="0"/>
                <a:cs typeface="Arial" panose="020B0604020202020204" pitchFamily="34" charset="0"/>
              </a:rPr>
              <a:t>Each division is divided into several districts (total 64)</a:t>
            </a:r>
          </a:p>
          <a:p>
            <a:r>
              <a:rPr lang="en-US" sz="2800" dirty="0">
                <a:latin typeface="Arial" panose="020B0604020202020204" pitchFamily="34" charset="0"/>
                <a:cs typeface="Arial" panose="020B0604020202020204" pitchFamily="34" charset="0"/>
              </a:rPr>
              <a:t>Each districts is further subdivided into several </a:t>
            </a:r>
            <a:r>
              <a:rPr lang="en-US" sz="2800" dirty="0" err="1">
                <a:latin typeface="Arial" panose="020B0604020202020204" pitchFamily="34" charset="0"/>
                <a:cs typeface="Arial" panose="020B0604020202020204" pitchFamily="34" charset="0"/>
              </a:rPr>
              <a:t>upazilas</a:t>
            </a:r>
            <a:r>
              <a:rPr lang="en-US" sz="2800" dirty="0">
                <a:latin typeface="Arial" panose="020B0604020202020204" pitchFamily="34" charset="0"/>
                <a:cs typeface="Arial" panose="020B0604020202020204" pitchFamily="34" charset="0"/>
              </a:rPr>
              <a:t> (total 491)</a:t>
            </a:r>
          </a:p>
          <a:p>
            <a:r>
              <a:rPr lang="en-US" sz="2800" dirty="0">
                <a:latin typeface="Arial" panose="020B0604020202020204" pitchFamily="34" charset="0"/>
                <a:cs typeface="Arial" panose="020B0604020202020204" pitchFamily="34" charset="0"/>
              </a:rPr>
              <a:t>Each </a:t>
            </a:r>
            <a:r>
              <a:rPr lang="en-US" sz="2800" dirty="0" err="1">
                <a:latin typeface="Arial" panose="020B0604020202020204" pitchFamily="34" charset="0"/>
                <a:cs typeface="Arial" panose="020B0604020202020204" pitchFamily="34" charset="0"/>
              </a:rPr>
              <a:t>upazila</a:t>
            </a:r>
            <a:r>
              <a:rPr lang="en-US" sz="2800" dirty="0">
                <a:latin typeface="Arial" panose="020B0604020202020204" pitchFamily="34" charset="0"/>
                <a:cs typeface="Arial" panose="020B0604020202020204" pitchFamily="34" charset="0"/>
              </a:rPr>
              <a:t> into several unions (total 4554)</a:t>
            </a:r>
          </a:p>
          <a:p>
            <a:r>
              <a:rPr lang="en-US" sz="2800" dirty="0">
                <a:latin typeface="Arial" panose="020B0604020202020204" pitchFamily="34" charset="0"/>
                <a:cs typeface="Arial" panose="020B0604020202020204" pitchFamily="34" charset="0"/>
              </a:rPr>
              <a:t>Each union into nine wards (total 40,977)</a:t>
            </a:r>
          </a:p>
          <a:p>
            <a:r>
              <a:rPr lang="en-US" sz="2800" dirty="0">
                <a:latin typeface="Arial" panose="020B0604020202020204" pitchFamily="34" charset="0"/>
                <a:cs typeface="Arial" panose="020B0604020202020204" pitchFamily="34" charset="0"/>
              </a:rPr>
              <a:t>Wards are divided into several villages (total 87, 310)</a:t>
            </a:r>
          </a:p>
          <a:p>
            <a:r>
              <a:rPr lang="en-US" sz="2800" dirty="0">
                <a:latin typeface="Arial" panose="020B0604020202020204" pitchFamily="34" charset="0"/>
                <a:cs typeface="Arial" panose="020B0604020202020204" pitchFamily="34" charset="0"/>
              </a:rPr>
              <a:t>However, ward is the lowest administrative unit of the local government, having at least one representative elected for 5 years by popular vote</a:t>
            </a:r>
          </a:p>
          <a:p>
            <a:r>
              <a:rPr lang="en-US" sz="2800" dirty="0">
                <a:latin typeface="Arial" panose="020B0604020202020204" pitchFamily="34" charset="0"/>
                <a:cs typeface="Arial" panose="020B0604020202020204" pitchFamily="34" charset="0"/>
              </a:rPr>
              <a:t>The city corporations and municipalities are designated as urban areas, with 12 city corporations (4 metropolitan cities) and 324 municipalities across the country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19275" y="216000"/>
            <a:ext cx="7704000" cy="576000"/>
          </a:xfrm>
        </p:spPr>
        <p:txBody>
          <a:bodyPr>
            <a:normAutofit lnSpcReduction="10000"/>
          </a:bodyPr>
          <a:lstStyle/>
          <a:p>
            <a:pPr algn="ctr"/>
            <a:r>
              <a:rPr lang="en-US" sz="3200" dirty="0"/>
              <a:t> Service Delivery </a:t>
            </a:r>
            <a:endParaRPr lang="en-US" dirty="0"/>
          </a:p>
        </p:txBody>
      </p:sp>
      <p:sp>
        <p:nvSpPr>
          <p:cNvPr id="3" name="Text Placeholder 2"/>
          <p:cNvSpPr>
            <a:spLocks noGrp="1"/>
          </p:cNvSpPr>
          <p:nvPr>
            <p:ph type="body" sz="quarter" idx="11"/>
          </p:nvPr>
        </p:nvSpPr>
        <p:spPr/>
        <p:txBody>
          <a:bodyPr/>
          <a:lstStyle/>
          <a:p>
            <a:endParaRPr lang="en-US" dirty="0"/>
          </a:p>
        </p:txBody>
      </p:sp>
      <p:graphicFrame>
        <p:nvGraphicFramePr>
          <p:cNvPr id="4" name="Table 3"/>
          <p:cNvGraphicFramePr>
            <a:graphicFrameLocks noGrp="1"/>
          </p:cNvGraphicFramePr>
          <p:nvPr>
            <p:extLst/>
          </p:nvPr>
        </p:nvGraphicFramePr>
        <p:xfrm>
          <a:off x="188259" y="792000"/>
          <a:ext cx="8673355" cy="5155449"/>
        </p:xfrm>
        <a:graphic>
          <a:graphicData uri="http://schemas.openxmlformats.org/drawingml/2006/table">
            <a:tbl>
              <a:tblPr firstRow="1" bandRow="1">
                <a:tableStyleId>{5C22544A-7EE6-4342-B048-85BDC9FD1C3A}</a:tableStyleId>
              </a:tblPr>
              <a:tblGrid>
                <a:gridCol w="1718307">
                  <a:extLst>
                    <a:ext uri="{9D8B030D-6E8A-4147-A177-3AD203B41FA5}">
                      <a16:colId xmlns:a16="http://schemas.microsoft.com/office/drawing/2014/main" val="20000"/>
                    </a:ext>
                  </a:extLst>
                </a:gridCol>
                <a:gridCol w="2045602">
                  <a:extLst>
                    <a:ext uri="{9D8B030D-6E8A-4147-A177-3AD203B41FA5}">
                      <a16:colId xmlns:a16="http://schemas.microsoft.com/office/drawing/2014/main" val="20001"/>
                    </a:ext>
                  </a:extLst>
                </a:gridCol>
                <a:gridCol w="1800130">
                  <a:extLst>
                    <a:ext uri="{9D8B030D-6E8A-4147-A177-3AD203B41FA5}">
                      <a16:colId xmlns:a16="http://schemas.microsoft.com/office/drawing/2014/main" val="20002"/>
                    </a:ext>
                  </a:extLst>
                </a:gridCol>
                <a:gridCol w="3109316">
                  <a:extLst>
                    <a:ext uri="{9D8B030D-6E8A-4147-A177-3AD203B41FA5}">
                      <a16:colId xmlns:a16="http://schemas.microsoft.com/office/drawing/2014/main" val="20003"/>
                    </a:ext>
                  </a:extLst>
                </a:gridCol>
              </a:tblGrid>
              <a:tr h="368289">
                <a:tc>
                  <a:txBody>
                    <a:bodyPr/>
                    <a:lstStyle/>
                    <a:p>
                      <a:pPr algn="ctr"/>
                      <a:r>
                        <a:rPr lang="en-US" sz="1600" dirty="0"/>
                        <a:t>Level of care</a:t>
                      </a:r>
                    </a:p>
                  </a:txBody>
                  <a:tcPr/>
                </a:tc>
                <a:tc>
                  <a:txBody>
                    <a:bodyPr/>
                    <a:lstStyle/>
                    <a:p>
                      <a:pPr algn="ctr"/>
                      <a:r>
                        <a:rPr lang="en-US" sz="1600" dirty="0"/>
                        <a:t>DGHS</a:t>
                      </a:r>
                    </a:p>
                  </a:txBody>
                  <a:tcPr/>
                </a:tc>
                <a:tc>
                  <a:txBody>
                    <a:bodyPr/>
                    <a:lstStyle/>
                    <a:p>
                      <a:pPr algn="ctr"/>
                      <a:r>
                        <a:rPr lang="en-US" sz="1600" dirty="0"/>
                        <a:t>DGFP</a:t>
                      </a:r>
                    </a:p>
                  </a:txBody>
                  <a:tcPr/>
                </a:tc>
                <a:tc>
                  <a:txBody>
                    <a:bodyPr/>
                    <a:lstStyle/>
                    <a:p>
                      <a:pPr algn="ctr"/>
                      <a:r>
                        <a:rPr lang="en-US" sz="1600" dirty="0"/>
                        <a:t>Service providers</a:t>
                      </a:r>
                    </a:p>
                  </a:txBody>
                  <a:tcPr/>
                </a:tc>
                <a:extLst>
                  <a:ext uri="{0D108BD9-81ED-4DB2-BD59-A6C34878D82A}">
                    <a16:rowId xmlns:a16="http://schemas.microsoft.com/office/drawing/2014/main" val="10000"/>
                  </a:ext>
                </a:extLst>
              </a:tr>
              <a:tr h="855982">
                <a:tc>
                  <a:txBody>
                    <a:bodyPr/>
                    <a:lstStyle/>
                    <a:p>
                      <a:r>
                        <a:rPr lang="en-US" sz="1600" dirty="0"/>
                        <a:t>Community</a:t>
                      </a:r>
                    </a:p>
                  </a:txBody>
                  <a:tcPr/>
                </a:tc>
                <a:tc>
                  <a:txBody>
                    <a:bodyPr/>
                    <a:lstStyle/>
                    <a:p>
                      <a:r>
                        <a:rPr lang="en-US" sz="1600" dirty="0"/>
                        <a:t>Community clinics (CCs), EPI outreach</a:t>
                      </a:r>
                      <a:r>
                        <a:rPr lang="en-US" sz="1600" baseline="0" dirty="0"/>
                        <a:t> session</a:t>
                      </a:r>
                      <a:endParaRPr lang="en-US" sz="1600" dirty="0"/>
                    </a:p>
                  </a:txBody>
                  <a:tcPr/>
                </a:tc>
                <a:tc>
                  <a:txBody>
                    <a:bodyPr/>
                    <a:lstStyle/>
                    <a:p>
                      <a:r>
                        <a:rPr lang="en-US" sz="1600" dirty="0"/>
                        <a:t>Satellite Clinics</a:t>
                      </a:r>
                    </a:p>
                  </a:txBody>
                  <a:tcPr/>
                </a:tc>
                <a:tc>
                  <a:txBody>
                    <a:bodyPr/>
                    <a:lstStyle/>
                    <a:p>
                      <a:r>
                        <a:rPr lang="en-US" sz="1600" dirty="0"/>
                        <a:t>Health Assistants, Family Welfare Assistants, Community Health Organizers</a:t>
                      </a:r>
                    </a:p>
                  </a:txBody>
                  <a:tcPr/>
                </a:tc>
                <a:extLst>
                  <a:ext uri="{0D108BD9-81ED-4DB2-BD59-A6C34878D82A}">
                    <a16:rowId xmlns:a16="http://schemas.microsoft.com/office/drawing/2014/main" val="10001"/>
                  </a:ext>
                </a:extLst>
              </a:tr>
              <a:tr h="855982">
                <a:tc>
                  <a:txBody>
                    <a:bodyPr/>
                    <a:lstStyle/>
                    <a:p>
                      <a:r>
                        <a:rPr lang="en-US" sz="1600" dirty="0"/>
                        <a:t>Union</a:t>
                      </a:r>
                    </a:p>
                  </a:txBody>
                  <a:tcPr/>
                </a:tc>
                <a:tc>
                  <a:txBody>
                    <a:bodyPr/>
                    <a:lstStyle/>
                    <a:p>
                      <a:r>
                        <a:rPr lang="en-US" sz="1600" dirty="0"/>
                        <a:t>Rural Dispensaries</a:t>
                      </a:r>
                    </a:p>
                  </a:txBody>
                  <a:tcPr/>
                </a:tc>
                <a:tc>
                  <a:txBody>
                    <a:bodyPr/>
                    <a:lstStyle/>
                    <a:p>
                      <a:r>
                        <a:rPr lang="en-US" sz="1600" dirty="0"/>
                        <a:t>FWCs, (MCWCs?)</a:t>
                      </a:r>
                    </a:p>
                  </a:txBody>
                  <a:tcPr/>
                </a:tc>
                <a:tc>
                  <a:txBody>
                    <a:bodyPr/>
                    <a:lstStyle/>
                    <a:p>
                      <a:r>
                        <a:rPr lang="en-US" sz="1600" dirty="0"/>
                        <a:t>SACMO, FWV, MO (?) in FWCs and MOs, MAs, Pharmacists</a:t>
                      </a:r>
                      <a:r>
                        <a:rPr lang="en-US" sz="1600" baseline="0" dirty="0"/>
                        <a:t> in RDs</a:t>
                      </a:r>
                      <a:endParaRPr lang="en-US" sz="1600" dirty="0"/>
                    </a:p>
                  </a:txBody>
                  <a:tcPr/>
                </a:tc>
                <a:extLst>
                  <a:ext uri="{0D108BD9-81ED-4DB2-BD59-A6C34878D82A}">
                    <a16:rowId xmlns:a16="http://schemas.microsoft.com/office/drawing/2014/main" val="10002"/>
                  </a:ext>
                </a:extLst>
              </a:tr>
              <a:tr h="855982">
                <a:tc>
                  <a:txBody>
                    <a:bodyPr/>
                    <a:lstStyle/>
                    <a:p>
                      <a:r>
                        <a:rPr lang="en-US" sz="1600" dirty="0"/>
                        <a:t>Sub-district</a:t>
                      </a:r>
                    </a:p>
                  </a:txBody>
                  <a:tcPr/>
                </a:tc>
                <a:tc>
                  <a:txBody>
                    <a:bodyPr/>
                    <a:lstStyle/>
                    <a:p>
                      <a:r>
                        <a:rPr lang="en-US" sz="1600" dirty="0"/>
                        <a:t>UHC</a:t>
                      </a:r>
                      <a:r>
                        <a:rPr lang="en-US" sz="1600" baseline="0" dirty="0"/>
                        <a:t> (31 or 50 beds) </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t>MCWC (?)</a:t>
                      </a:r>
                      <a:endParaRPr lang="en-US" sz="1600" dirty="0"/>
                    </a:p>
                    <a:p>
                      <a:endParaRPr lang="en-US" sz="1600" dirty="0"/>
                    </a:p>
                  </a:txBody>
                  <a:tcPr/>
                </a:tc>
                <a:tc>
                  <a:txBody>
                    <a:bodyPr/>
                    <a:lstStyle/>
                    <a:p>
                      <a:r>
                        <a:rPr lang="en-US" sz="1600" dirty="0"/>
                        <a:t>Doctors, Nurses, Midwives, Paramedics, FWVs,</a:t>
                      </a:r>
                      <a:r>
                        <a:rPr lang="en-US" sz="1600" baseline="0" dirty="0"/>
                        <a:t> SACMOs (MAs)</a:t>
                      </a:r>
                      <a:endParaRPr lang="en-US" sz="1600" dirty="0"/>
                    </a:p>
                  </a:txBody>
                  <a:tcPr/>
                </a:tc>
                <a:extLst>
                  <a:ext uri="{0D108BD9-81ED-4DB2-BD59-A6C34878D82A}">
                    <a16:rowId xmlns:a16="http://schemas.microsoft.com/office/drawing/2014/main" val="10003"/>
                  </a:ext>
                </a:extLst>
              </a:tr>
              <a:tr h="1109607">
                <a:tc>
                  <a:txBody>
                    <a:bodyPr/>
                    <a:lstStyle/>
                    <a:p>
                      <a:r>
                        <a:rPr lang="en-US" sz="1600" dirty="0"/>
                        <a:t>District</a:t>
                      </a:r>
                    </a:p>
                  </a:txBody>
                  <a:tcPr/>
                </a:tc>
                <a:tc>
                  <a:txBody>
                    <a:bodyPr/>
                    <a:lstStyle/>
                    <a:p>
                      <a:r>
                        <a:rPr lang="en-US" sz="1600" dirty="0"/>
                        <a:t>District Hospitals</a:t>
                      </a:r>
                    </a:p>
                  </a:txBody>
                  <a:tcPr/>
                </a:tc>
                <a:tc>
                  <a:txBody>
                    <a:bodyPr/>
                    <a:lstStyle/>
                    <a:p>
                      <a:r>
                        <a:rPr lang="en-US" sz="1600" dirty="0"/>
                        <a:t>MCWCs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Specialists, Doctors, Nurses, Midwives, Paramedics, FWVs,</a:t>
                      </a:r>
                      <a:r>
                        <a:rPr lang="en-US" sz="1600" baseline="0" dirty="0"/>
                        <a:t> SACMOs (MAs)</a:t>
                      </a:r>
                      <a:endParaRPr lang="en-US" sz="1600" dirty="0"/>
                    </a:p>
                    <a:p>
                      <a:endParaRPr lang="en-US" sz="1600" dirty="0"/>
                    </a:p>
                  </a:txBody>
                  <a:tcPr/>
                </a:tc>
                <a:extLst>
                  <a:ext uri="{0D108BD9-81ED-4DB2-BD59-A6C34878D82A}">
                    <a16:rowId xmlns:a16="http://schemas.microsoft.com/office/drawing/2014/main" val="10004"/>
                  </a:ext>
                </a:extLst>
              </a:tr>
              <a:tr h="1109607">
                <a:tc>
                  <a:txBody>
                    <a:bodyPr/>
                    <a:lstStyle/>
                    <a:p>
                      <a:r>
                        <a:rPr lang="en-US" sz="1600" dirty="0"/>
                        <a:t>Regional / National</a:t>
                      </a:r>
                    </a:p>
                  </a:txBody>
                  <a:tcPr/>
                </a:tc>
                <a:tc>
                  <a:txBody>
                    <a:bodyPr/>
                    <a:lstStyle/>
                    <a:p>
                      <a:r>
                        <a:rPr lang="en-US" sz="1600" dirty="0"/>
                        <a:t>Medical College</a:t>
                      </a:r>
                      <a:r>
                        <a:rPr lang="en-US" sz="1600" baseline="0" dirty="0"/>
                        <a:t> Hospitals / Specialized Hospitals</a:t>
                      </a:r>
                      <a:endParaRPr lang="en-US" sz="1600" dirty="0"/>
                    </a:p>
                  </a:txBody>
                  <a:tcPr/>
                </a:tc>
                <a:tc>
                  <a:txBody>
                    <a:bodyPr/>
                    <a:lstStyle/>
                    <a:p>
                      <a:r>
                        <a:rPr lang="en-US" sz="1600" dirty="0"/>
                        <a:t>Azimpur</a:t>
                      </a:r>
                      <a:r>
                        <a:rPr lang="en-US" sz="1600" baseline="0" dirty="0"/>
                        <a:t> MSHTI, Mohammadpur fertility Centre</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Specialists, Doctors, Nurses, Midwives, Paramedics, FWVs,</a:t>
                      </a:r>
                      <a:r>
                        <a:rPr lang="en-US" sz="1600" baseline="0" dirty="0"/>
                        <a:t> SACMOs (MAs)</a:t>
                      </a:r>
                      <a:endParaRPr lang="en-US" sz="1600" dirty="0"/>
                    </a:p>
                    <a:p>
                      <a:endParaRPr lang="en-US" sz="16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20000" y="216000"/>
            <a:ext cx="7704000" cy="576000"/>
          </a:xfrm>
        </p:spPr>
        <p:txBody>
          <a:bodyPr>
            <a:normAutofit fontScale="85000" lnSpcReduction="10000"/>
          </a:bodyPr>
          <a:lstStyle/>
          <a:p>
            <a:pPr algn="ctr"/>
            <a:r>
              <a:rPr lang="en-US" sz="2800" dirty="0"/>
              <a:t>Human resource: Doctors and Nurses in Bangladesh</a:t>
            </a:r>
            <a:endParaRPr lang="en-US" dirty="0"/>
          </a:p>
        </p:txBody>
      </p:sp>
      <p:graphicFrame>
        <p:nvGraphicFramePr>
          <p:cNvPr id="5" name="Chart 4"/>
          <p:cNvGraphicFramePr/>
          <p:nvPr/>
        </p:nvGraphicFramePr>
        <p:xfrm>
          <a:off x="609600" y="1397000"/>
          <a:ext cx="7924800" cy="4546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pPr algn="ctr"/>
            <a:r>
              <a:rPr lang="en-US" sz="3200" dirty="0"/>
              <a:t>Health Information</a:t>
            </a:r>
            <a:endParaRPr lang="en-US" dirty="0"/>
          </a:p>
        </p:txBody>
      </p:sp>
      <p:sp>
        <p:nvSpPr>
          <p:cNvPr id="5" name="Content Placeholder 2"/>
          <p:cNvSpPr>
            <a:spLocks noGrp="1"/>
          </p:cNvSpPr>
          <p:nvPr>
            <p:ph type="body" sz="quarter" idx="11"/>
          </p:nvPr>
        </p:nvSpPr>
        <p:spPr>
          <a:xfrm>
            <a:off x="720725" y="1620000"/>
            <a:ext cx="7702550" cy="4327451"/>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 typeface="Wingdings" pitchFamily="2" charset="2"/>
              <a:buChar char="q"/>
              <a:tabLst/>
              <a:defRPr/>
            </a:pPr>
            <a:r>
              <a:rPr kumimoji="0" lang="en-US" sz="2400" b="0" i="0" u="none" strike="noStrike" kern="0" cap="none" spc="0" normalizeH="0" baseline="0" noProof="0" dirty="0">
                <a:ln>
                  <a:noFill/>
                </a:ln>
                <a:solidFill>
                  <a:sysClr val="windowText" lastClr="000000"/>
                </a:solidFill>
                <a:effectLst/>
                <a:uLnTx/>
                <a:uFillTx/>
                <a:latin typeface="Calibri" pitchFamily="34" charset="0"/>
              </a:rPr>
              <a:t> As of service delivery, MIS-Health organized by both health and family planning departments</a:t>
            </a:r>
            <a:r>
              <a:rPr kumimoji="0" lang="en-US" sz="2400" b="0" i="0" u="none" strike="noStrike" kern="0" cap="none" spc="0" normalizeH="0" noProof="0" dirty="0">
                <a:ln>
                  <a:noFill/>
                </a:ln>
                <a:solidFill>
                  <a:sysClr val="windowText" lastClr="000000"/>
                </a:solidFill>
                <a:effectLst/>
                <a:uLnTx/>
                <a:uFillTx/>
                <a:latin typeface="Calibri" pitchFamily="34" charset="0"/>
              </a:rPr>
              <a:t> </a:t>
            </a:r>
          </a:p>
          <a:p>
            <a:pPr marL="0" marR="0" lvl="0" indent="0" defTabSz="914400" eaLnBrk="1" fontAlgn="auto" latinLnBrk="0" hangingPunct="1">
              <a:lnSpc>
                <a:spcPct val="100000"/>
              </a:lnSpc>
              <a:spcBef>
                <a:spcPts val="0"/>
              </a:spcBef>
              <a:spcAft>
                <a:spcPts val="0"/>
              </a:spcAft>
              <a:buClrTx/>
              <a:buSzTx/>
              <a:buFont typeface="Wingdings" pitchFamily="2" charset="2"/>
              <a:buChar char="q"/>
              <a:tabLst/>
              <a:defRPr/>
            </a:pPr>
            <a:r>
              <a:rPr lang="en-US" sz="2400" kern="0" dirty="0">
                <a:solidFill>
                  <a:sysClr val="windowText" lastClr="000000"/>
                </a:solidFill>
                <a:latin typeface="Calibri" pitchFamily="34" charset="0"/>
              </a:rPr>
              <a:t> </a:t>
            </a:r>
            <a:r>
              <a:rPr kumimoji="0" lang="en-US" sz="2400" b="0" i="0" u="none" strike="noStrike" kern="0" cap="none" spc="0" normalizeH="0" baseline="0" noProof="0" dirty="0">
                <a:ln>
                  <a:noFill/>
                </a:ln>
                <a:solidFill>
                  <a:sysClr val="windowText" lastClr="000000"/>
                </a:solidFill>
                <a:effectLst/>
                <a:uLnTx/>
                <a:uFillTx/>
                <a:latin typeface="Calibri" pitchFamily="34" charset="0"/>
              </a:rPr>
              <a:t>Recently computerized up to sub-district level </a:t>
            </a:r>
          </a:p>
          <a:p>
            <a:pPr marL="0" marR="0" lvl="0" indent="0" defTabSz="914400" eaLnBrk="1" fontAlgn="auto" latinLnBrk="0" hangingPunct="1">
              <a:lnSpc>
                <a:spcPct val="100000"/>
              </a:lnSpc>
              <a:spcBef>
                <a:spcPts val="0"/>
              </a:spcBef>
              <a:spcAft>
                <a:spcPts val="0"/>
              </a:spcAft>
              <a:buClrTx/>
              <a:buSzTx/>
              <a:buFont typeface="Wingdings" pitchFamily="2" charset="2"/>
              <a:buChar char="q"/>
              <a:tabLst/>
              <a:defRPr/>
            </a:pPr>
            <a:r>
              <a:rPr lang="en-US" sz="2400" kern="0" dirty="0">
                <a:solidFill>
                  <a:sysClr val="windowText" lastClr="000000"/>
                </a:solidFill>
                <a:latin typeface="Calibri" pitchFamily="34" charset="0"/>
              </a:rPr>
              <a:t> </a:t>
            </a:r>
            <a:r>
              <a:rPr kumimoji="0" lang="en-US" sz="2400" b="0" i="0" u="none" strike="noStrike" kern="0" cap="none" spc="0" normalizeH="0" baseline="0" noProof="0" dirty="0">
                <a:ln>
                  <a:noFill/>
                </a:ln>
                <a:solidFill>
                  <a:sysClr val="windowText" lastClr="000000"/>
                </a:solidFill>
                <a:effectLst/>
                <a:uLnTx/>
                <a:uFillTx/>
                <a:latin typeface="Calibri" pitchFamily="34" charset="0"/>
              </a:rPr>
              <a:t>Covers only public sector facilities (only 26 NGO and private facilities are covered)</a:t>
            </a:r>
          </a:p>
          <a:p>
            <a:pPr marL="0" marR="0" lvl="0" indent="0" defTabSz="914400" eaLnBrk="1" fontAlgn="auto" latinLnBrk="0" hangingPunct="1">
              <a:lnSpc>
                <a:spcPct val="100000"/>
              </a:lnSpc>
              <a:spcBef>
                <a:spcPts val="0"/>
              </a:spcBef>
              <a:spcAft>
                <a:spcPts val="0"/>
              </a:spcAft>
              <a:buClrTx/>
              <a:buSzTx/>
              <a:buFont typeface="Wingdings" pitchFamily="2" charset="2"/>
              <a:buChar char="q"/>
              <a:tabLst/>
              <a:defRPr/>
            </a:pPr>
            <a:r>
              <a:rPr lang="en-US" sz="2400" kern="0" dirty="0">
                <a:solidFill>
                  <a:sysClr val="windowText" lastClr="000000"/>
                </a:solidFill>
                <a:latin typeface="Calibri" pitchFamily="34" charset="0"/>
              </a:rPr>
              <a:t> </a:t>
            </a:r>
            <a:r>
              <a:rPr kumimoji="0" lang="en-US" sz="2400" b="0" i="0" u="none" strike="noStrike" kern="0" cap="none" spc="0" normalizeH="0" baseline="0" noProof="0" dirty="0">
                <a:ln>
                  <a:noFill/>
                </a:ln>
                <a:solidFill>
                  <a:sysClr val="windowText" lastClr="000000"/>
                </a:solidFill>
                <a:effectLst/>
                <a:uLnTx/>
                <a:uFillTx/>
                <a:latin typeface="Calibri" pitchFamily="34" charset="0"/>
              </a:rPr>
              <a:t>Produces periodic reports such as Voice of MIS (quarterly), Yearly Health book</a:t>
            </a:r>
          </a:p>
          <a:p>
            <a:pPr marL="0" marR="0" lvl="0" indent="0" defTabSz="914400" eaLnBrk="1" fontAlgn="auto" latinLnBrk="0" hangingPunct="1">
              <a:lnSpc>
                <a:spcPct val="100000"/>
              </a:lnSpc>
              <a:spcBef>
                <a:spcPts val="0"/>
              </a:spcBef>
              <a:spcAft>
                <a:spcPts val="0"/>
              </a:spcAft>
              <a:buClrTx/>
              <a:buSzTx/>
              <a:buFont typeface="Wingdings" pitchFamily="2" charset="2"/>
              <a:buChar char="q"/>
              <a:tabLst/>
              <a:defRPr/>
            </a:pPr>
            <a:r>
              <a:rPr lang="en-US" sz="2400" kern="0" dirty="0">
                <a:solidFill>
                  <a:sysClr val="windowText" lastClr="000000"/>
                </a:solidFill>
                <a:latin typeface="Calibri" pitchFamily="34" charset="0"/>
              </a:rPr>
              <a:t> </a:t>
            </a:r>
            <a:r>
              <a:rPr kumimoji="0" lang="en-US" sz="2400" b="0" i="0" u="none" strike="noStrike" kern="0" cap="none" spc="0" normalizeH="0" baseline="0" noProof="0" dirty="0">
                <a:ln>
                  <a:noFill/>
                </a:ln>
                <a:solidFill>
                  <a:sysClr val="windowText" lastClr="000000"/>
                </a:solidFill>
                <a:effectLst/>
                <a:uLnTx/>
                <a:uFillTx/>
                <a:latin typeface="Calibri" pitchFamily="34" charset="0"/>
              </a:rPr>
              <a:t>Still not used adequately for planning purposes</a:t>
            </a:r>
          </a:p>
          <a:p>
            <a:pPr marL="0" marR="0" lvl="0" indent="0" defTabSz="914400" eaLnBrk="1" fontAlgn="auto" latinLnBrk="0" hangingPunct="1">
              <a:lnSpc>
                <a:spcPct val="100000"/>
              </a:lnSpc>
              <a:spcBef>
                <a:spcPts val="0"/>
              </a:spcBef>
              <a:spcAft>
                <a:spcPts val="0"/>
              </a:spcAft>
              <a:buClrTx/>
              <a:buSzTx/>
              <a:buFont typeface="Wingdings" pitchFamily="2" charset="2"/>
              <a:buChar char="q"/>
              <a:tabLst/>
              <a:defRPr/>
            </a:pPr>
            <a:r>
              <a:rPr lang="en-US" sz="2400" kern="0" dirty="0">
                <a:solidFill>
                  <a:sysClr val="windowText" lastClr="000000"/>
                </a:solidFill>
                <a:latin typeface="Calibri" pitchFamily="34" charset="0"/>
              </a:rPr>
              <a:t> </a:t>
            </a:r>
            <a:r>
              <a:rPr kumimoji="0" lang="en-US" sz="2400" b="0" i="0" u="none" strike="noStrike" kern="0" cap="none" spc="0" normalizeH="0" baseline="0" noProof="0" dirty="0">
                <a:ln>
                  <a:noFill/>
                </a:ln>
                <a:solidFill>
                  <a:sysClr val="windowText" lastClr="000000"/>
                </a:solidFill>
                <a:effectLst/>
                <a:uLnTx/>
                <a:uFillTx/>
                <a:latin typeface="Calibri" pitchFamily="34" charset="0"/>
              </a:rPr>
              <a:t>Use of MIS data at collection level is very minimum</a:t>
            </a:r>
          </a:p>
          <a:p>
            <a:pPr marL="0" marR="0" lvl="0" indent="0" defTabSz="914400" eaLnBrk="1" fontAlgn="auto" latinLnBrk="0" hangingPunct="1">
              <a:lnSpc>
                <a:spcPct val="100000"/>
              </a:lnSpc>
              <a:spcBef>
                <a:spcPts val="0"/>
              </a:spcBef>
              <a:spcAft>
                <a:spcPts val="0"/>
              </a:spcAft>
              <a:buClrTx/>
              <a:buSzTx/>
              <a:buFont typeface="Wingdings" pitchFamily="2" charset="2"/>
              <a:buChar char="q"/>
              <a:tabLst/>
              <a:defRPr/>
            </a:pPr>
            <a:r>
              <a:rPr lang="en-US" sz="2400" kern="0" dirty="0">
                <a:solidFill>
                  <a:sysClr val="windowText" lastClr="000000"/>
                </a:solidFill>
                <a:latin typeface="Calibri" pitchFamily="34" charset="0"/>
              </a:rPr>
              <a:t> </a:t>
            </a:r>
            <a:r>
              <a:rPr kumimoji="0" lang="en-US" sz="2400" b="0" i="0" u="none" strike="noStrike" kern="0" cap="none" spc="0" normalizeH="0" baseline="0" noProof="0" dirty="0">
                <a:ln>
                  <a:noFill/>
                </a:ln>
                <a:solidFill>
                  <a:sysClr val="windowText" lastClr="000000"/>
                </a:solidFill>
                <a:effectLst/>
                <a:uLnTx/>
                <a:uFillTx/>
                <a:latin typeface="Calibri" pitchFamily="34" charset="0"/>
              </a:rPr>
              <a:t>There is scope to improve quality of data in terms of accuracy, timeliness and completeness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20725" y="216000"/>
            <a:ext cx="7704000" cy="576000"/>
          </a:xfrm>
        </p:spPr>
        <p:txBody>
          <a:bodyPr>
            <a:normAutofit fontScale="62500" lnSpcReduction="20000"/>
          </a:bodyPr>
          <a:lstStyle/>
          <a:p>
            <a:pPr algn="ctr"/>
            <a:r>
              <a:rPr lang="en-US" sz="2800" dirty="0"/>
              <a:t>Financing:  Trends in health expenditure in Bangladesh, 1997–2011</a:t>
            </a:r>
            <a:endParaRPr lang="en-US" dirty="0"/>
          </a:p>
        </p:txBody>
      </p:sp>
      <p:graphicFrame>
        <p:nvGraphicFramePr>
          <p:cNvPr id="4" name="Table 3"/>
          <p:cNvGraphicFramePr>
            <a:graphicFrameLocks noGrp="1"/>
          </p:cNvGraphicFramePr>
          <p:nvPr/>
        </p:nvGraphicFramePr>
        <p:xfrm>
          <a:off x="152400" y="1072012"/>
          <a:ext cx="8915399" cy="4880303"/>
        </p:xfrm>
        <a:graphic>
          <a:graphicData uri="http://schemas.openxmlformats.org/drawingml/2006/table">
            <a:tbl>
              <a:tblPr firstRow="1" bandRow="1">
                <a:tableStyleId>{5C22544A-7EE6-4342-B048-85BDC9FD1C3A}</a:tableStyleId>
              </a:tblPr>
              <a:tblGrid>
                <a:gridCol w="3414410">
                  <a:extLst>
                    <a:ext uri="{9D8B030D-6E8A-4147-A177-3AD203B41FA5}">
                      <a16:colId xmlns:a16="http://schemas.microsoft.com/office/drawing/2014/main" val="20000"/>
                    </a:ext>
                  </a:extLst>
                </a:gridCol>
                <a:gridCol w="758757">
                  <a:extLst>
                    <a:ext uri="{9D8B030D-6E8A-4147-A177-3AD203B41FA5}">
                      <a16:colId xmlns:a16="http://schemas.microsoft.com/office/drawing/2014/main" val="20001"/>
                    </a:ext>
                  </a:extLst>
                </a:gridCol>
                <a:gridCol w="663912">
                  <a:extLst>
                    <a:ext uri="{9D8B030D-6E8A-4147-A177-3AD203B41FA5}">
                      <a16:colId xmlns:a16="http://schemas.microsoft.com/office/drawing/2014/main" val="20002"/>
                    </a:ext>
                  </a:extLst>
                </a:gridCol>
                <a:gridCol w="663912">
                  <a:extLst>
                    <a:ext uri="{9D8B030D-6E8A-4147-A177-3AD203B41FA5}">
                      <a16:colId xmlns:a16="http://schemas.microsoft.com/office/drawing/2014/main" val="20003"/>
                    </a:ext>
                  </a:extLst>
                </a:gridCol>
                <a:gridCol w="569069">
                  <a:extLst>
                    <a:ext uri="{9D8B030D-6E8A-4147-A177-3AD203B41FA5}">
                      <a16:colId xmlns:a16="http://schemas.microsoft.com/office/drawing/2014/main" val="20004"/>
                    </a:ext>
                  </a:extLst>
                </a:gridCol>
                <a:gridCol w="55934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533400">
                  <a:extLst>
                    <a:ext uri="{9D8B030D-6E8A-4147-A177-3AD203B41FA5}">
                      <a16:colId xmlns:a16="http://schemas.microsoft.com/office/drawing/2014/main" val="20007"/>
                    </a:ext>
                  </a:extLst>
                </a:gridCol>
                <a:gridCol w="533400">
                  <a:extLst>
                    <a:ext uri="{9D8B030D-6E8A-4147-A177-3AD203B41FA5}">
                      <a16:colId xmlns:a16="http://schemas.microsoft.com/office/drawing/2014/main" val="20008"/>
                    </a:ext>
                  </a:extLst>
                </a:gridCol>
                <a:gridCol w="609599">
                  <a:extLst>
                    <a:ext uri="{9D8B030D-6E8A-4147-A177-3AD203B41FA5}">
                      <a16:colId xmlns:a16="http://schemas.microsoft.com/office/drawing/2014/main" val="20009"/>
                    </a:ext>
                  </a:extLst>
                </a:gridCol>
              </a:tblGrid>
              <a:tr h="240529">
                <a:tc>
                  <a:txBody>
                    <a:bodyPr/>
                    <a:lstStyle/>
                    <a:p>
                      <a:pPr marL="0" marR="0">
                        <a:lnSpc>
                          <a:spcPct val="115000"/>
                        </a:lnSpc>
                        <a:spcBef>
                          <a:spcPts val="0"/>
                        </a:spcBef>
                        <a:spcAft>
                          <a:spcPts val="0"/>
                        </a:spcAft>
                      </a:pPr>
                      <a:endParaRPr lang="en-US" sz="1400" dirty="0">
                        <a:latin typeface="Calibri"/>
                        <a:ea typeface="Calibri"/>
                        <a:cs typeface="Vrinda"/>
                      </a:endParaRPr>
                    </a:p>
                  </a:txBody>
                  <a:tcPr marL="68580" marR="68580" marT="0" marB="0"/>
                </a:tc>
                <a:tc gridSpan="4">
                  <a:txBody>
                    <a:bodyPr/>
                    <a:lstStyle/>
                    <a:p>
                      <a:pPr marL="0" marR="0">
                        <a:lnSpc>
                          <a:spcPct val="115000"/>
                        </a:lnSpc>
                        <a:spcBef>
                          <a:spcPts val="0"/>
                        </a:spcBef>
                        <a:spcAft>
                          <a:spcPts val="0"/>
                        </a:spcAft>
                      </a:pPr>
                      <a:r>
                        <a:rPr lang="en-US" sz="1400">
                          <a:latin typeface="Calibri"/>
                          <a:ea typeface="Calibri"/>
                          <a:cs typeface="Vrinda"/>
                        </a:rPr>
                        <a:t>National Reports</a:t>
                      </a: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marL="0" marR="0">
                        <a:lnSpc>
                          <a:spcPct val="115000"/>
                        </a:lnSpc>
                        <a:spcBef>
                          <a:spcPts val="0"/>
                        </a:spcBef>
                        <a:spcAft>
                          <a:spcPts val="0"/>
                        </a:spcAft>
                      </a:pPr>
                      <a:r>
                        <a:rPr lang="en-US" sz="1400">
                          <a:latin typeface="Calibri"/>
                          <a:ea typeface="Calibri"/>
                          <a:cs typeface="Vrinda"/>
                        </a:rPr>
                        <a:t>WHO estimate</a:t>
                      </a: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66929">
                <a:tc>
                  <a:txBody>
                    <a:bodyPr/>
                    <a:lstStyle/>
                    <a:p>
                      <a:pPr marL="0" marR="0">
                        <a:lnSpc>
                          <a:spcPct val="115000"/>
                        </a:lnSpc>
                        <a:spcBef>
                          <a:spcPts val="0"/>
                        </a:spcBef>
                        <a:spcAft>
                          <a:spcPts val="0"/>
                        </a:spcAft>
                      </a:pPr>
                      <a:endParaRPr lang="en-US" sz="1400" dirty="0">
                        <a:latin typeface="Calibri"/>
                        <a:ea typeface="Calibri"/>
                        <a:cs typeface="Vrinda"/>
                      </a:endParaRP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1997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2000</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2003</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2005</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2007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2008</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2009</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2010</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2011</a:t>
                      </a:r>
                    </a:p>
                  </a:txBody>
                  <a:tcPr marL="68580" marR="68580" marT="0" marB="0"/>
                </a:tc>
                <a:extLst>
                  <a:ext uri="{0D108BD9-81ED-4DB2-BD59-A6C34878D82A}">
                    <a16:rowId xmlns:a16="http://schemas.microsoft.com/office/drawing/2014/main" val="10001"/>
                  </a:ext>
                </a:extLst>
              </a:tr>
              <a:tr h="504693">
                <a:tc>
                  <a:txBody>
                    <a:bodyPr/>
                    <a:lstStyle/>
                    <a:p>
                      <a:pPr marL="0" marR="0">
                        <a:lnSpc>
                          <a:spcPct val="115000"/>
                        </a:lnSpc>
                        <a:spcBef>
                          <a:spcPts val="0"/>
                        </a:spcBef>
                        <a:spcAft>
                          <a:spcPts val="0"/>
                        </a:spcAft>
                      </a:pPr>
                      <a:r>
                        <a:rPr lang="en-US" sz="1400" dirty="0">
                          <a:latin typeface="Calibri"/>
                          <a:ea typeface="Calibri"/>
                          <a:cs typeface="Vrinda"/>
                        </a:rPr>
                        <a:t>Total Health Expenditure in PPP$ per capita</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20</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24</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30</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37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46</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52</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58</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61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67</a:t>
                      </a:r>
                    </a:p>
                  </a:txBody>
                  <a:tcPr marL="68580" marR="68580" marT="0" marB="0"/>
                </a:tc>
                <a:extLst>
                  <a:ext uri="{0D108BD9-81ED-4DB2-BD59-A6C34878D82A}">
                    <a16:rowId xmlns:a16="http://schemas.microsoft.com/office/drawing/2014/main" val="10002"/>
                  </a:ext>
                </a:extLst>
              </a:tr>
              <a:tr h="466929">
                <a:tc>
                  <a:txBody>
                    <a:bodyPr/>
                    <a:lstStyle/>
                    <a:p>
                      <a:pPr marL="0" marR="0">
                        <a:lnSpc>
                          <a:spcPct val="115000"/>
                        </a:lnSpc>
                        <a:spcBef>
                          <a:spcPts val="0"/>
                        </a:spcBef>
                        <a:spcAft>
                          <a:spcPts val="0"/>
                        </a:spcAft>
                      </a:pPr>
                      <a:r>
                        <a:rPr lang="en-US" sz="1400" dirty="0">
                          <a:latin typeface="Calibri"/>
                          <a:ea typeface="Calibri"/>
                          <a:cs typeface="Vrinda"/>
                        </a:rPr>
                        <a:t>Total Health Expenditure in US$ per capita</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9.2</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10.1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11.5</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13.7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16.2</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19.4</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22.4</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24.8</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26.5</a:t>
                      </a:r>
                    </a:p>
                  </a:txBody>
                  <a:tcPr marL="68580" marR="68580" marT="0" marB="0"/>
                </a:tc>
                <a:extLst>
                  <a:ext uri="{0D108BD9-81ED-4DB2-BD59-A6C34878D82A}">
                    <a16:rowId xmlns:a16="http://schemas.microsoft.com/office/drawing/2014/main" val="10003"/>
                  </a:ext>
                </a:extLst>
              </a:tr>
              <a:tr h="466929">
                <a:tc>
                  <a:txBody>
                    <a:bodyPr/>
                    <a:lstStyle/>
                    <a:p>
                      <a:pPr marL="0" marR="0">
                        <a:lnSpc>
                          <a:spcPct val="115000"/>
                        </a:lnSpc>
                        <a:spcBef>
                          <a:spcPts val="0"/>
                        </a:spcBef>
                        <a:spcAft>
                          <a:spcPts val="0"/>
                        </a:spcAft>
                      </a:pPr>
                      <a:r>
                        <a:rPr lang="en-US" sz="1400" dirty="0">
                          <a:latin typeface="Calibri"/>
                          <a:ea typeface="Calibri"/>
                          <a:cs typeface="Vrinda"/>
                        </a:rPr>
                        <a:t>Total Health Expenditure as % of GDP</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2.7%</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2.8%</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3.0%</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3.2%</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3.4%</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3.5%</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3.7%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3.7%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3.7%</a:t>
                      </a:r>
                    </a:p>
                  </a:txBody>
                  <a:tcPr marL="68580" marR="68580" marT="0" marB="0"/>
                </a:tc>
                <a:extLst>
                  <a:ext uri="{0D108BD9-81ED-4DB2-BD59-A6C34878D82A}">
                    <a16:rowId xmlns:a16="http://schemas.microsoft.com/office/drawing/2014/main" val="10004"/>
                  </a:ext>
                </a:extLst>
              </a:tr>
              <a:tr h="504693">
                <a:tc>
                  <a:txBody>
                    <a:bodyPr/>
                    <a:lstStyle/>
                    <a:p>
                      <a:pPr marL="0" marR="0">
                        <a:lnSpc>
                          <a:spcPct val="115000"/>
                        </a:lnSpc>
                        <a:spcBef>
                          <a:spcPts val="0"/>
                        </a:spcBef>
                        <a:spcAft>
                          <a:spcPts val="0"/>
                        </a:spcAft>
                      </a:pPr>
                      <a:r>
                        <a:rPr lang="en-US" sz="1400" dirty="0">
                          <a:latin typeface="Calibri"/>
                          <a:ea typeface="Calibri"/>
                          <a:cs typeface="Vrinda"/>
                        </a:rPr>
                        <a:t>Public expenditure on health as % of THE</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36%</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31%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28%</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26%</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26%</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36%</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37%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37%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37%</a:t>
                      </a:r>
                    </a:p>
                  </a:txBody>
                  <a:tcPr marL="68580" marR="68580" marT="0" marB="0"/>
                </a:tc>
                <a:extLst>
                  <a:ext uri="{0D108BD9-81ED-4DB2-BD59-A6C34878D82A}">
                    <a16:rowId xmlns:a16="http://schemas.microsoft.com/office/drawing/2014/main" val="10005"/>
                  </a:ext>
                </a:extLst>
              </a:tr>
              <a:tr h="504693">
                <a:tc>
                  <a:txBody>
                    <a:bodyPr/>
                    <a:lstStyle/>
                    <a:p>
                      <a:pPr marL="0" marR="0">
                        <a:lnSpc>
                          <a:spcPct val="115000"/>
                        </a:lnSpc>
                        <a:spcBef>
                          <a:spcPts val="0"/>
                        </a:spcBef>
                        <a:spcAft>
                          <a:spcPts val="0"/>
                        </a:spcAft>
                      </a:pPr>
                      <a:r>
                        <a:rPr lang="en-US" sz="1400">
                          <a:latin typeface="Calibri"/>
                          <a:ea typeface="Calibri"/>
                          <a:cs typeface="Vrinda"/>
                        </a:rPr>
                        <a:t>Public expenditure on health as % of GDP</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a:t>
                      </a:r>
                    </a:p>
                  </a:txBody>
                  <a:tcPr marL="68580" marR="68580" marT="0" marB="0"/>
                </a:tc>
                <a:extLst>
                  <a:ext uri="{0D108BD9-81ED-4DB2-BD59-A6C34878D82A}">
                    <a16:rowId xmlns:a16="http://schemas.microsoft.com/office/drawing/2014/main" val="10006"/>
                  </a:ext>
                </a:extLst>
              </a:tr>
              <a:tr h="466929">
                <a:tc>
                  <a:txBody>
                    <a:bodyPr/>
                    <a:lstStyle/>
                    <a:p>
                      <a:pPr marL="0" marR="0">
                        <a:lnSpc>
                          <a:spcPct val="115000"/>
                        </a:lnSpc>
                        <a:spcBef>
                          <a:spcPts val="0"/>
                        </a:spcBef>
                        <a:spcAft>
                          <a:spcPts val="0"/>
                        </a:spcAft>
                      </a:pPr>
                      <a:r>
                        <a:rPr lang="en-US" sz="1400">
                          <a:latin typeface="Calibri"/>
                          <a:ea typeface="Calibri"/>
                          <a:cs typeface="Vrinda"/>
                        </a:rPr>
                        <a:t>OOP as % of total health expenditure</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57%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59%</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61%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64%</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64%</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62%</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61%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61%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61%</a:t>
                      </a:r>
                    </a:p>
                  </a:txBody>
                  <a:tcPr marL="68580" marR="68580" marT="0" marB="0"/>
                </a:tc>
                <a:extLst>
                  <a:ext uri="{0D108BD9-81ED-4DB2-BD59-A6C34878D82A}">
                    <a16:rowId xmlns:a16="http://schemas.microsoft.com/office/drawing/2014/main" val="10007"/>
                  </a:ext>
                </a:extLst>
              </a:tr>
              <a:tr h="376643">
                <a:tc>
                  <a:txBody>
                    <a:bodyPr/>
                    <a:lstStyle/>
                    <a:p>
                      <a:pPr marL="0" marR="0">
                        <a:lnSpc>
                          <a:spcPct val="115000"/>
                        </a:lnSpc>
                        <a:spcBef>
                          <a:spcPts val="0"/>
                        </a:spcBef>
                        <a:spcAft>
                          <a:spcPts val="0"/>
                        </a:spcAft>
                      </a:pPr>
                      <a:r>
                        <a:rPr lang="en-US" sz="1400">
                          <a:latin typeface="Calibri"/>
                          <a:ea typeface="Calibri"/>
                          <a:cs typeface="Vrinda"/>
                        </a:rPr>
                        <a:t>NGO expenditure as % of THE</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2%</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2%</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1%</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a:t>
                      </a:r>
                    </a:p>
                  </a:txBody>
                  <a:tcPr marL="68580" marR="68580" marT="0" marB="0"/>
                </a:tc>
                <a:extLst>
                  <a:ext uri="{0D108BD9-81ED-4DB2-BD59-A6C34878D82A}">
                    <a16:rowId xmlns:a16="http://schemas.microsoft.com/office/drawing/2014/main" val="10008"/>
                  </a:ext>
                </a:extLst>
              </a:tr>
              <a:tr h="504693">
                <a:tc>
                  <a:txBody>
                    <a:bodyPr/>
                    <a:lstStyle/>
                    <a:p>
                      <a:pPr marL="0" marR="0">
                        <a:lnSpc>
                          <a:spcPct val="115000"/>
                        </a:lnSpc>
                        <a:spcBef>
                          <a:spcPts val="0"/>
                        </a:spcBef>
                        <a:spcAft>
                          <a:spcPts val="0"/>
                        </a:spcAft>
                      </a:pPr>
                      <a:r>
                        <a:rPr lang="en-US" sz="1400" dirty="0">
                          <a:latin typeface="Calibri"/>
                          <a:ea typeface="Calibri"/>
                          <a:cs typeface="Vrinda"/>
                        </a:rPr>
                        <a:t>External assistance to NGOs as % of THE</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5%</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7%</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9%</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8%</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8%</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a:t>
                      </a:r>
                    </a:p>
                  </a:txBody>
                  <a:tcPr marL="68580" marR="68580" marT="0" marB="0"/>
                </a:tc>
                <a:extLst>
                  <a:ext uri="{0D108BD9-81ED-4DB2-BD59-A6C34878D82A}">
                    <a16:rowId xmlns:a16="http://schemas.microsoft.com/office/drawing/2014/main" val="10009"/>
                  </a:ext>
                </a:extLst>
              </a:tr>
              <a:tr h="376643">
                <a:tc>
                  <a:txBody>
                    <a:bodyPr/>
                    <a:lstStyle/>
                    <a:p>
                      <a:pPr marL="0" marR="0">
                        <a:lnSpc>
                          <a:spcPct val="115000"/>
                        </a:lnSpc>
                        <a:spcBef>
                          <a:spcPts val="0"/>
                        </a:spcBef>
                        <a:spcAft>
                          <a:spcPts val="0"/>
                        </a:spcAft>
                      </a:pPr>
                      <a:r>
                        <a:rPr lang="en-US" sz="1400" dirty="0">
                          <a:latin typeface="Calibri"/>
                          <a:ea typeface="Calibri"/>
                          <a:cs typeface="Vrinda"/>
                        </a:rPr>
                        <a:t>Other private expenditure as % of THE</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1%</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1%</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a:t>
                      </a:r>
                    </a:p>
                  </a:txBody>
                  <a:tcPr marL="68580" marR="68580" marT="0" marB="0"/>
                </a:tc>
                <a:tc>
                  <a:txBody>
                    <a:bodyPr/>
                    <a:lstStyle/>
                    <a:p>
                      <a:pPr marL="0" marR="0">
                        <a:lnSpc>
                          <a:spcPct val="115000"/>
                        </a:lnSpc>
                        <a:spcBef>
                          <a:spcPts val="0"/>
                        </a:spcBef>
                        <a:spcAft>
                          <a:spcPts val="0"/>
                        </a:spcAft>
                      </a:pPr>
                      <a:r>
                        <a:rPr lang="en-US" sz="1400">
                          <a:latin typeface="Calibri"/>
                          <a:ea typeface="Calibri"/>
                          <a:cs typeface="Vrinda"/>
                        </a:rPr>
                        <a:t>-</a:t>
                      </a: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Vrinda"/>
                        </a:rPr>
                        <a:t>-</a:t>
                      </a:r>
                    </a:p>
                  </a:txBody>
                  <a:tcPr marL="68580" marR="68580" marT="0" marB="0"/>
                </a:tc>
                <a:extLst>
                  <a:ext uri="{0D108BD9-81ED-4DB2-BD59-A6C34878D82A}">
                    <a16:rowId xmlns:a16="http://schemas.microsoft.com/office/drawing/2014/main" val="10010"/>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19275" y="504000"/>
            <a:ext cx="7704000" cy="576000"/>
          </a:xfrm>
        </p:spPr>
        <p:txBody>
          <a:bodyPr>
            <a:normAutofit fontScale="92500"/>
          </a:bodyPr>
          <a:lstStyle/>
          <a:p>
            <a:pPr algn="ctr"/>
            <a:r>
              <a:rPr lang="en-US" sz="3200" dirty="0"/>
              <a:t>Medical products, vaccines, technologies</a:t>
            </a:r>
          </a:p>
        </p:txBody>
      </p:sp>
      <p:sp>
        <p:nvSpPr>
          <p:cNvPr id="3" name="Text Placeholder 2"/>
          <p:cNvSpPr>
            <a:spLocks noGrp="1"/>
          </p:cNvSpPr>
          <p:nvPr>
            <p:ph type="body" sz="quarter" idx="11"/>
          </p:nvPr>
        </p:nvSpPr>
        <p:spPr/>
        <p:txBody>
          <a:bodyPr/>
          <a:lstStyle/>
          <a:p>
            <a:pPr marL="342900" lvl="0" indent="-342900">
              <a:spcBef>
                <a:spcPct val="20000"/>
              </a:spcBef>
              <a:buFont typeface="Arial" pitchFamily="34" charset="0"/>
              <a:buChar char="•"/>
            </a:pPr>
            <a:r>
              <a:rPr lang="en-US" sz="3000" dirty="0">
                <a:solidFill>
                  <a:prstClr val="black"/>
                </a:solidFill>
                <a:latin typeface="Calibri"/>
              </a:rPr>
              <a:t>CMSD – is responsible for selection, procurement, and supply of medicines</a:t>
            </a:r>
          </a:p>
          <a:p>
            <a:pPr marL="342900" lvl="0" indent="-342900">
              <a:spcBef>
                <a:spcPct val="20000"/>
              </a:spcBef>
              <a:buFont typeface="Arial" pitchFamily="34" charset="0"/>
              <a:buChar char="•"/>
            </a:pPr>
            <a:r>
              <a:rPr lang="en-US" sz="3000" dirty="0">
                <a:solidFill>
                  <a:prstClr val="black"/>
                </a:solidFill>
                <a:latin typeface="Calibri"/>
              </a:rPr>
              <a:t>EDCL is a government company that produces and supplies essential medicines</a:t>
            </a:r>
          </a:p>
          <a:p>
            <a:pPr marL="342900" lvl="0" indent="-342900">
              <a:spcBef>
                <a:spcPct val="20000"/>
              </a:spcBef>
              <a:buFont typeface="Arial" pitchFamily="34" charset="0"/>
              <a:buChar char="•"/>
            </a:pPr>
            <a:r>
              <a:rPr lang="en-US" sz="3000" dirty="0">
                <a:solidFill>
                  <a:prstClr val="black"/>
                </a:solidFill>
                <a:latin typeface="Calibri"/>
              </a:rPr>
              <a:t>Big purchases are by CMSD (Central Medical Stores Depot)</a:t>
            </a:r>
          </a:p>
          <a:p>
            <a:pPr marL="342900" lvl="0" indent="-342900">
              <a:spcBef>
                <a:spcPct val="20000"/>
              </a:spcBef>
              <a:buFont typeface="Arial" pitchFamily="34" charset="0"/>
              <a:buChar char="•"/>
            </a:pPr>
            <a:r>
              <a:rPr lang="en-US" sz="3000" dirty="0">
                <a:solidFill>
                  <a:prstClr val="black"/>
                </a:solidFill>
                <a:latin typeface="Calibri"/>
              </a:rPr>
              <a:t>Districts can procure locally</a:t>
            </a:r>
          </a:p>
          <a:p>
            <a:pPr marL="342900" lvl="0" indent="-342900">
              <a:spcBef>
                <a:spcPct val="20000"/>
              </a:spcBef>
              <a:buFont typeface="Arial" pitchFamily="34" charset="0"/>
              <a:buChar char="•"/>
            </a:pPr>
            <a:r>
              <a:rPr lang="en-US" sz="3000" dirty="0">
                <a:solidFill>
                  <a:prstClr val="black"/>
                </a:solidFill>
                <a:latin typeface="Calibri"/>
              </a:rPr>
              <a:t>Vaccines are dealt by EPI Headquarter; IPH</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pPr algn="ctr"/>
            <a:r>
              <a:rPr lang="en-US" sz="3200" dirty="0"/>
              <a:t>Governance and Stewardship</a:t>
            </a:r>
            <a:endParaRPr lang="en-US" dirty="0"/>
          </a:p>
        </p:txBody>
      </p:sp>
      <p:sp>
        <p:nvSpPr>
          <p:cNvPr id="3" name="Text Placeholder 2"/>
          <p:cNvSpPr>
            <a:spLocks noGrp="1"/>
          </p:cNvSpPr>
          <p:nvPr>
            <p:ph type="body" sz="quarter" idx="11"/>
          </p:nvPr>
        </p:nvSpPr>
        <p:spPr/>
        <p:txBody>
          <a:bodyPr/>
          <a:lstStyle/>
          <a:p>
            <a:pPr marL="342900" lvl="0" indent="-342900">
              <a:lnSpc>
                <a:spcPts val="3100"/>
              </a:lnSpc>
              <a:spcBef>
                <a:spcPct val="20000"/>
              </a:spcBef>
              <a:buFont typeface="Arial" pitchFamily="34" charset="0"/>
              <a:buChar char="•"/>
              <a:defRPr/>
            </a:pPr>
            <a:r>
              <a:rPr lang="en-US" sz="2600" dirty="0">
                <a:solidFill>
                  <a:prstClr val="black"/>
                </a:solidFill>
                <a:latin typeface="Calibri"/>
              </a:rPr>
              <a:t>Least understood aspect of health systems</a:t>
            </a:r>
          </a:p>
          <a:p>
            <a:pPr marL="342900" lvl="0" indent="-342900" algn="just">
              <a:lnSpc>
                <a:spcPts val="3100"/>
              </a:lnSpc>
              <a:spcBef>
                <a:spcPct val="20000"/>
              </a:spcBef>
              <a:buFont typeface="Arial" pitchFamily="34" charset="0"/>
              <a:buChar char="•"/>
              <a:defRPr/>
            </a:pPr>
            <a:r>
              <a:rPr lang="en-US" sz="2600" dirty="0">
                <a:solidFill>
                  <a:prstClr val="black"/>
                </a:solidFill>
                <a:latin typeface="Calibri"/>
              </a:rPr>
              <a:t>The system for  accountability is poorly established</a:t>
            </a:r>
          </a:p>
          <a:p>
            <a:pPr marL="342900" lvl="0" indent="-342900" algn="just">
              <a:lnSpc>
                <a:spcPts val="3100"/>
              </a:lnSpc>
              <a:spcBef>
                <a:spcPct val="20000"/>
              </a:spcBef>
              <a:buFont typeface="Arial" pitchFamily="34" charset="0"/>
              <a:buChar char="•"/>
              <a:defRPr/>
            </a:pPr>
            <a:r>
              <a:rPr lang="en-US" sz="2600" dirty="0">
                <a:solidFill>
                  <a:prstClr val="black"/>
                </a:solidFill>
                <a:latin typeface="Calibri"/>
              </a:rPr>
              <a:t>Low level of regulatory control</a:t>
            </a:r>
          </a:p>
          <a:p>
            <a:pPr marL="342900" lvl="0" indent="-342900" algn="just">
              <a:lnSpc>
                <a:spcPts val="3100"/>
              </a:lnSpc>
              <a:spcBef>
                <a:spcPct val="20000"/>
              </a:spcBef>
              <a:buFont typeface="Arial" pitchFamily="34" charset="0"/>
              <a:buChar char="•"/>
              <a:defRPr/>
            </a:pPr>
            <a:r>
              <a:rPr lang="en-US" sz="2600" dirty="0">
                <a:solidFill>
                  <a:prstClr val="black"/>
                </a:solidFill>
                <a:latin typeface="Calibri"/>
              </a:rPr>
              <a:t>Undue interference</a:t>
            </a:r>
          </a:p>
          <a:p>
            <a:pPr marL="342900" lvl="0" indent="-342900" algn="just">
              <a:lnSpc>
                <a:spcPts val="3100"/>
              </a:lnSpc>
              <a:spcBef>
                <a:spcPct val="20000"/>
              </a:spcBef>
              <a:buFont typeface="Arial" pitchFamily="34" charset="0"/>
              <a:buChar char="•"/>
              <a:defRPr/>
            </a:pPr>
            <a:r>
              <a:rPr lang="en-US" sz="2600" dirty="0">
                <a:solidFill>
                  <a:prstClr val="black"/>
                </a:solidFill>
                <a:latin typeface="Calibri"/>
              </a:rPr>
              <a:t>Health and Family Planning is poorly co-</a:t>
            </a:r>
            <a:r>
              <a:rPr lang="en-US" sz="2600" dirty="0" err="1">
                <a:solidFill>
                  <a:prstClr val="black"/>
                </a:solidFill>
                <a:latin typeface="Calibri"/>
              </a:rPr>
              <a:t>ordinated</a:t>
            </a:r>
            <a:endParaRPr lang="en-US" sz="2600" dirty="0">
              <a:solidFill>
                <a:prstClr val="black"/>
              </a:solidFill>
              <a:latin typeface="Calibri"/>
            </a:endParaRPr>
          </a:p>
          <a:p>
            <a:pPr marL="342900" lvl="0" indent="-342900" algn="just">
              <a:lnSpc>
                <a:spcPts val="3100"/>
              </a:lnSpc>
              <a:spcBef>
                <a:spcPct val="20000"/>
              </a:spcBef>
              <a:buFont typeface="Arial" pitchFamily="34" charset="0"/>
              <a:buChar char="•"/>
              <a:defRPr/>
            </a:pPr>
            <a:r>
              <a:rPr lang="en-US" sz="2600" dirty="0">
                <a:solidFill>
                  <a:prstClr val="black"/>
                </a:solidFill>
                <a:latin typeface="Calibri"/>
              </a:rPr>
              <a:t>Overlap between public and private sectors</a:t>
            </a:r>
          </a:p>
          <a:p>
            <a:pPr marL="342900" lvl="0" indent="-342900" algn="just">
              <a:lnSpc>
                <a:spcPts val="3100"/>
              </a:lnSpc>
              <a:spcBef>
                <a:spcPct val="20000"/>
              </a:spcBef>
              <a:buFont typeface="Arial" pitchFamily="34" charset="0"/>
              <a:buChar char="•"/>
              <a:defRPr/>
            </a:pPr>
            <a:r>
              <a:rPr lang="en-US" sz="2600" dirty="0">
                <a:solidFill>
                  <a:prstClr val="black"/>
                </a:solidFill>
                <a:latin typeface="Calibri"/>
              </a:rPr>
              <a:t>Private sector is beyond any regulatory control</a:t>
            </a:r>
          </a:p>
          <a:p>
            <a:pPr marL="342900" lvl="0" indent="-342900" algn="just">
              <a:lnSpc>
                <a:spcPts val="3100"/>
              </a:lnSpc>
              <a:spcBef>
                <a:spcPct val="20000"/>
              </a:spcBef>
              <a:buFont typeface="Arial" pitchFamily="34" charset="0"/>
              <a:buChar char="•"/>
              <a:defRPr/>
            </a:pPr>
            <a:r>
              <a:rPr lang="en-US" sz="2600" dirty="0">
                <a:solidFill>
                  <a:prstClr val="black"/>
                </a:solidFill>
                <a:latin typeface="Calibri"/>
              </a:rPr>
              <a:t>PHC in urban area is under LGRD Ministry</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6A7A6-9974-44D8-AF45-24F2C6CF3DBC}"/>
              </a:ext>
            </a:extLst>
          </p:cNvPr>
          <p:cNvSpPr>
            <a:spLocks noGrp="1"/>
          </p:cNvSpPr>
          <p:nvPr>
            <p:ph type="title"/>
          </p:nvPr>
        </p:nvSpPr>
        <p:spPr/>
        <p:txBody>
          <a:bodyPr>
            <a:normAutofit fontScale="90000"/>
          </a:bodyPr>
          <a:lstStyle/>
          <a:p>
            <a:br>
              <a:rPr lang="en-US" sz="3600" b="1"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Bangladesh Health system Governance </a:t>
            </a:r>
            <a:br>
              <a:rPr lang="en-US" dirty="0">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08025952-E875-45E3-A712-F8173BA16CA3}"/>
              </a:ext>
            </a:extLst>
          </p:cNvPr>
          <p:cNvSpPr>
            <a:spLocks noGrp="1"/>
          </p:cNvSpPr>
          <p:nvPr>
            <p:ph idx="1"/>
          </p:nvPr>
        </p:nvSpPr>
        <p:spPr>
          <a:xfrm>
            <a:off x="1606045" y="2362200"/>
            <a:ext cx="5937755" cy="3886199"/>
          </a:xfrm>
        </p:spPr>
        <p:txBody>
          <a:bodyPr>
            <a:normAutofit fontScale="85000" lnSpcReduction="10000"/>
          </a:bodyPr>
          <a:lstStyle/>
          <a:p>
            <a:r>
              <a:rPr lang="en-US" sz="2400" dirty="0">
                <a:latin typeface="Arial" panose="020B0604020202020204" pitchFamily="34" charset="0"/>
                <a:cs typeface="Arial" panose="020B0604020202020204" pitchFamily="34" charset="0"/>
              </a:rPr>
              <a:t>The Ministry of Health and Family Welfare (</a:t>
            </a:r>
            <a:r>
              <a:rPr lang="en-US" sz="2400" dirty="0" err="1">
                <a:latin typeface="Arial" panose="020B0604020202020204" pitchFamily="34" charset="0"/>
                <a:cs typeface="Arial" panose="020B0604020202020204" pitchFamily="34" charset="0"/>
              </a:rPr>
              <a:t>MoHFW</a:t>
            </a:r>
            <a:r>
              <a:rPr lang="en-US" sz="2400" dirty="0">
                <a:latin typeface="Arial" panose="020B0604020202020204" pitchFamily="34" charset="0"/>
                <a:cs typeface="Arial" panose="020B0604020202020204" pitchFamily="34" charset="0"/>
              </a:rPr>
              <a:t>) is the lead agency responsible for formulating national-level policy, planning, and decision-making in the provision of healthcare and education</a:t>
            </a:r>
          </a:p>
          <a:p>
            <a:r>
              <a:rPr lang="en-US" sz="2400" dirty="0">
                <a:latin typeface="Arial" panose="020B0604020202020204" pitchFamily="34" charset="0"/>
                <a:cs typeface="Arial" panose="020B0604020202020204" pitchFamily="34" charset="0"/>
              </a:rPr>
              <a:t>The national-level policies, plans, and decisions are translated into actions by various implementing authorities and healthcare delivery systems across the country</a:t>
            </a:r>
          </a:p>
          <a:p>
            <a:r>
              <a:rPr lang="en-US" sz="2400" dirty="0">
                <a:latin typeface="Arial" panose="020B0604020202020204" pitchFamily="34" charset="0"/>
                <a:cs typeface="Arial" panose="020B0604020202020204" pitchFamily="34" charset="0"/>
              </a:rPr>
              <a:t>The Ministry and its relevant regulatory bodies also have indirect control over the healthcare system of the NGOs and the private sector</a:t>
            </a:r>
          </a:p>
        </p:txBody>
      </p:sp>
    </p:spTree>
    <p:extLst>
      <p:ext uri="{BB962C8B-B14F-4D97-AF65-F5344CB8AC3E}">
        <p14:creationId xmlns:p14="http://schemas.microsoft.com/office/powerpoint/2010/main" val="17402380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8AAC1-63E8-4727-8E39-1C18C78DB4E5}"/>
              </a:ext>
            </a:extLst>
          </p:cNvPr>
          <p:cNvSpPr>
            <a:spLocks noGrp="1"/>
          </p:cNvSpPr>
          <p:nvPr>
            <p:ph type="title"/>
          </p:nvPr>
        </p:nvSpPr>
        <p:spPr>
          <a:xfrm>
            <a:off x="457200" y="0"/>
            <a:ext cx="8229600" cy="1143000"/>
          </a:xfrm>
        </p:spPr>
        <p:txBody>
          <a:bodyPr>
            <a:normAutofit fontScale="90000"/>
          </a:bodyPr>
          <a:lstStyle/>
          <a:p>
            <a:r>
              <a:rPr lang="en-US" sz="3200" b="1" dirty="0">
                <a:latin typeface="Arial" panose="020B0604020202020204" pitchFamily="34" charset="0"/>
                <a:cs typeface="Arial" panose="020B0604020202020204" pitchFamily="34" charset="0"/>
              </a:rPr>
              <a:t>Bangladesh Health system Governance (Contd.)</a:t>
            </a:r>
          </a:p>
        </p:txBody>
      </p:sp>
      <p:sp>
        <p:nvSpPr>
          <p:cNvPr id="3" name="Content Placeholder 2">
            <a:extLst>
              <a:ext uri="{FF2B5EF4-FFF2-40B4-BE49-F238E27FC236}">
                <a16:creationId xmlns:a16="http://schemas.microsoft.com/office/drawing/2014/main" id="{2678A687-EE24-4682-AF9C-0C39DC87AABE}"/>
              </a:ext>
            </a:extLst>
          </p:cNvPr>
          <p:cNvSpPr>
            <a:spLocks noGrp="1"/>
          </p:cNvSpPr>
          <p:nvPr>
            <p:ph idx="1"/>
          </p:nvPr>
        </p:nvSpPr>
        <p:spPr>
          <a:xfrm>
            <a:off x="457200" y="1143000"/>
            <a:ext cx="8229600" cy="5562600"/>
          </a:xfrm>
        </p:spPr>
        <p:txBody>
          <a:bodyPr>
            <a:noAutofit/>
          </a:bodyPr>
          <a:lstStyle/>
          <a:p>
            <a:r>
              <a:rPr lang="en-US" sz="2400" dirty="0">
                <a:latin typeface="Arial" panose="020B0604020202020204" pitchFamily="34" charset="0"/>
                <a:cs typeface="Arial" panose="020B0604020202020204" pitchFamily="34" charset="0"/>
              </a:rPr>
              <a:t>Implementing authorities under the ministry of Health and Family Welfare</a:t>
            </a:r>
          </a:p>
          <a:p>
            <a:pPr>
              <a:buFontTx/>
              <a:buChar char="-"/>
            </a:pPr>
            <a:r>
              <a:rPr lang="en-US" sz="2400" dirty="0">
                <a:latin typeface="Arial" panose="020B0604020202020204" pitchFamily="34" charset="0"/>
                <a:cs typeface="Arial" panose="020B0604020202020204" pitchFamily="34" charset="0"/>
              </a:rPr>
              <a:t>DGHS (Directorate General of Health Services)</a:t>
            </a:r>
          </a:p>
          <a:p>
            <a:pPr>
              <a:buFontTx/>
              <a:buChar char="-"/>
            </a:pPr>
            <a:r>
              <a:rPr lang="en-US" sz="2400" dirty="0">
                <a:latin typeface="Arial" panose="020B0604020202020204" pitchFamily="34" charset="0"/>
                <a:cs typeface="Arial" panose="020B0604020202020204" pitchFamily="34" charset="0"/>
              </a:rPr>
              <a:t>DGFP (Directorate General of Family Planning)</a:t>
            </a:r>
          </a:p>
          <a:p>
            <a:pPr>
              <a:buFontTx/>
              <a:buChar char="-"/>
            </a:pPr>
            <a:r>
              <a:rPr lang="en-US" sz="2400" dirty="0">
                <a:latin typeface="Arial" panose="020B0604020202020204" pitchFamily="34" charset="0"/>
                <a:cs typeface="Arial" panose="020B0604020202020204" pitchFamily="34" charset="0"/>
              </a:rPr>
              <a:t>DGDA (Directorate General of Drug Administration)</a:t>
            </a:r>
          </a:p>
          <a:p>
            <a:pPr>
              <a:buFontTx/>
              <a:buChar char="-"/>
            </a:pPr>
            <a:r>
              <a:rPr lang="en-US" sz="2400" dirty="0">
                <a:latin typeface="Arial" panose="020B0604020202020204" pitchFamily="34" charset="0"/>
                <a:cs typeface="Arial" panose="020B0604020202020204" pitchFamily="34" charset="0"/>
              </a:rPr>
              <a:t>DGNM (Directorate General of Nursing and Midwifery)</a:t>
            </a:r>
          </a:p>
          <a:p>
            <a:pPr>
              <a:buFontTx/>
              <a:buChar char="-"/>
            </a:pPr>
            <a:r>
              <a:rPr lang="en-US" sz="2400" dirty="0">
                <a:latin typeface="Arial" panose="020B0604020202020204" pitchFamily="34" charset="0"/>
                <a:cs typeface="Arial" panose="020B0604020202020204" pitchFamily="34" charset="0"/>
              </a:rPr>
              <a:t>HEU (Health Economics Unit)</a:t>
            </a:r>
          </a:p>
          <a:p>
            <a:pPr>
              <a:buFontTx/>
              <a:buChar char="-"/>
            </a:pPr>
            <a:r>
              <a:rPr lang="en-US" sz="2400" dirty="0">
                <a:latin typeface="Arial" panose="020B0604020202020204" pitchFamily="34" charset="0"/>
                <a:cs typeface="Arial" panose="020B0604020202020204" pitchFamily="34" charset="0"/>
              </a:rPr>
              <a:t>HED (Health Engineering Department) </a:t>
            </a:r>
          </a:p>
          <a:p>
            <a:pPr>
              <a:buFontTx/>
              <a:buChar char="-"/>
            </a:pPr>
            <a:r>
              <a:rPr lang="en-US" sz="2400" dirty="0">
                <a:latin typeface="Arial" panose="020B0604020202020204" pitchFamily="34" charset="0"/>
                <a:cs typeface="Arial" panose="020B0604020202020204" pitchFamily="34" charset="0"/>
              </a:rPr>
              <a:t>NIPORT (National Institute of Population Research and Training)</a:t>
            </a:r>
          </a:p>
          <a:p>
            <a:pPr>
              <a:buFontTx/>
              <a:buChar char="-"/>
            </a:pPr>
            <a:r>
              <a:rPr lang="en-US" sz="2400" dirty="0">
                <a:latin typeface="Arial" panose="020B0604020202020204" pitchFamily="34" charset="0"/>
                <a:cs typeface="Arial" panose="020B0604020202020204" pitchFamily="34" charset="0"/>
              </a:rPr>
              <a:t>Transport and Equipment Maintenance Organization (TEMO)</a:t>
            </a:r>
          </a:p>
        </p:txBody>
      </p:sp>
    </p:spTree>
    <p:extLst>
      <p:ext uri="{BB962C8B-B14F-4D97-AF65-F5344CB8AC3E}">
        <p14:creationId xmlns:p14="http://schemas.microsoft.com/office/powerpoint/2010/main" val="16743852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8AAC1-63E8-4727-8E39-1C18C78DB4E5}"/>
              </a:ext>
            </a:extLst>
          </p:cNvPr>
          <p:cNvSpPr>
            <a:spLocks noGrp="1"/>
          </p:cNvSpPr>
          <p:nvPr>
            <p:ph type="title"/>
          </p:nvPr>
        </p:nvSpPr>
        <p:spPr>
          <a:xfrm>
            <a:off x="457200" y="0"/>
            <a:ext cx="8229600" cy="1143000"/>
          </a:xfrm>
        </p:spPr>
        <p:txBody>
          <a:bodyPr>
            <a:normAutofit fontScale="90000"/>
          </a:bodyPr>
          <a:lstStyle/>
          <a:p>
            <a:r>
              <a:rPr lang="en-US" sz="3200" b="1" dirty="0">
                <a:latin typeface="Arial" panose="020B0604020202020204" pitchFamily="34" charset="0"/>
                <a:cs typeface="Arial" panose="020B0604020202020204" pitchFamily="34" charset="0"/>
              </a:rPr>
              <a:t>Bangladesh Health system Governance (Contd.)</a:t>
            </a:r>
          </a:p>
        </p:txBody>
      </p:sp>
      <p:sp>
        <p:nvSpPr>
          <p:cNvPr id="3" name="Content Placeholder 2">
            <a:extLst>
              <a:ext uri="{FF2B5EF4-FFF2-40B4-BE49-F238E27FC236}">
                <a16:creationId xmlns:a16="http://schemas.microsoft.com/office/drawing/2014/main" id="{2678A687-EE24-4682-AF9C-0C39DC87AABE}"/>
              </a:ext>
            </a:extLst>
          </p:cNvPr>
          <p:cNvSpPr>
            <a:spLocks noGrp="1"/>
          </p:cNvSpPr>
          <p:nvPr>
            <p:ph idx="1"/>
          </p:nvPr>
        </p:nvSpPr>
        <p:spPr>
          <a:xfrm>
            <a:off x="457200" y="1371600"/>
            <a:ext cx="8229600" cy="5257800"/>
          </a:xfrm>
        </p:spPr>
        <p:txBody>
          <a:bodyPr>
            <a:noAutofit/>
          </a:bodyPr>
          <a:lstStyle/>
          <a:p>
            <a:r>
              <a:rPr lang="en-US" sz="2400" dirty="0">
                <a:latin typeface="Arial" panose="020B0604020202020204" pitchFamily="34" charset="0"/>
                <a:cs typeface="Arial" panose="020B0604020202020204" pitchFamily="34" charset="0"/>
              </a:rPr>
              <a:t>Regulatory bodies under the ministry of Health and Family Welfare</a:t>
            </a:r>
          </a:p>
          <a:p>
            <a:pPr>
              <a:buFontTx/>
              <a:buChar char="-"/>
            </a:pPr>
            <a:r>
              <a:rPr lang="en-US" sz="2000" dirty="0">
                <a:latin typeface="Arial" panose="020B0604020202020204" pitchFamily="34" charset="0"/>
                <a:cs typeface="Arial" panose="020B0604020202020204" pitchFamily="34" charset="0"/>
              </a:rPr>
              <a:t>Bangladesh Medical and Dental Council (BMDC) </a:t>
            </a:r>
            <a:r>
              <a:rPr lang="en-US" altLang="en-US" sz="2000" dirty="0">
                <a:latin typeface="Arial" panose="020B0604020202020204" pitchFamily="34" charset="0"/>
                <a:cs typeface="Arial" panose="020B0604020202020204" pitchFamily="34" charset="0"/>
              </a:rPr>
              <a:t>for MBBS, BDS, MA and Post-Graduate Physicians</a:t>
            </a: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Bangladesh Nursing and Midwifery Council (BNMC) for </a:t>
            </a:r>
            <a:r>
              <a:rPr lang="en-US" altLang="en-US" sz="2000" dirty="0">
                <a:latin typeface="Arial" panose="020B0604020202020204" pitchFamily="34" charset="0"/>
                <a:cs typeface="Arial" panose="020B0604020202020204" pitchFamily="34" charset="0"/>
              </a:rPr>
              <a:t>Nurse, Midwife and Allied HWF (FWV, CSBA)– both graduate and diploma</a:t>
            </a: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Bangladesh Pharmacy Council (PCB) </a:t>
            </a:r>
            <a:r>
              <a:rPr lang="en-US" altLang="en-US" sz="2000" dirty="0">
                <a:latin typeface="Arial" panose="020B0604020202020204" pitchFamily="34" charset="0"/>
                <a:cs typeface="Arial" panose="020B0604020202020204" pitchFamily="34" charset="0"/>
              </a:rPr>
              <a:t>for Pharmacist – graduate and diploma</a:t>
            </a: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State Medical Faculty (SMF) for Medical technologists</a:t>
            </a:r>
          </a:p>
          <a:p>
            <a:pPr>
              <a:buFontTx/>
              <a:buChar char="-"/>
            </a:pPr>
            <a:r>
              <a:rPr lang="en-US" sz="2000" dirty="0">
                <a:latin typeface="Arial" panose="020B0604020202020204" pitchFamily="34" charset="0"/>
                <a:cs typeface="Arial" panose="020B0604020202020204" pitchFamily="34" charset="0"/>
              </a:rPr>
              <a:t>Bangladesh Homeopathic Board (BHB) for Homeopathy practitioners- both graduate and diploma</a:t>
            </a:r>
          </a:p>
          <a:p>
            <a:pPr>
              <a:buFontTx/>
              <a:buChar char="-"/>
            </a:pPr>
            <a:r>
              <a:rPr lang="en-US" sz="2000" dirty="0">
                <a:latin typeface="Arial" panose="020B0604020202020204" pitchFamily="34" charset="0"/>
                <a:cs typeface="Arial" panose="020B0604020202020204" pitchFamily="34" charset="0"/>
              </a:rPr>
              <a:t>Bangladesh Board of Unani and Ayurvedic Systems of Medicine (BUASM) for Unani and </a:t>
            </a:r>
            <a:r>
              <a:rPr lang="en-US" sz="2000" dirty="0" err="1">
                <a:latin typeface="Arial" panose="020B0604020202020204" pitchFamily="34" charset="0"/>
                <a:cs typeface="Arial" panose="020B0604020202020204" pitchFamily="34" charset="0"/>
              </a:rPr>
              <a:t>Ayurved</a:t>
            </a:r>
            <a:r>
              <a:rPr lang="en-US" sz="2000" dirty="0">
                <a:latin typeface="Arial" panose="020B0604020202020204" pitchFamily="34" charset="0"/>
                <a:cs typeface="Arial" panose="020B0604020202020204" pitchFamily="34" charset="0"/>
              </a:rPr>
              <a:t> practitioners- both graduate and diploma </a:t>
            </a:r>
          </a:p>
        </p:txBody>
      </p:sp>
    </p:spTree>
    <p:extLst>
      <p:ext uri="{BB962C8B-B14F-4D97-AF65-F5344CB8AC3E}">
        <p14:creationId xmlns:p14="http://schemas.microsoft.com/office/powerpoint/2010/main" val="1675722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b="1" dirty="0">
                <a:latin typeface="Arial" panose="020B0604020202020204" pitchFamily="34" charset="0"/>
                <a:cs typeface="Arial" panose="020B0604020202020204" pitchFamily="34" charset="0"/>
              </a:rPr>
              <a:t>What is a good health system?</a:t>
            </a:r>
            <a:endParaRPr lang="en-US" sz="3200" b="1" dirty="0">
              <a:latin typeface="Arial" panose="020B0604020202020204" pitchFamily="34" charset="0"/>
              <a:cs typeface="Arial" pitchFamily="34" charset="0"/>
            </a:endParaRPr>
          </a:p>
        </p:txBody>
      </p:sp>
      <p:sp>
        <p:nvSpPr>
          <p:cNvPr id="3" name="Content Placeholder 2"/>
          <p:cNvSpPr>
            <a:spLocks noGrp="1"/>
          </p:cNvSpPr>
          <p:nvPr>
            <p:ph idx="1"/>
          </p:nvPr>
        </p:nvSpPr>
        <p:spPr>
          <a:xfrm>
            <a:off x="1066800" y="2362200"/>
            <a:ext cx="7315200" cy="3763963"/>
          </a:xfrm>
        </p:spPr>
        <p:txBody>
          <a:bodyPr>
            <a:normAutofit fontScale="70000" lnSpcReduction="20000"/>
          </a:bodyPr>
          <a:lstStyle/>
          <a:p>
            <a:r>
              <a:rPr lang="en-US" sz="2800" dirty="0">
                <a:latin typeface="Arial" panose="020B0604020202020204" pitchFamily="34" charset="0"/>
                <a:cs typeface="Arial" panose="020B0604020202020204" pitchFamily="34" charset="0"/>
              </a:rPr>
              <a:t>A good health system delivers services to all people, when and where they need them</a:t>
            </a:r>
          </a:p>
          <a:p>
            <a:pPr>
              <a:buFontTx/>
              <a:buChar char="-"/>
            </a:pPr>
            <a:r>
              <a:rPr lang="en-GB" sz="2800" dirty="0">
                <a:latin typeface="Arial" panose="020B0604020202020204" pitchFamily="34" charset="0"/>
                <a:cs typeface="Arial" panose="020B0604020202020204" pitchFamily="34" charset="0"/>
              </a:rPr>
              <a:t>equitable, effective, efficient, timely, safe and </a:t>
            </a:r>
            <a:r>
              <a:rPr lang="en-US" sz="2800" dirty="0">
                <a:latin typeface="Arial" panose="020B0604020202020204" pitchFamily="34" charset="0"/>
                <a:cs typeface="Arial" panose="020B0604020202020204" pitchFamily="34" charset="0"/>
              </a:rPr>
              <a:t>patient </a:t>
            </a:r>
            <a:r>
              <a:rPr lang="en-US" sz="2800" dirty="0" err="1">
                <a:latin typeface="Arial" panose="020B0604020202020204" pitchFamily="34" charset="0"/>
                <a:cs typeface="Arial" panose="020B0604020202020204" pitchFamily="34" charset="0"/>
              </a:rPr>
              <a:t>centred</a:t>
            </a:r>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The exact configuration of services varies from country to country, but in all cases requires:</a:t>
            </a:r>
          </a:p>
          <a:p>
            <a:pPr>
              <a:buFontTx/>
              <a:buChar char="-"/>
            </a:pPr>
            <a:r>
              <a:rPr lang="en-US" sz="2800" dirty="0">
                <a:latin typeface="Arial" panose="020B0604020202020204" pitchFamily="34" charset="0"/>
                <a:cs typeface="Arial" panose="020B0604020202020204" pitchFamily="34" charset="0"/>
              </a:rPr>
              <a:t>A forceful financing mechanism</a:t>
            </a:r>
          </a:p>
          <a:p>
            <a:pPr>
              <a:buFontTx/>
              <a:buChar char="-"/>
            </a:pPr>
            <a:r>
              <a:rPr lang="en-US" sz="2800" dirty="0">
                <a:latin typeface="Arial" panose="020B0604020202020204" pitchFamily="34" charset="0"/>
                <a:cs typeface="Arial" panose="020B0604020202020204" pitchFamily="34" charset="0"/>
              </a:rPr>
              <a:t>A well-trained and adequately paid workforce</a:t>
            </a:r>
          </a:p>
          <a:p>
            <a:pPr>
              <a:buFontTx/>
              <a:buChar char="-"/>
            </a:pPr>
            <a:r>
              <a:rPr lang="en-US" sz="2800" dirty="0">
                <a:latin typeface="Arial" panose="020B0604020202020204" pitchFamily="34" charset="0"/>
                <a:cs typeface="Arial" panose="020B0604020202020204" pitchFamily="34" charset="0"/>
              </a:rPr>
              <a:t>Reliable information on which to base decisions and policies</a:t>
            </a:r>
          </a:p>
          <a:p>
            <a:pPr>
              <a:buFontTx/>
              <a:buChar char="-"/>
            </a:pPr>
            <a:r>
              <a:rPr lang="en-US" sz="2800" dirty="0">
                <a:latin typeface="Arial" panose="020B0604020202020204" pitchFamily="34" charset="0"/>
                <a:cs typeface="Arial" panose="020B0604020202020204" pitchFamily="34" charset="0"/>
              </a:rPr>
              <a:t>Well-maintained facilities and logistics to deliver quality medicines and technologies</a:t>
            </a:r>
            <a:endParaRPr lang="en-GB" sz="2800" dirty="0">
              <a:latin typeface="Arial" panose="020B0604020202020204" pitchFamily="34" charset="0"/>
              <a:cs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8AAC1-63E8-4727-8E39-1C18C78DB4E5}"/>
              </a:ext>
            </a:extLst>
          </p:cNvPr>
          <p:cNvSpPr>
            <a:spLocks noGrp="1"/>
          </p:cNvSpPr>
          <p:nvPr>
            <p:ph type="title"/>
          </p:nvPr>
        </p:nvSpPr>
        <p:spPr>
          <a:xfrm>
            <a:off x="457200" y="0"/>
            <a:ext cx="8229600" cy="1143000"/>
          </a:xfrm>
        </p:spPr>
        <p:txBody>
          <a:bodyPr>
            <a:normAutofit fontScale="90000"/>
          </a:bodyPr>
          <a:lstStyle/>
          <a:p>
            <a:br>
              <a:rPr lang="en-US" sz="3200" b="1" dirty="0">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Bangladesh Health system Governance (</a:t>
            </a:r>
            <a:r>
              <a:rPr lang="en-US" sz="2200" dirty="0">
                <a:latin typeface="Arial" panose="020B0604020202020204" pitchFamily="34" charset="0"/>
                <a:cs typeface="Arial" panose="020B0604020202020204" pitchFamily="34" charset="0"/>
              </a:rPr>
              <a:t>Managerial hierarchy- facility wise</a:t>
            </a:r>
            <a:r>
              <a:rPr lang="en-US" sz="3200" b="1" dirty="0">
                <a:latin typeface="Arial" panose="020B0604020202020204" pitchFamily="34" charset="0"/>
                <a:cs typeface="Arial" panose="020B0604020202020204" pitchFamily="34" charset="0"/>
              </a:rPr>
              <a:t>)</a:t>
            </a:r>
            <a:br>
              <a:rPr lang="en-US" sz="3200" dirty="0">
                <a:latin typeface="Arial" panose="020B0604020202020204" pitchFamily="34" charset="0"/>
                <a:cs typeface="Arial" panose="020B0604020202020204" pitchFamily="34" charset="0"/>
              </a:rPr>
            </a:b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678A687-EE24-4682-AF9C-0C39DC87AABE}"/>
              </a:ext>
            </a:extLst>
          </p:cNvPr>
          <p:cNvSpPr>
            <a:spLocks noGrp="1"/>
          </p:cNvSpPr>
          <p:nvPr>
            <p:ph idx="1"/>
          </p:nvPr>
        </p:nvSpPr>
        <p:spPr>
          <a:xfrm>
            <a:off x="228600" y="1390218"/>
            <a:ext cx="8458200" cy="5464468"/>
          </a:xfrm>
        </p:spPr>
        <p:txBody>
          <a:bodyPr>
            <a:noAutofit/>
          </a:bodyPr>
          <a:lstStyle/>
          <a:p>
            <a:pPr marL="0" indent="0">
              <a:buNone/>
            </a:pPr>
            <a:endParaRPr lang="en-US" sz="2400" dirty="0">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9013866A-44A5-4A1D-888F-8DB3887EAD68}"/>
              </a:ext>
            </a:extLst>
          </p:cNvPr>
          <p:cNvGraphicFramePr>
            <a:graphicFrameLocks noGrp="1"/>
          </p:cNvGraphicFramePr>
          <p:nvPr>
            <p:extLst>
              <p:ext uri="{D42A27DB-BD31-4B8C-83A1-F6EECF244321}">
                <p14:modId xmlns:p14="http://schemas.microsoft.com/office/powerpoint/2010/main" val="113566433"/>
              </p:ext>
            </p:extLst>
          </p:nvPr>
        </p:nvGraphicFramePr>
        <p:xfrm>
          <a:off x="0" y="1295400"/>
          <a:ext cx="9144000" cy="5432351"/>
        </p:xfrm>
        <a:graphic>
          <a:graphicData uri="http://schemas.openxmlformats.org/drawingml/2006/table">
            <a:tbl>
              <a:tblPr firstRow="1" bandRow="1">
                <a:tableStyleId>{5C22544A-7EE6-4342-B048-85BDC9FD1C3A}</a:tableStyleId>
              </a:tblPr>
              <a:tblGrid>
                <a:gridCol w="1954756">
                  <a:extLst>
                    <a:ext uri="{9D8B030D-6E8A-4147-A177-3AD203B41FA5}">
                      <a16:colId xmlns:a16="http://schemas.microsoft.com/office/drawing/2014/main" val="826474827"/>
                    </a:ext>
                  </a:extLst>
                </a:gridCol>
                <a:gridCol w="7189244">
                  <a:extLst>
                    <a:ext uri="{9D8B030D-6E8A-4147-A177-3AD203B41FA5}">
                      <a16:colId xmlns:a16="http://schemas.microsoft.com/office/drawing/2014/main" val="161208963"/>
                    </a:ext>
                  </a:extLst>
                </a:gridCol>
              </a:tblGrid>
              <a:tr h="668923">
                <a:tc>
                  <a:txBody>
                    <a:bodyPr/>
                    <a:lstStyle/>
                    <a:p>
                      <a:r>
                        <a:rPr lang="en-US" sz="2000" dirty="0"/>
                        <a:t>Level of facility</a:t>
                      </a:r>
                    </a:p>
                  </a:txBody>
                  <a:tcPr/>
                </a:tc>
                <a:tc>
                  <a:txBody>
                    <a:bodyPr/>
                    <a:lstStyle/>
                    <a:p>
                      <a:r>
                        <a:rPr lang="en-US" sz="2000" dirty="0"/>
                        <a:t>Personnel</a:t>
                      </a:r>
                    </a:p>
                  </a:txBody>
                  <a:tcPr/>
                </a:tc>
                <a:extLst>
                  <a:ext uri="{0D108BD9-81ED-4DB2-BD59-A6C34878D82A}">
                    <a16:rowId xmlns:a16="http://schemas.microsoft.com/office/drawing/2014/main" val="1298984732"/>
                  </a:ext>
                </a:extLst>
              </a:tr>
              <a:tr h="668923">
                <a:tc rowSpan="2">
                  <a:txBody>
                    <a:bodyPr/>
                    <a:lstStyle/>
                    <a:p>
                      <a:r>
                        <a:rPr lang="en-US" sz="2000" dirty="0"/>
                        <a:t>Ward</a:t>
                      </a:r>
                    </a:p>
                  </a:txBody>
                  <a:tcPr/>
                </a:tc>
                <a:tc>
                  <a:txBody>
                    <a:bodyPr/>
                    <a:lstStyle/>
                    <a:p>
                      <a:r>
                        <a:rPr lang="en-US" sz="2000" dirty="0"/>
                        <a:t>Health: Health Inspector (HI) &gt; Assistant Health Inspector (AHI) &gt; Community Healthcare Provide (CHCP)</a:t>
                      </a:r>
                    </a:p>
                  </a:txBody>
                  <a:tcPr/>
                </a:tc>
                <a:extLst>
                  <a:ext uri="{0D108BD9-81ED-4DB2-BD59-A6C34878D82A}">
                    <a16:rowId xmlns:a16="http://schemas.microsoft.com/office/drawing/2014/main" val="4278984293"/>
                  </a:ext>
                </a:extLst>
              </a:tr>
              <a:tr h="668923">
                <a:tc vMerge="1">
                  <a:txBody>
                    <a:bodyPr/>
                    <a:lstStyle/>
                    <a:p>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Family planning: Family Planning Inspector (FPI) &gt; Family Welfare Assistant (FWA)</a:t>
                      </a:r>
                    </a:p>
                  </a:txBody>
                  <a:tcPr/>
                </a:tc>
                <a:extLst>
                  <a:ext uri="{0D108BD9-81ED-4DB2-BD59-A6C34878D82A}">
                    <a16:rowId xmlns:a16="http://schemas.microsoft.com/office/drawing/2014/main" val="3430199264"/>
                  </a:ext>
                </a:extLst>
              </a:tr>
              <a:tr h="668923">
                <a:tc rowSpan="2">
                  <a:txBody>
                    <a:bodyPr/>
                    <a:lstStyle/>
                    <a:p>
                      <a:r>
                        <a:rPr lang="en-US" sz="2000" dirty="0"/>
                        <a:t>Union</a:t>
                      </a:r>
                    </a:p>
                  </a:txBody>
                  <a:tcPr/>
                </a:tc>
                <a:tc>
                  <a:txBody>
                    <a:bodyPr/>
                    <a:lstStyle/>
                    <a:p>
                      <a:r>
                        <a:rPr lang="en-US" sz="2000" dirty="0"/>
                        <a:t>Health: Medical Officer (MO) &gt; Sub-assistant Community Medical Officer (SACMO) </a:t>
                      </a:r>
                    </a:p>
                  </a:txBody>
                  <a:tcPr/>
                </a:tc>
                <a:extLst>
                  <a:ext uri="{0D108BD9-81ED-4DB2-BD59-A6C34878D82A}">
                    <a16:rowId xmlns:a16="http://schemas.microsoft.com/office/drawing/2014/main" val="4102943260"/>
                  </a:ext>
                </a:extLst>
              </a:tr>
              <a:tr h="959759">
                <a:tc vMerge="1">
                  <a:txBody>
                    <a:bodyPr/>
                    <a:lstStyle/>
                    <a:p>
                      <a:endParaRPr lang="en-US" sz="2000" dirty="0"/>
                    </a:p>
                  </a:txBody>
                  <a:tcPr/>
                </a:tc>
                <a:tc>
                  <a:txBody>
                    <a:bodyPr/>
                    <a:lstStyle/>
                    <a:p>
                      <a:r>
                        <a:rPr lang="en-US" sz="2000" dirty="0"/>
                        <a:t>Family planning: </a:t>
                      </a:r>
                    </a:p>
                    <a:p>
                      <a:r>
                        <a:rPr lang="en-US" sz="2000" dirty="0"/>
                        <a:t>Medical Officer (MO) FW &gt; Sub-assistant Community Medical Officer (SACMO) &gt; Family Welfare Visitors</a:t>
                      </a:r>
                    </a:p>
                  </a:txBody>
                  <a:tcPr/>
                </a:tc>
                <a:extLst>
                  <a:ext uri="{0D108BD9-81ED-4DB2-BD59-A6C34878D82A}">
                    <a16:rowId xmlns:a16="http://schemas.microsoft.com/office/drawing/2014/main" val="3111893436"/>
                  </a:ext>
                </a:extLst>
              </a:tr>
              <a:tr h="668923">
                <a:tc rowSpan="2">
                  <a:txBody>
                    <a:bodyPr/>
                    <a:lstStyle/>
                    <a:p>
                      <a:r>
                        <a:rPr lang="en-US" sz="2000" dirty="0" err="1"/>
                        <a:t>Upazila</a:t>
                      </a:r>
                      <a:endParaRPr lang="en-US" sz="2000" dirty="0"/>
                    </a:p>
                    <a:p>
                      <a:pPr marL="0" indent="0">
                        <a:buFontTx/>
                        <a:buNone/>
                      </a:pPr>
                      <a:endParaRPr lang="en-US" sz="2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p>
                  </a:txBody>
                  <a:tcPr/>
                </a:tc>
                <a:tc>
                  <a:txBody>
                    <a:bodyPr/>
                    <a:lstStyle/>
                    <a:p>
                      <a:r>
                        <a:rPr lang="en-US" sz="2000" dirty="0"/>
                        <a:t>Health: </a:t>
                      </a:r>
                      <a:r>
                        <a:rPr lang="en-US" sz="2000" dirty="0" err="1"/>
                        <a:t>Upazila</a:t>
                      </a:r>
                      <a:r>
                        <a:rPr lang="en-US" sz="2000" dirty="0"/>
                        <a:t> Health and Family Planning Officer (UHFPO) &gt; Resident Medical Officer (RMO), Medical Officer (MO)</a:t>
                      </a:r>
                    </a:p>
                  </a:txBody>
                  <a:tcPr/>
                </a:tc>
                <a:extLst>
                  <a:ext uri="{0D108BD9-81ED-4DB2-BD59-A6C34878D82A}">
                    <a16:rowId xmlns:a16="http://schemas.microsoft.com/office/drawing/2014/main" val="510580543"/>
                  </a:ext>
                </a:extLst>
              </a:tr>
              <a:tr h="953428">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Family planning: </a:t>
                      </a:r>
                      <a:r>
                        <a:rPr lang="en-US" sz="2000" dirty="0" err="1"/>
                        <a:t>Upazila</a:t>
                      </a:r>
                      <a:r>
                        <a:rPr lang="en-US" sz="2000" dirty="0"/>
                        <a:t> Family Planning Officer (UFPO) &gt; Medical Officer MCH-FP &gt; Assistant UFPO &gt; Senior Family Welfare Visitor</a:t>
                      </a:r>
                    </a:p>
                  </a:txBody>
                  <a:tcPr/>
                </a:tc>
                <a:extLst>
                  <a:ext uri="{0D108BD9-81ED-4DB2-BD59-A6C34878D82A}">
                    <a16:rowId xmlns:a16="http://schemas.microsoft.com/office/drawing/2014/main" val="3331482064"/>
                  </a:ext>
                </a:extLst>
              </a:tr>
            </a:tbl>
          </a:graphicData>
        </a:graphic>
      </p:graphicFrame>
    </p:spTree>
    <p:extLst>
      <p:ext uri="{BB962C8B-B14F-4D97-AF65-F5344CB8AC3E}">
        <p14:creationId xmlns:p14="http://schemas.microsoft.com/office/powerpoint/2010/main" val="40175608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8AAC1-63E8-4727-8E39-1C18C78DB4E5}"/>
              </a:ext>
            </a:extLst>
          </p:cNvPr>
          <p:cNvSpPr>
            <a:spLocks noGrp="1"/>
          </p:cNvSpPr>
          <p:nvPr>
            <p:ph type="title"/>
          </p:nvPr>
        </p:nvSpPr>
        <p:spPr>
          <a:xfrm>
            <a:off x="457200" y="76200"/>
            <a:ext cx="8229600" cy="1143000"/>
          </a:xfrm>
        </p:spPr>
        <p:txBody>
          <a:bodyPr>
            <a:normAutofit fontScale="90000"/>
          </a:bodyPr>
          <a:lstStyle/>
          <a:p>
            <a:br>
              <a:rPr lang="en-US" sz="2900" b="1" dirty="0">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Bangladesh </a:t>
            </a:r>
            <a:r>
              <a:rPr lang="en-US" sz="2900" b="1" dirty="0">
                <a:latin typeface="Arial" panose="020B0604020202020204" pitchFamily="34" charset="0"/>
                <a:cs typeface="Arial" panose="020B0604020202020204" pitchFamily="34" charset="0"/>
              </a:rPr>
              <a:t>Health system Governance (</a:t>
            </a:r>
            <a:r>
              <a:rPr lang="en-US" sz="2000" dirty="0">
                <a:latin typeface="Arial" panose="020B0604020202020204" pitchFamily="34" charset="0"/>
                <a:cs typeface="Arial" panose="020B0604020202020204" pitchFamily="34" charset="0"/>
              </a:rPr>
              <a:t>Managerial hierarchy- facility wise</a:t>
            </a:r>
            <a:r>
              <a:rPr lang="en-US" sz="2900" b="1" dirty="0">
                <a:latin typeface="Arial" panose="020B0604020202020204" pitchFamily="34" charset="0"/>
                <a:cs typeface="Arial" panose="020B0604020202020204" pitchFamily="34" charset="0"/>
              </a:rPr>
              <a:t>)</a:t>
            </a:r>
            <a:br>
              <a:rPr lang="en-US" sz="2900" dirty="0">
                <a:latin typeface="Arial" panose="020B0604020202020204" pitchFamily="34" charset="0"/>
                <a:cs typeface="Arial" panose="020B0604020202020204" pitchFamily="34" charset="0"/>
              </a:rPr>
            </a:br>
            <a:endParaRPr lang="en-US" sz="3200" b="1" dirty="0">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9013866A-44A5-4A1D-888F-8DB3887EAD68}"/>
              </a:ext>
            </a:extLst>
          </p:cNvPr>
          <p:cNvGraphicFramePr>
            <a:graphicFrameLocks noGrp="1"/>
          </p:cNvGraphicFramePr>
          <p:nvPr>
            <p:extLst>
              <p:ext uri="{D42A27DB-BD31-4B8C-83A1-F6EECF244321}">
                <p14:modId xmlns:p14="http://schemas.microsoft.com/office/powerpoint/2010/main" val="1962489619"/>
              </p:ext>
            </p:extLst>
          </p:nvPr>
        </p:nvGraphicFramePr>
        <p:xfrm>
          <a:off x="381000" y="1370931"/>
          <a:ext cx="8382000" cy="5487069"/>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826474827"/>
                    </a:ext>
                  </a:extLst>
                </a:gridCol>
                <a:gridCol w="6248400">
                  <a:extLst>
                    <a:ext uri="{9D8B030D-6E8A-4147-A177-3AD203B41FA5}">
                      <a16:colId xmlns:a16="http://schemas.microsoft.com/office/drawing/2014/main" val="161208963"/>
                    </a:ext>
                  </a:extLst>
                </a:gridCol>
              </a:tblGrid>
              <a:tr h="796891">
                <a:tc>
                  <a:txBody>
                    <a:bodyPr/>
                    <a:lstStyle/>
                    <a:p>
                      <a:r>
                        <a:rPr lang="en-US" sz="2400" dirty="0"/>
                        <a:t>Level of facility</a:t>
                      </a:r>
                    </a:p>
                  </a:txBody>
                  <a:tcPr/>
                </a:tc>
                <a:tc>
                  <a:txBody>
                    <a:bodyPr/>
                    <a:lstStyle/>
                    <a:p>
                      <a:r>
                        <a:rPr lang="en-US" sz="2400" dirty="0"/>
                        <a:t>Personnel</a:t>
                      </a:r>
                    </a:p>
                  </a:txBody>
                  <a:tcPr/>
                </a:tc>
                <a:extLst>
                  <a:ext uri="{0D108BD9-81ED-4DB2-BD59-A6C34878D82A}">
                    <a16:rowId xmlns:a16="http://schemas.microsoft.com/office/drawing/2014/main" val="1298984732"/>
                  </a:ext>
                </a:extLst>
              </a:tr>
              <a:tr h="796891">
                <a:tc rowSpan="2">
                  <a:txBody>
                    <a:bodyPr/>
                    <a:lstStyle/>
                    <a:p>
                      <a:r>
                        <a:rPr lang="en-US" sz="2000" dirty="0"/>
                        <a:t>District</a:t>
                      </a:r>
                    </a:p>
                  </a:txBody>
                  <a:tcPr/>
                </a:tc>
                <a:tc>
                  <a:txBody>
                    <a:bodyPr/>
                    <a:lstStyle/>
                    <a:p>
                      <a:r>
                        <a:rPr lang="en-US" sz="2000" dirty="0"/>
                        <a:t>Health: Civil Surgeon, Superintendent (District Hospital) &gt; RMO &gt; MO </a:t>
                      </a:r>
                    </a:p>
                  </a:txBody>
                  <a:tcPr/>
                </a:tc>
                <a:extLst>
                  <a:ext uri="{0D108BD9-81ED-4DB2-BD59-A6C34878D82A}">
                    <a16:rowId xmlns:a16="http://schemas.microsoft.com/office/drawing/2014/main" val="3132847858"/>
                  </a:ext>
                </a:extLst>
              </a:tr>
              <a:tr h="1151065">
                <a:tc vMerge="1">
                  <a:txBody>
                    <a:bodyPr/>
                    <a:lstStyle/>
                    <a:p>
                      <a:endParaRPr lang="en-US" dirty="0"/>
                    </a:p>
                  </a:txBody>
                  <a:tcPr/>
                </a:tc>
                <a:tc>
                  <a:txBody>
                    <a:bodyPr/>
                    <a:lstStyle/>
                    <a:p>
                      <a:r>
                        <a:rPr lang="en-US" sz="2000" dirty="0"/>
                        <a:t>Family planning: Deputy Director (DD) &gt; Assistant Director (FP), Assistant Director (CC) &gt; MO (CC) &gt; FWV</a:t>
                      </a:r>
                    </a:p>
                  </a:txBody>
                  <a:tcPr/>
                </a:tc>
                <a:extLst>
                  <a:ext uri="{0D108BD9-81ED-4DB2-BD59-A6C34878D82A}">
                    <a16:rowId xmlns:a16="http://schemas.microsoft.com/office/drawing/2014/main" val="1730033572"/>
                  </a:ext>
                </a:extLst>
              </a:tr>
              <a:tr h="796891">
                <a:tc rowSpan="2">
                  <a:txBody>
                    <a:bodyPr/>
                    <a:lstStyle/>
                    <a:p>
                      <a:r>
                        <a:rPr lang="en-US" sz="2000" dirty="0"/>
                        <a:t>Division</a:t>
                      </a:r>
                    </a:p>
                  </a:txBody>
                  <a:tcPr/>
                </a:tc>
                <a:tc>
                  <a:txBody>
                    <a:bodyPr/>
                    <a:lstStyle/>
                    <a:p>
                      <a:r>
                        <a:rPr lang="en-US" sz="2000" dirty="0"/>
                        <a:t>Divisional Director &gt; Deputy Director &gt; Assistant Director</a:t>
                      </a:r>
                    </a:p>
                  </a:txBody>
                  <a:tcPr/>
                </a:tc>
                <a:extLst>
                  <a:ext uri="{0D108BD9-81ED-4DB2-BD59-A6C34878D82A}">
                    <a16:rowId xmlns:a16="http://schemas.microsoft.com/office/drawing/2014/main" val="4278984293"/>
                  </a:ext>
                </a:extLst>
              </a:tr>
              <a:tr h="1151065">
                <a:tc vMerge="1">
                  <a:txBody>
                    <a:bodyPr/>
                    <a:lstStyle/>
                    <a:p>
                      <a:endParaRPr lang="en-US" sz="2000" dirty="0"/>
                    </a:p>
                  </a:txBody>
                  <a:tcPr/>
                </a:tc>
                <a:tc>
                  <a:txBody>
                    <a:bodyPr/>
                    <a:lstStyle/>
                    <a:p>
                      <a:r>
                        <a:rPr lang="en-US" sz="2000" dirty="0"/>
                        <a:t>Director (Medical College &amp; Hospital) &gt; Deputy Director (Medical college and Hospital)</a:t>
                      </a:r>
                    </a:p>
                    <a:p>
                      <a:r>
                        <a:rPr lang="en-US" sz="2000" dirty="0"/>
                        <a:t>Principal (Medical College) &gt; Vice Principal</a:t>
                      </a:r>
                    </a:p>
                  </a:txBody>
                  <a:tcPr/>
                </a:tc>
                <a:extLst>
                  <a:ext uri="{0D108BD9-81ED-4DB2-BD59-A6C34878D82A}">
                    <a16:rowId xmlns:a16="http://schemas.microsoft.com/office/drawing/2014/main" val="4102943260"/>
                  </a:ext>
                </a:extLst>
              </a:tr>
              <a:tr h="768197">
                <a:tc>
                  <a:txBody>
                    <a:bodyPr/>
                    <a:lstStyle/>
                    <a:p>
                      <a:r>
                        <a:rPr lang="en-US" sz="2000" dirty="0"/>
                        <a:t>National </a:t>
                      </a:r>
                    </a:p>
                  </a:txBody>
                  <a:tcPr/>
                </a:tc>
                <a:tc>
                  <a:txBody>
                    <a:bodyPr/>
                    <a:lstStyle/>
                    <a:p>
                      <a:r>
                        <a:rPr lang="en-US" sz="2000" dirty="0"/>
                        <a:t>Director of Institute &gt; DD &gt; AD</a:t>
                      </a:r>
                    </a:p>
                  </a:txBody>
                  <a:tcPr/>
                </a:tc>
                <a:extLst>
                  <a:ext uri="{0D108BD9-81ED-4DB2-BD59-A6C34878D82A}">
                    <a16:rowId xmlns:a16="http://schemas.microsoft.com/office/drawing/2014/main" val="510580543"/>
                  </a:ext>
                </a:extLst>
              </a:tr>
            </a:tbl>
          </a:graphicData>
        </a:graphic>
      </p:graphicFrame>
    </p:spTree>
    <p:extLst>
      <p:ext uri="{BB962C8B-B14F-4D97-AF65-F5344CB8AC3E}">
        <p14:creationId xmlns:p14="http://schemas.microsoft.com/office/powerpoint/2010/main" val="16254469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8AAC1-63E8-4727-8E39-1C18C78DB4E5}"/>
              </a:ext>
            </a:extLst>
          </p:cNvPr>
          <p:cNvSpPr>
            <a:spLocks noGrp="1"/>
          </p:cNvSpPr>
          <p:nvPr>
            <p:ph type="title"/>
          </p:nvPr>
        </p:nvSpPr>
        <p:spPr>
          <a:xfrm>
            <a:off x="457200" y="0"/>
            <a:ext cx="8229600" cy="1143000"/>
          </a:xfrm>
        </p:spPr>
        <p:txBody>
          <a:bodyPr>
            <a:normAutofit fontScale="90000"/>
          </a:bodyPr>
          <a:lstStyle/>
          <a:p>
            <a:r>
              <a:rPr lang="en-US" sz="3200" b="1" dirty="0">
                <a:latin typeface="Arial" panose="020B0604020202020204" pitchFamily="34" charset="0"/>
                <a:cs typeface="Arial" panose="020B0604020202020204" pitchFamily="34" charset="0"/>
              </a:rPr>
              <a:t>Bangladesh Health system Governance (Contd.)</a:t>
            </a:r>
          </a:p>
        </p:txBody>
      </p:sp>
      <p:sp>
        <p:nvSpPr>
          <p:cNvPr id="3" name="Content Placeholder 2">
            <a:extLst>
              <a:ext uri="{FF2B5EF4-FFF2-40B4-BE49-F238E27FC236}">
                <a16:creationId xmlns:a16="http://schemas.microsoft.com/office/drawing/2014/main" id="{2678A687-EE24-4682-AF9C-0C39DC87AABE}"/>
              </a:ext>
            </a:extLst>
          </p:cNvPr>
          <p:cNvSpPr>
            <a:spLocks noGrp="1"/>
          </p:cNvSpPr>
          <p:nvPr>
            <p:ph idx="1"/>
          </p:nvPr>
        </p:nvSpPr>
        <p:spPr>
          <a:xfrm>
            <a:off x="457200" y="1143000"/>
            <a:ext cx="8229600" cy="5715000"/>
          </a:xfrm>
        </p:spPr>
        <p:txBody>
          <a:bodyPr>
            <a:noAutofit/>
          </a:bodyPr>
          <a:lstStyle/>
          <a:p>
            <a:r>
              <a:rPr lang="en-US" sz="2400" dirty="0">
                <a:latin typeface="Arial" panose="020B0604020202020204" pitchFamily="34" charset="0"/>
                <a:cs typeface="Arial" panose="020B0604020202020204" pitchFamily="34" charset="0"/>
              </a:rPr>
              <a:t>Essential service delivery and urban primary healthcare</a:t>
            </a:r>
          </a:p>
          <a:p>
            <a:pPr>
              <a:buFont typeface="Wingdings" panose="05000000000000000000" pitchFamily="2" charset="2"/>
              <a:buChar char="ü"/>
            </a:pPr>
            <a:r>
              <a:rPr lang="en-US" sz="2400" dirty="0">
                <a:latin typeface="Arial" panose="020B0604020202020204" pitchFamily="34" charset="0"/>
                <a:cs typeface="Arial" panose="020B0604020202020204" pitchFamily="34" charset="0"/>
              </a:rPr>
              <a:t>The urban primary healthcare in Bangladesh is principally the responsibility of the ministry of Local Government, Rural Development and Cooperatives (</a:t>
            </a:r>
            <a:r>
              <a:rPr lang="en-US" sz="2400" dirty="0" err="1">
                <a:latin typeface="Arial" panose="020B0604020202020204" pitchFamily="34" charset="0"/>
                <a:cs typeface="Arial" panose="020B0604020202020204" pitchFamily="34" charset="0"/>
              </a:rPr>
              <a:t>MoLGRDC</a:t>
            </a:r>
            <a:r>
              <a:rPr lang="en-US" sz="2400" dirty="0">
                <a:latin typeface="Arial" panose="020B0604020202020204" pitchFamily="34" charset="0"/>
                <a:cs typeface="Arial" panose="020B0604020202020204" pitchFamily="34" charset="0"/>
              </a:rPr>
              <a:t>), carried out through the city corporations and municipalities</a:t>
            </a:r>
          </a:p>
          <a:p>
            <a:pPr>
              <a:buFont typeface="Wingdings" panose="05000000000000000000" pitchFamily="2" charset="2"/>
              <a:buChar char="ü"/>
            </a:pPr>
            <a:r>
              <a:rPr lang="en-US" sz="2400" dirty="0">
                <a:latin typeface="Arial" panose="020B0604020202020204" pitchFamily="34" charset="0"/>
                <a:cs typeface="Arial" panose="020B0604020202020204" pitchFamily="34" charset="0"/>
              </a:rPr>
              <a:t>These local bodies run a number of small to medium sized hospitals and outdoor facilities</a:t>
            </a:r>
          </a:p>
          <a:p>
            <a:pPr>
              <a:buFont typeface="Wingdings" panose="05000000000000000000" pitchFamily="2" charset="2"/>
              <a:buChar char="ü"/>
            </a:pPr>
            <a:r>
              <a:rPr lang="en-US" sz="2400" dirty="0">
                <a:latin typeface="Arial" panose="020B0604020202020204" pitchFamily="34" charset="0"/>
                <a:cs typeface="Arial" panose="020B0604020202020204" pitchFamily="34" charset="0"/>
              </a:rPr>
              <a:t>Besides, large-scale primary healthcare activities under Urban Primary Healthcare Project (UPHCP) and Smiling sin Franchise Program are run by NGOs in collaboration with the city corporations and with the financial assistance from donors</a:t>
            </a:r>
          </a:p>
          <a:p>
            <a:pPr marL="0" indent="0">
              <a:buNone/>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4989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1EA3A-4048-405E-BDC3-E421368CB6E8}"/>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D1D2115-2EF8-4253-9F32-123CB24A6127}"/>
              </a:ext>
            </a:extLst>
          </p:cNvPr>
          <p:cNvSpPr>
            <a:spLocks noGrp="1"/>
          </p:cNvSpPr>
          <p:nvPr>
            <p:ph idx="1"/>
          </p:nvPr>
        </p:nvSpPr>
        <p:spPr>
          <a:xfrm>
            <a:off x="1606045" y="2638045"/>
            <a:ext cx="5937755" cy="3762755"/>
          </a:xfrm>
        </p:spPr>
        <p:txBody>
          <a:bodyPr>
            <a:normAutofit/>
          </a:bodyPr>
          <a:lstStyle/>
          <a:p>
            <a:pPr marL="342900" lvl="0" indent="-342900">
              <a:spcBef>
                <a:spcPct val="20000"/>
              </a:spcBef>
              <a:spcAft>
                <a:spcPts val="600"/>
              </a:spcAft>
            </a:pPr>
            <a:r>
              <a:rPr lang="en-US" dirty="0">
                <a:solidFill>
                  <a:prstClr val="black"/>
                </a:solidFill>
                <a:latin typeface="Calibri"/>
              </a:rPr>
              <a:t>Strong service delivery structure present</a:t>
            </a:r>
          </a:p>
          <a:p>
            <a:pPr marL="342900" lvl="0" indent="-342900">
              <a:spcBef>
                <a:spcPct val="20000"/>
              </a:spcBef>
              <a:spcAft>
                <a:spcPts val="600"/>
              </a:spcAft>
            </a:pPr>
            <a:r>
              <a:rPr lang="en-US" dirty="0">
                <a:solidFill>
                  <a:prstClr val="black"/>
                </a:solidFill>
                <a:latin typeface="Calibri"/>
              </a:rPr>
              <a:t>Private sector is booming but no routine data is available</a:t>
            </a:r>
          </a:p>
          <a:p>
            <a:pPr marL="342900" lvl="0" indent="-342900">
              <a:spcBef>
                <a:spcPct val="20000"/>
              </a:spcBef>
              <a:spcAft>
                <a:spcPts val="600"/>
              </a:spcAft>
            </a:pPr>
            <a:r>
              <a:rPr lang="en-US" dirty="0">
                <a:solidFill>
                  <a:prstClr val="black"/>
                </a:solidFill>
                <a:latin typeface="Calibri"/>
              </a:rPr>
              <a:t>Number and distribution of HRH is problematic (More doctors than nurses)</a:t>
            </a:r>
          </a:p>
          <a:p>
            <a:pPr marL="342900" lvl="0" indent="-342900">
              <a:spcBef>
                <a:spcPct val="20000"/>
              </a:spcBef>
              <a:spcAft>
                <a:spcPts val="600"/>
              </a:spcAft>
            </a:pPr>
            <a:r>
              <a:rPr lang="en-US" dirty="0">
                <a:solidFill>
                  <a:prstClr val="black"/>
                </a:solidFill>
                <a:latin typeface="Calibri"/>
              </a:rPr>
              <a:t>Out-of-pocket expenditure is too much (2/3</a:t>
            </a:r>
            <a:r>
              <a:rPr lang="en-US" baseline="30000" dirty="0">
                <a:solidFill>
                  <a:prstClr val="black"/>
                </a:solidFill>
                <a:latin typeface="Calibri"/>
              </a:rPr>
              <a:t>rd</a:t>
            </a:r>
            <a:r>
              <a:rPr lang="en-US" dirty="0">
                <a:solidFill>
                  <a:prstClr val="black"/>
                </a:solidFill>
                <a:latin typeface="Calibri"/>
              </a:rPr>
              <a:t> of THE)</a:t>
            </a:r>
          </a:p>
          <a:p>
            <a:pPr marL="342900" lvl="0" indent="-342900">
              <a:spcBef>
                <a:spcPct val="20000"/>
              </a:spcBef>
              <a:spcAft>
                <a:spcPts val="600"/>
              </a:spcAft>
            </a:pPr>
            <a:r>
              <a:rPr lang="en-US" dirty="0">
                <a:solidFill>
                  <a:prstClr val="black"/>
                </a:solidFill>
                <a:latin typeface="Calibri"/>
              </a:rPr>
              <a:t>Drug policy is good and price of essential medicine is low</a:t>
            </a:r>
          </a:p>
          <a:p>
            <a:pPr marL="342900" lvl="0" indent="-342900">
              <a:spcBef>
                <a:spcPct val="20000"/>
              </a:spcBef>
              <a:spcAft>
                <a:spcPts val="600"/>
              </a:spcAft>
            </a:pPr>
            <a:r>
              <a:rPr lang="en-US" dirty="0">
                <a:solidFill>
                  <a:prstClr val="black"/>
                </a:solidFill>
                <a:latin typeface="Calibri"/>
              </a:rPr>
              <a:t>Governance and stewardship needs urgent attention</a:t>
            </a:r>
          </a:p>
          <a:p>
            <a:endParaRPr lang="en-US" dirty="0"/>
          </a:p>
        </p:txBody>
      </p:sp>
    </p:spTree>
    <p:extLst>
      <p:ext uri="{BB962C8B-B14F-4D97-AF65-F5344CB8AC3E}">
        <p14:creationId xmlns:p14="http://schemas.microsoft.com/office/powerpoint/2010/main" val="1026148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44E3D-0ED3-448A-A15B-A7CB18FFAAF1}"/>
              </a:ext>
            </a:extLst>
          </p:cNvPr>
          <p:cNvSpPr>
            <a:spLocks noGrp="1"/>
          </p:cNvSpPr>
          <p:nvPr>
            <p:ph type="title"/>
          </p:nvPr>
        </p:nvSpPr>
        <p:spPr>
          <a:xfrm>
            <a:off x="457200" y="0"/>
            <a:ext cx="8229600" cy="1143000"/>
          </a:xfrm>
        </p:spPr>
        <p:txBody>
          <a:bodyPr>
            <a:normAutofit fontScale="90000"/>
          </a:bodyPr>
          <a:lstStyle/>
          <a:p>
            <a:r>
              <a:rPr lang="en-US" sz="3200" b="1" dirty="0">
                <a:latin typeface="Arial" panose="020B0604020202020204" pitchFamily="34" charset="0"/>
                <a:cs typeface="Arial" panose="020B0604020202020204" pitchFamily="34" charset="0"/>
              </a:rPr>
              <a:t>Problems with health systems</a:t>
            </a:r>
          </a:p>
        </p:txBody>
      </p:sp>
      <p:sp>
        <p:nvSpPr>
          <p:cNvPr id="3" name="Content Placeholder 2">
            <a:extLst>
              <a:ext uri="{FF2B5EF4-FFF2-40B4-BE49-F238E27FC236}">
                <a16:creationId xmlns:a16="http://schemas.microsoft.com/office/drawing/2014/main" id="{7080622F-5FFA-4B44-811D-21CE47010FEA}"/>
              </a:ext>
            </a:extLst>
          </p:cNvPr>
          <p:cNvSpPr>
            <a:spLocks noGrp="1"/>
          </p:cNvSpPr>
          <p:nvPr>
            <p:ph idx="1"/>
          </p:nvPr>
        </p:nvSpPr>
        <p:spPr>
          <a:xfrm>
            <a:off x="457200" y="1143000"/>
            <a:ext cx="8229600" cy="5715000"/>
          </a:xfrm>
        </p:spPr>
        <p:txBody>
          <a:bodyPr>
            <a:noAutofit/>
          </a:bodyPr>
          <a:lstStyle/>
          <a:p>
            <a:r>
              <a:rPr lang="en-US" sz="2200" dirty="0">
                <a:latin typeface="Arial" panose="020B0604020202020204" pitchFamily="34" charset="0"/>
                <a:cs typeface="Arial" panose="020B0604020202020204" pitchFamily="34" charset="0"/>
              </a:rPr>
              <a:t>Problems with health systems are not only confined to poor countries but also rich countries</a:t>
            </a:r>
          </a:p>
          <a:p>
            <a:pPr>
              <a:buFontTx/>
              <a:buChar char="-"/>
            </a:pPr>
            <a:r>
              <a:rPr lang="en-US" sz="2200" dirty="0">
                <a:latin typeface="Arial" panose="020B0604020202020204" pitchFamily="34" charset="0"/>
                <a:cs typeface="Arial" panose="020B0604020202020204" pitchFamily="34" charset="0"/>
              </a:rPr>
              <a:t>Large populations without access to care because of inequitable arrangements for social protection</a:t>
            </a:r>
          </a:p>
          <a:p>
            <a:pPr>
              <a:buFontTx/>
              <a:buChar char="-"/>
            </a:pPr>
            <a:r>
              <a:rPr lang="en-US" sz="2200" dirty="0">
                <a:latin typeface="Arial" panose="020B0604020202020204" pitchFamily="34" charset="0"/>
                <a:cs typeface="Arial" panose="020B0604020202020204" pitchFamily="34" charset="0"/>
              </a:rPr>
              <a:t>Struggling with escalating costs because of inefficient use of resources</a:t>
            </a:r>
          </a:p>
          <a:p>
            <a:pPr>
              <a:buFontTx/>
              <a:buChar char="-"/>
            </a:pPr>
            <a:r>
              <a:rPr lang="en-US" sz="2200" dirty="0">
                <a:latin typeface="Arial" panose="020B0604020202020204" pitchFamily="34" charset="0"/>
                <a:cs typeface="Arial" panose="020B0604020202020204" pitchFamily="34" charset="0"/>
              </a:rPr>
              <a:t>Health outcomes are unacceptably low </a:t>
            </a:r>
          </a:p>
          <a:p>
            <a:pPr>
              <a:buFontTx/>
              <a:buChar char="-"/>
            </a:pPr>
            <a:r>
              <a:rPr lang="en-US" sz="2200" dirty="0">
                <a:latin typeface="Arial" panose="020B0604020202020204" pitchFamily="34" charset="0"/>
                <a:cs typeface="Arial" panose="020B0604020202020204" pitchFamily="34" charset="0"/>
              </a:rPr>
              <a:t>The persistence of deep inequities in health status is a problem from which no country in the world is exempt</a:t>
            </a:r>
          </a:p>
          <a:p>
            <a:pPr>
              <a:buFontTx/>
              <a:buChar char="-"/>
            </a:pPr>
            <a:r>
              <a:rPr lang="en-US" sz="2200" dirty="0">
                <a:latin typeface="Arial" panose="020B0604020202020204" pitchFamily="34" charset="0"/>
                <a:cs typeface="Arial" panose="020B0604020202020204" pitchFamily="34" charset="0"/>
              </a:rPr>
              <a:t>At the center of this human crisis is a failure of health systems</a:t>
            </a:r>
          </a:p>
          <a:p>
            <a:pPr>
              <a:buFontTx/>
              <a:buChar char="-"/>
            </a:pPr>
            <a:r>
              <a:rPr lang="en-US" sz="2200" dirty="0">
                <a:latin typeface="Arial" panose="020B0604020202020204" pitchFamily="34" charset="0"/>
                <a:cs typeface="Arial" panose="020B0604020202020204" pitchFamily="34" charset="0"/>
              </a:rPr>
              <a:t>Failing or inadequate health systems are one of the main obstacles to scaling-up interventions to make achievement of internationally agreed goals such as the MDGs a realistic prospect</a:t>
            </a:r>
          </a:p>
        </p:txBody>
      </p:sp>
    </p:spTree>
    <p:extLst>
      <p:ext uri="{BB962C8B-B14F-4D97-AF65-F5344CB8AC3E}">
        <p14:creationId xmlns:p14="http://schemas.microsoft.com/office/powerpoint/2010/main" val="3120720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8C7F0-3AE1-48BA-81BF-27D9F7EFAAE1}"/>
              </a:ext>
            </a:extLst>
          </p:cNvPr>
          <p:cNvSpPr>
            <a:spLocks noGrp="1"/>
          </p:cNvSpPr>
          <p:nvPr>
            <p:ph type="title"/>
          </p:nvPr>
        </p:nvSpPr>
        <p:spPr/>
        <p:txBody>
          <a:bodyPr/>
          <a:lstStyle/>
          <a:p>
            <a:r>
              <a:rPr lang="en-US" dirty="0"/>
              <a:t>Challenges of </a:t>
            </a:r>
            <a:r>
              <a:rPr lang="en-US" dirty="0" err="1"/>
              <a:t>hs</a:t>
            </a:r>
            <a:r>
              <a:rPr lang="en-US" dirty="0"/>
              <a:t> </a:t>
            </a:r>
          </a:p>
        </p:txBody>
      </p:sp>
      <p:sp>
        <p:nvSpPr>
          <p:cNvPr id="3" name="Content Placeholder 2">
            <a:extLst>
              <a:ext uri="{FF2B5EF4-FFF2-40B4-BE49-F238E27FC236}">
                <a16:creationId xmlns:a16="http://schemas.microsoft.com/office/drawing/2014/main" id="{2D7C8FDB-B5FC-4844-A81E-8DE02D017918}"/>
              </a:ext>
            </a:extLst>
          </p:cNvPr>
          <p:cNvSpPr>
            <a:spLocks noGrp="1"/>
          </p:cNvSpPr>
          <p:nvPr>
            <p:ph idx="1"/>
          </p:nvPr>
        </p:nvSpPr>
        <p:spPr>
          <a:xfrm>
            <a:off x="304800" y="2638045"/>
            <a:ext cx="8534399" cy="3101983"/>
          </a:xfrm>
        </p:spPr>
        <p:txBody>
          <a:bodyPr/>
          <a:lstStyle/>
          <a:p>
            <a:r>
              <a:rPr lang="en-US" dirty="0"/>
              <a:t>Globally, Health is a US $ 3 trillion industry. </a:t>
            </a:r>
          </a:p>
          <a:p>
            <a:r>
              <a:rPr lang="en-US" dirty="0"/>
              <a:t>Globally, Every year 100 million people become impoverished due to access to health care services.  </a:t>
            </a:r>
          </a:p>
          <a:p>
            <a:r>
              <a:rPr lang="en-US" dirty="0"/>
              <a:t>Large Health inequities persist across the globe.</a:t>
            </a:r>
          </a:p>
          <a:p>
            <a:r>
              <a:rPr lang="en-US" dirty="0"/>
              <a:t>Extreme shortage of HWF in 57 Countries and 36 of them belong to African continent. </a:t>
            </a:r>
          </a:p>
          <a:p>
            <a:r>
              <a:rPr lang="en-US" dirty="0"/>
              <a:t>About 50% of medical equipment in developing countries is not used either because the health workers don’t know how to use it or  lack of maintenance. </a:t>
            </a:r>
          </a:p>
          <a:p>
            <a:endParaRPr lang="en-US" dirty="0"/>
          </a:p>
          <a:p>
            <a:endParaRPr lang="en-US" dirty="0"/>
          </a:p>
        </p:txBody>
      </p:sp>
    </p:spTree>
    <p:extLst>
      <p:ext uri="{BB962C8B-B14F-4D97-AF65-F5344CB8AC3E}">
        <p14:creationId xmlns:p14="http://schemas.microsoft.com/office/powerpoint/2010/main" val="2235241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82655-7F7E-4809-B35C-9112495B51CA}"/>
              </a:ext>
            </a:extLst>
          </p:cNvPr>
          <p:cNvSpPr>
            <a:spLocks noGrp="1"/>
          </p:cNvSpPr>
          <p:nvPr>
            <p:ph type="title"/>
          </p:nvPr>
        </p:nvSpPr>
        <p:spPr/>
        <p:txBody>
          <a:bodyPr>
            <a:normAutofit fontScale="90000"/>
          </a:bodyPr>
          <a:lstStyle/>
          <a:p>
            <a:r>
              <a:rPr lang="en-US" sz="3200" b="1" dirty="0">
                <a:latin typeface="Arial" panose="020B0604020202020204" pitchFamily="34" charset="0"/>
                <a:cs typeface="Arial" panose="020B0604020202020204" pitchFamily="34" charset="0"/>
              </a:rPr>
              <a:t>Summary criteria of a health system</a:t>
            </a:r>
          </a:p>
        </p:txBody>
      </p:sp>
      <p:sp>
        <p:nvSpPr>
          <p:cNvPr id="3" name="Content Placeholder 2">
            <a:extLst>
              <a:ext uri="{FF2B5EF4-FFF2-40B4-BE49-F238E27FC236}">
                <a16:creationId xmlns:a16="http://schemas.microsoft.com/office/drawing/2014/main" id="{C2C4473E-EADA-4B03-8061-2D97F7580201}"/>
              </a:ext>
            </a:extLst>
          </p:cNvPr>
          <p:cNvSpPr>
            <a:spLocks noGrp="1"/>
          </p:cNvSpPr>
          <p:nvPr>
            <p:ph idx="1"/>
          </p:nvPr>
        </p:nvSpPr>
        <p:spPr>
          <a:xfrm>
            <a:off x="1066800" y="2438400"/>
            <a:ext cx="7620000" cy="3687763"/>
          </a:xfrm>
        </p:spPr>
        <p:txBody>
          <a:bodyPr>
            <a:normAutofit/>
          </a:bodyPr>
          <a:lstStyle/>
          <a:p>
            <a:r>
              <a:rPr lang="en-GB" sz="2400" dirty="0">
                <a:latin typeface="Arial" panose="020B0604020202020204" pitchFamily="34" charset="0"/>
                <a:cs typeface="Arial" panose="020B0604020202020204" pitchFamily="34" charset="0"/>
              </a:rPr>
              <a:t>Primary goal is to improve population health</a:t>
            </a:r>
          </a:p>
          <a:p>
            <a:r>
              <a:rPr lang="en-US" sz="2400" dirty="0">
                <a:latin typeface="Arial" panose="020B0604020202020204" pitchFamily="34" charset="0"/>
                <a:cs typeface="Arial" panose="020B0604020202020204" pitchFamily="34" charset="0"/>
              </a:rPr>
              <a:t>Responsiveness, equity, quality</a:t>
            </a:r>
          </a:p>
          <a:p>
            <a:r>
              <a:rPr lang="en-US" sz="2400" dirty="0">
                <a:latin typeface="Arial" panose="020B0604020202020204" pitchFamily="34" charset="0"/>
                <a:cs typeface="Arial" panose="020B0604020202020204" pitchFamily="34" charset="0"/>
              </a:rPr>
              <a:t>Transparency and accountability</a:t>
            </a:r>
          </a:p>
          <a:p>
            <a:r>
              <a:rPr lang="en-US" sz="2400" dirty="0">
                <a:latin typeface="Arial" panose="020B0604020202020204" pitchFamily="34" charset="0"/>
                <a:cs typeface="Arial" panose="020B0604020202020204" pitchFamily="34" charset="0"/>
              </a:rPr>
              <a:t>Public-private partnership; innovation needed</a:t>
            </a:r>
          </a:p>
          <a:p>
            <a:r>
              <a:rPr lang="en-GB" sz="2400" dirty="0">
                <a:latin typeface="Arial" panose="020B0604020202020204" pitchFamily="34" charset="0"/>
                <a:cs typeface="Arial" panose="020B0604020202020204" pitchFamily="34" charset="0"/>
              </a:rPr>
              <a:t>It’s not static but always changing</a:t>
            </a:r>
          </a:p>
          <a:p>
            <a:r>
              <a:rPr lang="en-GB" sz="2400" dirty="0">
                <a:latin typeface="Arial" panose="020B0604020202020204" pitchFamily="34" charset="0"/>
                <a:cs typeface="Arial" panose="020B0604020202020204" pitchFamily="34" charset="0"/>
              </a:rPr>
              <a:t>Research is needed to improve health system</a:t>
            </a:r>
          </a:p>
          <a:p>
            <a:r>
              <a:rPr lang="en-US" sz="2400" dirty="0">
                <a:latin typeface="Arial" panose="020B0604020202020204" pitchFamily="34" charset="0"/>
                <a:cs typeface="Arial" panose="020B0604020202020204" pitchFamily="34" charset="0"/>
              </a:rPr>
              <a:t>Community participation is essential</a:t>
            </a:r>
          </a:p>
        </p:txBody>
      </p:sp>
    </p:spTree>
    <p:extLst>
      <p:ext uri="{BB962C8B-B14F-4D97-AF65-F5344CB8AC3E}">
        <p14:creationId xmlns:p14="http://schemas.microsoft.com/office/powerpoint/2010/main" val="3622723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a:latin typeface="Arial" panose="020B0604020202020204" pitchFamily="34" charset="0"/>
                <a:cs typeface="Arial" panose="020B0604020202020204" pitchFamily="34" charset="0"/>
              </a:rPr>
              <a:t>Functions of health system according to WHR 2000</a:t>
            </a:r>
          </a:p>
        </p:txBody>
      </p:sp>
      <p:sp>
        <p:nvSpPr>
          <p:cNvPr id="4" name="Content Placeholder 3">
            <a:extLst>
              <a:ext uri="{FF2B5EF4-FFF2-40B4-BE49-F238E27FC236}">
                <a16:creationId xmlns:a16="http://schemas.microsoft.com/office/drawing/2014/main" id="{8AB26039-70F8-49EF-B6EA-06ED3257F099}"/>
              </a:ext>
            </a:extLst>
          </p:cNvPr>
          <p:cNvSpPr>
            <a:spLocks noGrp="1"/>
          </p:cNvSpPr>
          <p:nvPr>
            <p:ph idx="1"/>
          </p:nvPr>
        </p:nvSpPr>
        <p:spPr>
          <a:xfrm>
            <a:off x="1066800" y="2590800"/>
            <a:ext cx="7620000" cy="3992562"/>
          </a:xfrm>
        </p:spPr>
        <p:txBody>
          <a:bodyPr>
            <a:noAutofit/>
          </a:bodyPr>
          <a:lstStyle/>
          <a:p>
            <a:r>
              <a:rPr lang="en-US" sz="2400" dirty="0">
                <a:latin typeface="Arial" panose="020B0604020202020204" pitchFamily="34" charset="0"/>
                <a:cs typeface="Arial" panose="020B0604020202020204" pitchFamily="34" charset="0"/>
              </a:rPr>
              <a:t>Stewardship (often referred to as governance or oversight)</a:t>
            </a:r>
          </a:p>
          <a:p>
            <a:r>
              <a:rPr lang="en-US" sz="2400" dirty="0">
                <a:latin typeface="Arial" panose="020B0604020202020204" pitchFamily="34" charset="0"/>
                <a:cs typeface="Arial" panose="020B0604020202020204" pitchFamily="34" charset="0"/>
              </a:rPr>
              <a:t>Organization and management of service delivery</a:t>
            </a:r>
          </a:p>
          <a:p>
            <a:r>
              <a:rPr lang="en-US" sz="2400" dirty="0">
                <a:latin typeface="Arial" panose="020B0604020202020204" pitchFamily="34" charset="0"/>
                <a:cs typeface="Arial" panose="020B0604020202020204" pitchFamily="34" charset="0"/>
              </a:rPr>
              <a:t>Human and physical resources</a:t>
            </a:r>
          </a:p>
          <a:p>
            <a:r>
              <a:rPr lang="en-US" sz="2400" dirty="0">
                <a:latin typeface="Arial" panose="020B0604020202020204" pitchFamily="34" charset="0"/>
                <a:cs typeface="Arial" panose="020B0604020202020204" pitchFamily="34" charset="0"/>
              </a:rPr>
              <a:t>Financing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a:latin typeface="Arial" panose="020B0604020202020204" pitchFamily="34" charset="0"/>
                <a:cs typeface="Arial" panose="020B0604020202020204" pitchFamily="34" charset="0"/>
              </a:rPr>
              <a:t>Governance or stewardship</a:t>
            </a:r>
          </a:p>
        </p:txBody>
      </p:sp>
      <p:sp>
        <p:nvSpPr>
          <p:cNvPr id="4" name="Content Placeholder 3">
            <a:extLst>
              <a:ext uri="{FF2B5EF4-FFF2-40B4-BE49-F238E27FC236}">
                <a16:creationId xmlns:a16="http://schemas.microsoft.com/office/drawing/2014/main" id="{D45DA905-0235-4AC9-832B-B23B42471AC2}"/>
              </a:ext>
            </a:extLst>
          </p:cNvPr>
          <p:cNvSpPr>
            <a:spLocks noGrp="1"/>
          </p:cNvSpPr>
          <p:nvPr>
            <p:ph idx="1"/>
          </p:nvPr>
        </p:nvSpPr>
        <p:spPr/>
        <p:txBody>
          <a:bodyPr>
            <a:normAutofit fontScale="85000" lnSpcReduction="10000"/>
          </a:bodyPr>
          <a:lstStyle/>
          <a:p>
            <a:pPr marL="0" indent="0">
              <a:buNone/>
            </a:pPr>
            <a:r>
              <a:rPr lang="en-US" sz="2400" dirty="0">
                <a:latin typeface="Arial" panose="020B0604020202020204" pitchFamily="34" charset="0"/>
                <a:cs typeface="Arial" panose="020B0604020202020204" pitchFamily="34" charset="0"/>
              </a:rPr>
              <a:t>It reflects the fact that people entrust both their lives and their resources to the health system</a:t>
            </a:r>
          </a:p>
          <a:p>
            <a:r>
              <a:rPr lang="en-US" sz="2400" dirty="0">
                <a:latin typeface="Arial" panose="020B0604020202020204" pitchFamily="34" charset="0"/>
                <a:cs typeface="Arial" panose="020B0604020202020204" pitchFamily="34" charset="0"/>
              </a:rPr>
              <a:t>The government in particular is called upon to play the role of a steward because it spends revenues that people pay through taxes and social insurance</a:t>
            </a:r>
          </a:p>
          <a:p>
            <a:r>
              <a:rPr lang="en-US" sz="2400" dirty="0">
                <a:latin typeface="Arial" panose="020B0604020202020204" pitchFamily="34" charset="0"/>
                <a:cs typeface="Arial" panose="020B0604020202020204" pitchFamily="34" charset="0"/>
              </a:rPr>
              <a:t>As government makes many of the regulations that govern the operation of health services in other private and voluntary transactions</a:t>
            </a:r>
          </a:p>
          <a:p>
            <a:pPr marL="0" indent="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9322" y="279257"/>
            <a:ext cx="5937755" cy="1188720"/>
          </a:xfrm>
        </p:spPr>
        <p:txBody>
          <a:bodyPr>
            <a:normAutofit fontScale="90000"/>
          </a:bodyPr>
          <a:lstStyle/>
          <a:p>
            <a:r>
              <a:rPr lang="en-US" sz="3200" b="1" dirty="0">
                <a:latin typeface="Arial" panose="020B0604020202020204" pitchFamily="34" charset="0"/>
                <a:cs typeface="Arial" panose="020B0604020202020204" pitchFamily="34" charset="0"/>
              </a:rPr>
              <a:t>WHO health system framework</a:t>
            </a:r>
          </a:p>
        </p:txBody>
      </p:sp>
      <p:pic>
        <p:nvPicPr>
          <p:cNvPr id="7" name="Content Placeholder 6">
            <a:extLst>
              <a:ext uri="{FF2B5EF4-FFF2-40B4-BE49-F238E27FC236}">
                <a16:creationId xmlns:a16="http://schemas.microsoft.com/office/drawing/2014/main" id="{6C6C659E-3386-4E5E-A7C8-08BB378D27D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1467977"/>
            <a:ext cx="8077200" cy="5085223"/>
          </a:xfrm>
        </p:spPr>
      </p:pic>
    </p:spTree>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Parcel</Template>
  <TotalTime>1021</TotalTime>
  <Words>2400</Words>
  <Application>Microsoft Office PowerPoint</Application>
  <PresentationFormat>On-screen Show (4:3)</PresentationFormat>
  <Paragraphs>344</Paragraphs>
  <Slides>33</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Gill Sans MT</vt:lpstr>
      <vt:lpstr>Times New Roman</vt:lpstr>
      <vt:lpstr>Vrinda</vt:lpstr>
      <vt:lpstr>Wingdings</vt:lpstr>
      <vt:lpstr>Parcel</vt:lpstr>
      <vt:lpstr>  Lecture 4:  Health System and Bangladesh    </vt:lpstr>
      <vt:lpstr>Understanding concepts of health systems</vt:lpstr>
      <vt:lpstr>What is a good health system?</vt:lpstr>
      <vt:lpstr>Problems with health systems</vt:lpstr>
      <vt:lpstr>Challenges of hs </vt:lpstr>
      <vt:lpstr>Summary criteria of a health system</vt:lpstr>
      <vt:lpstr>Functions of health system according to WHR 2000</vt:lpstr>
      <vt:lpstr>Governance or stewardship</vt:lpstr>
      <vt:lpstr>WHO health system framework</vt:lpstr>
      <vt:lpstr>Six building blocks of health systems</vt:lpstr>
      <vt:lpstr>Service delivery</vt:lpstr>
      <vt:lpstr>Health workforce</vt:lpstr>
      <vt:lpstr>Information system</vt:lpstr>
      <vt:lpstr>Medical products, vaccines and technologies</vt:lpstr>
      <vt:lpstr>Financing</vt:lpstr>
      <vt:lpstr>Leadership and governance</vt:lpstr>
      <vt:lpstr>PowerPoint Presentation</vt:lpstr>
      <vt:lpstr>Health system of Bangladesh</vt:lpstr>
      <vt:lpstr>Introduction</vt:lpstr>
      <vt:lpstr>Introduction (Contd.)</vt:lpstr>
      <vt:lpstr>PowerPoint Presentation</vt:lpstr>
      <vt:lpstr>PowerPoint Presentation</vt:lpstr>
      <vt:lpstr>PowerPoint Presentation</vt:lpstr>
      <vt:lpstr>PowerPoint Presentation</vt:lpstr>
      <vt:lpstr>PowerPoint Presentation</vt:lpstr>
      <vt:lpstr>PowerPoint Presentation</vt:lpstr>
      <vt:lpstr> Bangladesh Health system Governance  </vt:lpstr>
      <vt:lpstr>Bangladesh Health system Governance (Contd.)</vt:lpstr>
      <vt:lpstr>Bangladesh Health system Governance (Contd.)</vt:lpstr>
      <vt:lpstr> Bangladesh Health system Governance (Managerial hierarchy- facility wise) </vt:lpstr>
      <vt:lpstr> Bangladesh Health system Governance (Managerial hierarchy- facility wise) </vt:lpstr>
      <vt:lpstr>Bangladesh Health system Governance (Contd.)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B.S.S. (Honours) in Health Economics HE 302: Hospital Management (HM) Hospital</dc:title>
  <dc:creator>icddrb</dc:creator>
  <cp:lastModifiedBy>Baki Billah</cp:lastModifiedBy>
  <cp:revision>69</cp:revision>
  <dcterms:created xsi:type="dcterms:W3CDTF">2018-01-28T03:36:32Z</dcterms:created>
  <dcterms:modified xsi:type="dcterms:W3CDTF">2021-04-02T18:52:25Z</dcterms:modified>
</cp:coreProperties>
</file>