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5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97764"/>
            <a:ext cx="12192000" cy="3175"/>
          </a:xfrm>
          <a:custGeom>
            <a:avLst/>
            <a:gdLst/>
            <a:ahLst/>
            <a:cxnLst/>
            <a:rect l="l" t="t" r="r" b="b"/>
            <a:pathLst>
              <a:path w="12192000" h="3175">
                <a:moveTo>
                  <a:pt x="12192000" y="0"/>
                </a:moveTo>
                <a:lnTo>
                  <a:pt x="0" y="0"/>
                </a:lnTo>
                <a:lnTo>
                  <a:pt x="0" y="3035"/>
                </a:lnTo>
                <a:lnTo>
                  <a:pt x="12192000" y="3035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5" y="6400796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5F8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2192000" cy="6334125"/>
          </a:xfrm>
          <a:custGeom>
            <a:avLst/>
            <a:gdLst/>
            <a:ahLst/>
            <a:cxnLst/>
            <a:rect l="l" t="t" r="r" b="b"/>
            <a:pathLst>
              <a:path w="12192000" h="6334125">
                <a:moveTo>
                  <a:pt x="12192000" y="0"/>
                </a:moveTo>
                <a:lnTo>
                  <a:pt x="0" y="0"/>
                </a:lnTo>
                <a:lnTo>
                  <a:pt x="0" y="6333744"/>
                </a:lnTo>
                <a:lnTo>
                  <a:pt x="12192000" y="6333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33374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6"/>
                </a:lnTo>
                <a:lnTo>
                  <a:pt x="12188952" y="64006"/>
                </a:lnTo>
                <a:lnTo>
                  <a:pt x="12188952" y="0"/>
                </a:lnTo>
                <a:close/>
              </a:path>
            </a:pathLst>
          </a:custGeom>
          <a:solidFill>
            <a:srgbClr val="92A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08931" y="2164080"/>
            <a:ext cx="3440429" cy="82829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78578" y="2133092"/>
            <a:ext cx="3438905" cy="82867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87112" y="3627120"/>
            <a:ext cx="1997201" cy="837438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5063871" y="3602989"/>
            <a:ext cx="1746885" cy="824230"/>
          </a:xfrm>
          <a:custGeom>
            <a:avLst/>
            <a:gdLst/>
            <a:ahLst/>
            <a:cxnLst/>
            <a:rect l="l" t="t" r="r" b="b"/>
            <a:pathLst>
              <a:path w="1746884" h="824229">
                <a:moveTo>
                  <a:pt x="856107" y="0"/>
                </a:moveTo>
                <a:lnTo>
                  <a:pt x="609600" y="0"/>
                </a:lnTo>
                <a:lnTo>
                  <a:pt x="609600" y="21971"/>
                </a:lnTo>
                <a:lnTo>
                  <a:pt x="634492" y="24257"/>
                </a:lnTo>
                <a:lnTo>
                  <a:pt x="655320" y="27940"/>
                </a:lnTo>
                <a:lnTo>
                  <a:pt x="690753" y="45593"/>
                </a:lnTo>
                <a:lnTo>
                  <a:pt x="699516" y="66675"/>
                </a:lnTo>
                <a:lnTo>
                  <a:pt x="696087" y="84963"/>
                </a:lnTo>
                <a:lnTo>
                  <a:pt x="685927" y="110871"/>
                </a:lnTo>
                <a:lnTo>
                  <a:pt x="669036" y="144272"/>
                </a:lnTo>
                <a:lnTo>
                  <a:pt x="645287" y="185166"/>
                </a:lnTo>
                <a:lnTo>
                  <a:pt x="499999" y="428625"/>
                </a:lnTo>
                <a:lnTo>
                  <a:pt x="354203" y="161290"/>
                </a:lnTo>
                <a:lnTo>
                  <a:pt x="333375" y="122174"/>
                </a:lnTo>
                <a:lnTo>
                  <a:pt x="309499" y="68326"/>
                </a:lnTo>
                <a:lnTo>
                  <a:pt x="306578" y="53594"/>
                </a:lnTo>
                <a:lnTo>
                  <a:pt x="307467" y="48006"/>
                </a:lnTo>
                <a:lnTo>
                  <a:pt x="339852" y="24511"/>
                </a:lnTo>
                <a:lnTo>
                  <a:pt x="369697" y="21971"/>
                </a:lnTo>
                <a:lnTo>
                  <a:pt x="386969" y="21971"/>
                </a:lnTo>
                <a:lnTo>
                  <a:pt x="386969" y="0"/>
                </a:lnTo>
                <a:lnTo>
                  <a:pt x="0" y="0"/>
                </a:lnTo>
                <a:lnTo>
                  <a:pt x="0" y="21971"/>
                </a:lnTo>
                <a:lnTo>
                  <a:pt x="18415" y="23368"/>
                </a:lnTo>
                <a:lnTo>
                  <a:pt x="34798" y="27051"/>
                </a:lnTo>
                <a:lnTo>
                  <a:pt x="75565" y="55118"/>
                </a:lnTo>
                <a:lnTo>
                  <a:pt x="115570" y="115443"/>
                </a:lnTo>
                <a:lnTo>
                  <a:pt x="141732" y="161290"/>
                </a:lnTo>
                <a:lnTo>
                  <a:pt x="331597" y="507238"/>
                </a:lnTo>
                <a:lnTo>
                  <a:pt x="331597" y="669163"/>
                </a:lnTo>
                <a:lnTo>
                  <a:pt x="329946" y="718185"/>
                </a:lnTo>
                <a:lnTo>
                  <a:pt x="314452" y="761365"/>
                </a:lnTo>
                <a:lnTo>
                  <a:pt x="276098" y="782066"/>
                </a:lnTo>
                <a:lnTo>
                  <a:pt x="244094" y="785241"/>
                </a:lnTo>
                <a:lnTo>
                  <a:pt x="201803" y="785241"/>
                </a:lnTo>
                <a:lnTo>
                  <a:pt x="201803" y="807212"/>
                </a:lnTo>
                <a:lnTo>
                  <a:pt x="654812" y="807212"/>
                </a:lnTo>
                <a:lnTo>
                  <a:pt x="654812" y="785241"/>
                </a:lnTo>
                <a:lnTo>
                  <a:pt x="609600" y="785241"/>
                </a:lnTo>
                <a:lnTo>
                  <a:pt x="568579" y="778637"/>
                </a:lnTo>
                <a:lnTo>
                  <a:pt x="536321" y="754126"/>
                </a:lnTo>
                <a:lnTo>
                  <a:pt x="526034" y="697484"/>
                </a:lnTo>
                <a:lnTo>
                  <a:pt x="525653" y="669163"/>
                </a:lnTo>
                <a:lnTo>
                  <a:pt x="525780" y="473710"/>
                </a:lnTo>
                <a:lnTo>
                  <a:pt x="730631" y="131318"/>
                </a:lnTo>
                <a:lnTo>
                  <a:pt x="756412" y="91821"/>
                </a:lnTo>
                <a:lnTo>
                  <a:pt x="794766" y="45212"/>
                </a:lnTo>
                <a:lnTo>
                  <a:pt x="837311" y="25527"/>
                </a:lnTo>
                <a:lnTo>
                  <a:pt x="856107" y="21971"/>
                </a:lnTo>
                <a:lnTo>
                  <a:pt x="856107" y="0"/>
                </a:lnTo>
                <a:close/>
              </a:path>
              <a:path w="1746884" h="824229">
                <a:moveTo>
                  <a:pt x="1300607" y="529209"/>
                </a:moveTo>
                <a:lnTo>
                  <a:pt x="1298575" y="488950"/>
                </a:lnTo>
                <a:lnTo>
                  <a:pt x="1292479" y="450342"/>
                </a:lnTo>
                <a:lnTo>
                  <a:pt x="1282446" y="413385"/>
                </a:lnTo>
                <a:lnTo>
                  <a:pt x="1250188" y="345440"/>
                </a:lnTo>
                <a:lnTo>
                  <a:pt x="1202563" y="292100"/>
                </a:lnTo>
                <a:lnTo>
                  <a:pt x="1141349" y="255016"/>
                </a:lnTo>
                <a:lnTo>
                  <a:pt x="1125601" y="249428"/>
                </a:lnTo>
                <a:lnTo>
                  <a:pt x="1125601" y="488950"/>
                </a:lnTo>
                <a:lnTo>
                  <a:pt x="1125093" y="546989"/>
                </a:lnTo>
                <a:lnTo>
                  <a:pt x="1123696" y="601980"/>
                </a:lnTo>
                <a:lnTo>
                  <a:pt x="1121283" y="647700"/>
                </a:lnTo>
                <a:lnTo>
                  <a:pt x="1113663" y="711454"/>
                </a:lnTo>
                <a:lnTo>
                  <a:pt x="1093470" y="756793"/>
                </a:lnTo>
                <a:lnTo>
                  <a:pt x="1050925" y="781939"/>
                </a:lnTo>
                <a:lnTo>
                  <a:pt x="1038098" y="782828"/>
                </a:lnTo>
                <a:lnTo>
                  <a:pt x="1024763" y="781431"/>
                </a:lnTo>
                <a:lnTo>
                  <a:pt x="989330" y="760857"/>
                </a:lnTo>
                <a:lnTo>
                  <a:pt x="965454" y="716407"/>
                </a:lnTo>
                <a:lnTo>
                  <a:pt x="957707" y="668274"/>
                </a:lnTo>
                <a:lnTo>
                  <a:pt x="953516" y="608838"/>
                </a:lnTo>
                <a:lnTo>
                  <a:pt x="953008" y="577469"/>
                </a:lnTo>
                <a:lnTo>
                  <a:pt x="953389" y="520700"/>
                </a:lnTo>
                <a:lnTo>
                  <a:pt x="954659" y="470408"/>
                </a:lnTo>
                <a:lnTo>
                  <a:pt x="956818" y="426720"/>
                </a:lnTo>
                <a:lnTo>
                  <a:pt x="964184" y="358648"/>
                </a:lnTo>
                <a:lnTo>
                  <a:pt x="978535" y="313436"/>
                </a:lnTo>
                <a:lnTo>
                  <a:pt x="1012317" y="281940"/>
                </a:lnTo>
                <a:lnTo>
                  <a:pt x="1040511" y="276225"/>
                </a:lnTo>
                <a:lnTo>
                  <a:pt x="1052449" y="276987"/>
                </a:lnTo>
                <a:lnTo>
                  <a:pt x="1100328" y="311150"/>
                </a:lnTo>
                <a:lnTo>
                  <a:pt x="1119251" y="366649"/>
                </a:lnTo>
                <a:lnTo>
                  <a:pt x="1124966" y="436118"/>
                </a:lnTo>
                <a:lnTo>
                  <a:pt x="1125601" y="488950"/>
                </a:lnTo>
                <a:lnTo>
                  <a:pt x="1125601" y="249428"/>
                </a:lnTo>
                <a:lnTo>
                  <a:pt x="1108202" y="243332"/>
                </a:lnTo>
                <a:lnTo>
                  <a:pt x="1073785" y="236347"/>
                </a:lnTo>
                <a:lnTo>
                  <a:pt x="1038098" y="233934"/>
                </a:lnTo>
                <a:lnTo>
                  <a:pt x="980948" y="239522"/>
                </a:lnTo>
                <a:lnTo>
                  <a:pt x="930148" y="256159"/>
                </a:lnTo>
                <a:lnTo>
                  <a:pt x="885825" y="283972"/>
                </a:lnTo>
                <a:lnTo>
                  <a:pt x="847979" y="322961"/>
                </a:lnTo>
                <a:lnTo>
                  <a:pt x="817626" y="369316"/>
                </a:lnTo>
                <a:lnTo>
                  <a:pt x="795909" y="419608"/>
                </a:lnTo>
                <a:lnTo>
                  <a:pt x="782828" y="473710"/>
                </a:lnTo>
                <a:lnTo>
                  <a:pt x="778510" y="531622"/>
                </a:lnTo>
                <a:lnTo>
                  <a:pt x="782828" y="587883"/>
                </a:lnTo>
                <a:lnTo>
                  <a:pt x="795528" y="640715"/>
                </a:lnTo>
                <a:lnTo>
                  <a:pt x="816737" y="689991"/>
                </a:lnTo>
                <a:lnTo>
                  <a:pt x="846455" y="735838"/>
                </a:lnTo>
                <a:lnTo>
                  <a:pt x="875919" y="767588"/>
                </a:lnTo>
                <a:lnTo>
                  <a:pt x="909955" y="792226"/>
                </a:lnTo>
                <a:lnTo>
                  <a:pt x="948690" y="809752"/>
                </a:lnTo>
                <a:lnTo>
                  <a:pt x="991997" y="820293"/>
                </a:lnTo>
                <a:lnTo>
                  <a:pt x="1039876" y="823849"/>
                </a:lnTo>
                <a:lnTo>
                  <a:pt x="1088898" y="820039"/>
                </a:lnTo>
                <a:lnTo>
                  <a:pt x="1133475" y="808482"/>
                </a:lnTo>
                <a:lnTo>
                  <a:pt x="1173607" y="789178"/>
                </a:lnTo>
                <a:lnTo>
                  <a:pt x="1180490" y="782828"/>
                </a:lnTo>
                <a:lnTo>
                  <a:pt x="1240536" y="727456"/>
                </a:lnTo>
                <a:lnTo>
                  <a:pt x="1266825" y="685165"/>
                </a:lnTo>
                <a:lnTo>
                  <a:pt x="1285621" y="638048"/>
                </a:lnTo>
                <a:lnTo>
                  <a:pt x="1296924" y="585978"/>
                </a:lnTo>
                <a:lnTo>
                  <a:pt x="1300607" y="529209"/>
                </a:lnTo>
                <a:close/>
              </a:path>
              <a:path w="1746884" h="824229">
                <a:moveTo>
                  <a:pt x="1746885" y="742950"/>
                </a:moveTo>
                <a:lnTo>
                  <a:pt x="1660271" y="742950"/>
                </a:lnTo>
                <a:lnTo>
                  <a:pt x="1652397" y="742442"/>
                </a:lnTo>
                <a:lnTo>
                  <a:pt x="1617345" y="715899"/>
                </a:lnTo>
                <a:lnTo>
                  <a:pt x="1608836" y="658114"/>
                </a:lnTo>
                <a:lnTo>
                  <a:pt x="1608582" y="636905"/>
                </a:lnTo>
                <a:lnTo>
                  <a:pt x="1608455" y="250571"/>
                </a:lnTo>
                <a:lnTo>
                  <a:pt x="1381633" y="250571"/>
                </a:lnTo>
                <a:lnTo>
                  <a:pt x="1381633" y="272669"/>
                </a:lnTo>
                <a:lnTo>
                  <a:pt x="1398524" y="275717"/>
                </a:lnTo>
                <a:lnTo>
                  <a:pt x="1412240" y="280035"/>
                </a:lnTo>
                <a:lnTo>
                  <a:pt x="1438783" y="320294"/>
                </a:lnTo>
                <a:lnTo>
                  <a:pt x="1441704" y="371475"/>
                </a:lnTo>
                <a:lnTo>
                  <a:pt x="1441704" y="592328"/>
                </a:lnTo>
                <a:lnTo>
                  <a:pt x="1442453" y="636905"/>
                </a:lnTo>
                <a:lnTo>
                  <a:pt x="1448803" y="704469"/>
                </a:lnTo>
                <a:lnTo>
                  <a:pt x="1462024" y="746252"/>
                </a:lnTo>
                <a:lnTo>
                  <a:pt x="1486535" y="780034"/>
                </a:lnTo>
                <a:lnTo>
                  <a:pt x="1522349" y="807720"/>
                </a:lnTo>
                <a:lnTo>
                  <a:pt x="1564132" y="822071"/>
                </a:lnTo>
                <a:lnTo>
                  <a:pt x="1586992" y="823849"/>
                </a:lnTo>
                <a:lnTo>
                  <a:pt x="1611122" y="822452"/>
                </a:lnTo>
                <a:lnTo>
                  <a:pt x="1655699" y="811657"/>
                </a:lnTo>
                <a:lnTo>
                  <a:pt x="1696212" y="789686"/>
                </a:lnTo>
                <a:lnTo>
                  <a:pt x="1736090" y="755015"/>
                </a:lnTo>
                <a:lnTo>
                  <a:pt x="1746885" y="742950"/>
                </a:lnTo>
                <a:close/>
              </a:path>
            </a:pathLst>
          </a:custGeom>
          <a:solidFill>
            <a:srgbClr val="2323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19900" y="4335781"/>
            <a:ext cx="226822" cy="74420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6724142" y="3853561"/>
            <a:ext cx="265430" cy="492759"/>
          </a:xfrm>
          <a:custGeom>
            <a:avLst/>
            <a:gdLst/>
            <a:ahLst/>
            <a:cxnLst/>
            <a:rect l="l" t="t" r="r" b="b"/>
            <a:pathLst>
              <a:path w="265429" h="492760">
                <a:moveTo>
                  <a:pt x="262508" y="0"/>
                </a:moveTo>
                <a:lnTo>
                  <a:pt x="35686" y="0"/>
                </a:lnTo>
                <a:lnTo>
                  <a:pt x="35686" y="22097"/>
                </a:lnTo>
                <a:lnTo>
                  <a:pt x="52577" y="25145"/>
                </a:lnTo>
                <a:lnTo>
                  <a:pt x="66293" y="29463"/>
                </a:lnTo>
                <a:lnTo>
                  <a:pt x="92836" y="69722"/>
                </a:lnTo>
                <a:lnTo>
                  <a:pt x="95757" y="120903"/>
                </a:lnTo>
                <a:lnTo>
                  <a:pt x="95757" y="418591"/>
                </a:lnTo>
                <a:lnTo>
                  <a:pt x="64769" y="457707"/>
                </a:lnTo>
                <a:lnTo>
                  <a:pt x="29717" y="486028"/>
                </a:lnTo>
                <a:lnTo>
                  <a:pt x="0" y="492378"/>
                </a:lnTo>
                <a:lnTo>
                  <a:pt x="86613" y="492378"/>
                </a:lnTo>
                <a:lnTo>
                  <a:pt x="95757" y="482219"/>
                </a:lnTo>
                <a:lnTo>
                  <a:pt x="264922" y="482219"/>
                </a:lnTo>
                <a:lnTo>
                  <a:pt x="263271" y="464693"/>
                </a:lnTo>
                <a:lnTo>
                  <a:pt x="262635" y="440181"/>
                </a:lnTo>
                <a:lnTo>
                  <a:pt x="262508" y="0"/>
                </a:lnTo>
                <a:close/>
              </a:path>
            </a:pathLst>
          </a:custGeom>
          <a:solidFill>
            <a:srgbClr val="2323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063871" y="3602990"/>
            <a:ext cx="1983105" cy="824230"/>
          </a:xfrm>
          <a:custGeom>
            <a:avLst/>
            <a:gdLst/>
            <a:ahLst/>
            <a:cxnLst/>
            <a:rect l="l" t="t" r="r" b="b"/>
            <a:pathLst>
              <a:path w="1983104" h="824229">
                <a:moveTo>
                  <a:pt x="1040511" y="276225"/>
                </a:moveTo>
                <a:lnTo>
                  <a:pt x="999870" y="289052"/>
                </a:lnTo>
                <a:lnTo>
                  <a:pt x="970406" y="333248"/>
                </a:lnTo>
                <a:lnTo>
                  <a:pt x="959865" y="389636"/>
                </a:lnTo>
                <a:lnTo>
                  <a:pt x="954658" y="470408"/>
                </a:lnTo>
                <a:lnTo>
                  <a:pt x="953388" y="520700"/>
                </a:lnTo>
                <a:lnTo>
                  <a:pt x="953007" y="577469"/>
                </a:lnTo>
                <a:lnTo>
                  <a:pt x="953515" y="608838"/>
                </a:lnTo>
                <a:lnTo>
                  <a:pt x="957706" y="668274"/>
                </a:lnTo>
                <a:lnTo>
                  <a:pt x="965453" y="716407"/>
                </a:lnTo>
                <a:lnTo>
                  <a:pt x="989329" y="760857"/>
                </a:lnTo>
                <a:lnTo>
                  <a:pt x="1024763" y="781431"/>
                </a:lnTo>
                <a:lnTo>
                  <a:pt x="1038098" y="782828"/>
                </a:lnTo>
                <a:lnTo>
                  <a:pt x="1050925" y="781939"/>
                </a:lnTo>
                <a:lnTo>
                  <a:pt x="1093469" y="756793"/>
                </a:lnTo>
                <a:lnTo>
                  <a:pt x="1113663" y="711454"/>
                </a:lnTo>
                <a:lnTo>
                  <a:pt x="1121282" y="647700"/>
                </a:lnTo>
                <a:lnTo>
                  <a:pt x="1123695" y="601980"/>
                </a:lnTo>
                <a:lnTo>
                  <a:pt x="1125092" y="546989"/>
                </a:lnTo>
                <a:lnTo>
                  <a:pt x="1125601" y="482854"/>
                </a:lnTo>
                <a:lnTo>
                  <a:pt x="1124965" y="436118"/>
                </a:lnTo>
                <a:lnTo>
                  <a:pt x="1122806" y="397383"/>
                </a:lnTo>
                <a:lnTo>
                  <a:pt x="1114298" y="343789"/>
                </a:lnTo>
                <a:lnTo>
                  <a:pt x="1091311" y="298577"/>
                </a:lnTo>
                <a:lnTo>
                  <a:pt x="1052449" y="276987"/>
                </a:lnTo>
                <a:lnTo>
                  <a:pt x="1040511" y="276225"/>
                </a:lnTo>
                <a:close/>
              </a:path>
              <a:path w="1983104" h="824229">
                <a:moveTo>
                  <a:pt x="1381632" y="250571"/>
                </a:moveTo>
                <a:lnTo>
                  <a:pt x="1608454" y="250571"/>
                </a:lnTo>
                <a:lnTo>
                  <a:pt x="1608454" y="631063"/>
                </a:lnTo>
                <a:lnTo>
                  <a:pt x="1608835" y="658114"/>
                </a:lnTo>
                <a:lnTo>
                  <a:pt x="1611629" y="696595"/>
                </a:lnTo>
                <a:lnTo>
                  <a:pt x="1631950" y="734060"/>
                </a:lnTo>
                <a:lnTo>
                  <a:pt x="1660271" y="742950"/>
                </a:lnTo>
                <a:lnTo>
                  <a:pt x="1670684" y="742188"/>
                </a:lnTo>
                <a:lnTo>
                  <a:pt x="1711325" y="721995"/>
                </a:lnTo>
                <a:lnTo>
                  <a:pt x="1739900" y="690753"/>
                </a:lnTo>
                <a:lnTo>
                  <a:pt x="1756028" y="669163"/>
                </a:lnTo>
                <a:lnTo>
                  <a:pt x="1756028" y="371475"/>
                </a:lnTo>
                <a:lnTo>
                  <a:pt x="1753107" y="320294"/>
                </a:lnTo>
                <a:lnTo>
                  <a:pt x="1726564" y="280035"/>
                </a:lnTo>
                <a:lnTo>
                  <a:pt x="1695957" y="272669"/>
                </a:lnTo>
                <a:lnTo>
                  <a:pt x="1695957" y="250571"/>
                </a:lnTo>
                <a:lnTo>
                  <a:pt x="1922779" y="250571"/>
                </a:lnTo>
                <a:lnTo>
                  <a:pt x="1922779" y="686435"/>
                </a:lnTo>
                <a:lnTo>
                  <a:pt x="1923542" y="715264"/>
                </a:lnTo>
                <a:lnTo>
                  <a:pt x="1929510" y="755015"/>
                </a:lnTo>
                <a:lnTo>
                  <a:pt x="1966213" y="782955"/>
                </a:lnTo>
                <a:lnTo>
                  <a:pt x="1982851" y="785749"/>
                </a:lnTo>
                <a:lnTo>
                  <a:pt x="1982851" y="807212"/>
                </a:lnTo>
                <a:lnTo>
                  <a:pt x="1756028" y="807212"/>
                </a:lnTo>
                <a:lnTo>
                  <a:pt x="1756028" y="732790"/>
                </a:lnTo>
                <a:lnTo>
                  <a:pt x="1736089" y="755015"/>
                </a:lnTo>
                <a:lnTo>
                  <a:pt x="1696211" y="789686"/>
                </a:lnTo>
                <a:lnTo>
                  <a:pt x="1655699" y="811657"/>
                </a:lnTo>
                <a:lnTo>
                  <a:pt x="1611122" y="822452"/>
                </a:lnTo>
                <a:lnTo>
                  <a:pt x="1586992" y="823849"/>
                </a:lnTo>
                <a:lnTo>
                  <a:pt x="1564131" y="822071"/>
                </a:lnTo>
                <a:lnTo>
                  <a:pt x="1522349" y="807720"/>
                </a:lnTo>
                <a:lnTo>
                  <a:pt x="1486534" y="780034"/>
                </a:lnTo>
                <a:lnTo>
                  <a:pt x="1462024" y="746252"/>
                </a:lnTo>
                <a:lnTo>
                  <a:pt x="1448815" y="704469"/>
                </a:lnTo>
                <a:lnTo>
                  <a:pt x="1442465" y="636905"/>
                </a:lnTo>
                <a:lnTo>
                  <a:pt x="1441703" y="592328"/>
                </a:lnTo>
                <a:lnTo>
                  <a:pt x="1441703" y="371475"/>
                </a:lnTo>
                <a:lnTo>
                  <a:pt x="1440942" y="342900"/>
                </a:lnTo>
                <a:lnTo>
                  <a:pt x="1435227" y="303530"/>
                </a:lnTo>
                <a:lnTo>
                  <a:pt x="1398524" y="275717"/>
                </a:lnTo>
                <a:lnTo>
                  <a:pt x="1381632" y="272669"/>
                </a:lnTo>
                <a:lnTo>
                  <a:pt x="1381632" y="250571"/>
                </a:lnTo>
                <a:close/>
              </a:path>
              <a:path w="1983104" h="824229">
                <a:moveTo>
                  <a:pt x="1038098" y="233934"/>
                </a:moveTo>
                <a:lnTo>
                  <a:pt x="1108202" y="243332"/>
                </a:lnTo>
                <a:lnTo>
                  <a:pt x="1173226" y="271399"/>
                </a:lnTo>
                <a:lnTo>
                  <a:pt x="1228216" y="316865"/>
                </a:lnTo>
                <a:lnTo>
                  <a:pt x="1268221" y="378079"/>
                </a:lnTo>
                <a:lnTo>
                  <a:pt x="1292478" y="450342"/>
                </a:lnTo>
                <a:lnTo>
                  <a:pt x="1298575" y="488950"/>
                </a:lnTo>
                <a:lnTo>
                  <a:pt x="1300606" y="529209"/>
                </a:lnTo>
                <a:lnTo>
                  <a:pt x="1296924" y="585978"/>
                </a:lnTo>
                <a:lnTo>
                  <a:pt x="1285620" y="638048"/>
                </a:lnTo>
                <a:lnTo>
                  <a:pt x="1266825" y="685165"/>
                </a:lnTo>
                <a:lnTo>
                  <a:pt x="1240536" y="727456"/>
                </a:lnTo>
                <a:lnTo>
                  <a:pt x="1209293" y="762127"/>
                </a:lnTo>
                <a:lnTo>
                  <a:pt x="1173606" y="789178"/>
                </a:lnTo>
                <a:lnTo>
                  <a:pt x="1133475" y="808482"/>
                </a:lnTo>
                <a:lnTo>
                  <a:pt x="1088898" y="820039"/>
                </a:lnTo>
                <a:lnTo>
                  <a:pt x="1039876" y="823849"/>
                </a:lnTo>
                <a:lnTo>
                  <a:pt x="991996" y="820293"/>
                </a:lnTo>
                <a:lnTo>
                  <a:pt x="948689" y="809752"/>
                </a:lnTo>
                <a:lnTo>
                  <a:pt x="909954" y="792226"/>
                </a:lnTo>
                <a:lnTo>
                  <a:pt x="875918" y="767461"/>
                </a:lnTo>
                <a:lnTo>
                  <a:pt x="846454" y="735838"/>
                </a:lnTo>
                <a:lnTo>
                  <a:pt x="816737" y="689991"/>
                </a:lnTo>
                <a:lnTo>
                  <a:pt x="795527" y="640715"/>
                </a:lnTo>
                <a:lnTo>
                  <a:pt x="782827" y="587883"/>
                </a:lnTo>
                <a:lnTo>
                  <a:pt x="778509" y="531622"/>
                </a:lnTo>
                <a:lnTo>
                  <a:pt x="782827" y="473710"/>
                </a:lnTo>
                <a:lnTo>
                  <a:pt x="795908" y="419608"/>
                </a:lnTo>
                <a:lnTo>
                  <a:pt x="817626" y="369316"/>
                </a:lnTo>
                <a:lnTo>
                  <a:pt x="847978" y="322961"/>
                </a:lnTo>
                <a:lnTo>
                  <a:pt x="885825" y="283972"/>
                </a:lnTo>
                <a:lnTo>
                  <a:pt x="930148" y="256159"/>
                </a:lnTo>
                <a:lnTo>
                  <a:pt x="980948" y="239522"/>
                </a:lnTo>
                <a:lnTo>
                  <a:pt x="1038098" y="233934"/>
                </a:lnTo>
                <a:close/>
              </a:path>
              <a:path w="1983104" h="824229">
                <a:moveTo>
                  <a:pt x="0" y="0"/>
                </a:moveTo>
                <a:lnTo>
                  <a:pt x="386968" y="0"/>
                </a:lnTo>
                <a:lnTo>
                  <a:pt x="386968" y="21971"/>
                </a:lnTo>
                <a:lnTo>
                  <a:pt x="369696" y="21971"/>
                </a:lnTo>
                <a:lnTo>
                  <a:pt x="353440" y="22606"/>
                </a:lnTo>
                <a:lnTo>
                  <a:pt x="314451" y="37211"/>
                </a:lnTo>
                <a:lnTo>
                  <a:pt x="306577" y="53593"/>
                </a:lnTo>
                <a:lnTo>
                  <a:pt x="309499" y="68326"/>
                </a:lnTo>
                <a:lnTo>
                  <a:pt x="318515" y="91186"/>
                </a:lnTo>
                <a:lnTo>
                  <a:pt x="333375" y="122174"/>
                </a:lnTo>
                <a:lnTo>
                  <a:pt x="354202" y="161290"/>
                </a:lnTo>
                <a:lnTo>
                  <a:pt x="499999" y="428625"/>
                </a:lnTo>
                <a:lnTo>
                  <a:pt x="645287" y="185166"/>
                </a:lnTo>
                <a:lnTo>
                  <a:pt x="669036" y="144272"/>
                </a:lnTo>
                <a:lnTo>
                  <a:pt x="685926" y="110871"/>
                </a:lnTo>
                <a:lnTo>
                  <a:pt x="696087" y="84962"/>
                </a:lnTo>
                <a:lnTo>
                  <a:pt x="699515" y="66675"/>
                </a:lnTo>
                <a:lnTo>
                  <a:pt x="698500" y="58928"/>
                </a:lnTo>
                <a:lnTo>
                  <a:pt x="655319" y="27940"/>
                </a:lnTo>
                <a:lnTo>
                  <a:pt x="609600" y="21971"/>
                </a:lnTo>
                <a:lnTo>
                  <a:pt x="609600" y="0"/>
                </a:lnTo>
                <a:lnTo>
                  <a:pt x="856106" y="0"/>
                </a:lnTo>
                <a:lnTo>
                  <a:pt x="856106" y="21971"/>
                </a:lnTo>
                <a:lnTo>
                  <a:pt x="837311" y="25527"/>
                </a:lnTo>
                <a:lnTo>
                  <a:pt x="820801" y="30480"/>
                </a:lnTo>
                <a:lnTo>
                  <a:pt x="777748" y="63118"/>
                </a:lnTo>
                <a:lnTo>
                  <a:pt x="730630" y="131318"/>
                </a:lnTo>
                <a:lnTo>
                  <a:pt x="700658" y="181610"/>
                </a:lnTo>
                <a:lnTo>
                  <a:pt x="525652" y="473837"/>
                </a:lnTo>
                <a:lnTo>
                  <a:pt x="525652" y="669163"/>
                </a:lnTo>
                <a:lnTo>
                  <a:pt x="526033" y="697484"/>
                </a:lnTo>
                <a:lnTo>
                  <a:pt x="529336" y="736219"/>
                </a:lnTo>
                <a:lnTo>
                  <a:pt x="558038" y="773557"/>
                </a:lnTo>
                <a:lnTo>
                  <a:pt x="609600" y="785241"/>
                </a:lnTo>
                <a:lnTo>
                  <a:pt x="654812" y="785241"/>
                </a:lnTo>
                <a:lnTo>
                  <a:pt x="654812" y="807212"/>
                </a:lnTo>
                <a:lnTo>
                  <a:pt x="201802" y="807212"/>
                </a:lnTo>
                <a:lnTo>
                  <a:pt x="201802" y="785241"/>
                </a:lnTo>
                <a:lnTo>
                  <a:pt x="244093" y="785241"/>
                </a:lnTo>
                <a:lnTo>
                  <a:pt x="260984" y="784479"/>
                </a:lnTo>
                <a:lnTo>
                  <a:pt x="300608" y="772668"/>
                </a:lnTo>
                <a:lnTo>
                  <a:pt x="327913" y="734060"/>
                </a:lnTo>
                <a:lnTo>
                  <a:pt x="331596" y="669163"/>
                </a:lnTo>
                <a:lnTo>
                  <a:pt x="331596" y="507238"/>
                </a:lnTo>
                <a:lnTo>
                  <a:pt x="141731" y="161290"/>
                </a:lnTo>
                <a:lnTo>
                  <a:pt x="115569" y="115443"/>
                </a:lnTo>
                <a:lnTo>
                  <a:pt x="93471" y="80010"/>
                </a:lnTo>
                <a:lnTo>
                  <a:pt x="61849" y="40767"/>
                </a:lnTo>
                <a:lnTo>
                  <a:pt x="18414" y="23368"/>
                </a:lnTo>
                <a:lnTo>
                  <a:pt x="0" y="21971"/>
                </a:lnTo>
                <a:lnTo>
                  <a:pt x="0" y="0"/>
                </a:lnTo>
                <a:close/>
              </a:path>
            </a:pathLst>
          </a:custGeom>
          <a:ln w="137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97764"/>
            <a:ext cx="12192000" cy="3175"/>
          </a:xfrm>
          <a:custGeom>
            <a:avLst/>
            <a:gdLst/>
            <a:ahLst/>
            <a:cxnLst/>
            <a:rect l="l" t="t" r="r" b="b"/>
            <a:pathLst>
              <a:path w="12192000" h="3175">
                <a:moveTo>
                  <a:pt x="12192000" y="0"/>
                </a:moveTo>
                <a:lnTo>
                  <a:pt x="0" y="0"/>
                </a:lnTo>
                <a:lnTo>
                  <a:pt x="0" y="3035"/>
                </a:lnTo>
                <a:lnTo>
                  <a:pt x="12192000" y="3035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5" y="6400796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5F8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2192000" cy="6334125"/>
          </a:xfrm>
          <a:custGeom>
            <a:avLst/>
            <a:gdLst/>
            <a:ahLst/>
            <a:cxnLst/>
            <a:rect l="l" t="t" r="r" b="b"/>
            <a:pathLst>
              <a:path w="12192000" h="6334125">
                <a:moveTo>
                  <a:pt x="12192000" y="0"/>
                </a:moveTo>
                <a:lnTo>
                  <a:pt x="0" y="0"/>
                </a:lnTo>
                <a:lnTo>
                  <a:pt x="0" y="6333744"/>
                </a:lnTo>
                <a:lnTo>
                  <a:pt x="12192000" y="6333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33374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6"/>
                </a:lnTo>
                <a:lnTo>
                  <a:pt x="12188952" y="64006"/>
                </a:lnTo>
                <a:lnTo>
                  <a:pt x="12188952" y="0"/>
                </a:lnTo>
                <a:close/>
              </a:path>
            </a:pathLst>
          </a:custGeom>
          <a:solidFill>
            <a:srgbClr val="92A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1480" y="0"/>
            <a:ext cx="11663172" cy="168097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51510" y="76961"/>
            <a:ext cx="11192256" cy="1373124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651510" y="76961"/>
            <a:ext cx="11192510" cy="1373505"/>
          </a:xfrm>
          <a:custGeom>
            <a:avLst/>
            <a:gdLst/>
            <a:ahLst/>
            <a:cxnLst/>
            <a:rect l="l" t="t" r="r" b="b"/>
            <a:pathLst>
              <a:path w="11192510" h="1373505">
                <a:moveTo>
                  <a:pt x="0" y="257429"/>
                </a:moveTo>
                <a:lnTo>
                  <a:pt x="6743" y="224028"/>
                </a:lnTo>
                <a:lnTo>
                  <a:pt x="25133" y="196850"/>
                </a:lnTo>
                <a:lnTo>
                  <a:pt x="52412" y="178435"/>
                </a:lnTo>
                <a:lnTo>
                  <a:pt x="85813" y="171704"/>
                </a:lnTo>
                <a:lnTo>
                  <a:pt x="11020552" y="171704"/>
                </a:lnTo>
                <a:lnTo>
                  <a:pt x="11020552" y="85852"/>
                </a:lnTo>
                <a:lnTo>
                  <a:pt x="11027283" y="52451"/>
                </a:lnTo>
                <a:lnTo>
                  <a:pt x="11045698" y="25146"/>
                </a:lnTo>
                <a:lnTo>
                  <a:pt x="11073003" y="6731"/>
                </a:lnTo>
                <a:lnTo>
                  <a:pt x="11106404" y="0"/>
                </a:lnTo>
                <a:lnTo>
                  <a:pt x="11139805" y="6731"/>
                </a:lnTo>
                <a:lnTo>
                  <a:pt x="11167110" y="25146"/>
                </a:lnTo>
                <a:lnTo>
                  <a:pt x="11185525" y="52451"/>
                </a:lnTo>
                <a:lnTo>
                  <a:pt x="11192256" y="85852"/>
                </a:lnTo>
                <a:lnTo>
                  <a:pt x="11192256" y="1115695"/>
                </a:lnTo>
                <a:lnTo>
                  <a:pt x="11185525" y="1149096"/>
                </a:lnTo>
                <a:lnTo>
                  <a:pt x="11167110" y="1176274"/>
                </a:lnTo>
                <a:lnTo>
                  <a:pt x="11139805" y="1194689"/>
                </a:lnTo>
                <a:lnTo>
                  <a:pt x="11106404" y="1201420"/>
                </a:lnTo>
                <a:lnTo>
                  <a:pt x="171640" y="1201420"/>
                </a:lnTo>
                <a:lnTo>
                  <a:pt x="171640" y="1287272"/>
                </a:lnTo>
                <a:lnTo>
                  <a:pt x="164896" y="1320673"/>
                </a:lnTo>
                <a:lnTo>
                  <a:pt x="146507" y="1347978"/>
                </a:lnTo>
                <a:lnTo>
                  <a:pt x="119227" y="1366393"/>
                </a:lnTo>
                <a:lnTo>
                  <a:pt x="85826" y="1373124"/>
                </a:lnTo>
                <a:lnTo>
                  <a:pt x="52425" y="1366393"/>
                </a:lnTo>
                <a:lnTo>
                  <a:pt x="25146" y="1347978"/>
                </a:lnTo>
                <a:lnTo>
                  <a:pt x="6756" y="1320673"/>
                </a:lnTo>
                <a:lnTo>
                  <a:pt x="12" y="1287272"/>
                </a:lnTo>
                <a:lnTo>
                  <a:pt x="0" y="257429"/>
                </a:lnTo>
                <a:close/>
              </a:path>
            </a:pathLst>
          </a:custGeom>
          <a:ln w="19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662156" y="152910"/>
            <a:ext cx="191516" cy="105661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1616" y="281559"/>
            <a:ext cx="191439" cy="148590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823150" y="334390"/>
            <a:ext cx="0" cy="944244"/>
          </a:xfrm>
          <a:custGeom>
            <a:avLst/>
            <a:gdLst/>
            <a:ahLst/>
            <a:cxnLst/>
            <a:rect l="l" t="t" r="r" b="b"/>
            <a:pathLst>
              <a:path h="944244">
                <a:moveTo>
                  <a:pt x="0" y="0"/>
                </a:moveTo>
                <a:lnTo>
                  <a:pt x="0" y="94399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6950" y="290906"/>
            <a:ext cx="1059809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0094" y="3397758"/>
            <a:ext cx="7248525" cy="2172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614932" y="6391712"/>
            <a:ext cx="7343140" cy="41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15" dirty="0"/>
              <a:t>J.</a:t>
            </a:r>
            <a:r>
              <a:rPr sz="2400" spc="-85" dirty="0"/>
              <a:t> </a:t>
            </a:r>
            <a:r>
              <a:rPr sz="2400" spc="-15" dirty="0"/>
              <a:t>M.</a:t>
            </a:r>
            <a:r>
              <a:rPr sz="2400" spc="-95" dirty="0"/>
              <a:t> </a:t>
            </a:r>
            <a:r>
              <a:rPr sz="2400" spc="-35" dirty="0"/>
              <a:t>Raisul</a:t>
            </a:r>
            <a:r>
              <a:rPr sz="2400" spc="-8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70" dirty="0"/>
              <a:t> </a:t>
            </a:r>
            <a:r>
              <a:rPr spc="-100" dirty="0"/>
              <a:t>Lecturer,</a:t>
            </a:r>
            <a:r>
              <a:rPr spc="-114" dirty="0"/>
              <a:t> </a:t>
            </a:r>
            <a:r>
              <a:rPr spc="-50" dirty="0"/>
              <a:t>Department</a:t>
            </a:r>
            <a:r>
              <a:rPr spc="-90" dirty="0"/>
              <a:t> </a:t>
            </a:r>
            <a:r>
              <a:rPr spc="-10" dirty="0"/>
              <a:t>of</a:t>
            </a:r>
            <a:r>
              <a:rPr spc="-140" dirty="0"/>
              <a:t> </a:t>
            </a:r>
            <a:r>
              <a:rPr spc="-35" dirty="0"/>
              <a:t>Civil</a:t>
            </a:r>
            <a:r>
              <a:rPr spc="-155" dirty="0"/>
              <a:t> </a:t>
            </a:r>
            <a:r>
              <a:rPr spc="-50" dirty="0"/>
              <a:t>Engineering,</a:t>
            </a:r>
            <a:r>
              <a:rPr spc="-165" dirty="0"/>
              <a:t> </a:t>
            </a:r>
            <a:r>
              <a:rPr spc="-2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5.png"/><Relationship Id="rId21" Type="http://schemas.openxmlformats.org/officeDocument/2006/relationships/image" Target="../media/image28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8.png"/><Relationship Id="rId5" Type="http://schemas.openxmlformats.org/officeDocument/2006/relationships/image" Target="../media/image17.png"/><Relationship Id="rId15" Type="http://schemas.openxmlformats.org/officeDocument/2006/relationships/image" Target="../media/image22.png"/><Relationship Id="rId10" Type="http://schemas.openxmlformats.org/officeDocument/2006/relationships/image" Target="../media/image14.png"/><Relationship Id="rId19" Type="http://schemas.openxmlformats.org/officeDocument/2006/relationships/image" Target="../media/image26.png"/><Relationship Id="rId4" Type="http://schemas.openxmlformats.org/officeDocument/2006/relationships/image" Target="../media/image16.png"/><Relationship Id="rId9" Type="http://schemas.openxmlformats.org/officeDocument/2006/relationships/image" Target="../media/image13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3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32.png"/><Relationship Id="rId5" Type="http://schemas.openxmlformats.org/officeDocument/2006/relationships/image" Target="../media/image13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12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38.png"/><Relationship Id="rId4" Type="http://schemas.openxmlformats.org/officeDocument/2006/relationships/image" Target="../media/image11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BC4F5918-06EF-E87E-512D-EE9D25291A49}"/>
              </a:ext>
            </a:extLst>
          </p:cNvPr>
          <p:cNvSpPr/>
          <p:nvPr/>
        </p:nvSpPr>
        <p:spPr>
          <a:xfrm>
            <a:off x="0" y="0"/>
            <a:ext cx="12192000" cy="6400800"/>
          </a:xfrm>
          <a:custGeom>
            <a:avLst/>
            <a:gdLst/>
            <a:ahLst/>
            <a:cxnLst/>
            <a:rect l="l" t="t" r="r" b="b"/>
            <a:pathLst>
              <a:path w="9906000" h="6400800">
                <a:moveTo>
                  <a:pt x="0" y="6400800"/>
                </a:moveTo>
                <a:lnTo>
                  <a:pt x="9906000" y="6400800"/>
                </a:lnTo>
                <a:lnTo>
                  <a:pt x="9906000" y="0"/>
                </a:lnTo>
                <a:lnTo>
                  <a:pt x="0" y="0"/>
                </a:lnTo>
                <a:lnTo>
                  <a:pt x="0" y="640080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253BCE89-3D7C-EACA-DA8D-435AA73B7AF8}"/>
              </a:ext>
            </a:extLst>
          </p:cNvPr>
          <p:cNvSpPr/>
          <p:nvPr/>
        </p:nvSpPr>
        <p:spPr>
          <a:xfrm>
            <a:off x="0" y="6846331"/>
            <a:ext cx="12192000" cy="12065"/>
          </a:xfrm>
          <a:custGeom>
            <a:avLst/>
            <a:gdLst/>
            <a:ahLst/>
            <a:cxnLst/>
            <a:rect l="l" t="t" r="r" b="b"/>
            <a:pathLst>
              <a:path w="9906000" h="12065">
                <a:moveTo>
                  <a:pt x="0" y="11668"/>
                </a:moveTo>
                <a:lnTo>
                  <a:pt x="9906000" y="11668"/>
                </a:lnTo>
                <a:lnTo>
                  <a:pt x="9906000" y="0"/>
                </a:lnTo>
                <a:lnTo>
                  <a:pt x="0" y="0"/>
                </a:lnTo>
                <a:lnTo>
                  <a:pt x="0" y="11668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948E3821-5A1F-609A-C3C9-9FDC1907DC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00554" y="381000"/>
            <a:ext cx="9190892" cy="1500411"/>
          </a:xfrm>
          <a:prstGeom prst="rect">
            <a:avLst/>
          </a:prstGeom>
          <a:solidFill>
            <a:srgbClr val="62DE42"/>
          </a:solidFill>
        </p:spPr>
        <p:txBody>
          <a:bodyPr vert="horz" wrap="square" lIns="0" tIns="228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CE</a:t>
            </a:r>
            <a:r>
              <a:rPr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  <a:latin typeface="Times New Roman"/>
                <a:cs typeface="Times New Roman"/>
              </a:rPr>
              <a:t>413</a:t>
            </a:r>
            <a:br>
              <a:rPr lang="en-US" spc="-5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spc="-5" dirty="0">
                <a:solidFill>
                  <a:srgbClr val="000000"/>
                </a:solidFill>
                <a:latin typeface="Times New Roman"/>
                <a:cs typeface="Times New Roman"/>
              </a:rPr>
              <a:t>Structural Analysis &amp; Design III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20" name="object 5">
            <a:extLst>
              <a:ext uri="{FF2B5EF4-FFF2-40B4-BE49-F238E27FC236}">
                <a16:creationId xmlns:a16="http://schemas.microsoft.com/office/drawing/2014/main" id="{8F543DFB-E7E5-C54B-6EE3-A5FF8D9C714D}"/>
              </a:ext>
            </a:extLst>
          </p:cNvPr>
          <p:cNvSpPr txBox="1"/>
          <p:nvPr/>
        </p:nvSpPr>
        <p:spPr>
          <a:xfrm>
            <a:off x="2954215" y="4889392"/>
            <a:ext cx="6283569" cy="1402947"/>
          </a:xfrm>
          <a:prstGeom prst="rect">
            <a:avLst/>
          </a:prstGeom>
          <a:solidFill>
            <a:srgbClr val="00AF50"/>
          </a:solidFill>
        </p:spPr>
        <p:txBody>
          <a:bodyPr vert="horz" wrap="square" lIns="0" tIns="33019" rIns="0" bIns="0" rtlCol="0">
            <a:spAutoFit/>
          </a:bodyPr>
          <a:lstStyle/>
          <a:p>
            <a:pPr marL="91440" algn="ctr">
              <a:lnSpc>
                <a:spcPct val="100000"/>
              </a:lnSpc>
              <a:spcBef>
                <a:spcPts val="259"/>
              </a:spcBef>
            </a:pPr>
            <a:r>
              <a:rPr lang="en-US" sz="3000" b="1" dirty="0">
                <a:solidFill>
                  <a:srgbClr val="FFFF00"/>
                </a:solidFill>
                <a:latin typeface="Times New Roman"/>
                <a:cs typeface="Times New Roman"/>
              </a:rPr>
              <a:t>Md. Abu Hasan</a:t>
            </a:r>
            <a:endParaRPr lang="en-US" sz="30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  <a:spcBef>
                <a:spcPts val="259"/>
              </a:spcBef>
            </a:pPr>
            <a:r>
              <a:rPr lang="en-US" sz="1800" b="1" spc="-5" dirty="0">
                <a:latin typeface="Times New Roman"/>
                <a:cs typeface="Times New Roman"/>
              </a:rPr>
              <a:t>Senior </a:t>
            </a:r>
            <a:r>
              <a:rPr sz="1800" b="1" spc="-5" dirty="0">
                <a:latin typeface="Times New Roman"/>
                <a:cs typeface="Times New Roman"/>
              </a:rPr>
              <a:t>Lecturer</a:t>
            </a:r>
            <a:endParaRPr sz="18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Department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of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Civil Engineering</a:t>
            </a:r>
            <a:endParaRPr sz="18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  <a:spcBef>
                <a:spcPts val="325"/>
              </a:spcBef>
            </a:pPr>
            <a:r>
              <a:rPr sz="1800" b="1" spc="-5" dirty="0">
                <a:latin typeface="Times New Roman"/>
                <a:cs typeface="Times New Roman"/>
              </a:rPr>
              <a:t>Daffodil International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dirty="0">
                <a:solidFill>
                  <a:srgbClr val="888888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21" name="object 7">
            <a:extLst>
              <a:ext uri="{FF2B5EF4-FFF2-40B4-BE49-F238E27FC236}">
                <a16:creationId xmlns:a16="http://schemas.microsoft.com/office/drawing/2014/main" id="{1C4A0653-6EAF-6F27-1C6D-AE632931C546}"/>
              </a:ext>
            </a:extLst>
          </p:cNvPr>
          <p:cNvGrpSpPr/>
          <p:nvPr/>
        </p:nvGrpSpPr>
        <p:grpSpPr>
          <a:xfrm>
            <a:off x="0" y="6400800"/>
            <a:ext cx="12192000" cy="445773"/>
            <a:chOff x="0" y="6400800"/>
            <a:chExt cx="9906000" cy="445773"/>
          </a:xfrm>
        </p:grpSpPr>
        <p:sp>
          <p:nvSpPr>
            <p:cNvPr id="22" name="object 10">
              <a:extLst>
                <a:ext uri="{FF2B5EF4-FFF2-40B4-BE49-F238E27FC236}">
                  <a16:creationId xmlns:a16="http://schemas.microsoft.com/office/drawing/2014/main" id="{0D551542-4D1F-8152-6F6F-2CBA678E8255}"/>
                </a:ext>
              </a:extLst>
            </p:cNvPr>
            <p:cNvSpPr/>
            <p:nvPr/>
          </p:nvSpPr>
          <p:spPr>
            <a:xfrm>
              <a:off x="0" y="6477003"/>
              <a:ext cx="9906000" cy="369570"/>
            </a:xfrm>
            <a:custGeom>
              <a:avLst/>
              <a:gdLst/>
              <a:ahLst/>
              <a:cxnLst/>
              <a:rect l="l" t="t" r="r" b="b"/>
              <a:pathLst>
                <a:path w="9906000" h="369570">
                  <a:moveTo>
                    <a:pt x="9906000" y="0"/>
                  </a:moveTo>
                  <a:lnTo>
                    <a:pt x="0" y="0"/>
                  </a:lnTo>
                  <a:lnTo>
                    <a:pt x="0" y="369328"/>
                  </a:lnTo>
                  <a:lnTo>
                    <a:pt x="9906000" y="369328"/>
                  </a:lnTo>
                  <a:lnTo>
                    <a:pt x="9906000" y="0"/>
                  </a:lnTo>
                  <a:close/>
                </a:path>
              </a:pathLst>
            </a:custGeom>
            <a:solidFill>
              <a:srgbClr val="8EB4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1">
              <a:extLst>
                <a:ext uri="{FF2B5EF4-FFF2-40B4-BE49-F238E27FC236}">
                  <a16:creationId xmlns:a16="http://schemas.microsoft.com/office/drawing/2014/main" id="{E2C4C79C-F4EF-ED1F-BDA8-53FF47918A82}"/>
                </a:ext>
              </a:extLst>
            </p:cNvPr>
            <p:cNvSpPr/>
            <p:nvPr/>
          </p:nvSpPr>
          <p:spPr>
            <a:xfrm>
              <a:off x="0" y="6477003"/>
              <a:ext cx="9906000" cy="369570"/>
            </a:xfrm>
            <a:custGeom>
              <a:avLst/>
              <a:gdLst/>
              <a:ahLst/>
              <a:cxnLst/>
              <a:rect l="l" t="t" r="r" b="b"/>
              <a:pathLst>
                <a:path w="9906000" h="369570">
                  <a:moveTo>
                    <a:pt x="0" y="369328"/>
                  </a:moveTo>
                  <a:lnTo>
                    <a:pt x="9906000" y="369328"/>
                  </a:lnTo>
                  <a:lnTo>
                    <a:pt x="9906000" y="0"/>
                  </a:lnTo>
                  <a:lnTo>
                    <a:pt x="0" y="0"/>
                  </a:lnTo>
                  <a:lnTo>
                    <a:pt x="0" y="369328"/>
                  </a:lnTo>
                  <a:close/>
                </a:path>
              </a:pathLst>
            </a:custGeom>
            <a:ln w="9525">
              <a:solidFill>
                <a:srgbClr val="8EB4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12">
              <a:extLst>
                <a:ext uri="{FF2B5EF4-FFF2-40B4-BE49-F238E27FC236}">
                  <a16:creationId xmlns:a16="http://schemas.microsoft.com/office/drawing/2014/main" id="{4287B06B-90F8-CA98-9508-F7668D6A28D8}"/>
                </a:ext>
              </a:extLst>
            </p:cNvPr>
            <p:cNvSpPr/>
            <p:nvPr/>
          </p:nvSpPr>
          <p:spPr>
            <a:xfrm>
              <a:off x="0" y="6400800"/>
              <a:ext cx="9906000" cy="76200"/>
            </a:xfrm>
            <a:custGeom>
              <a:avLst/>
              <a:gdLst/>
              <a:ahLst/>
              <a:cxnLst/>
              <a:rect l="l" t="t" r="r" b="b"/>
              <a:pathLst>
                <a:path w="9906000" h="76200">
                  <a:moveTo>
                    <a:pt x="9906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9906000" y="76200"/>
                  </a:lnTo>
                  <a:lnTo>
                    <a:pt x="9906000" y="0"/>
                  </a:lnTo>
                  <a:close/>
                </a:path>
              </a:pathLst>
            </a:custGeom>
            <a:solidFill>
              <a:srgbClr val="548E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9">
            <a:extLst>
              <a:ext uri="{FF2B5EF4-FFF2-40B4-BE49-F238E27FC236}">
                <a16:creationId xmlns:a16="http://schemas.microsoft.com/office/drawing/2014/main" id="{B26A61C4-5611-915B-0FCA-BE04D7CF7FBB}"/>
              </a:ext>
            </a:extLst>
          </p:cNvPr>
          <p:cNvSpPr txBox="1">
            <a:spLocks/>
          </p:cNvSpPr>
          <p:nvPr/>
        </p:nvSpPr>
        <p:spPr>
          <a:xfrm>
            <a:off x="914400" y="2438400"/>
            <a:ext cx="9941169" cy="12561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>
            <a:lvl1pPr>
              <a:defRPr sz="4000" b="1" i="0">
                <a:solidFill>
                  <a:srgbClr val="E36C0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en-US" kern="0" spc="-10" dirty="0"/>
              <a:t>Concrete Filled Tube (CFT) </a:t>
            </a:r>
          </a:p>
          <a:p>
            <a:pPr marL="12700" algn="ctr">
              <a:spcBef>
                <a:spcPts val="95"/>
              </a:spcBef>
            </a:pPr>
            <a:r>
              <a:rPr lang="en-US" kern="0" spc="-10" dirty="0"/>
              <a:t>Composite Column </a:t>
            </a:r>
            <a:endParaRPr lang="en-US" kern="0"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8288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362202"/>
            <a:ext cx="44913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5" dirty="0">
                <a:solidFill>
                  <a:srgbClr val="D25200"/>
                </a:solidFill>
                <a:latin typeface="Arial"/>
                <a:cs typeface="Arial"/>
              </a:rPr>
              <a:t>AISC</a:t>
            </a:r>
            <a:r>
              <a:rPr sz="2800" b="1" spc="-114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DESIGN</a:t>
            </a:r>
            <a:r>
              <a:rPr sz="2800" b="1" spc="-9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PROVISIONS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9600" y="4114800"/>
            <a:ext cx="838200" cy="1905"/>
          </a:xfrm>
          <a:custGeom>
            <a:avLst/>
            <a:gdLst/>
            <a:ahLst/>
            <a:cxnLst/>
            <a:rect l="l" t="t" r="r" b="b"/>
            <a:pathLst>
              <a:path w="838200" h="1904">
                <a:moveTo>
                  <a:pt x="0" y="0"/>
                </a:moveTo>
                <a:lnTo>
                  <a:pt x="838200" y="1524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82612" y="3336460"/>
            <a:ext cx="9949180" cy="1717039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956310">
              <a:lnSpc>
                <a:spcPct val="100000"/>
              </a:lnSpc>
              <a:spcBef>
                <a:spcPts val="1225"/>
              </a:spcBef>
            </a:pP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Fig</a:t>
            </a:r>
            <a:r>
              <a:rPr sz="2200" b="1" spc="1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.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C.I2.1.</a:t>
            </a:r>
            <a:r>
              <a:rPr sz="2200" b="1" spc="-1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Changes</a:t>
            </a:r>
            <a:r>
              <a:rPr sz="2200" b="1" spc="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in</a:t>
            </a:r>
            <a:r>
              <a:rPr sz="2200" b="1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1811B3"/>
                </a:solidFill>
                <a:latin typeface="Times New Roman"/>
                <a:cs typeface="Times New Roman"/>
              </a:rPr>
              <a:t>cross</a:t>
            </a:r>
            <a:r>
              <a:rPr sz="2200" b="1" spc="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sectional</a:t>
            </a:r>
            <a:r>
              <a:rPr sz="2200" b="1" spc="1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buckling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mode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due</a:t>
            </a:r>
            <a:r>
              <a:rPr sz="2200" b="1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to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1811B3"/>
                </a:solidFill>
                <a:latin typeface="Times New Roman"/>
                <a:cs typeface="Times New Roman"/>
              </a:rPr>
              <a:t>concrete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infill.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  <a:tabLst>
                <a:tab pos="956310" algn="l"/>
              </a:tabLst>
            </a:pPr>
            <a:r>
              <a:rPr sz="2000" b="1" dirty="0">
                <a:latin typeface="Calibri"/>
                <a:cs typeface="Calibri"/>
              </a:rPr>
              <a:t> 	</a:t>
            </a:r>
            <a:r>
              <a:rPr sz="2000" b="1" spc="-10" dirty="0">
                <a:latin typeface="Calibri"/>
                <a:cs typeface="Calibri"/>
              </a:rPr>
              <a:t>Change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Steel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Wall</a:t>
            </a:r>
            <a:endParaRPr sz="2000">
              <a:latin typeface="Calibri"/>
              <a:cs typeface="Calibri"/>
            </a:endParaRPr>
          </a:p>
          <a:p>
            <a:pPr marL="956310">
              <a:lnSpc>
                <a:spcPct val="100000"/>
              </a:lnSpc>
              <a:spcBef>
                <a:spcPts val="715"/>
              </a:spcBef>
            </a:pPr>
            <a:r>
              <a:rPr sz="2000" b="1" dirty="0">
                <a:latin typeface="Calibri"/>
                <a:cs typeface="Calibri"/>
              </a:rPr>
              <a:t>Buckling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Steel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Wall</a:t>
            </a:r>
            <a:endParaRPr sz="2000">
              <a:latin typeface="Calibri"/>
              <a:cs typeface="Calibri"/>
            </a:endParaRPr>
          </a:p>
          <a:p>
            <a:pPr marL="956310">
              <a:lnSpc>
                <a:spcPct val="100000"/>
              </a:lnSpc>
              <a:spcBef>
                <a:spcPts val="600"/>
              </a:spcBef>
            </a:pPr>
            <a:r>
              <a:rPr sz="2000" b="1" spc="-10" dirty="0">
                <a:latin typeface="Calibri"/>
                <a:cs typeface="Calibri"/>
              </a:rPr>
              <a:t>Concrete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infill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9600" y="4495800"/>
            <a:ext cx="838200" cy="1905"/>
          </a:xfrm>
          <a:custGeom>
            <a:avLst/>
            <a:gdLst/>
            <a:ahLst/>
            <a:cxnLst/>
            <a:rect l="l" t="t" r="r" b="b"/>
            <a:pathLst>
              <a:path w="838200" h="1904">
                <a:moveTo>
                  <a:pt x="0" y="0"/>
                </a:moveTo>
                <a:lnTo>
                  <a:pt x="838200" y="152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596900" y="4711700"/>
            <a:ext cx="787400" cy="406400"/>
            <a:chOff x="596900" y="4711700"/>
            <a:chExt cx="787400" cy="40640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600" y="4724400"/>
              <a:ext cx="762000" cy="38100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09600" y="4724400"/>
              <a:ext cx="762000" cy="381000"/>
            </a:xfrm>
            <a:custGeom>
              <a:avLst/>
              <a:gdLst/>
              <a:ahLst/>
              <a:cxnLst/>
              <a:rect l="l" t="t" r="r" b="b"/>
              <a:pathLst>
                <a:path w="762000" h="381000">
                  <a:moveTo>
                    <a:pt x="0" y="381000"/>
                  </a:moveTo>
                  <a:lnTo>
                    <a:pt x="762000" y="381000"/>
                  </a:lnTo>
                  <a:lnTo>
                    <a:pt x="762000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673351" y="1968500"/>
            <a:ext cx="2371090" cy="1397000"/>
            <a:chOff x="1673351" y="1968500"/>
            <a:chExt cx="2371090" cy="1397000"/>
          </a:xfrm>
        </p:grpSpPr>
        <p:sp>
          <p:nvSpPr>
            <p:cNvPr id="12" name="object 12"/>
            <p:cNvSpPr/>
            <p:nvPr/>
          </p:nvSpPr>
          <p:spPr>
            <a:xfrm>
              <a:off x="2209799" y="1981200"/>
              <a:ext cx="1371600" cy="1371600"/>
            </a:xfrm>
            <a:custGeom>
              <a:avLst/>
              <a:gdLst/>
              <a:ahLst/>
              <a:cxnLst/>
              <a:rect l="l" t="t" r="r" b="b"/>
              <a:pathLst>
                <a:path w="1371600" h="1371600">
                  <a:moveTo>
                    <a:pt x="0" y="685800"/>
                  </a:moveTo>
                  <a:lnTo>
                    <a:pt x="1722" y="636828"/>
                  </a:lnTo>
                  <a:lnTo>
                    <a:pt x="6811" y="588784"/>
                  </a:lnTo>
                  <a:lnTo>
                    <a:pt x="15151" y="541785"/>
                  </a:lnTo>
                  <a:lnTo>
                    <a:pt x="26625" y="495947"/>
                  </a:lnTo>
                  <a:lnTo>
                    <a:pt x="41118" y="451386"/>
                  </a:lnTo>
                  <a:lnTo>
                    <a:pt x="58514" y="408218"/>
                  </a:lnTo>
                  <a:lnTo>
                    <a:pt x="78696" y="366559"/>
                  </a:lnTo>
                  <a:lnTo>
                    <a:pt x="101548" y="326525"/>
                  </a:lnTo>
                  <a:lnTo>
                    <a:pt x="126954" y="288233"/>
                  </a:lnTo>
                  <a:lnTo>
                    <a:pt x="154798" y="251798"/>
                  </a:lnTo>
                  <a:lnTo>
                    <a:pt x="184964" y="217336"/>
                  </a:lnTo>
                  <a:lnTo>
                    <a:pt x="217336" y="184964"/>
                  </a:lnTo>
                  <a:lnTo>
                    <a:pt x="251798" y="154798"/>
                  </a:lnTo>
                  <a:lnTo>
                    <a:pt x="288233" y="126954"/>
                  </a:lnTo>
                  <a:lnTo>
                    <a:pt x="326525" y="101548"/>
                  </a:lnTo>
                  <a:lnTo>
                    <a:pt x="366559" y="78696"/>
                  </a:lnTo>
                  <a:lnTo>
                    <a:pt x="408218" y="58514"/>
                  </a:lnTo>
                  <a:lnTo>
                    <a:pt x="451386" y="41118"/>
                  </a:lnTo>
                  <a:lnTo>
                    <a:pt x="495947" y="26625"/>
                  </a:lnTo>
                  <a:lnTo>
                    <a:pt x="541785" y="15151"/>
                  </a:lnTo>
                  <a:lnTo>
                    <a:pt x="588784" y="6811"/>
                  </a:lnTo>
                  <a:lnTo>
                    <a:pt x="636828" y="1722"/>
                  </a:lnTo>
                  <a:lnTo>
                    <a:pt x="685800" y="0"/>
                  </a:lnTo>
                  <a:lnTo>
                    <a:pt x="734771" y="1722"/>
                  </a:lnTo>
                  <a:lnTo>
                    <a:pt x="782815" y="6811"/>
                  </a:lnTo>
                  <a:lnTo>
                    <a:pt x="829814" y="15151"/>
                  </a:lnTo>
                  <a:lnTo>
                    <a:pt x="875652" y="26625"/>
                  </a:lnTo>
                  <a:lnTo>
                    <a:pt x="920213" y="41118"/>
                  </a:lnTo>
                  <a:lnTo>
                    <a:pt x="963381" y="58514"/>
                  </a:lnTo>
                  <a:lnTo>
                    <a:pt x="1005040" y="78696"/>
                  </a:lnTo>
                  <a:lnTo>
                    <a:pt x="1045074" y="101548"/>
                  </a:lnTo>
                  <a:lnTo>
                    <a:pt x="1083366" y="126954"/>
                  </a:lnTo>
                  <a:lnTo>
                    <a:pt x="1119801" y="154798"/>
                  </a:lnTo>
                  <a:lnTo>
                    <a:pt x="1154263" y="184964"/>
                  </a:lnTo>
                  <a:lnTo>
                    <a:pt x="1186635" y="217336"/>
                  </a:lnTo>
                  <a:lnTo>
                    <a:pt x="1216801" y="251798"/>
                  </a:lnTo>
                  <a:lnTo>
                    <a:pt x="1244645" y="288233"/>
                  </a:lnTo>
                  <a:lnTo>
                    <a:pt x="1270051" y="326525"/>
                  </a:lnTo>
                  <a:lnTo>
                    <a:pt x="1292903" y="366559"/>
                  </a:lnTo>
                  <a:lnTo>
                    <a:pt x="1313085" y="408218"/>
                  </a:lnTo>
                  <a:lnTo>
                    <a:pt x="1330481" y="451386"/>
                  </a:lnTo>
                  <a:lnTo>
                    <a:pt x="1344974" y="495947"/>
                  </a:lnTo>
                  <a:lnTo>
                    <a:pt x="1356448" y="541785"/>
                  </a:lnTo>
                  <a:lnTo>
                    <a:pt x="1364788" y="588784"/>
                  </a:lnTo>
                  <a:lnTo>
                    <a:pt x="1369877" y="636828"/>
                  </a:lnTo>
                  <a:lnTo>
                    <a:pt x="1371600" y="685800"/>
                  </a:lnTo>
                  <a:lnTo>
                    <a:pt x="1369877" y="734771"/>
                  </a:lnTo>
                  <a:lnTo>
                    <a:pt x="1364788" y="782815"/>
                  </a:lnTo>
                  <a:lnTo>
                    <a:pt x="1356448" y="829814"/>
                  </a:lnTo>
                  <a:lnTo>
                    <a:pt x="1344974" y="875652"/>
                  </a:lnTo>
                  <a:lnTo>
                    <a:pt x="1330481" y="920213"/>
                  </a:lnTo>
                  <a:lnTo>
                    <a:pt x="1313085" y="963381"/>
                  </a:lnTo>
                  <a:lnTo>
                    <a:pt x="1292903" y="1005040"/>
                  </a:lnTo>
                  <a:lnTo>
                    <a:pt x="1270051" y="1045074"/>
                  </a:lnTo>
                  <a:lnTo>
                    <a:pt x="1244645" y="1083366"/>
                  </a:lnTo>
                  <a:lnTo>
                    <a:pt x="1216801" y="1119801"/>
                  </a:lnTo>
                  <a:lnTo>
                    <a:pt x="1186635" y="1154263"/>
                  </a:lnTo>
                  <a:lnTo>
                    <a:pt x="1154263" y="1186635"/>
                  </a:lnTo>
                  <a:lnTo>
                    <a:pt x="1119801" y="1216801"/>
                  </a:lnTo>
                  <a:lnTo>
                    <a:pt x="1083366" y="1244645"/>
                  </a:lnTo>
                  <a:lnTo>
                    <a:pt x="1045074" y="1270051"/>
                  </a:lnTo>
                  <a:lnTo>
                    <a:pt x="1005040" y="1292903"/>
                  </a:lnTo>
                  <a:lnTo>
                    <a:pt x="963381" y="1313085"/>
                  </a:lnTo>
                  <a:lnTo>
                    <a:pt x="920213" y="1330481"/>
                  </a:lnTo>
                  <a:lnTo>
                    <a:pt x="875652" y="1344974"/>
                  </a:lnTo>
                  <a:lnTo>
                    <a:pt x="829814" y="1356448"/>
                  </a:lnTo>
                  <a:lnTo>
                    <a:pt x="782815" y="1364788"/>
                  </a:lnTo>
                  <a:lnTo>
                    <a:pt x="734771" y="1369877"/>
                  </a:lnTo>
                  <a:lnTo>
                    <a:pt x="685800" y="1371600"/>
                  </a:lnTo>
                  <a:lnTo>
                    <a:pt x="636828" y="1369877"/>
                  </a:lnTo>
                  <a:lnTo>
                    <a:pt x="588784" y="1364788"/>
                  </a:lnTo>
                  <a:lnTo>
                    <a:pt x="541785" y="1356448"/>
                  </a:lnTo>
                  <a:lnTo>
                    <a:pt x="495947" y="1344974"/>
                  </a:lnTo>
                  <a:lnTo>
                    <a:pt x="451386" y="1330481"/>
                  </a:lnTo>
                  <a:lnTo>
                    <a:pt x="408218" y="1313085"/>
                  </a:lnTo>
                  <a:lnTo>
                    <a:pt x="366559" y="1292903"/>
                  </a:lnTo>
                  <a:lnTo>
                    <a:pt x="326525" y="1270051"/>
                  </a:lnTo>
                  <a:lnTo>
                    <a:pt x="288233" y="1244645"/>
                  </a:lnTo>
                  <a:lnTo>
                    <a:pt x="251798" y="1216801"/>
                  </a:lnTo>
                  <a:lnTo>
                    <a:pt x="217336" y="1186635"/>
                  </a:lnTo>
                  <a:lnTo>
                    <a:pt x="184964" y="1154263"/>
                  </a:lnTo>
                  <a:lnTo>
                    <a:pt x="154798" y="1119801"/>
                  </a:lnTo>
                  <a:lnTo>
                    <a:pt x="126954" y="1083366"/>
                  </a:lnTo>
                  <a:lnTo>
                    <a:pt x="101548" y="1045074"/>
                  </a:lnTo>
                  <a:lnTo>
                    <a:pt x="78696" y="1005040"/>
                  </a:lnTo>
                  <a:lnTo>
                    <a:pt x="58514" y="963381"/>
                  </a:lnTo>
                  <a:lnTo>
                    <a:pt x="41118" y="920213"/>
                  </a:lnTo>
                  <a:lnTo>
                    <a:pt x="26625" y="875652"/>
                  </a:lnTo>
                  <a:lnTo>
                    <a:pt x="15151" y="829814"/>
                  </a:lnTo>
                  <a:lnTo>
                    <a:pt x="6811" y="782815"/>
                  </a:lnTo>
                  <a:lnTo>
                    <a:pt x="1722" y="734771"/>
                  </a:lnTo>
                  <a:lnTo>
                    <a:pt x="0" y="6858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5999" y="2057400"/>
              <a:ext cx="1219200" cy="12192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285999" y="2057400"/>
              <a:ext cx="1219200" cy="1219200"/>
            </a:xfrm>
            <a:custGeom>
              <a:avLst/>
              <a:gdLst/>
              <a:ahLst/>
              <a:cxnLst/>
              <a:rect l="l" t="t" r="r" b="b"/>
              <a:pathLst>
                <a:path w="1219200" h="1219200">
                  <a:moveTo>
                    <a:pt x="0" y="609600"/>
                  </a:moveTo>
                  <a:lnTo>
                    <a:pt x="1834" y="561959"/>
                  </a:lnTo>
                  <a:lnTo>
                    <a:pt x="7245" y="515322"/>
                  </a:lnTo>
                  <a:lnTo>
                    <a:pt x="16099" y="469822"/>
                  </a:lnTo>
                  <a:lnTo>
                    <a:pt x="28260" y="425597"/>
                  </a:lnTo>
                  <a:lnTo>
                    <a:pt x="43592" y="382782"/>
                  </a:lnTo>
                  <a:lnTo>
                    <a:pt x="61959" y="341511"/>
                  </a:lnTo>
                  <a:lnTo>
                    <a:pt x="83227" y="301921"/>
                  </a:lnTo>
                  <a:lnTo>
                    <a:pt x="107259" y="264147"/>
                  </a:lnTo>
                  <a:lnTo>
                    <a:pt x="133920" y="228324"/>
                  </a:lnTo>
                  <a:lnTo>
                    <a:pt x="163075" y="194588"/>
                  </a:lnTo>
                  <a:lnTo>
                    <a:pt x="194588" y="163075"/>
                  </a:lnTo>
                  <a:lnTo>
                    <a:pt x="228324" y="133920"/>
                  </a:lnTo>
                  <a:lnTo>
                    <a:pt x="264147" y="107259"/>
                  </a:lnTo>
                  <a:lnTo>
                    <a:pt x="301921" y="83227"/>
                  </a:lnTo>
                  <a:lnTo>
                    <a:pt x="341511" y="61959"/>
                  </a:lnTo>
                  <a:lnTo>
                    <a:pt x="382782" y="43592"/>
                  </a:lnTo>
                  <a:lnTo>
                    <a:pt x="425597" y="28260"/>
                  </a:lnTo>
                  <a:lnTo>
                    <a:pt x="469822" y="16099"/>
                  </a:lnTo>
                  <a:lnTo>
                    <a:pt x="515322" y="7245"/>
                  </a:lnTo>
                  <a:lnTo>
                    <a:pt x="561959" y="1834"/>
                  </a:lnTo>
                  <a:lnTo>
                    <a:pt x="609600" y="0"/>
                  </a:lnTo>
                  <a:lnTo>
                    <a:pt x="657240" y="1834"/>
                  </a:lnTo>
                  <a:lnTo>
                    <a:pt x="703877" y="7245"/>
                  </a:lnTo>
                  <a:lnTo>
                    <a:pt x="749377" y="16099"/>
                  </a:lnTo>
                  <a:lnTo>
                    <a:pt x="793602" y="28260"/>
                  </a:lnTo>
                  <a:lnTo>
                    <a:pt x="836417" y="43592"/>
                  </a:lnTo>
                  <a:lnTo>
                    <a:pt x="877688" y="61959"/>
                  </a:lnTo>
                  <a:lnTo>
                    <a:pt x="917278" y="83227"/>
                  </a:lnTo>
                  <a:lnTo>
                    <a:pt x="955052" y="107259"/>
                  </a:lnTo>
                  <a:lnTo>
                    <a:pt x="990875" y="133920"/>
                  </a:lnTo>
                  <a:lnTo>
                    <a:pt x="1024611" y="163075"/>
                  </a:lnTo>
                  <a:lnTo>
                    <a:pt x="1056124" y="194588"/>
                  </a:lnTo>
                  <a:lnTo>
                    <a:pt x="1085279" y="228324"/>
                  </a:lnTo>
                  <a:lnTo>
                    <a:pt x="1111940" y="264147"/>
                  </a:lnTo>
                  <a:lnTo>
                    <a:pt x="1135972" y="301921"/>
                  </a:lnTo>
                  <a:lnTo>
                    <a:pt x="1157240" y="341511"/>
                  </a:lnTo>
                  <a:lnTo>
                    <a:pt x="1175607" y="382782"/>
                  </a:lnTo>
                  <a:lnTo>
                    <a:pt x="1190939" y="425597"/>
                  </a:lnTo>
                  <a:lnTo>
                    <a:pt x="1203100" y="469822"/>
                  </a:lnTo>
                  <a:lnTo>
                    <a:pt x="1211954" y="515322"/>
                  </a:lnTo>
                  <a:lnTo>
                    <a:pt x="1217365" y="561959"/>
                  </a:lnTo>
                  <a:lnTo>
                    <a:pt x="1219200" y="609600"/>
                  </a:lnTo>
                  <a:lnTo>
                    <a:pt x="1217365" y="657240"/>
                  </a:lnTo>
                  <a:lnTo>
                    <a:pt x="1211954" y="703877"/>
                  </a:lnTo>
                  <a:lnTo>
                    <a:pt x="1203100" y="749377"/>
                  </a:lnTo>
                  <a:lnTo>
                    <a:pt x="1190939" y="793602"/>
                  </a:lnTo>
                  <a:lnTo>
                    <a:pt x="1175607" y="836417"/>
                  </a:lnTo>
                  <a:lnTo>
                    <a:pt x="1157240" y="877688"/>
                  </a:lnTo>
                  <a:lnTo>
                    <a:pt x="1135972" y="917278"/>
                  </a:lnTo>
                  <a:lnTo>
                    <a:pt x="1111940" y="955052"/>
                  </a:lnTo>
                  <a:lnTo>
                    <a:pt x="1085279" y="990875"/>
                  </a:lnTo>
                  <a:lnTo>
                    <a:pt x="1056124" y="1024611"/>
                  </a:lnTo>
                  <a:lnTo>
                    <a:pt x="1024611" y="1056124"/>
                  </a:lnTo>
                  <a:lnTo>
                    <a:pt x="990875" y="1085279"/>
                  </a:lnTo>
                  <a:lnTo>
                    <a:pt x="955052" y="1111940"/>
                  </a:lnTo>
                  <a:lnTo>
                    <a:pt x="917278" y="1135972"/>
                  </a:lnTo>
                  <a:lnTo>
                    <a:pt x="877688" y="1157240"/>
                  </a:lnTo>
                  <a:lnTo>
                    <a:pt x="836417" y="1175607"/>
                  </a:lnTo>
                  <a:lnTo>
                    <a:pt x="793602" y="1190939"/>
                  </a:lnTo>
                  <a:lnTo>
                    <a:pt x="749377" y="1203100"/>
                  </a:lnTo>
                  <a:lnTo>
                    <a:pt x="703877" y="1211954"/>
                  </a:lnTo>
                  <a:lnTo>
                    <a:pt x="657240" y="1217365"/>
                  </a:lnTo>
                  <a:lnTo>
                    <a:pt x="609600" y="1219200"/>
                  </a:lnTo>
                  <a:lnTo>
                    <a:pt x="561959" y="1217365"/>
                  </a:lnTo>
                  <a:lnTo>
                    <a:pt x="515322" y="1211954"/>
                  </a:lnTo>
                  <a:lnTo>
                    <a:pt x="469822" y="1203100"/>
                  </a:lnTo>
                  <a:lnTo>
                    <a:pt x="425597" y="1190939"/>
                  </a:lnTo>
                  <a:lnTo>
                    <a:pt x="382782" y="1175607"/>
                  </a:lnTo>
                  <a:lnTo>
                    <a:pt x="341511" y="1157240"/>
                  </a:lnTo>
                  <a:lnTo>
                    <a:pt x="301921" y="1135972"/>
                  </a:lnTo>
                  <a:lnTo>
                    <a:pt x="264147" y="1111940"/>
                  </a:lnTo>
                  <a:lnTo>
                    <a:pt x="228324" y="1085279"/>
                  </a:lnTo>
                  <a:lnTo>
                    <a:pt x="194588" y="1056124"/>
                  </a:lnTo>
                  <a:lnTo>
                    <a:pt x="163075" y="1024611"/>
                  </a:lnTo>
                  <a:lnTo>
                    <a:pt x="133920" y="990875"/>
                  </a:lnTo>
                  <a:lnTo>
                    <a:pt x="107259" y="955052"/>
                  </a:lnTo>
                  <a:lnTo>
                    <a:pt x="83227" y="917278"/>
                  </a:lnTo>
                  <a:lnTo>
                    <a:pt x="61959" y="877688"/>
                  </a:lnTo>
                  <a:lnTo>
                    <a:pt x="43592" y="836417"/>
                  </a:lnTo>
                  <a:lnTo>
                    <a:pt x="28260" y="793602"/>
                  </a:lnTo>
                  <a:lnTo>
                    <a:pt x="16099" y="749377"/>
                  </a:lnTo>
                  <a:lnTo>
                    <a:pt x="7245" y="703877"/>
                  </a:lnTo>
                  <a:lnTo>
                    <a:pt x="1834" y="657240"/>
                  </a:lnTo>
                  <a:lnTo>
                    <a:pt x="0" y="6096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73352" y="2120518"/>
              <a:ext cx="2371090" cy="434340"/>
            </a:xfrm>
            <a:custGeom>
              <a:avLst/>
              <a:gdLst/>
              <a:ahLst/>
              <a:cxnLst/>
              <a:rect l="l" t="t" r="r" b="b"/>
              <a:pathLst>
                <a:path w="2371090" h="434339">
                  <a:moveTo>
                    <a:pt x="688975" y="394081"/>
                  </a:moveTo>
                  <a:lnTo>
                    <a:pt x="592328" y="304673"/>
                  </a:lnTo>
                  <a:lnTo>
                    <a:pt x="583311" y="305054"/>
                  </a:lnTo>
                  <a:lnTo>
                    <a:pt x="577850" y="310769"/>
                  </a:lnTo>
                  <a:lnTo>
                    <a:pt x="572516" y="316611"/>
                  </a:lnTo>
                  <a:lnTo>
                    <a:pt x="572897" y="325628"/>
                  </a:lnTo>
                  <a:lnTo>
                    <a:pt x="578739" y="330962"/>
                  </a:lnTo>
                  <a:lnTo>
                    <a:pt x="612838" y="362572"/>
                  </a:lnTo>
                  <a:lnTo>
                    <a:pt x="6096" y="227711"/>
                  </a:lnTo>
                  <a:lnTo>
                    <a:pt x="0" y="255651"/>
                  </a:lnTo>
                  <a:lnTo>
                    <a:pt x="606615" y="390398"/>
                  </a:lnTo>
                  <a:lnTo>
                    <a:pt x="554863" y="406908"/>
                  </a:lnTo>
                  <a:lnTo>
                    <a:pt x="550672" y="415036"/>
                  </a:lnTo>
                  <a:lnTo>
                    <a:pt x="555498" y="430022"/>
                  </a:lnTo>
                  <a:lnTo>
                    <a:pt x="563499" y="434213"/>
                  </a:lnTo>
                  <a:lnTo>
                    <a:pt x="664730" y="401828"/>
                  </a:lnTo>
                  <a:lnTo>
                    <a:pt x="688975" y="394081"/>
                  </a:lnTo>
                  <a:close/>
                </a:path>
                <a:path w="2371090" h="434339">
                  <a:moveTo>
                    <a:pt x="2370836" y="26162"/>
                  </a:moveTo>
                  <a:lnTo>
                    <a:pt x="2359660" y="0"/>
                  </a:lnTo>
                  <a:lnTo>
                    <a:pt x="1900682" y="196646"/>
                  </a:lnTo>
                  <a:lnTo>
                    <a:pt x="1928368" y="159258"/>
                  </a:lnTo>
                  <a:lnTo>
                    <a:pt x="1933067" y="153035"/>
                  </a:lnTo>
                  <a:lnTo>
                    <a:pt x="1931797" y="144018"/>
                  </a:lnTo>
                  <a:lnTo>
                    <a:pt x="1919097" y="134620"/>
                  </a:lnTo>
                  <a:lnTo>
                    <a:pt x="1910207" y="136017"/>
                  </a:lnTo>
                  <a:lnTo>
                    <a:pt x="1905508" y="142240"/>
                  </a:lnTo>
                  <a:lnTo>
                    <a:pt x="1831848" y="241681"/>
                  </a:lnTo>
                  <a:lnTo>
                    <a:pt x="1962404" y="257937"/>
                  </a:lnTo>
                  <a:lnTo>
                    <a:pt x="1969516" y="252349"/>
                  </a:lnTo>
                  <a:lnTo>
                    <a:pt x="1970620" y="243713"/>
                  </a:lnTo>
                  <a:lnTo>
                    <a:pt x="1971548" y="236601"/>
                  </a:lnTo>
                  <a:lnTo>
                    <a:pt x="1965960" y="229489"/>
                  </a:lnTo>
                  <a:lnTo>
                    <a:pt x="1958086" y="228600"/>
                  </a:lnTo>
                  <a:lnTo>
                    <a:pt x="1912023" y="222897"/>
                  </a:lnTo>
                  <a:lnTo>
                    <a:pt x="1863471" y="243713"/>
                  </a:lnTo>
                  <a:lnTo>
                    <a:pt x="1874418" y="239014"/>
                  </a:lnTo>
                  <a:lnTo>
                    <a:pt x="1912023" y="222897"/>
                  </a:lnTo>
                  <a:lnTo>
                    <a:pt x="2370836" y="261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7073900" y="1968500"/>
            <a:ext cx="2076450" cy="1549400"/>
            <a:chOff x="7073900" y="1968500"/>
            <a:chExt cx="2076450" cy="1549400"/>
          </a:xfrm>
        </p:grpSpPr>
        <p:sp>
          <p:nvSpPr>
            <p:cNvPr id="17" name="object 17"/>
            <p:cNvSpPr/>
            <p:nvPr/>
          </p:nvSpPr>
          <p:spPr>
            <a:xfrm>
              <a:off x="7086600" y="1981200"/>
              <a:ext cx="1524000" cy="1524000"/>
            </a:xfrm>
            <a:custGeom>
              <a:avLst/>
              <a:gdLst/>
              <a:ahLst/>
              <a:cxnLst/>
              <a:rect l="l" t="t" r="r" b="b"/>
              <a:pathLst>
                <a:path w="1524000" h="1524000">
                  <a:moveTo>
                    <a:pt x="0" y="762000"/>
                  </a:moveTo>
                  <a:lnTo>
                    <a:pt x="1498" y="713805"/>
                  </a:lnTo>
                  <a:lnTo>
                    <a:pt x="5936" y="666409"/>
                  </a:lnTo>
                  <a:lnTo>
                    <a:pt x="13223" y="619898"/>
                  </a:lnTo>
                  <a:lnTo>
                    <a:pt x="23269" y="574363"/>
                  </a:lnTo>
                  <a:lnTo>
                    <a:pt x="35987" y="529893"/>
                  </a:lnTo>
                  <a:lnTo>
                    <a:pt x="51286" y="486577"/>
                  </a:lnTo>
                  <a:lnTo>
                    <a:pt x="69078" y="444504"/>
                  </a:lnTo>
                  <a:lnTo>
                    <a:pt x="89272" y="403763"/>
                  </a:lnTo>
                  <a:lnTo>
                    <a:pt x="111781" y="364444"/>
                  </a:lnTo>
                  <a:lnTo>
                    <a:pt x="136514" y="326636"/>
                  </a:lnTo>
                  <a:lnTo>
                    <a:pt x="163383" y="290429"/>
                  </a:lnTo>
                  <a:lnTo>
                    <a:pt x="192298" y="255910"/>
                  </a:lnTo>
                  <a:lnTo>
                    <a:pt x="223170" y="223170"/>
                  </a:lnTo>
                  <a:lnTo>
                    <a:pt x="255910" y="192298"/>
                  </a:lnTo>
                  <a:lnTo>
                    <a:pt x="290429" y="163383"/>
                  </a:lnTo>
                  <a:lnTo>
                    <a:pt x="326636" y="136514"/>
                  </a:lnTo>
                  <a:lnTo>
                    <a:pt x="364444" y="111781"/>
                  </a:lnTo>
                  <a:lnTo>
                    <a:pt x="403763" y="89272"/>
                  </a:lnTo>
                  <a:lnTo>
                    <a:pt x="444504" y="69078"/>
                  </a:lnTo>
                  <a:lnTo>
                    <a:pt x="486577" y="51286"/>
                  </a:lnTo>
                  <a:lnTo>
                    <a:pt x="529893" y="35987"/>
                  </a:lnTo>
                  <a:lnTo>
                    <a:pt x="574363" y="23269"/>
                  </a:lnTo>
                  <a:lnTo>
                    <a:pt x="619898" y="13223"/>
                  </a:lnTo>
                  <a:lnTo>
                    <a:pt x="666409" y="5936"/>
                  </a:lnTo>
                  <a:lnTo>
                    <a:pt x="713805" y="1498"/>
                  </a:lnTo>
                  <a:lnTo>
                    <a:pt x="762000" y="0"/>
                  </a:lnTo>
                  <a:lnTo>
                    <a:pt x="810194" y="1498"/>
                  </a:lnTo>
                  <a:lnTo>
                    <a:pt x="857590" y="5936"/>
                  </a:lnTo>
                  <a:lnTo>
                    <a:pt x="904101" y="13223"/>
                  </a:lnTo>
                  <a:lnTo>
                    <a:pt x="949636" y="23269"/>
                  </a:lnTo>
                  <a:lnTo>
                    <a:pt x="994106" y="35987"/>
                  </a:lnTo>
                  <a:lnTo>
                    <a:pt x="1037422" y="51286"/>
                  </a:lnTo>
                  <a:lnTo>
                    <a:pt x="1079495" y="69078"/>
                  </a:lnTo>
                  <a:lnTo>
                    <a:pt x="1120236" y="89272"/>
                  </a:lnTo>
                  <a:lnTo>
                    <a:pt x="1159555" y="111781"/>
                  </a:lnTo>
                  <a:lnTo>
                    <a:pt x="1197363" y="136514"/>
                  </a:lnTo>
                  <a:lnTo>
                    <a:pt x="1233570" y="163383"/>
                  </a:lnTo>
                  <a:lnTo>
                    <a:pt x="1268089" y="192298"/>
                  </a:lnTo>
                  <a:lnTo>
                    <a:pt x="1300829" y="223170"/>
                  </a:lnTo>
                  <a:lnTo>
                    <a:pt x="1331701" y="255910"/>
                  </a:lnTo>
                  <a:lnTo>
                    <a:pt x="1360616" y="290429"/>
                  </a:lnTo>
                  <a:lnTo>
                    <a:pt x="1387485" y="326636"/>
                  </a:lnTo>
                  <a:lnTo>
                    <a:pt x="1412218" y="364444"/>
                  </a:lnTo>
                  <a:lnTo>
                    <a:pt x="1434727" y="403763"/>
                  </a:lnTo>
                  <a:lnTo>
                    <a:pt x="1454921" y="444504"/>
                  </a:lnTo>
                  <a:lnTo>
                    <a:pt x="1472713" y="486577"/>
                  </a:lnTo>
                  <a:lnTo>
                    <a:pt x="1488012" y="529893"/>
                  </a:lnTo>
                  <a:lnTo>
                    <a:pt x="1500730" y="574363"/>
                  </a:lnTo>
                  <a:lnTo>
                    <a:pt x="1510776" y="619898"/>
                  </a:lnTo>
                  <a:lnTo>
                    <a:pt x="1518063" y="666409"/>
                  </a:lnTo>
                  <a:lnTo>
                    <a:pt x="1522501" y="713805"/>
                  </a:lnTo>
                  <a:lnTo>
                    <a:pt x="1524000" y="762000"/>
                  </a:lnTo>
                  <a:lnTo>
                    <a:pt x="1522501" y="810194"/>
                  </a:lnTo>
                  <a:lnTo>
                    <a:pt x="1518063" y="857590"/>
                  </a:lnTo>
                  <a:lnTo>
                    <a:pt x="1510776" y="904101"/>
                  </a:lnTo>
                  <a:lnTo>
                    <a:pt x="1500730" y="949636"/>
                  </a:lnTo>
                  <a:lnTo>
                    <a:pt x="1488012" y="994106"/>
                  </a:lnTo>
                  <a:lnTo>
                    <a:pt x="1472713" y="1037422"/>
                  </a:lnTo>
                  <a:lnTo>
                    <a:pt x="1454921" y="1079495"/>
                  </a:lnTo>
                  <a:lnTo>
                    <a:pt x="1434727" y="1120236"/>
                  </a:lnTo>
                  <a:lnTo>
                    <a:pt x="1412218" y="1159555"/>
                  </a:lnTo>
                  <a:lnTo>
                    <a:pt x="1387485" y="1197363"/>
                  </a:lnTo>
                  <a:lnTo>
                    <a:pt x="1360616" y="1233570"/>
                  </a:lnTo>
                  <a:lnTo>
                    <a:pt x="1331701" y="1268089"/>
                  </a:lnTo>
                  <a:lnTo>
                    <a:pt x="1300829" y="1300829"/>
                  </a:lnTo>
                  <a:lnTo>
                    <a:pt x="1268089" y="1331701"/>
                  </a:lnTo>
                  <a:lnTo>
                    <a:pt x="1233570" y="1360616"/>
                  </a:lnTo>
                  <a:lnTo>
                    <a:pt x="1197363" y="1387485"/>
                  </a:lnTo>
                  <a:lnTo>
                    <a:pt x="1159555" y="1412218"/>
                  </a:lnTo>
                  <a:lnTo>
                    <a:pt x="1120236" y="1434727"/>
                  </a:lnTo>
                  <a:lnTo>
                    <a:pt x="1079495" y="1454921"/>
                  </a:lnTo>
                  <a:lnTo>
                    <a:pt x="1037422" y="1472713"/>
                  </a:lnTo>
                  <a:lnTo>
                    <a:pt x="994106" y="1488012"/>
                  </a:lnTo>
                  <a:lnTo>
                    <a:pt x="949636" y="1500730"/>
                  </a:lnTo>
                  <a:lnTo>
                    <a:pt x="904101" y="1510776"/>
                  </a:lnTo>
                  <a:lnTo>
                    <a:pt x="857590" y="1518063"/>
                  </a:lnTo>
                  <a:lnTo>
                    <a:pt x="810194" y="1522501"/>
                  </a:lnTo>
                  <a:lnTo>
                    <a:pt x="762000" y="1524000"/>
                  </a:lnTo>
                  <a:lnTo>
                    <a:pt x="713805" y="1522501"/>
                  </a:lnTo>
                  <a:lnTo>
                    <a:pt x="666409" y="1518063"/>
                  </a:lnTo>
                  <a:lnTo>
                    <a:pt x="619898" y="1510776"/>
                  </a:lnTo>
                  <a:lnTo>
                    <a:pt x="574363" y="1500730"/>
                  </a:lnTo>
                  <a:lnTo>
                    <a:pt x="529893" y="1488012"/>
                  </a:lnTo>
                  <a:lnTo>
                    <a:pt x="486577" y="1472713"/>
                  </a:lnTo>
                  <a:lnTo>
                    <a:pt x="444504" y="1454921"/>
                  </a:lnTo>
                  <a:lnTo>
                    <a:pt x="403763" y="1434727"/>
                  </a:lnTo>
                  <a:lnTo>
                    <a:pt x="364444" y="1412218"/>
                  </a:lnTo>
                  <a:lnTo>
                    <a:pt x="326636" y="1387485"/>
                  </a:lnTo>
                  <a:lnTo>
                    <a:pt x="290429" y="1360616"/>
                  </a:lnTo>
                  <a:lnTo>
                    <a:pt x="255910" y="1331701"/>
                  </a:lnTo>
                  <a:lnTo>
                    <a:pt x="223170" y="1300829"/>
                  </a:lnTo>
                  <a:lnTo>
                    <a:pt x="192298" y="1268089"/>
                  </a:lnTo>
                  <a:lnTo>
                    <a:pt x="163383" y="1233570"/>
                  </a:lnTo>
                  <a:lnTo>
                    <a:pt x="136514" y="1197363"/>
                  </a:lnTo>
                  <a:lnTo>
                    <a:pt x="111781" y="1159555"/>
                  </a:lnTo>
                  <a:lnTo>
                    <a:pt x="89272" y="1120236"/>
                  </a:lnTo>
                  <a:lnTo>
                    <a:pt x="69078" y="1079495"/>
                  </a:lnTo>
                  <a:lnTo>
                    <a:pt x="51286" y="1037422"/>
                  </a:lnTo>
                  <a:lnTo>
                    <a:pt x="35987" y="994106"/>
                  </a:lnTo>
                  <a:lnTo>
                    <a:pt x="23269" y="949636"/>
                  </a:lnTo>
                  <a:lnTo>
                    <a:pt x="13223" y="904101"/>
                  </a:lnTo>
                  <a:lnTo>
                    <a:pt x="5936" y="857590"/>
                  </a:lnTo>
                  <a:lnTo>
                    <a:pt x="1498" y="810194"/>
                  </a:lnTo>
                  <a:lnTo>
                    <a:pt x="0" y="7620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39000" y="2133600"/>
              <a:ext cx="1219200" cy="1219200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7239000" y="2133600"/>
              <a:ext cx="1219200" cy="1219200"/>
            </a:xfrm>
            <a:custGeom>
              <a:avLst/>
              <a:gdLst/>
              <a:ahLst/>
              <a:cxnLst/>
              <a:rect l="l" t="t" r="r" b="b"/>
              <a:pathLst>
                <a:path w="1219200" h="1219200">
                  <a:moveTo>
                    <a:pt x="0" y="1219200"/>
                  </a:moveTo>
                  <a:lnTo>
                    <a:pt x="1219200" y="1219200"/>
                  </a:lnTo>
                  <a:lnTo>
                    <a:pt x="1219200" y="0"/>
                  </a:lnTo>
                  <a:lnTo>
                    <a:pt x="0" y="0"/>
                  </a:lnTo>
                  <a:lnTo>
                    <a:pt x="0" y="12192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534400" y="2196972"/>
              <a:ext cx="615950" cy="326390"/>
            </a:xfrm>
            <a:custGeom>
              <a:avLst/>
              <a:gdLst/>
              <a:ahLst/>
              <a:cxnLst/>
              <a:rect l="l" t="t" r="r" b="b"/>
              <a:pathLst>
                <a:path w="615950" h="326389">
                  <a:moveTo>
                    <a:pt x="80772" y="205612"/>
                  </a:moveTo>
                  <a:lnTo>
                    <a:pt x="72008" y="207517"/>
                  </a:lnTo>
                  <a:lnTo>
                    <a:pt x="0" y="317626"/>
                  </a:lnTo>
                  <a:lnTo>
                    <a:pt x="131318" y="326136"/>
                  </a:lnTo>
                  <a:lnTo>
                    <a:pt x="138049" y="320166"/>
                  </a:lnTo>
                  <a:lnTo>
                    <a:pt x="138204" y="317753"/>
                  </a:lnTo>
                  <a:lnTo>
                    <a:pt x="31750" y="317753"/>
                  </a:lnTo>
                  <a:lnTo>
                    <a:pt x="18923" y="292226"/>
                  </a:lnTo>
                  <a:lnTo>
                    <a:pt x="66120" y="268623"/>
                  </a:lnTo>
                  <a:lnTo>
                    <a:pt x="95884" y="223138"/>
                  </a:lnTo>
                  <a:lnTo>
                    <a:pt x="93979" y="214249"/>
                  </a:lnTo>
                  <a:lnTo>
                    <a:pt x="80772" y="205612"/>
                  </a:lnTo>
                  <a:close/>
                </a:path>
                <a:path w="615950" h="326389">
                  <a:moveTo>
                    <a:pt x="66120" y="268623"/>
                  </a:moveTo>
                  <a:lnTo>
                    <a:pt x="18923" y="292226"/>
                  </a:lnTo>
                  <a:lnTo>
                    <a:pt x="31750" y="317753"/>
                  </a:lnTo>
                  <a:lnTo>
                    <a:pt x="41655" y="312800"/>
                  </a:lnTo>
                  <a:lnTo>
                    <a:pt x="37210" y="312800"/>
                  </a:lnTo>
                  <a:lnTo>
                    <a:pt x="26161" y="290702"/>
                  </a:lnTo>
                  <a:lnTo>
                    <a:pt x="51671" y="290702"/>
                  </a:lnTo>
                  <a:lnTo>
                    <a:pt x="66120" y="268623"/>
                  </a:lnTo>
                  <a:close/>
                </a:path>
                <a:path w="615950" h="326389">
                  <a:moveTo>
                    <a:pt x="79066" y="294095"/>
                  </a:moveTo>
                  <a:lnTo>
                    <a:pt x="31750" y="317753"/>
                  </a:lnTo>
                  <a:lnTo>
                    <a:pt x="138204" y="317753"/>
                  </a:lnTo>
                  <a:lnTo>
                    <a:pt x="139065" y="304418"/>
                  </a:lnTo>
                  <a:lnTo>
                    <a:pt x="133096" y="297561"/>
                  </a:lnTo>
                  <a:lnTo>
                    <a:pt x="79066" y="294095"/>
                  </a:lnTo>
                  <a:close/>
                </a:path>
                <a:path w="615950" h="326389">
                  <a:moveTo>
                    <a:pt x="26161" y="290702"/>
                  </a:moveTo>
                  <a:lnTo>
                    <a:pt x="37210" y="312800"/>
                  </a:lnTo>
                  <a:lnTo>
                    <a:pt x="50644" y="292273"/>
                  </a:lnTo>
                  <a:lnTo>
                    <a:pt x="26161" y="290702"/>
                  </a:lnTo>
                  <a:close/>
                </a:path>
                <a:path w="615950" h="326389">
                  <a:moveTo>
                    <a:pt x="50644" y="292273"/>
                  </a:moveTo>
                  <a:lnTo>
                    <a:pt x="37210" y="312800"/>
                  </a:lnTo>
                  <a:lnTo>
                    <a:pt x="41655" y="312800"/>
                  </a:lnTo>
                  <a:lnTo>
                    <a:pt x="79066" y="294095"/>
                  </a:lnTo>
                  <a:lnTo>
                    <a:pt x="50644" y="292273"/>
                  </a:lnTo>
                  <a:close/>
                </a:path>
                <a:path w="615950" h="326389">
                  <a:moveTo>
                    <a:pt x="603250" y="0"/>
                  </a:moveTo>
                  <a:lnTo>
                    <a:pt x="66120" y="268623"/>
                  </a:lnTo>
                  <a:lnTo>
                    <a:pt x="50644" y="292273"/>
                  </a:lnTo>
                  <a:lnTo>
                    <a:pt x="79066" y="294095"/>
                  </a:lnTo>
                  <a:lnTo>
                    <a:pt x="615950" y="25653"/>
                  </a:lnTo>
                  <a:lnTo>
                    <a:pt x="603250" y="0"/>
                  </a:lnTo>
                  <a:close/>
                </a:path>
                <a:path w="615950" h="326389">
                  <a:moveTo>
                    <a:pt x="51671" y="290702"/>
                  </a:moveTo>
                  <a:lnTo>
                    <a:pt x="26161" y="290702"/>
                  </a:lnTo>
                  <a:lnTo>
                    <a:pt x="50644" y="292273"/>
                  </a:lnTo>
                  <a:lnTo>
                    <a:pt x="51671" y="29070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661517" y="2052066"/>
            <a:ext cx="107696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Calibri"/>
                <a:cs typeface="Calibri"/>
              </a:rPr>
              <a:t>Change 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Steel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Wall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47809" y="1921586"/>
            <a:ext cx="181165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Calibri"/>
                <a:cs typeface="Calibri"/>
              </a:rPr>
              <a:t>Change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Buckling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Steel</a:t>
            </a:r>
            <a:r>
              <a:rPr sz="2000" b="1" spc="39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Wall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77076" y="2751327"/>
            <a:ext cx="688975" cy="207010"/>
          </a:xfrm>
          <a:custGeom>
            <a:avLst/>
            <a:gdLst/>
            <a:ahLst/>
            <a:cxnLst/>
            <a:rect l="l" t="t" r="r" b="b"/>
            <a:pathLst>
              <a:path w="688975" h="207010">
                <a:moveTo>
                  <a:pt x="606641" y="162658"/>
                </a:moveTo>
                <a:lnTo>
                  <a:pt x="554990" y="179197"/>
                </a:lnTo>
                <a:lnTo>
                  <a:pt x="550799" y="187325"/>
                </a:lnTo>
                <a:lnTo>
                  <a:pt x="555625" y="202311"/>
                </a:lnTo>
                <a:lnTo>
                  <a:pt x="563626" y="206501"/>
                </a:lnTo>
                <a:lnTo>
                  <a:pt x="664768" y="174117"/>
                </a:lnTo>
                <a:lnTo>
                  <a:pt x="658241" y="174117"/>
                </a:lnTo>
                <a:lnTo>
                  <a:pt x="606641" y="162658"/>
                </a:lnTo>
                <a:close/>
              </a:path>
              <a:path w="688975" h="207010">
                <a:moveTo>
                  <a:pt x="633649" y="154018"/>
                </a:moveTo>
                <a:lnTo>
                  <a:pt x="606641" y="162658"/>
                </a:lnTo>
                <a:lnTo>
                  <a:pt x="658241" y="174117"/>
                </a:lnTo>
                <a:lnTo>
                  <a:pt x="659008" y="170687"/>
                </a:lnTo>
                <a:lnTo>
                  <a:pt x="651637" y="170687"/>
                </a:lnTo>
                <a:lnTo>
                  <a:pt x="633649" y="154018"/>
                </a:lnTo>
                <a:close/>
              </a:path>
              <a:path w="688975" h="207010">
                <a:moveTo>
                  <a:pt x="592454" y="76962"/>
                </a:moveTo>
                <a:lnTo>
                  <a:pt x="583438" y="77343"/>
                </a:lnTo>
                <a:lnTo>
                  <a:pt x="577976" y="83058"/>
                </a:lnTo>
                <a:lnTo>
                  <a:pt x="572643" y="88900"/>
                </a:lnTo>
                <a:lnTo>
                  <a:pt x="573024" y="97917"/>
                </a:lnTo>
                <a:lnTo>
                  <a:pt x="578866" y="103250"/>
                </a:lnTo>
                <a:lnTo>
                  <a:pt x="612974" y="134859"/>
                </a:lnTo>
                <a:lnTo>
                  <a:pt x="664464" y="146304"/>
                </a:lnTo>
                <a:lnTo>
                  <a:pt x="658241" y="174117"/>
                </a:lnTo>
                <a:lnTo>
                  <a:pt x="664768" y="174117"/>
                </a:lnTo>
                <a:lnTo>
                  <a:pt x="688975" y="166370"/>
                </a:lnTo>
                <a:lnTo>
                  <a:pt x="592454" y="76962"/>
                </a:lnTo>
                <a:close/>
              </a:path>
              <a:path w="688975" h="207010">
                <a:moveTo>
                  <a:pt x="656971" y="146558"/>
                </a:moveTo>
                <a:lnTo>
                  <a:pt x="633649" y="154018"/>
                </a:lnTo>
                <a:lnTo>
                  <a:pt x="651637" y="170687"/>
                </a:lnTo>
                <a:lnTo>
                  <a:pt x="656971" y="146558"/>
                </a:lnTo>
                <a:close/>
              </a:path>
              <a:path w="688975" h="207010">
                <a:moveTo>
                  <a:pt x="664407" y="146558"/>
                </a:moveTo>
                <a:lnTo>
                  <a:pt x="656971" y="146558"/>
                </a:lnTo>
                <a:lnTo>
                  <a:pt x="651637" y="170687"/>
                </a:lnTo>
                <a:lnTo>
                  <a:pt x="659008" y="170687"/>
                </a:lnTo>
                <a:lnTo>
                  <a:pt x="664407" y="146558"/>
                </a:lnTo>
                <a:close/>
              </a:path>
              <a:path w="688975" h="207010">
                <a:moveTo>
                  <a:pt x="6223" y="0"/>
                </a:moveTo>
                <a:lnTo>
                  <a:pt x="0" y="27939"/>
                </a:lnTo>
                <a:lnTo>
                  <a:pt x="606641" y="162658"/>
                </a:lnTo>
                <a:lnTo>
                  <a:pt x="633649" y="154018"/>
                </a:lnTo>
                <a:lnTo>
                  <a:pt x="612974" y="134859"/>
                </a:lnTo>
                <a:lnTo>
                  <a:pt x="6223" y="0"/>
                </a:lnTo>
                <a:close/>
              </a:path>
              <a:path w="688975" h="207010">
                <a:moveTo>
                  <a:pt x="612974" y="134859"/>
                </a:moveTo>
                <a:lnTo>
                  <a:pt x="633649" y="154018"/>
                </a:lnTo>
                <a:lnTo>
                  <a:pt x="656971" y="146558"/>
                </a:lnTo>
                <a:lnTo>
                  <a:pt x="664407" y="146558"/>
                </a:lnTo>
                <a:lnTo>
                  <a:pt x="664464" y="146304"/>
                </a:lnTo>
                <a:lnTo>
                  <a:pt x="612974" y="134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041775" y="1845310"/>
            <a:ext cx="260096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96290" indent="5588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Calibri"/>
                <a:cs typeface="Calibri"/>
              </a:rPr>
              <a:t>Change </a:t>
            </a:r>
            <a:r>
              <a:rPr sz="2000" b="1" spc="-5" dirty="0">
                <a:latin typeface="Calibri"/>
                <a:cs typeface="Calibri"/>
              </a:rPr>
              <a:t>Buckling </a:t>
            </a:r>
            <a:r>
              <a:rPr sz="2000" b="1" spc="-4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Steel</a:t>
            </a:r>
            <a:r>
              <a:rPr sz="2000" b="1" spc="42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Wall</a:t>
            </a:r>
            <a:endParaRPr sz="2000">
              <a:latin typeface="Calibri"/>
              <a:cs typeface="Calibri"/>
            </a:endParaRPr>
          </a:p>
          <a:p>
            <a:pPr marL="1536700" marR="5080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Change 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Steel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Wall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886325" y="4100512"/>
            <a:ext cx="894715" cy="396240"/>
            <a:chOff x="4886325" y="4100512"/>
            <a:chExt cx="894715" cy="396240"/>
          </a:xfrm>
        </p:grpSpPr>
        <p:sp>
          <p:nvSpPr>
            <p:cNvPr id="26" name="object 26"/>
            <p:cNvSpPr/>
            <p:nvPr/>
          </p:nvSpPr>
          <p:spPr>
            <a:xfrm>
              <a:off x="4953000" y="4114800"/>
              <a:ext cx="762000" cy="1905"/>
            </a:xfrm>
            <a:custGeom>
              <a:avLst/>
              <a:gdLst/>
              <a:ahLst/>
              <a:cxnLst/>
              <a:rect l="l" t="t" r="r" b="b"/>
              <a:pathLst>
                <a:path w="762000" h="1904">
                  <a:moveTo>
                    <a:pt x="0" y="0"/>
                  </a:moveTo>
                  <a:lnTo>
                    <a:pt x="762000" y="152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886325" y="4114799"/>
              <a:ext cx="894715" cy="382270"/>
            </a:xfrm>
            <a:custGeom>
              <a:avLst/>
              <a:gdLst/>
              <a:ahLst/>
              <a:cxnLst/>
              <a:rect l="l" t="t" r="r" b="b"/>
              <a:pathLst>
                <a:path w="894714" h="382270">
                  <a:moveTo>
                    <a:pt x="132715" y="268478"/>
                  </a:moveTo>
                  <a:lnTo>
                    <a:pt x="130429" y="259715"/>
                  </a:lnTo>
                  <a:lnTo>
                    <a:pt x="116840" y="251714"/>
                  </a:lnTo>
                  <a:lnTo>
                    <a:pt x="108077" y="254000"/>
                  </a:lnTo>
                  <a:lnTo>
                    <a:pt x="104013" y="260731"/>
                  </a:lnTo>
                  <a:lnTo>
                    <a:pt x="80479" y="300710"/>
                  </a:lnTo>
                  <a:lnTo>
                    <a:pt x="81788" y="889"/>
                  </a:lnTo>
                  <a:lnTo>
                    <a:pt x="53213" y="762"/>
                  </a:lnTo>
                  <a:lnTo>
                    <a:pt x="52095" y="259207"/>
                  </a:lnTo>
                  <a:lnTo>
                    <a:pt x="51968" y="300710"/>
                  </a:lnTo>
                  <a:lnTo>
                    <a:pt x="66103" y="325158"/>
                  </a:lnTo>
                  <a:lnTo>
                    <a:pt x="51904" y="300621"/>
                  </a:lnTo>
                  <a:lnTo>
                    <a:pt x="28702" y="260477"/>
                  </a:lnTo>
                  <a:lnTo>
                    <a:pt x="24765" y="253619"/>
                  </a:lnTo>
                  <a:lnTo>
                    <a:pt x="16002" y="251206"/>
                  </a:lnTo>
                  <a:lnTo>
                    <a:pt x="9144" y="255143"/>
                  </a:lnTo>
                  <a:lnTo>
                    <a:pt x="2413" y="259207"/>
                  </a:lnTo>
                  <a:lnTo>
                    <a:pt x="0" y="267843"/>
                  </a:lnTo>
                  <a:lnTo>
                    <a:pt x="3937" y="274701"/>
                  </a:lnTo>
                  <a:lnTo>
                    <a:pt x="65913" y="381889"/>
                  </a:lnTo>
                  <a:lnTo>
                    <a:pt x="82562" y="353568"/>
                  </a:lnTo>
                  <a:lnTo>
                    <a:pt x="128651" y="275209"/>
                  </a:lnTo>
                  <a:lnTo>
                    <a:pt x="132715" y="268478"/>
                  </a:lnTo>
                  <a:close/>
                </a:path>
                <a:path w="894714" h="382270">
                  <a:moveTo>
                    <a:pt x="285115" y="267589"/>
                  </a:moveTo>
                  <a:lnTo>
                    <a:pt x="282829" y="258826"/>
                  </a:lnTo>
                  <a:lnTo>
                    <a:pt x="275971" y="254889"/>
                  </a:lnTo>
                  <a:lnTo>
                    <a:pt x="269240" y="250825"/>
                  </a:lnTo>
                  <a:lnTo>
                    <a:pt x="260477" y="253111"/>
                  </a:lnTo>
                  <a:lnTo>
                    <a:pt x="256413" y="259969"/>
                  </a:lnTo>
                  <a:lnTo>
                    <a:pt x="232879" y="299948"/>
                  </a:lnTo>
                  <a:lnTo>
                    <a:pt x="234188" y="0"/>
                  </a:lnTo>
                  <a:lnTo>
                    <a:pt x="205613" y="0"/>
                  </a:lnTo>
                  <a:lnTo>
                    <a:pt x="204520" y="250444"/>
                  </a:lnTo>
                  <a:lnTo>
                    <a:pt x="204406" y="299948"/>
                  </a:lnTo>
                  <a:lnTo>
                    <a:pt x="218516" y="324383"/>
                  </a:lnTo>
                  <a:lnTo>
                    <a:pt x="204304" y="299796"/>
                  </a:lnTo>
                  <a:lnTo>
                    <a:pt x="181102" y="259588"/>
                  </a:lnTo>
                  <a:lnTo>
                    <a:pt x="177165" y="252857"/>
                  </a:lnTo>
                  <a:lnTo>
                    <a:pt x="168402" y="250444"/>
                  </a:lnTo>
                  <a:lnTo>
                    <a:pt x="161544" y="254381"/>
                  </a:lnTo>
                  <a:lnTo>
                    <a:pt x="154813" y="258318"/>
                  </a:lnTo>
                  <a:lnTo>
                    <a:pt x="152400" y="267081"/>
                  </a:lnTo>
                  <a:lnTo>
                    <a:pt x="156337" y="273939"/>
                  </a:lnTo>
                  <a:lnTo>
                    <a:pt x="218313" y="381127"/>
                  </a:lnTo>
                  <a:lnTo>
                    <a:pt x="234962" y="352806"/>
                  </a:lnTo>
                  <a:lnTo>
                    <a:pt x="281051" y="274447"/>
                  </a:lnTo>
                  <a:lnTo>
                    <a:pt x="285115" y="267589"/>
                  </a:lnTo>
                  <a:close/>
                </a:path>
                <a:path w="894714" h="382270">
                  <a:moveTo>
                    <a:pt x="437515" y="267589"/>
                  </a:moveTo>
                  <a:lnTo>
                    <a:pt x="435229" y="258826"/>
                  </a:lnTo>
                  <a:lnTo>
                    <a:pt x="428371" y="254889"/>
                  </a:lnTo>
                  <a:lnTo>
                    <a:pt x="421640" y="250825"/>
                  </a:lnTo>
                  <a:lnTo>
                    <a:pt x="412877" y="253111"/>
                  </a:lnTo>
                  <a:lnTo>
                    <a:pt x="408813" y="259969"/>
                  </a:lnTo>
                  <a:lnTo>
                    <a:pt x="385279" y="299948"/>
                  </a:lnTo>
                  <a:lnTo>
                    <a:pt x="386588" y="0"/>
                  </a:lnTo>
                  <a:lnTo>
                    <a:pt x="358013" y="0"/>
                  </a:lnTo>
                  <a:lnTo>
                    <a:pt x="356920" y="250444"/>
                  </a:lnTo>
                  <a:lnTo>
                    <a:pt x="356806" y="299948"/>
                  </a:lnTo>
                  <a:lnTo>
                    <a:pt x="370916" y="324383"/>
                  </a:lnTo>
                  <a:lnTo>
                    <a:pt x="356704" y="299796"/>
                  </a:lnTo>
                  <a:lnTo>
                    <a:pt x="333502" y="259588"/>
                  </a:lnTo>
                  <a:lnTo>
                    <a:pt x="329565" y="252857"/>
                  </a:lnTo>
                  <a:lnTo>
                    <a:pt x="320802" y="250444"/>
                  </a:lnTo>
                  <a:lnTo>
                    <a:pt x="313944" y="254381"/>
                  </a:lnTo>
                  <a:lnTo>
                    <a:pt x="307213" y="258318"/>
                  </a:lnTo>
                  <a:lnTo>
                    <a:pt x="304800" y="267081"/>
                  </a:lnTo>
                  <a:lnTo>
                    <a:pt x="308737" y="273939"/>
                  </a:lnTo>
                  <a:lnTo>
                    <a:pt x="370713" y="381127"/>
                  </a:lnTo>
                  <a:lnTo>
                    <a:pt x="387362" y="352806"/>
                  </a:lnTo>
                  <a:lnTo>
                    <a:pt x="433451" y="274447"/>
                  </a:lnTo>
                  <a:lnTo>
                    <a:pt x="437515" y="267589"/>
                  </a:lnTo>
                  <a:close/>
                </a:path>
                <a:path w="894714" h="382270">
                  <a:moveTo>
                    <a:pt x="589915" y="267589"/>
                  </a:moveTo>
                  <a:lnTo>
                    <a:pt x="587629" y="258826"/>
                  </a:lnTo>
                  <a:lnTo>
                    <a:pt x="580771" y="254889"/>
                  </a:lnTo>
                  <a:lnTo>
                    <a:pt x="574040" y="250825"/>
                  </a:lnTo>
                  <a:lnTo>
                    <a:pt x="565277" y="253111"/>
                  </a:lnTo>
                  <a:lnTo>
                    <a:pt x="561213" y="259969"/>
                  </a:lnTo>
                  <a:lnTo>
                    <a:pt x="537679" y="299948"/>
                  </a:lnTo>
                  <a:lnTo>
                    <a:pt x="538988" y="0"/>
                  </a:lnTo>
                  <a:lnTo>
                    <a:pt x="510413" y="0"/>
                  </a:lnTo>
                  <a:lnTo>
                    <a:pt x="509320" y="250444"/>
                  </a:lnTo>
                  <a:lnTo>
                    <a:pt x="509206" y="299948"/>
                  </a:lnTo>
                  <a:lnTo>
                    <a:pt x="523316" y="324383"/>
                  </a:lnTo>
                  <a:lnTo>
                    <a:pt x="509104" y="299796"/>
                  </a:lnTo>
                  <a:lnTo>
                    <a:pt x="485902" y="259588"/>
                  </a:lnTo>
                  <a:lnTo>
                    <a:pt x="481965" y="252857"/>
                  </a:lnTo>
                  <a:lnTo>
                    <a:pt x="473202" y="250444"/>
                  </a:lnTo>
                  <a:lnTo>
                    <a:pt x="466344" y="254381"/>
                  </a:lnTo>
                  <a:lnTo>
                    <a:pt x="459613" y="258318"/>
                  </a:lnTo>
                  <a:lnTo>
                    <a:pt x="457200" y="267081"/>
                  </a:lnTo>
                  <a:lnTo>
                    <a:pt x="461137" y="273939"/>
                  </a:lnTo>
                  <a:lnTo>
                    <a:pt x="523113" y="381127"/>
                  </a:lnTo>
                  <a:lnTo>
                    <a:pt x="539762" y="352806"/>
                  </a:lnTo>
                  <a:lnTo>
                    <a:pt x="585851" y="274447"/>
                  </a:lnTo>
                  <a:lnTo>
                    <a:pt x="589915" y="267589"/>
                  </a:lnTo>
                  <a:close/>
                </a:path>
                <a:path w="894714" h="382270">
                  <a:moveTo>
                    <a:pt x="742315" y="267589"/>
                  </a:moveTo>
                  <a:lnTo>
                    <a:pt x="740029" y="258826"/>
                  </a:lnTo>
                  <a:lnTo>
                    <a:pt x="733171" y="254889"/>
                  </a:lnTo>
                  <a:lnTo>
                    <a:pt x="726440" y="250825"/>
                  </a:lnTo>
                  <a:lnTo>
                    <a:pt x="717677" y="253111"/>
                  </a:lnTo>
                  <a:lnTo>
                    <a:pt x="713613" y="259969"/>
                  </a:lnTo>
                  <a:lnTo>
                    <a:pt x="690079" y="299948"/>
                  </a:lnTo>
                  <a:lnTo>
                    <a:pt x="691388" y="0"/>
                  </a:lnTo>
                  <a:lnTo>
                    <a:pt x="662813" y="0"/>
                  </a:lnTo>
                  <a:lnTo>
                    <a:pt x="661720" y="250444"/>
                  </a:lnTo>
                  <a:lnTo>
                    <a:pt x="661606" y="299948"/>
                  </a:lnTo>
                  <a:lnTo>
                    <a:pt x="675716" y="324383"/>
                  </a:lnTo>
                  <a:lnTo>
                    <a:pt x="661504" y="299796"/>
                  </a:lnTo>
                  <a:lnTo>
                    <a:pt x="638302" y="259588"/>
                  </a:lnTo>
                  <a:lnTo>
                    <a:pt x="634365" y="252857"/>
                  </a:lnTo>
                  <a:lnTo>
                    <a:pt x="625602" y="250444"/>
                  </a:lnTo>
                  <a:lnTo>
                    <a:pt x="618744" y="254381"/>
                  </a:lnTo>
                  <a:lnTo>
                    <a:pt x="612013" y="258318"/>
                  </a:lnTo>
                  <a:lnTo>
                    <a:pt x="609600" y="267081"/>
                  </a:lnTo>
                  <a:lnTo>
                    <a:pt x="613537" y="273939"/>
                  </a:lnTo>
                  <a:lnTo>
                    <a:pt x="675513" y="381127"/>
                  </a:lnTo>
                  <a:lnTo>
                    <a:pt x="692162" y="352806"/>
                  </a:lnTo>
                  <a:lnTo>
                    <a:pt x="738251" y="274447"/>
                  </a:lnTo>
                  <a:lnTo>
                    <a:pt x="742315" y="267589"/>
                  </a:lnTo>
                  <a:close/>
                </a:path>
                <a:path w="894714" h="382270">
                  <a:moveTo>
                    <a:pt x="894715" y="267589"/>
                  </a:moveTo>
                  <a:lnTo>
                    <a:pt x="892429" y="258826"/>
                  </a:lnTo>
                  <a:lnTo>
                    <a:pt x="885571" y="254889"/>
                  </a:lnTo>
                  <a:lnTo>
                    <a:pt x="878840" y="250825"/>
                  </a:lnTo>
                  <a:lnTo>
                    <a:pt x="870077" y="253111"/>
                  </a:lnTo>
                  <a:lnTo>
                    <a:pt x="866013" y="259969"/>
                  </a:lnTo>
                  <a:lnTo>
                    <a:pt x="842479" y="299948"/>
                  </a:lnTo>
                  <a:lnTo>
                    <a:pt x="843788" y="0"/>
                  </a:lnTo>
                  <a:lnTo>
                    <a:pt x="815213" y="0"/>
                  </a:lnTo>
                  <a:lnTo>
                    <a:pt x="814120" y="250444"/>
                  </a:lnTo>
                  <a:lnTo>
                    <a:pt x="814006" y="299948"/>
                  </a:lnTo>
                  <a:lnTo>
                    <a:pt x="828116" y="324383"/>
                  </a:lnTo>
                  <a:lnTo>
                    <a:pt x="813904" y="299796"/>
                  </a:lnTo>
                  <a:lnTo>
                    <a:pt x="790702" y="259588"/>
                  </a:lnTo>
                  <a:lnTo>
                    <a:pt x="786765" y="252857"/>
                  </a:lnTo>
                  <a:lnTo>
                    <a:pt x="778002" y="250444"/>
                  </a:lnTo>
                  <a:lnTo>
                    <a:pt x="771144" y="254381"/>
                  </a:lnTo>
                  <a:lnTo>
                    <a:pt x="764413" y="258318"/>
                  </a:lnTo>
                  <a:lnTo>
                    <a:pt x="762000" y="267081"/>
                  </a:lnTo>
                  <a:lnTo>
                    <a:pt x="765937" y="273939"/>
                  </a:lnTo>
                  <a:lnTo>
                    <a:pt x="827913" y="381127"/>
                  </a:lnTo>
                  <a:lnTo>
                    <a:pt x="844562" y="352806"/>
                  </a:lnTo>
                  <a:lnTo>
                    <a:pt x="890651" y="274447"/>
                  </a:lnTo>
                  <a:lnTo>
                    <a:pt x="894715" y="2675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4786312" y="4633912"/>
            <a:ext cx="322580" cy="1247775"/>
            <a:chOff x="4786312" y="4633912"/>
            <a:chExt cx="322580" cy="1247775"/>
          </a:xfrm>
        </p:grpSpPr>
        <p:sp>
          <p:nvSpPr>
            <p:cNvPr id="29" name="object 29"/>
            <p:cNvSpPr/>
            <p:nvPr/>
          </p:nvSpPr>
          <p:spPr>
            <a:xfrm>
              <a:off x="4953000" y="4648961"/>
              <a:ext cx="1270" cy="1218565"/>
            </a:xfrm>
            <a:custGeom>
              <a:avLst/>
              <a:gdLst/>
              <a:ahLst/>
              <a:cxnLst/>
              <a:rect l="l" t="t" r="r" b="b"/>
              <a:pathLst>
                <a:path w="1270" h="1218564">
                  <a:moveTo>
                    <a:pt x="762" y="0"/>
                  </a:moveTo>
                  <a:lnTo>
                    <a:pt x="0" y="1218438"/>
                  </a:lnTo>
                </a:path>
              </a:pathLst>
            </a:custGeom>
            <a:ln w="28575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800600" y="4648200"/>
              <a:ext cx="294005" cy="1201420"/>
            </a:xfrm>
            <a:custGeom>
              <a:avLst/>
              <a:gdLst/>
              <a:ahLst/>
              <a:cxnLst/>
              <a:rect l="l" t="t" r="r" b="b"/>
              <a:pathLst>
                <a:path w="294004" h="1201420">
                  <a:moveTo>
                    <a:pt x="142112" y="0"/>
                  </a:moveTo>
                  <a:lnTo>
                    <a:pt x="97250" y="14255"/>
                  </a:lnTo>
                  <a:lnTo>
                    <a:pt x="56769" y="46227"/>
                  </a:lnTo>
                  <a:lnTo>
                    <a:pt x="35319" y="80410"/>
                  </a:lnTo>
                  <a:lnTo>
                    <a:pt x="28448" y="92329"/>
                  </a:lnTo>
                  <a:lnTo>
                    <a:pt x="18981" y="137584"/>
                  </a:lnTo>
                  <a:lnTo>
                    <a:pt x="13066" y="165483"/>
                  </a:lnTo>
                  <a:lnTo>
                    <a:pt x="9653" y="183549"/>
                  </a:lnTo>
                  <a:lnTo>
                    <a:pt x="7691" y="199306"/>
                  </a:lnTo>
                  <a:lnTo>
                    <a:pt x="6128" y="220280"/>
                  </a:lnTo>
                  <a:lnTo>
                    <a:pt x="3915" y="253995"/>
                  </a:lnTo>
                  <a:lnTo>
                    <a:pt x="0" y="307975"/>
                  </a:lnTo>
                  <a:lnTo>
                    <a:pt x="4671" y="338778"/>
                  </a:lnTo>
                  <a:lnTo>
                    <a:pt x="9271" y="369617"/>
                  </a:lnTo>
                  <a:lnTo>
                    <a:pt x="13966" y="400432"/>
                  </a:lnTo>
                  <a:lnTo>
                    <a:pt x="23564" y="456414"/>
                  </a:lnTo>
                  <a:lnTo>
                    <a:pt x="36943" y="502816"/>
                  </a:lnTo>
                  <a:lnTo>
                    <a:pt x="60706" y="541539"/>
                  </a:lnTo>
                  <a:lnTo>
                    <a:pt x="104139" y="569722"/>
                  </a:lnTo>
                  <a:lnTo>
                    <a:pt x="137923" y="607732"/>
                  </a:lnTo>
                  <a:lnTo>
                    <a:pt x="152479" y="624538"/>
                  </a:lnTo>
                  <a:lnTo>
                    <a:pt x="164201" y="633176"/>
                  </a:lnTo>
                  <a:lnTo>
                    <a:pt x="189484" y="646684"/>
                  </a:lnTo>
                  <a:lnTo>
                    <a:pt x="218348" y="691380"/>
                  </a:lnTo>
                  <a:lnTo>
                    <a:pt x="251313" y="752054"/>
                  </a:lnTo>
                  <a:lnTo>
                    <a:pt x="265175" y="800608"/>
                  </a:lnTo>
                  <a:lnTo>
                    <a:pt x="277447" y="858170"/>
                  </a:lnTo>
                  <a:lnTo>
                    <a:pt x="286622" y="920712"/>
                  </a:lnTo>
                  <a:lnTo>
                    <a:pt x="290664" y="969974"/>
                  </a:lnTo>
                  <a:lnTo>
                    <a:pt x="293444" y="1028505"/>
                  </a:lnTo>
                  <a:lnTo>
                    <a:pt x="292182" y="1083959"/>
                  </a:lnTo>
                  <a:lnTo>
                    <a:pt x="284099" y="1123988"/>
                  </a:lnTo>
                  <a:lnTo>
                    <a:pt x="276488" y="1135074"/>
                  </a:lnTo>
                  <a:lnTo>
                    <a:pt x="266747" y="1142114"/>
                  </a:lnTo>
                  <a:lnTo>
                    <a:pt x="256220" y="1147787"/>
                  </a:lnTo>
                  <a:lnTo>
                    <a:pt x="246252" y="1154772"/>
                  </a:lnTo>
                  <a:lnTo>
                    <a:pt x="223006" y="1178172"/>
                  </a:lnTo>
                  <a:lnTo>
                    <a:pt x="218106" y="1185197"/>
                  </a:lnTo>
                  <a:lnTo>
                    <a:pt x="213088" y="1188557"/>
                  </a:lnTo>
                  <a:lnTo>
                    <a:pt x="189484" y="1200962"/>
                  </a:lnTo>
                  <a:lnTo>
                    <a:pt x="170670" y="1191685"/>
                  </a:lnTo>
                  <a:lnTo>
                    <a:pt x="159940" y="1184406"/>
                  </a:lnTo>
                  <a:lnTo>
                    <a:pt x="152140" y="1170010"/>
                  </a:lnTo>
                  <a:lnTo>
                    <a:pt x="142112" y="1139380"/>
                  </a:lnTo>
                  <a:lnTo>
                    <a:pt x="140715" y="1134783"/>
                  </a:lnTo>
                  <a:lnTo>
                    <a:pt x="142112" y="1129118"/>
                  </a:lnTo>
                  <a:lnTo>
                    <a:pt x="142112" y="1123988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5553693" y="4633912"/>
            <a:ext cx="326390" cy="1259205"/>
            <a:chOff x="5553693" y="4633912"/>
            <a:chExt cx="326390" cy="1259205"/>
          </a:xfrm>
        </p:grpSpPr>
        <p:sp>
          <p:nvSpPr>
            <p:cNvPr id="32" name="object 32"/>
            <p:cNvSpPr/>
            <p:nvPr/>
          </p:nvSpPr>
          <p:spPr>
            <a:xfrm>
              <a:off x="5714237" y="4648200"/>
              <a:ext cx="1270" cy="1218565"/>
            </a:xfrm>
            <a:custGeom>
              <a:avLst/>
              <a:gdLst/>
              <a:ahLst/>
              <a:cxnLst/>
              <a:rect l="l" t="t" r="r" b="b"/>
              <a:pathLst>
                <a:path w="1270" h="1218564">
                  <a:moveTo>
                    <a:pt x="762" y="0"/>
                  </a:moveTo>
                  <a:lnTo>
                    <a:pt x="0" y="1218399"/>
                  </a:lnTo>
                </a:path>
              </a:pathLst>
            </a:custGeom>
            <a:ln w="28575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567981" y="4650358"/>
              <a:ext cx="297815" cy="1228090"/>
            </a:xfrm>
            <a:custGeom>
              <a:avLst/>
              <a:gdLst/>
              <a:ahLst/>
              <a:cxnLst/>
              <a:rect l="l" t="t" r="r" b="b"/>
              <a:pathLst>
                <a:path w="297814" h="1228089">
                  <a:moveTo>
                    <a:pt x="130508" y="0"/>
                  </a:moveTo>
                  <a:lnTo>
                    <a:pt x="167243" y="2073"/>
                  </a:lnTo>
                  <a:lnTo>
                    <a:pt x="204073" y="2968"/>
                  </a:lnTo>
                  <a:lnTo>
                    <a:pt x="240665" y="6125"/>
                  </a:lnTo>
                  <a:lnTo>
                    <a:pt x="284436" y="21242"/>
                  </a:lnTo>
                  <a:lnTo>
                    <a:pt x="296116" y="59944"/>
                  </a:lnTo>
                  <a:lnTo>
                    <a:pt x="297071" y="108674"/>
                  </a:lnTo>
                  <a:lnTo>
                    <a:pt x="297660" y="157485"/>
                  </a:lnTo>
                  <a:lnTo>
                    <a:pt x="297754" y="206330"/>
                  </a:lnTo>
                  <a:lnTo>
                    <a:pt x="297227" y="255158"/>
                  </a:lnTo>
                  <a:lnTo>
                    <a:pt x="295950" y="303921"/>
                  </a:lnTo>
                  <a:lnTo>
                    <a:pt x="293794" y="352569"/>
                  </a:lnTo>
                  <a:lnTo>
                    <a:pt x="290633" y="401054"/>
                  </a:lnTo>
                  <a:lnTo>
                    <a:pt x="286337" y="449326"/>
                  </a:lnTo>
                  <a:lnTo>
                    <a:pt x="270430" y="496316"/>
                  </a:lnTo>
                  <a:lnTo>
                    <a:pt x="258512" y="517441"/>
                  </a:lnTo>
                  <a:lnTo>
                    <a:pt x="247475" y="539115"/>
                  </a:lnTo>
                  <a:lnTo>
                    <a:pt x="243008" y="551051"/>
                  </a:lnTo>
                  <a:lnTo>
                    <a:pt x="238887" y="563451"/>
                  </a:lnTo>
                  <a:lnTo>
                    <a:pt x="234170" y="574923"/>
                  </a:lnTo>
                  <a:lnTo>
                    <a:pt x="227917" y="584073"/>
                  </a:lnTo>
                  <a:lnTo>
                    <a:pt x="220620" y="591452"/>
                  </a:lnTo>
                  <a:lnTo>
                    <a:pt x="213264" y="598820"/>
                  </a:lnTo>
                  <a:lnTo>
                    <a:pt x="205932" y="606307"/>
                  </a:lnTo>
                  <a:lnTo>
                    <a:pt x="198707" y="614045"/>
                  </a:lnTo>
                  <a:lnTo>
                    <a:pt x="189025" y="625425"/>
                  </a:lnTo>
                  <a:lnTo>
                    <a:pt x="179546" y="637270"/>
                  </a:lnTo>
                  <a:lnTo>
                    <a:pt x="169900" y="648710"/>
                  </a:lnTo>
                  <a:lnTo>
                    <a:pt x="159718" y="658876"/>
                  </a:lnTo>
                  <a:lnTo>
                    <a:pt x="152779" y="663842"/>
                  </a:lnTo>
                  <a:lnTo>
                    <a:pt x="145446" y="667464"/>
                  </a:lnTo>
                  <a:lnTo>
                    <a:pt x="137947" y="670538"/>
                  </a:lnTo>
                  <a:lnTo>
                    <a:pt x="130508" y="673862"/>
                  </a:lnTo>
                  <a:lnTo>
                    <a:pt x="115522" y="688050"/>
                  </a:lnTo>
                  <a:lnTo>
                    <a:pt x="100250" y="701738"/>
                  </a:lnTo>
                  <a:lnTo>
                    <a:pt x="85502" y="716474"/>
                  </a:lnTo>
                  <a:lnTo>
                    <a:pt x="72088" y="733806"/>
                  </a:lnTo>
                  <a:lnTo>
                    <a:pt x="13668" y="823595"/>
                  </a:lnTo>
                  <a:lnTo>
                    <a:pt x="3649" y="870106"/>
                  </a:lnTo>
                  <a:lnTo>
                    <a:pt x="0" y="903462"/>
                  </a:lnTo>
                  <a:lnTo>
                    <a:pt x="3184" y="945556"/>
                  </a:lnTo>
                  <a:lnTo>
                    <a:pt x="13668" y="1018286"/>
                  </a:lnTo>
                  <a:lnTo>
                    <a:pt x="17099" y="1030441"/>
                  </a:lnTo>
                  <a:lnTo>
                    <a:pt x="22447" y="1041288"/>
                  </a:lnTo>
                  <a:lnTo>
                    <a:pt x="28295" y="1051865"/>
                  </a:lnTo>
                  <a:lnTo>
                    <a:pt x="33226" y="1063205"/>
                  </a:lnTo>
                  <a:lnTo>
                    <a:pt x="35645" y="1074614"/>
                  </a:lnTo>
                  <a:lnTo>
                    <a:pt x="37052" y="1086781"/>
                  </a:lnTo>
                  <a:lnTo>
                    <a:pt x="38959" y="1098394"/>
                  </a:lnTo>
                  <a:lnTo>
                    <a:pt x="42878" y="1108138"/>
                  </a:lnTo>
                  <a:lnTo>
                    <a:pt x="56292" y="1125426"/>
                  </a:lnTo>
                  <a:lnTo>
                    <a:pt x="71040" y="1140142"/>
                  </a:lnTo>
                  <a:lnTo>
                    <a:pt x="86312" y="1153829"/>
                  </a:lnTo>
                  <a:lnTo>
                    <a:pt x="101298" y="1168031"/>
                  </a:lnTo>
                  <a:lnTo>
                    <a:pt x="120598" y="1187328"/>
                  </a:lnTo>
                  <a:lnTo>
                    <a:pt x="129111" y="1196144"/>
                  </a:lnTo>
                  <a:lnTo>
                    <a:pt x="135909" y="1205877"/>
                  </a:lnTo>
                  <a:lnTo>
                    <a:pt x="150066" y="122792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8010525" y="4100512"/>
            <a:ext cx="894715" cy="396240"/>
            <a:chOff x="8010525" y="4100512"/>
            <a:chExt cx="894715" cy="396240"/>
          </a:xfrm>
        </p:grpSpPr>
        <p:sp>
          <p:nvSpPr>
            <p:cNvPr id="35" name="object 35"/>
            <p:cNvSpPr/>
            <p:nvPr/>
          </p:nvSpPr>
          <p:spPr>
            <a:xfrm>
              <a:off x="8077200" y="4114800"/>
              <a:ext cx="762000" cy="1905"/>
            </a:xfrm>
            <a:custGeom>
              <a:avLst/>
              <a:gdLst/>
              <a:ahLst/>
              <a:cxnLst/>
              <a:rect l="l" t="t" r="r" b="b"/>
              <a:pathLst>
                <a:path w="762000" h="1904">
                  <a:moveTo>
                    <a:pt x="0" y="0"/>
                  </a:moveTo>
                  <a:lnTo>
                    <a:pt x="762000" y="152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010525" y="4114799"/>
              <a:ext cx="894715" cy="382270"/>
            </a:xfrm>
            <a:custGeom>
              <a:avLst/>
              <a:gdLst/>
              <a:ahLst/>
              <a:cxnLst/>
              <a:rect l="l" t="t" r="r" b="b"/>
              <a:pathLst>
                <a:path w="894715" h="382270">
                  <a:moveTo>
                    <a:pt x="132715" y="268478"/>
                  </a:moveTo>
                  <a:lnTo>
                    <a:pt x="130429" y="259715"/>
                  </a:lnTo>
                  <a:lnTo>
                    <a:pt x="116840" y="251714"/>
                  </a:lnTo>
                  <a:lnTo>
                    <a:pt x="108077" y="254000"/>
                  </a:lnTo>
                  <a:lnTo>
                    <a:pt x="104013" y="260731"/>
                  </a:lnTo>
                  <a:lnTo>
                    <a:pt x="80479" y="300710"/>
                  </a:lnTo>
                  <a:lnTo>
                    <a:pt x="81788" y="889"/>
                  </a:lnTo>
                  <a:lnTo>
                    <a:pt x="53213" y="762"/>
                  </a:lnTo>
                  <a:lnTo>
                    <a:pt x="52095" y="259207"/>
                  </a:lnTo>
                  <a:lnTo>
                    <a:pt x="51968" y="300710"/>
                  </a:lnTo>
                  <a:lnTo>
                    <a:pt x="66103" y="325158"/>
                  </a:lnTo>
                  <a:lnTo>
                    <a:pt x="51904" y="300621"/>
                  </a:lnTo>
                  <a:lnTo>
                    <a:pt x="28702" y="260477"/>
                  </a:lnTo>
                  <a:lnTo>
                    <a:pt x="24765" y="253619"/>
                  </a:lnTo>
                  <a:lnTo>
                    <a:pt x="16002" y="251206"/>
                  </a:lnTo>
                  <a:lnTo>
                    <a:pt x="9144" y="255143"/>
                  </a:lnTo>
                  <a:lnTo>
                    <a:pt x="2413" y="259207"/>
                  </a:lnTo>
                  <a:lnTo>
                    <a:pt x="0" y="267843"/>
                  </a:lnTo>
                  <a:lnTo>
                    <a:pt x="3937" y="274701"/>
                  </a:lnTo>
                  <a:lnTo>
                    <a:pt x="65913" y="381889"/>
                  </a:lnTo>
                  <a:lnTo>
                    <a:pt x="82562" y="353568"/>
                  </a:lnTo>
                  <a:lnTo>
                    <a:pt x="128651" y="275209"/>
                  </a:lnTo>
                  <a:lnTo>
                    <a:pt x="132715" y="268478"/>
                  </a:lnTo>
                  <a:close/>
                </a:path>
                <a:path w="894715" h="382270">
                  <a:moveTo>
                    <a:pt x="285115" y="267589"/>
                  </a:moveTo>
                  <a:lnTo>
                    <a:pt x="282829" y="258826"/>
                  </a:lnTo>
                  <a:lnTo>
                    <a:pt x="275971" y="254889"/>
                  </a:lnTo>
                  <a:lnTo>
                    <a:pt x="269240" y="250825"/>
                  </a:lnTo>
                  <a:lnTo>
                    <a:pt x="260477" y="253111"/>
                  </a:lnTo>
                  <a:lnTo>
                    <a:pt x="256413" y="259969"/>
                  </a:lnTo>
                  <a:lnTo>
                    <a:pt x="232879" y="299948"/>
                  </a:lnTo>
                  <a:lnTo>
                    <a:pt x="234188" y="0"/>
                  </a:lnTo>
                  <a:lnTo>
                    <a:pt x="205613" y="0"/>
                  </a:lnTo>
                  <a:lnTo>
                    <a:pt x="204520" y="250444"/>
                  </a:lnTo>
                  <a:lnTo>
                    <a:pt x="204406" y="299948"/>
                  </a:lnTo>
                  <a:lnTo>
                    <a:pt x="218516" y="324383"/>
                  </a:lnTo>
                  <a:lnTo>
                    <a:pt x="204304" y="299796"/>
                  </a:lnTo>
                  <a:lnTo>
                    <a:pt x="181102" y="259588"/>
                  </a:lnTo>
                  <a:lnTo>
                    <a:pt x="177165" y="252857"/>
                  </a:lnTo>
                  <a:lnTo>
                    <a:pt x="168402" y="250444"/>
                  </a:lnTo>
                  <a:lnTo>
                    <a:pt x="161544" y="254381"/>
                  </a:lnTo>
                  <a:lnTo>
                    <a:pt x="154813" y="258318"/>
                  </a:lnTo>
                  <a:lnTo>
                    <a:pt x="152400" y="267081"/>
                  </a:lnTo>
                  <a:lnTo>
                    <a:pt x="156337" y="273939"/>
                  </a:lnTo>
                  <a:lnTo>
                    <a:pt x="218313" y="381127"/>
                  </a:lnTo>
                  <a:lnTo>
                    <a:pt x="234962" y="352806"/>
                  </a:lnTo>
                  <a:lnTo>
                    <a:pt x="281051" y="274447"/>
                  </a:lnTo>
                  <a:lnTo>
                    <a:pt x="285115" y="267589"/>
                  </a:lnTo>
                  <a:close/>
                </a:path>
                <a:path w="894715" h="382270">
                  <a:moveTo>
                    <a:pt x="437515" y="267589"/>
                  </a:moveTo>
                  <a:lnTo>
                    <a:pt x="435229" y="258826"/>
                  </a:lnTo>
                  <a:lnTo>
                    <a:pt x="428371" y="254889"/>
                  </a:lnTo>
                  <a:lnTo>
                    <a:pt x="421640" y="250825"/>
                  </a:lnTo>
                  <a:lnTo>
                    <a:pt x="412877" y="253111"/>
                  </a:lnTo>
                  <a:lnTo>
                    <a:pt x="408813" y="259969"/>
                  </a:lnTo>
                  <a:lnTo>
                    <a:pt x="385279" y="299948"/>
                  </a:lnTo>
                  <a:lnTo>
                    <a:pt x="386588" y="0"/>
                  </a:lnTo>
                  <a:lnTo>
                    <a:pt x="358013" y="0"/>
                  </a:lnTo>
                  <a:lnTo>
                    <a:pt x="356920" y="250444"/>
                  </a:lnTo>
                  <a:lnTo>
                    <a:pt x="356806" y="299948"/>
                  </a:lnTo>
                  <a:lnTo>
                    <a:pt x="370916" y="324383"/>
                  </a:lnTo>
                  <a:lnTo>
                    <a:pt x="356704" y="299796"/>
                  </a:lnTo>
                  <a:lnTo>
                    <a:pt x="333502" y="259588"/>
                  </a:lnTo>
                  <a:lnTo>
                    <a:pt x="329565" y="252857"/>
                  </a:lnTo>
                  <a:lnTo>
                    <a:pt x="320802" y="250444"/>
                  </a:lnTo>
                  <a:lnTo>
                    <a:pt x="313944" y="254381"/>
                  </a:lnTo>
                  <a:lnTo>
                    <a:pt x="307213" y="258318"/>
                  </a:lnTo>
                  <a:lnTo>
                    <a:pt x="304800" y="267081"/>
                  </a:lnTo>
                  <a:lnTo>
                    <a:pt x="308737" y="273939"/>
                  </a:lnTo>
                  <a:lnTo>
                    <a:pt x="370713" y="381127"/>
                  </a:lnTo>
                  <a:lnTo>
                    <a:pt x="387362" y="352806"/>
                  </a:lnTo>
                  <a:lnTo>
                    <a:pt x="433451" y="274447"/>
                  </a:lnTo>
                  <a:lnTo>
                    <a:pt x="437515" y="267589"/>
                  </a:lnTo>
                  <a:close/>
                </a:path>
                <a:path w="894715" h="382270">
                  <a:moveTo>
                    <a:pt x="742315" y="267589"/>
                  </a:moveTo>
                  <a:lnTo>
                    <a:pt x="740029" y="258826"/>
                  </a:lnTo>
                  <a:lnTo>
                    <a:pt x="733171" y="254889"/>
                  </a:lnTo>
                  <a:lnTo>
                    <a:pt x="726440" y="250825"/>
                  </a:lnTo>
                  <a:lnTo>
                    <a:pt x="717677" y="253111"/>
                  </a:lnTo>
                  <a:lnTo>
                    <a:pt x="713613" y="259969"/>
                  </a:lnTo>
                  <a:lnTo>
                    <a:pt x="690079" y="299948"/>
                  </a:lnTo>
                  <a:lnTo>
                    <a:pt x="691388" y="0"/>
                  </a:lnTo>
                  <a:lnTo>
                    <a:pt x="662813" y="0"/>
                  </a:lnTo>
                  <a:lnTo>
                    <a:pt x="661720" y="250444"/>
                  </a:lnTo>
                  <a:lnTo>
                    <a:pt x="661606" y="299948"/>
                  </a:lnTo>
                  <a:lnTo>
                    <a:pt x="675716" y="324383"/>
                  </a:lnTo>
                  <a:lnTo>
                    <a:pt x="661504" y="299796"/>
                  </a:lnTo>
                  <a:lnTo>
                    <a:pt x="638302" y="259588"/>
                  </a:lnTo>
                  <a:lnTo>
                    <a:pt x="634365" y="252857"/>
                  </a:lnTo>
                  <a:lnTo>
                    <a:pt x="625602" y="250444"/>
                  </a:lnTo>
                  <a:lnTo>
                    <a:pt x="618744" y="254381"/>
                  </a:lnTo>
                  <a:lnTo>
                    <a:pt x="612013" y="258318"/>
                  </a:lnTo>
                  <a:lnTo>
                    <a:pt x="609600" y="267081"/>
                  </a:lnTo>
                  <a:lnTo>
                    <a:pt x="613537" y="273939"/>
                  </a:lnTo>
                  <a:lnTo>
                    <a:pt x="675513" y="381127"/>
                  </a:lnTo>
                  <a:lnTo>
                    <a:pt x="692162" y="352806"/>
                  </a:lnTo>
                  <a:lnTo>
                    <a:pt x="738251" y="274447"/>
                  </a:lnTo>
                  <a:lnTo>
                    <a:pt x="742315" y="267589"/>
                  </a:lnTo>
                  <a:close/>
                </a:path>
                <a:path w="894715" h="382270">
                  <a:moveTo>
                    <a:pt x="894715" y="267589"/>
                  </a:moveTo>
                  <a:lnTo>
                    <a:pt x="892429" y="258826"/>
                  </a:lnTo>
                  <a:lnTo>
                    <a:pt x="885571" y="254889"/>
                  </a:lnTo>
                  <a:lnTo>
                    <a:pt x="878840" y="250825"/>
                  </a:lnTo>
                  <a:lnTo>
                    <a:pt x="870077" y="253111"/>
                  </a:lnTo>
                  <a:lnTo>
                    <a:pt x="866013" y="259969"/>
                  </a:lnTo>
                  <a:lnTo>
                    <a:pt x="842479" y="299948"/>
                  </a:lnTo>
                  <a:lnTo>
                    <a:pt x="843788" y="0"/>
                  </a:lnTo>
                  <a:lnTo>
                    <a:pt x="815213" y="0"/>
                  </a:lnTo>
                  <a:lnTo>
                    <a:pt x="814120" y="250444"/>
                  </a:lnTo>
                  <a:lnTo>
                    <a:pt x="814006" y="299948"/>
                  </a:lnTo>
                  <a:lnTo>
                    <a:pt x="828116" y="324383"/>
                  </a:lnTo>
                  <a:lnTo>
                    <a:pt x="813904" y="299796"/>
                  </a:lnTo>
                  <a:lnTo>
                    <a:pt x="790702" y="259588"/>
                  </a:lnTo>
                  <a:lnTo>
                    <a:pt x="786765" y="252857"/>
                  </a:lnTo>
                  <a:lnTo>
                    <a:pt x="778002" y="250444"/>
                  </a:lnTo>
                  <a:lnTo>
                    <a:pt x="771144" y="254381"/>
                  </a:lnTo>
                  <a:lnTo>
                    <a:pt x="764413" y="258318"/>
                  </a:lnTo>
                  <a:lnTo>
                    <a:pt x="762000" y="267081"/>
                  </a:lnTo>
                  <a:lnTo>
                    <a:pt x="765937" y="273939"/>
                  </a:lnTo>
                  <a:lnTo>
                    <a:pt x="827913" y="381127"/>
                  </a:lnTo>
                  <a:lnTo>
                    <a:pt x="844562" y="352806"/>
                  </a:lnTo>
                  <a:lnTo>
                    <a:pt x="890651" y="274447"/>
                  </a:lnTo>
                  <a:lnTo>
                    <a:pt x="894715" y="2675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7918170" y="4635500"/>
            <a:ext cx="1051560" cy="1275080"/>
            <a:chOff x="7918170" y="4635500"/>
            <a:chExt cx="1051560" cy="1275080"/>
          </a:xfrm>
        </p:grpSpPr>
        <p:pic>
          <p:nvPicPr>
            <p:cNvPr id="38" name="object 3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077199" y="4648200"/>
              <a:ext cx="762000" cy="1219200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8077199" y="4648200"/>
              <a:ext cx="762000" cy="1219200"/>
            </a:xfrm>
            <a:custGeom>
              <a:avLst/>
              <a:gdLst/>
              <a:ahLst/>
              <a:cxnLst/>
              <a:rect l="l" t="t" r="r" b="b"/>
              <a:pathLst>
                <a:path w="762000" h="1219200">
                  <a:moveTo>
                    <a:pt x="0" y="1219200"/>
                  </a:moveTo>
                  <a:lnTo>
                    <a:pt x="762000" y="1219200"/>
                  </a:lnTo>
                  <a:lnTo>
                    <a:pt x="762000" y="0"/>
                  </a:lnTo>
                  <a:lnTo>
                    <a:pt x="0" y="0"/>
                  </a:lnTo>
                  <a:lnTo>
                    <a:pt x="0" y="12192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932457" y="4656454"/>
              <a:ext cx="1022985" cy="1240155"/>
            </a:xfrm>
            <a:custGeom>
              <a:avLst/>
              <a:gdLst/>
              <a:ahLst/>
              <a:cxnLst/>
              <a:rect l="l" t="t" r="r" b="b"/>
              <a:pathLst>
                <a:path w="1022984" h="1240154">
                  <a:moveTo>
                    <a:pt x="128359" y="0"/>
                  </a:moveTo>
                  <a:lnTo>
                    <a:pt x="127975" y="29981"/>
                  </a:lnTo>
                  <a:lnTo>
                    <a:pt x="127359" y="81139"/>
                  </a:lnTo>
                  <a:lnTo>
                    <a:pt x="124116" y="142618"/>
                  </a:lnTo>
                  <a:lnTo>
                    <a:pt x="115850" y="203561"/>
                  </a:lnTo>
                  <a:lnTo>
                    <a:pt x="100165" y="253111"/>
                  </a:lnTo>
                  <a:lnTo>
                    <a:pt x="80466" y="285900"/>
                  </a:lnTo>
                  <a:lnTo>
                    <a:pt x="40683" y="316797"/>
                  </a:lnTo>
                  <a:lnTo>
                    <a:pt x="29807" y="323469"/>
                  </a:lnTo>
                  <a:lnTo>
                    <a:pt x="12711" y="371260"/>
                  </a:lnTo>
                  <a:lnTo>
                    <a:pt x="867" y="412432"/>
                  </a:lnTo>
                  <a:lnTo>
                    <a:pt x="0" y="454842"/>
                  </a:lnTo>
                  <a:lnTo>
                    <a:pt x="15837" y="506349"/>
                  </a:lnTo>
                  <a:lnTo>
                    <a:pt x="23461" y="515808"/>
                  </a:lnTo>
                  <a:lnTo>
                    <a:pt x="34538" y="522303"/>
                  </a:lnTo>
                  <a:lnTo>
                    <a:pt x="46805" y="527869"/>
                  </a:lnTo>
                  <a:lnTo>
                    <a:pt x="58001" y="534543"/>
                  </a:lnTo>
                  <a:lnTo>
                    <a:pt x="89751" y="567102"/>
                  </a:lnTo>
                  <a:lnTo>
                    <a:pt x="114262" y="604901"/>
                  </a:lnTo>
                  <a:lnTo>
                    <a:pt x="125102" y="636387"/>
                  </a:lnTo>
                  <a:lnTo>
                    <a:pt x="128359" y="647065"/>
                  </a:lnTo>
                  <a:lnTo>
                    <a:pt x="115405" y="738981"/>
                  </a:lnTo>
                  <a:lnTo>
                    <a:pt x="102998" y="794297"/>
                  </a:lnTo>
                  <a:lnTo>
                    <a:pt x="86068" y="829945"/>
                  </a:lnTo>
                  <a:lnTo>
                    <a:pt x="58001" y="858139"/>
                  </a:lnTo>
                  <a:lnTo>
                    <a:pt x="50738" y="872055"/>
                  </a:lnTo>
                  <a:lnTo>
                    <a:pt x="29807" y="914400"/>
                  </a:lnTo>
                  <a:lnTo>
                    <a:pt x="11678" y="966882"/>
                  </a:lnTo>
                  <a:lnTo>
                    <a:pt x="1740" y="998753"/>
                  </a:lnTo>
                  <a:lnTo>
                    <a:pt x="3621" y="1037786"/>
                  </a:lnTo>
                  <a:lnTo>
                    <a:pt x="4407" y="1077047"/>
                  </a:lnTo>
                  <a:lnTo>
                    <a:pt x="7383" y="1115848"/>
                  </a:lnTo>
                  <a:lnTo>
                    <a:pt x="15837" y="1153502"/>
                  </a:lnTo>
                  <a:lnTo>
                    <a:pt x="57858" y="1197757"/>
                  </a:lnTo>
                  <a:lnTo>
                    <a:pt x="89542" y="1223274"/>
                  </a:lnTo>
                  <a:lnTo>
                    <a:pt x="124511" y="1239782"/>
                  </a:lnTo>
                  <a:lnTo>
                    <a:pt x="135106" y="1239573"/>
                  </a:lnTo>
                  <a:lnTo>
                    <a:pt x="145819" y="1238532"/>
                  </a:lnTo>
                  <a:lnTo>
                    <a:pt x="156426" y="1237907"/>
                  </a:lnTo>
                </a:path>
                <a:path w="1022984" h="1240154">
                  <a:moveTo>
                    <a:pt x="902043" y="42164"/>
                  </a:moveTo>
                  <a:lnTo>
                    <a:pt x="890220" y="76956"/>
                  </a:lnTo>
                  <a:lnTo>
                    <a:pt x="883469" y="107711"/>
                  </a:lnTo>
                  <a:lnTo>
                    <a:pt x="886005" y="140872"/>
                  </a:lnTo>
                  <a:lnTo>
                    <a:pt x="902043" y="182880"/>
                  </a:lnTo>
                  <a:lnTo>
                    <a:pt x="909560" y="189706"/>
                  </a:lnTo>
                  <a:lnTo>
                    <a:pt x="920648" y="192341"/>
                  </a:lnTo>
                  <a:lnTo>
                    <a:pt x="932975" y="193738"/>
                  </a:lnTo>
                  <a:lnTo>
                    <a:pt x="944207" y="196850"/>
                  </a:lnTo>
                  <a:lnTo>
                    <a:pt x="955208" y="203148"/>
                  </a:lnTo>
                  <a:lnTo>
                    <a:pt x="965733" y="210280"/>
                  </a:lnTo>
                  <a:lnTo>
                    <a:pt x="976068" y="217745"/>
                  </a:lnTo>
                  <a:lnTo>
                    <a:pt x="986498" y="225044"/>
                  </a:lnTo>
                  <a:lnTo>
                    <a:pt x="998977" y="262307"/>
                  </a:lnTo>
                  <a:lnTo>
                    <a:pt x="1005943" y="287734"/>
                  </a:lnTo>
                  <a:lnTo>
                    <a:pt x="1007786" y="310276"/>
                  </a:lnTo>
                  <a:lnTo>
                    <a:pt x="1004899" y="338883"/>
                  </a:lnTo>
                  <a:lnTo>
                    <a:pt x="997672" y="382503"/>
                  </a:lnTo>
                  <a:lnTo>
                    <a:pt x="986498" y="450088"/>
                  </a:lnTo>
                  <a:lnTo>
                    <a:pt x="979878" y="497125"/>
                  </a:lnTo>
                  <a:lnTo>
                    <a:pt x="958304" y="534543"/>
                  </a:lnTo>
                  <a:lnTo>
                    <a:pt x="916140" y="562610"/>
                  </a:lnTo>
                  <a:lnTo>
                    <a:pt x="903606" y="599819"/>
                  </a:lnTo>
                  <a:lnTo>
                    <a:pt x="898565" y="621479"/>
                  </a:lnTo>
                  <a:lnTo>
                    <a:pt x="899790" y="642821"/>
                  </a:lnTo>
                  <a:lnTo>
                    <a:pt x="906057" y="679080"/>
                  </a:lnTo>
                  <a:lnTo>
                    <a:pt x="916140" y="745490"/>
                  </a:lnTo>
                  <a:lnTo>
                    <a:pt x="924744" y="802624"/>
                  </a:lnTo>
                  <a:lnTo>
                    <a:pt x="958304" y="844042"/>
                  </a:lnTo>
                  <a:lnTo>
                    <a:pt x="989772" y="855025"/>
                  </a:lnTo>
                  <a:lnTo>
                    <a:pt x="1000468" y="858139"/>
                  </a:lnTo>
                  <a:lnTo>
                    <a:pt x="1013565" y="897151"/>
                  </a:lnTo>
                  <a:lnTo>
                    <a:pt x="1020788" y="923743"/>
                  </a:lnTo>
                  <a:lnTo>
                    <a:pt x="1022613" y="947480"/>
                  </a:lnTo>
                  <a:lnTo>
                    <a:pt x="1019518" y="977929"/>
                  </a:lnTo>
                  <a:lnTo>
                    <a:pt x="1011977" y="1024656"/>
                  </a:lnTo>
                  <a:lnTo>
                    <a:pt x="1000468" y="1097229"/>
                  </a:lnTo>
                  <a:lnTo>
                    <a:pt x="992673" y="1142565"/>
                  </a:lnTo>
                  <a:lnTo>
                    <a:pt x="972401" y="1181633"/>
                  </a:lnTo>
                  <a:lnTo>
                    <a:pt x="953615" y="1199798"/>
                  </a:lnTo>
                  <a:lnTo>
                    <a:pt x="945461" y="1208103"/>
                  </a:lnTo>
                  <a:lnTo>
                    <a:pt x="940236" y="1217241"/>
                  </a:lnTo>
                  <a:lnTo>
                    <a:pt x="930237" y="1237907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526794" y="5892495"/>
            <a:ext cx="94164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Fig</a:t>
            </a:r>
            <a:r>
              <a:rPr sz="2200" b="1" spc="1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.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C.I1.3.</a:t>
            </a:r>
            <a:r>
              <a:rPr sz="2200" b="1" spc="-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Changes</a:t>
            </a:r>
            <a:r>
              <a:rPr sz="2200" b="1" spc="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in</a:t>
            </a:r>
            <a:r>
              <a:rPr sz="2200" b="1" spc="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buckling</a:t>
            </a:r>
            <a:r>
              <a:rPr sz="2200" b="1" spc="1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mode</a:t>
            </a:r>
            <a:r>
              <a:rPr sz="2200" b="1" spc="2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with</a:t>
            </a:r>
            <a:r>
              <a:rPr sz="2200" b="1" spc="2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length</a:t>
            </a:r>
            <a:r>
              <a:rPr sz="2200" b="1" spc="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due</a:t>
            </a:r>
            <a:r>
              <a:rPr sz="2200" b="1" spc="2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to</a:t>
            </a:r>
            <a:r>
              <a:rPr sz="2200" b="1" spc="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the</a:t>
            </a:r>
            <a:r>
              <a:rPr sz="2200" b="1" spc="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1811B3"/>
                </a:solidFill>
                <a:latin typeface="Times New Roman"/>
                <a:cs typeface="Times New Roman"/>
              </a:rPr>
              <a:t>presence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of</a:t>
            </a:r>
            <a:r>
              <a:rPr sz="2200" b="1" spc="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infill.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701707"/>
              </p:ext>
            </p:extLst>
          </p:nvPr>
        </p:nvGraphicFramePr>
        <p:xfrm>
          <a:off x="1060450" y="2342197"/>
          <a:ext cx="10363197" cy="38252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3230">
                <a:tc gridSpan="5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TABLE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1.1A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3123565" marR="3119120" indent="12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Limiting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Width-to-Thickness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Ratios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for 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Compression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Steel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Elements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Composite </a:t>
                      </a:r>
                      <a:r>
                        <a:rPr sz="1800" b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Members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Subject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Axial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Compression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For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 Use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Section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I2.2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Description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b="1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Element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935" marR="107950" indent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Widt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h-t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-  Thic</a:t>
                      </a:r>
                      <a:r>
                        <a:rPr sz="1600" b="1" spc="-1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ness 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Ratio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481330" indent="438784">
                        <a:lnSpc>
                          <a:spcPct val="100099"/>
                        </a:lnSpc>
                        <a:spcBef>
                          <a:spcPts val="22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λ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p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Compact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Nonco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pact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1009" marR="400685" indent="-50165" algn="ctr">
                        <a:lnSpc>
                          <a:spcPct val="100099"/>
                        </a:lnSpc>
                        <a:spcBef>
                          <a:spcPts val="22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λ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r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Noncompact</a:t>
                      </a:r>
                      <a:r>
                        <a:rPr sz="16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600" b="1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Slender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2763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Maximum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Permitted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465">
                <a:tc>
                  <a:txBody>
                    <a:bodyPr/>
                    <a:lstStyle/>
                    <a:p>
                      <a:pPr marL="91440" marR="1282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spc="-5" dirty="0">
                          <a:latin typeface="Times New Roman"/>
                          <a:cs typeface="Times New Roman"/>
                        </a:rPr>
                        <a:t>Walls</a:t>
                      </a:r>
                      <a:r>
                        <a:rPr sz="17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7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Rectangular</a:t>
                      </a:r>
                      <a:r>
                        <a:rPr sz="17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HSS</a:t>
                      </a:r>
                      <a:r>
                        <a:rPr sz="17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700" b="1" spc="-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spc="-5" dirty="0">
                          <a:latin typeface="Times New Roman"/>
                          <a:cs typeface="Times New Roman"/>
                        </a:rPr>
                        <a:t>Boxes</a:t>
                      </a:r>
                      <a:r>
                        <a:rPr sz="17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Uniform</a:t>
                      </a:r>
                      <a:r>
                        <a:rPr sz="17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Thickness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473709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b/t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67030">
                        <a:lnSpc>
                          <a:spcPts val="2625"/>
                        </a:lnSpc>
                        <a:spcBef>
                          <a:spcPts val="122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2.26</a:t>
                      </a:r>
                      <a:r>
                        <a:rPr sz="2000" b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500" b="1" baseline="3703" dirty="0">
                          <a:latin typeface="Cambria"/>
                          <a:cs typeface="Cambria"/>
                        </a:rPr>
                        <a:t>√</a:t>
                      </a:r>
                      <a:r>
                        <a:rPr sz="4500" b="1" u="heavy" spc="1770" baseline="33333" dirty="0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sz="3000" b="1" u="heavy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3000" b="1" u="heavy" spc="-97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3000" baseline="50000">
                        <a:latin typeface="Times New Roman"/>
                        <a:cs typeface="Times New Roman"/>
                      </a:endParaRPr>
                    </a:p>
                    <a:p>
                      <a:pPr marL="1369695">
                        <a:lnSpc>
                          <a:spcPts val="1425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5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04495">
                        <a:lnSpc>
                          <a:spcPts val="2625"/>
                        </a:lnSpc>
                        <a:spcBef>
                          <a:spcPts val="122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00</a:t>
                      </a:r>
                      <a:r>
                        <a:rPr sz="2000" b="1" spc="-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500" b="1" baseline="3703" dirty="0">
                          <a:latin typeface="Cambria"/>
                          <a:cs typeface="Cambria"/>
                        </a:rPr>
                        <a:t>√</a:t>
                      </a:r>
                      <a:r>
                        <a:rPr sz="4500" b="1" spc="-135" baseline="3703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3000" b="1" u="heavy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3000" b="1" u="heavy" spc="-262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u="heavy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3000" b="1" u="heavy" spc="-104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3000" baseline="50000">
                        <a:latin typeface="Times New Roman"/>
                        <a:cs typeface="Times New Roman"/>
                      </a:endParaRPr>
                    </a:p>
                    <a:p>
                      <a:pPr marL="1341755">
                        <a:lnSpc>
                          <a:spcPts val="1425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5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36550">
                        <a:lnSpc>
                          <a:spcPts val="2625"/>
                        </a:lnSpc>
                        <a:spcBef>
                          <a:spcPts val="1225"/>
                        </a:spcBef>
                        <a:tabLst>
                          <a:tab pos="1428115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5.00</a:t>
                      </a:r>
                      <a:r>
                        <a:rPr sz="2000" b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500" b="1" baseline="3703" dirty="0">
                          <a:latin typeface="Cambria"/>
                          <a:cs typeface="Cambria"/>
                        </a:rPr>
                        <a:t>√</a:t>
                      </a:r>
                      <a:r>
                        <a:rPr sz="4500" b="1" u="heavy" baseline="33333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3000" b="1" u="heavy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3000" b="1" u="heavy" spc="352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3000" baseline="50000">
                        <a:latin typeface="Times New Roman"/>
                        <a:cs typeface="Times New Roman"/>
                      </a:endParaRPr>
                    </a:p>
                    <a:p>
                      <a:pPr marL="1327150">
                        <a:lnSpc>
                          <a:spcPts val="1425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5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2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Round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HSS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74345">
                        <a:lnSpc>
                          <a:spcPct val="100000"/>
                        </a:lnSpc>
                        <a:spcBef>
                          <a:spcPts val="193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D/t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451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27965" algn="ctr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1066165" algn="l"/>
                        </a:tabLst>
                      </a:pP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spc="-27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0.15E	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6192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748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0.19E</a:t>
                      </a:r>
                      <a:r>
                        <a:rPr sz="2000" b="1" u="heavy" spc="-25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3208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24840">
                        <a:lnSpc>
                          <a:spcPts val="2350"/>
                        </a:lnSpc>
                        <a:spcBef>
                          <a:spcPts val="280"/>
                        </a:spcBef>
                      </a:pP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0.31E</a:t>
                      </a:r>
                      <a:r>
                        <a:rPr sz="2000" b="1" u="heavy" spc="24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102235" algn="ctr">
                        <a:lnSpc>
                          <a:spcPts val="2350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142796" y="1514602"/>
            <a:ext cx="44913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5" dirty="0">
                <a:solidFill>
                  <a:srgbClr val="D25200"/>
                </a:solidFill>
                <a:latin typeface="Arial"/>
                <a:cs typeface="Arial"/>
              </a:rPr>
              <a:t>AISC</a:t>
            </a:r>
            <a:r>
              <a:rPr sz="2800" b="1" spc="-114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DESIGN</a:t>
            </a:r>
            <a:r>
              <a:rPr sz="2800" b="1" spc="-9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PROVISIONS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14400" y="20574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872407"/>
              </p:ext>
            </p:extLst>
          </p:nvPr>
        </p:nvGraphicFramePr>
        <p:xfrm>
          <a:off x="1136650" y="1366837"/>
          <a:ext cx="10363197" cy="48005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304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TABLE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1.1B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3123565" marR="311785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Limiting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Width-to-Thickness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Ratios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for 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Compression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Steel Elements in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Composite </a:t>
                      </a:r>
                      <a:r>
                        <a:rPr sz="1800" b="1" spc="-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Members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Subject</a:t>
                      </a:r>
                      <a:r>
                        <a:rPr sz="1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Flexure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8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Section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I3.4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7084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Description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b="1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Element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935" marR="107950" indent="127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Widt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h-t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-  Thic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ness 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Ratio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1490" marR="481330" indent="438784">
                        <a:lnSpc>
                          <a:spcPct val="100099"/>
                        </a:lnSpc>
                        <a:spcBef>
                          <a:spcPts val="15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λ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p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Compact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Nonco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pact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1645" marR="400685" indent="-50165" algn="ctr">
                        <a:lnSpc>
                          <a:spcPct val="100099"/>
                        </a:lnSpc>
                        <a:spcBef>
                          <a:spcPts val="155"/>
                        </a:spcBef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λ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r 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Noncompact</a:t>
                      </a:r>
                      <a:r>
                        <a:rPr sz="16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600" b="1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Slender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763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Maximum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 Permitted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757">
                <a:tc>
                  <a:txBody>
                    <a:bodyPr/>
                    <a:lstStyle/>
                    <a:p>
                      <a:pPr marL="91440" marR="1993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Flanges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 Rectangular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HSS </a:t>
                      </a:r>
                      <a:r>
                        <a:rPr sz="1800" b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Boxes of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Uniform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Thickness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b/t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67030">
                        <a:lnSpc>
                          <a:spcPts val="2625"/>
                        </a:lnSpc>
                        <a:spcBef>
                          <a:spcPts val="1175"/>
                        </a:spcBef>
                        <a:tabLst>
                          <a:tab pos="1645285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2.26</a:t>
                      </a:r>
                      <a:r>
                        <a:rPr sz="2000" b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spc="-25" dirty="0">
                          <a:latin typeface="Cambria"/>
                          <a:cs typeface="Cambria"/>
                        </a:rPr>
                        <a:t>√</a:t>
                      </a:r>
                      <a:r>
                        <a:rPr sz="4500" b="1" u="heavy" spc="832" baseline="33333" dirty="0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sz="3000" b="1" u="heavy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	</a:t>
                      </a:r>
                      <a:endParaRPr sz="3000" baseline="50000">
                        <a:latin typeface="Times New Roman"/>
                        <a:cs typeface="Times New Roman"/>
                      </a:endParaRPr>
                    </a:p>
                    <a:p>
                      <a:pPr marL="1268095">
                        <a:lnSpc>
                          <a:spcPts val="1425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492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ts val="2850"/>
                        </a:lnSpc>
                        <a:spcBef>
                          <a:spcPts val="725"/>
                        </a:spcBef>
                        <a:tabLst>
                          <a:tab pos="1366520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3.00</a:t>
                      </a:r>
                      <a:r>
                        <a:rPr sz="2000" b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500" b="1" spc="-44" baseline="-4629" dirty="0">
                          <a:latin typeface="Cambria"/>
                          <a:cs typeface="Cambria"/>
                        </a:rPr>
                        <a:t>√</a:t>
                      </a:r>
                      <a:r>
                        <a:rPr sz="4500" b="1" u="heavy" spc="-44" baseline="25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3000" b="1" u="heavy" baseline="37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3000" b="1" u="heavy" spc="352" baseline="37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3000" baseline="37500">
                        <a:latin typeface="Times New Roman"/>
                        <a:cs typeface="Times New Roman"/>
                      </a:endParaRPr>
                    </a:p>
                    <a:p>
                      <a:pPr marL="1265555">
                        <a:lnSpc>
                          <a:spcPts val="1650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20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36550">
                        <a:lnSpc>
                          <a:spcPts val="2850"/>
                        </a:lnSpc>
                        <a:spcBef>
                          <a:spcPts val="725"/>
                        </a:spcBef>
                        <a:tabLst>
                          <a:tab pos="1351915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5.00</a:t>
                      </a:r>
                      <a:r>
                        <a:rPr sz="2000" b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500" b="1" spc="-44" baseline="-4629" dirty="0">
                          <a:latin typeface="Cambria"/>
                          <a:cs typeface="Cambria"/>
                        </a:rPr>
                        <a:t>√</a:t>
                      </a:r>
                      <a:r>
                        <a:rPr sz="4500" b="1" u="heavy" spc="-44" baseline="25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3000" b="1" u="heavy" baseline="37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3000" b="1" u="heavy" spc="352" baseline="37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3000" baseline="37500">
                        <a:latin typeface="Times New Roman"/>
                        <a:cs typeface="Times New Roman"/>
                      </a:endParaRPr>
                    </a:p>
                    <a:p>
                      <a:pPr marL="1250950">
                        <a:lnSpc>
                          <a:spcPts val="1650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20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465">
                <a:tc>
                  <a:txBody>
                    <a:bodyPr/>
                    <a:lstStyle/>
                    <a:p>
                      <a:pPr marL="91440" marR="1403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700" b="1" dirty="0">
                          <a:latin typeface="Times New Roman"/>
                          <a:cs typeface="Times New Roman"/>
                        </a:rPr>
                        <a:t>Webs</a:t>
                      </a:r>
                      <a:r>
                        <a:rPr sz="17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7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Rectangular</a:t>
                      </a:r>
                      <a:r>
                        <a:rPr sz="17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HSS and </a:t>
                      </a:r>
                      <a:r>
                        <a:rPr sz="1700" b="1" spc="-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spc="-5" dirty="0">
                          <a:latin typeface="Times New Roman"/>
                          <a:cs typeface="Times New Roman"/>
                        </a:rPr>
                        <a:t>Boxes</a:t>
                      </a:r>
                      <a:r>
                        <a:rPr sz="17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7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Uniform</a:t>
                      </a:r>
                      <a:r>
                        <a:rPr sz="17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dirty="0">
                          <a:latin typeface="Times New Roman"/>
                          <a:cs typeface="Times New Roman"/>
                        </a:rPr>
                        <a:t>Thickness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h/t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ts val="2625"/>
                        </a:lnSpc>
                        <a:spcBef>
                          <a:spcPts val="122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3.00</a:t>
                      </a:r>
                      <a:r>
                        <a:rPr sz="2000" b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500" b="1" baseline="3703" dirty="0">
                          <a:latin typeface="Cambria"/>
                          <a:cs typeface="Cambria"/>
                        </a:rPr>
                        <a:t>√</a:t>
                      </a:r>
                      <a:r>
                        <a:rPr sz="4500" b="1" u="heavy" spc="1770" baseline="33333" dirty="0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sz="3000" b="1" u="heavy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3000" b="1" u="heavy" spc="-97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3000" baseline="50000">
                        <a:latin typeface="Times New Roman"/>
                        <a:cs typeface="Times New Roman"/>
                      </a:endParaRPr>
                    </a:p>
                    <a:p>
                      <a:pPr marL="1293495">
                        <a:lnSpc>
                          <a:spcPts val="1425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5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ts val="2625"/>
                        </a:lnSpc>
                        <a:spcBef>
                          <a:spcPts val="1225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000" b="1" spc="5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000" b="1" dirty="0">
                          <a:latin typeface="Times New Roman"/>
                          <a:cs typeface="Times New Roman"/>
                        </a:rPr>
                        <a:t>70</a:t>
                      </a:r>
                      <a:r>
                        <a:rPr sz="2000" b="1" spc="-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500" b="1" baseline="3703" dirty="0">
                          <a:latin typeface="Cambria"/>
                          <a:cs typeface="Cambria"/>
                        </a:rPr>
                        <a:t>√</a:t>
                      </a:r>
                      <a:r>
                        <a:rPr sz="4500" b="1" spc="-135" baseline="3703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3000" b="1" u="heavy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3000" b="1" u="heavy" spc="-262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u="heavy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3000" b="1" u="heavy" spc="-104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3000" baseline="50000">
                        <a:latin typeface="Times New Roman"/>
                        <a:cs typeface="Times New Roman"/>
                      </a:endParaRPr>
                    </a:p>
                    <a:p>
                      <a:pPr marL="1265555">
                        <a:lnSpc>
                          <a:spcPts val="1425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5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ts val="2625"/>
                        </a:lnSpc>
                        <a:spcBef>
                          <a:spcPts val="1225"/>
                        </a:spcBef>
                        <a:tabLst>
                          <a:tab pos="1351915" algn="l"/>
                        </a:tabLst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5.70</a:t>
                      </a:r>
                      <a:r>
                        <a:rPr sz="2000" b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4500" b="1" baseline="3703" dirty="0">
                          <a:latin typeface="Cambria"/>
                          <a:cs typeface="Cambria"/>
                        </a:rPr>
                        <a:t>√</a:t>
                      </a:r>
                      <a:r>
                        <a:rPr sz="4500" b="1" u="heavy" baseline="33333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3000" b="1" u="heavy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3000" b="1" u="heavy" spc="352" baseline="500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3000" baseline="50000">
                        <a:latin typeface="Times New Roman"/>
                        <a:cs typeface="Times New Roman"/>
                      </a:endParaRPr>
                    </a:p>
                    <a:p>
                      <a:pPr marL="1250950">
                        <a:lnSpc>
                          <a:spcPts val="1425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5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22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Round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HSS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1930"/>
                        </a:spcBef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D/t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451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75565" algn="ctr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913765" algn="l"/>
                        </a:tabLst>
                      </a:pP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spc="-27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0.09E	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0.31E</a:t>
                      </a:r>
                      <a:r>
                        <a:rPr sz="2000" b="1" u="heavy" spc="-25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48640">
                        <a:lnSpc>
                          <a:spcPts val="2350"/>
                        </a:lnSpc>
                        <a:spcBef>
                          <a:spcPts val="280"/>
                        </a:spcBef>
                      </a:pP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0.31E</a:t>
                      </a:r>
                      <a:r>
                        <a:rPr sz="2000" b="1" u="heavy" spc="24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R="41910" algn="ctr">
                        <a:lnSpc>
                          <a:spcPts val="2350"/>
                        </a:lnSpc>
                      </a:pPr>
                      <a:r>
                        <a:rPr sz="20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y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143000" y="5482932"/>
            <a:ext cx="10363200" cy="689610"/>
          </a:xfrm>
          <a:custGeom>
            <a:avLst/>
            <a:gdLst/>
            <a:ahLst/>
            <a:cxnLst/>
            <a:rect l="l" t="t" r="r" b="b"/>
            <a:pathLst>
              <a:path w="10363200" h="689610">
                <a:moveTo>
                  <a:pt x="6217907" y="0"/>
                </a:moveTo>
                <a:lnTo>
                  <a:pt x="4145280" y="0"/>
                </a:lnTo>
                <a:lnTo>
                  <a:pt x="3048000" y="0"/>
                </a:lnTo>
                <a:lnTo>
                  <a:pt x="0" y="0"/>
                </a:lnTo>
                <a:lnTo>
                  <a:pt x="0" y="689267"/>
                </a:lnTo>
                <a:lnTo>
                  <a:pt x="3048000" y="689267"/>
                </a:lnTo>
                <a:lnTo>
                  <a:pt x="4145280" y="689267"/>
                </a:lnTo>
                <a:lnTo>
                  <a:pt x="6217907" y="689267"/>
                </a:lnTo>
                <a:lnTo>
                  <a:pt x="6217907" y="0"/>
                </a:lnTo>
                <a:close/>
              </a:path>
              <a:path w="10363200" h="689610">
                <a:moveTo>
                  <a:pt x="10363200" y="0"/>
                </a:moveTo>
                <a:lnTo>
                  <a:pt x="8290560" y="0"/>
                </a:lnTo>
                <a:lnTo>
                  <a:pt x="6217920" y="0"/>
                </a:lnTo>
                <a:lnTo>
                  <a:pt x="6217920" y="689267"/>
                </a:lnTo>
                <a:lnTo>
                  <a:pt x="8290560" y="689267"/>
                </a:lnTo>
                <a:lnTo>
                  <a:pt x="10363200" y="689267"/>
                </a:lnTo>
                <a:lnTo>
                  <a:pt x="10363200" y="0"/>
                </a:lnTo>
                <a:close/>
              </a:path>
            </a:pathLst>
          </a:custGeom>
          <a:solidFill>
            <a:srgbClr val="D0D7E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2796" y="1514602"/>
            <a:ext cx="44913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5" dirty="0">
                <a:solidFill>
                  <a:srgbClr val="D25200"/>
                </a:solidFill>
                <a:latin typeface="Arial"/>
                <a:cs typeface="Arial"/>
              </a:rPr>
              <a:t>AISC</a:t>
            </a:r>
            <a:r>
              <a:rPr sz="2800" b="1" spc="-114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DESIGN</a:t>
            </a:r>
            <a:r>
              <a:rPr sz="2800" b="1" spc="-9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PROVISIONS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957576" y="2362073"/>
            <a:ext cx="5882005" cy="2582545"/>
            <a:chOff x="2957576" y="2362073"/>
            <a:chExt cx="5882005" cy="2582545"/>
          </a:xfrm>
        </p:grpSpPr>
        <p:sp>
          <p:nvSpPr>
            <p:cNvPr id="5" name="object 5"/>
            <p:cNvSpPr/>
            <p:nvPr/>
          </p:nvSpPr>
          <p:spPr>
            <a:xfrm>
              <a:off x="2957576" y="2362072"/>
              <a:ext cx="5882005" cy="2582545"/>
            </a:xfrm>
            <a:custGeom>
              <a:avLst/>
              <a:gdLst/>
              <a:ahLst/>
              <a:cxnLst/>
              <a:rect l="l" t="t" r="r" b="b"/>
              <a:pathLst>
                <a:path w="5882005" h="2582545">
                  <a:moveTo>
                    <a:pt x="5881624" y="2516251"/>
                  </a:moveTo>
                  <a:lnTo>
                    <a:pt x="5767959" y="2449957"/>
                  </a:lnTo>
                  <a:lnTo>
                    <a:pt x="5759196" y="2452243"/>
                  </a:lnTo>
                  <a:lnTo>
                    <a:pt x="5755259" y="2459101"/>
                  </a:lnTo>
                  <a:lnTo>
                    <a:pt x="5751322" y="2465832"/>
                  </a:lnTo>
                  <a:lnTo>
                    <a:pt x="5753608" y="2474595"/>
                  </a:lnTo>
                  <a:lnTo>
                    <a:pt x="5800471" y="2502014"/>
                  </a:lnTo>
                  <a:lnTo>
                    <a:pt x="28892" y="2500388"/>
                  </a:lnTo>
                  <a:lnTo>
                    <a:pt x="102273" y="81699"/>
                  </a:lnTo>
                  <a:lnTo>
                    <a:pt x="124460" y="122428"/>
                  </a:lnTo>
                  <a:lnTo>
                    <a:pt x="128143" y="129413"/>
                  </a:lnTo>
                  <a:lnTo>
                    <a:pt x="136779" y="131953"/>
                  </a:lnTo>
                  <a:lnTo>
                    <a:pt x="150749" y="124333"/>
                  </a:lnTo>
                  <a:lnTo>
                    <a:pt x="153289" y="115697"/>
                  </a:lnTo>
                  <a:lnTo>
                    <a:pt x="149479" y="108839"/>
                  </a:lnTo>
                  <a:lnTo>
                    <a:pt x="105575" y="27940"/>
                  </a:lnTo>
                  <a:lnTo>
                    <a:pt x="90424" y="0"/>
                  </a:lnTo>
                  <a:lnTo>
                    <a:pt x="20701" y="111760"/>
                  </a:lnTo>
                  <a:lnTo>
                    <a:pt x="22733" y="120523"/>
                  </a:lnTo>
                  <a:lnTo>
                    <a:pt x="29464" y="124714"/>
                  </a:lnTo>
                  <a:lnTo>
                    <a:pt x="36068" y="128905"/>
                  </a:lnTo>
                  <a:lnTo>
                    <a:pt x="44958" y="126873"/>
                  </a:lnTo>
                  <a:lnTo>
                    <a:pt x="73698" y="80822"/>
                  </a:lnTo>
                  <a:lnTo>
                    <a:pt x="0" y="2514346"/>
                  </a:lnTo>
                  <a:lnTo>
                    <a:pt x="14224" y="2514727"/>
                  </a:lnTo>
                  <a:lnTo>
                    <a:pt x="14224" y="2528951"/>
                  </a:lnTo>
                  <a:lnTo>
                    <a:pt x="5800458" y="2530589"/>
                  </a:lnTo>
                  <a:lnTo>
                    <a:pt x="5853430" y="2530602"/>
                  </a:lnTo>
                  <a:lnTo>
                    <a:pt x="5800433" y="2530602"/>
                  </a:lnTo>
                  <a:lnTo>
                    <a:pt x="5753608" y="2557907"/>
                  </a:lnTo>
                  <a:lnTo>
                    <a:pt x="5751322" y="2566670"/>
                  </a:lnTo>
                  <a:lnTo>
                    <a:pt x="5755259" y="2573528"/>
                  </a:lnTo>
                  <a:lnTo>
                    <a:pt x="5759196" y="2580259"/>
                  </a:lnTo>
                  <a:lnTo>
                    <a:pt x="5767959" y="2582545"/>
                  </a:lnTo>
                  <a:lnTo>
                    <a:pt x="5857037" y="2530602"/>
                  </a:lnTo>
                  <a:lnTo>
                    <a:pt x="5881624" y="25162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24400" y="3048762"/>
              <a:ext cx="1905" cy="1828800"/>
            </a:xfrm>
            <a:custGeom>
              <a:avLst/>
              <a:gdLst/>
              <a:ahLst/>
              <a:cxnLst/>
              <a:rect l="l" t="t" r="r" b="b"/>
              <a:pathLst>
                <a:path w="1904" h="1828800">
                  <a:moveTo>
                    <a:pt x="1650" y="0"/>
                  </a:moveTo>
                  <a:lnTo>
                    <a:pt x="0" y="1828800"/>
                  </a:lnTo>
                </a:path>
              </a:pathLst>
            </a:custGeom>
            <a:ln w="28575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86729" y="3759581"/>
              <a:ext cx="2371725" cy="1118235"/>
            </a:xfrm>
            <a:custGeom>
              <a:avLst/>
              <a:gdLst/>
              <a:ahLst/>
              <a:cxnLst/>
              <a:rect l="l" t="t" r="r" b="b"/>
              <a:pathLst>
                <a:path w="2371725" h="1118235">
                  <a:moveTo>
                    <a:pt x="0" y="0"/>
                  </a:moveTo>
                  <a:lnTo>
                    <a:pt x="8509" y="1117981"/>
                  </a:lnTo>
                </a:path>
                <a:path w="2371725" h="1118235">
                  <a:moveTo>
                    <a:pt x="2371471" y="385064"/>
                  </a:moveTo>
                  <a:lnTo>
                    <a:pt x="2370709" y="1071753"/>
                  </a:lnTo>
                </a:path>
              </a:pathLst>
            </a:custGeom>
            <a:ln w="28575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48000" y="3048000"/>
              <a:ext cx="1676400" cy="1905"/>
            </a:xfrm>
            <a:custGeom>
              <a:avLst/>
              <a:gdLst/>
              <a:ahLst/>
              <a:cxnLst/>
              <a:rect l="l" t="t" r="r" b="b"/>
              <a:pathLst>
                <a:path w="1676400" h="1905">
                  <a:moveTo>
                    <a:pt x="1676400" y="1650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24400" y="3048000"/>
              <a:ext cx="3733800" cy="1150620"/>
            </a:xfrm>
            <a:custGeom>
              <a:avLst/>
              <a:gdLst/>
              <a:ahLst/>
              <a:cxnLst/>
              <a:rect l="l" t="t" r="r" b="b"/>
              <a:pathLst>
                <a:path w="3733800" h="1150620">
                  <a:moveTo>
                    <a:pt x="0" y="0"/>
                  </a:moveTo>
                  <a:lnTo>
                    <a:pt x="36976" y="33811"/>
                  </a:lnTo>
                  <a:lnTo>
                    <a:pt x="74073" y="67533"/>
                  </a:lnTo>
                  <a:lnTo>
                    <a:pt x="111408" y="101080"/>
                  </a:lnTo>
                  <a:lnTo>
                    <a:pt x="149101" y="134368"/>
                  </a:lnTo>
                  <a:lnTo>
                    <a:pt x="187272" y="167312"/>
                  </a:lnTo>
                  <a:lnTo>
                    <a:pt x="226040" y="199825"/>
                  </a:lnTo>
                  <a:lnTo>
                    <a:pt x="265525" y="231822"/>
                  </a:lnTo>
                  <a:lnTo>
                    <a:pt x="305845" y="263219"/>
                  </a:lnTo>
                  <a:lnTo>
                    <a:pt x="347121" y="293930"/>
                  </a:lnTo>
                  <a:lnTo>
                    <a:pt x="389471" y="323870"/>
                  </a:lnTo>
                  <a:lnTo>
                    <a:pt x="433016" y="352953"/>
                  </a:lnTo>
                  <a:lnTo>
                    <a:pt x="477873" y="381095"/>
                  </a:lnTo>
                  <a:lnTo>
                    <a:pt x="524164" y="408210"/>
                  </a:lnTo>
                  <a:lnTo>
                    <a:pt x="572008" y="434213"/>
                  </a:lnTo>
                  <a:lnTo>
                    <a:pt x="612635" y="454746"/>
                  </a:lnTo>
                  <a:lnTo>
                    <a:pt x="654330" y="474512"/>
                  </a:lnTo>
                  <a:lnTo>
                    <a:pt x="697025" y="493560"/>
                  </a:lnTo>
                  <a:lnTo>
                    <a:pt x="740654" y="511936"/>
                  </a:lnTo>
                  <a:lnTo>
                    <a:pt x="785148" y="529690"/>
                  </a:lnTo>
                  <a:lnTo>
                    <a:pt x="830442" y="546868"/>
                  </a:lnTo>
                  <a:lnTo>
                    <a:pt x="876469" y="563519"/>
                  </a:lnTo>
                  <a:lnTo>
                    <a:pt x="923162" y="579691"/>
                  </a:lnTo>
                  <a:lnTo>
                    <a:pt x="970453" y="595432"/>
                  </a:lnTo>
                  <a:lnTo>
                    <a:pt x="1018277" y="610789"/>
                  </a:lnTo>
                  <a:lnTo>
                    <a:pt x="1066566" y="625811"/>
                  </a:lnTo>
                  <a:lnTo>
                    <a:pt x="1115254" y="640545"/>
                  </a:lnTo>
                  <a:lnTo>
                    <a:pt x="1164273" y="655040"/>
                  </a:lnTo>
                  <a:lnTo>
                    <a:pt x="1213557" y="669343"/>
                  </a:lnTo>
                  <a:lnTo>
                    <a:pt x="1263039" y="683502"/>
                  </a:lnTo>
                  <a:lnTo>
                    <a:pt x="1312651" y="697565"/>
                  </a:lnTo>
                  <a:lnTo>
                    <a:pt x="1362328" y="711581"/>
                  </a:lnTo>
                </a:path>
                <a:path w="3733800" h="1150620">
                  <a:moveTo>
                    <a:pt x="1327912" y="694055"/>
                  </a:moveTo>
                  <a:lnTo>
                    <a:pt x="1370072" y="718948"/>
                  </a:lnTo>
                  <a:lnTo>
                    <a:pt x="1412282" y="743778"/>
                  </a:lnTo>
                  <a:lnTo>
                    <a:pt x="1454595" y="768479"/>
                  </a:lnTo>
                  <a:lnTo>
                    <a:pt x="1497062" y="792985"/>
                  </a:lnTo>
                  <a:lnTo>
                    <a:pt x="1539735" y="817232"/>
                  </a:lnTo>
                  <a:lnTo>
                    <a:pt x="1582666" y="841155"/>
                  </a:lnTo>
                  <a:lnTo>
                    <a:pt x="1625906" y="864687"/>
                  </a:lnTo>
                  <a:lnTo>
                    <a:pt x="1669508" y="887764"/>
                  </a:lnTo>
                  <a:lnTo>
                    <a:pt x="1713524" y="910320"/>
                  </a:lnTo>
                  <a:lnTo>
                    <a:pt x="1758004" y="932291"/>
                  </a:lnTo>
                  <a:lnTo>
                    <a:pt x="1803003" y="953611"/>
                  </a:lnTo>
                  <a:lnTo>
                    <a:pt x="1848570" y="974214"/>
                  </a:lnTo>
                  <a:lnTo>
                    <a:pt x="1894758" y="994036"/>
                  </a:lnTo>
                  <a:lnTo>
                    <a:pt x="1941619" y="1013010"/>
                  </a:lnTo>
                  <a:lnTo>
                    <a:pt x="1989205" y="1031073"/>
                  </a:lnTo>
                  <a:lnTo>
                    <a:pt x="2037568" y="1048158"/>
                  </a:lnTo>
                  <a:lnTo>
                    <a:pt x="2086759" y="1064201"/>
                  </a:lnTo>
                  <a:lnTo>
                    <a:pt x="2136831" y="1079136"/>
                  </a:lnTo>
                  <a:lnTo>
                    <a:pt x="2187835" y="1092897"/>
                  </a:lnTo>
                  <a:lnTo>
                    <a:pt x="2239823" y="1105420"/>
                  </a:lnTo>
                  <a:lnTo>
                    <a:pt x="2292847" y="1116639"/>
                  </a:lnTo>
                  <a:lnTo>
                    <a:pt x="2346959" y="1126489"/>
                  </a:lnTo>
                  <a:lnTo>
                    <a:pt x="2732853" y="1150115"/>
                  </a:lnTo>
                  <a:lnTo>
                    <a:pt x="3190779" y="1136713"/>
                  </a:lnTo>
                  <a:lnTo>
                    <a:pt x="3573506" y="1110738"/>
                  </a:lnTo>
                  <a:lnTo>
                    <a:pt x="3733800" y="1096645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48000" y="3657600"/>
              <a:ext cx="3004820" cy="84455"/>
            </a:xfrm>
            <a:custGeom>
              <a:avLst/>
              <a:gdLst/>
              <a:ahLst/>
              <a:cxnLst/>
              <a:rect l="l" t="t" r="r" b="b"/>
              <a:pathLst>
                <a:path w="3004820" h="84454">
                  <a:moveTo>
                    <a:pt x="3004312" y="84455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86400" y="2962655"/>
              <a:ext cx="2369185" cy="1231265"/>
            </a:xfrm>
            <a:custGeom>
              <a:avLst/>
              <a:gdLst/>
              <a:ahLst/>
              <a:cxnLst/>
              <a:rect l="l" t="t" r="r" b="b"/>
              <a:pathLst>
                <a:path w="2369184" h="1231264">
                  <a:moveTo>
                    <a:pt x="391922" y="18288"/>
                  </a:moveTo>
                  <a:lnTo>
                    <a:pt x="370078" y="0"/>
                  </a:lnTo>
                  <a:lnTo>
                    <a:pt x="40982" y="394843"/>
                  </a:lnTo>
                  <a:lnTo>
                    <a:pt x="48641" y="349123"/>
                  </a:lnTo>
                  <a:lnTo>
                    <a:pt x="49911" y="341376"/>
                  </a:lnTo>
                  <a:lnTo>
                    <a:pt x="44704" y="334010"/>
                  </a:lnTo>
                  <a:lnTo>
                    <a:pt x="36957" y="332613"/>
                  </a:lnTo>
                  <a:lnTo>
                    <a:pt x="29210" y="331343"/>
                  </a:lnTo>
                  <a:lnTo>
                    <a:pt x="21844" y="336550"/>
                  </a:lnTo>
                  <a:lnTo>
                    <a:pt x="20447" y="344424"/>
                  </a:lnTo>
                  <a:lnTo>
                    <a:pt x="0" y="466344"/>
                  </a:lnTo>
                  <a:lnTo>
                    <a:pt x="34683" y="453771"/>
                  </a:lnTo>
                  <a:lnTo>
                    <a:pt x="123698" y="421513"/>
                  </a:lnTo>
                  <a:lnTo>
                    <a:pt x="127508" y="413258"/>
                  </a:lnTo>
                  <a:lnTo>
                    <a:pt x="122174" y="398526"/>
                  </a:lnTo>
                  <a:lnTo>
                    <a:pt x="113919" y="394589"/>
                  </a:lnTo>
                  <a:lnTo>
                    <a:pt x="106553" y="397383"/>
                  </a:lnTo>
                  <a:lnTo>
                    <a:pt x="62890" y="413181"/>
                  </a:lnTo>
                  <a:lnTo>
                    <a:pt x="391922" y="18288"/>
                  </a:lnTo>
                  <a:close/>
                </a:path>
                <a:path w="2369184" h="1231264">
                  <a:moveTo>
                    <a:pt x="2369185" y="859790"/>
                  </a:moveTo>
                  <a:lnTo>
                    <a:pt x="2355215" y="834898"/>
                  </a:lnTo>
                  <a:lnTo>
                    <a:pt x="1740344" y="1176426"/>
                  </a:lnTo>
                  <a:lnTo>
                    <a:pt x="1764030" y="1136523"/>
                  </a:lnTo>
                  <a:lnTo>
                    <a:pt x="1768094" y="1129792"/>
                  </a:lnTo>
                  <a:lnTo>
                    <a:pt x="1765808" y="1121029"/>
                  </a:lnTo>
                  <a:lnTo>
                    <a:pt x="1752346" y="1112901"/>
                  </a:lnTo>
                  <a:lnTo>
                    <a:pt x="1743583" y="1115187"/>
                  </a:lnTo>
                  <a:lnTo>
                    <a:pt x="1739519" y="1121918"/>
                  </a:lnTo>
                  <a:lnTo>
                    <a:pt x="1676400" y="1228344"/>
                  </a:lnTo>
                  <a:lnTo>
                    <a:pt x="1807972" y="1231138"/>
                  </a:lnTo>
                  <a:lnTo>
                    <a:pt x="1812201" y="1227074"/>
                  </a:lnTo>
                  <a:lnTo>
                    <a:pt x="1814449" y="1224915"/>
                  </a:lnTo>
                  <a:lnTo>
                    <a:pt x="1814576" y="1217041"/>
                  </a:lnTo>
                  <a:lnTo>
                    <a:pt x="1814830" y="1209040"/>
                  </a:lnTo>
                  <a:lnTo>
                    <a:pt x="1808480" y="1202563"/>
                  </a:lnTo>
                  <a:lnTo>
                    <a:pt x="1754187" y="1201432"/>
                  </a:lnTo>
                  <a:lnTo>
                    <a:pt x="2369185" y="8597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756528" y="2484881"/>
            <a:ext cx="12795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1" spc="-5" dirty="0">
                <a:latin typeface="Times New Roman"/>
                <a:cs typeface="Times New Roman"/>
              </a:rPr>
              <a:t>P</a:t>
            </a:r>
            <a:r>
              <a:rPr sz="1800" b="1" spc="-5" dirty="0">
                <a:latin typeface="Times New Roman"/>
                <a:cs typeface="Times New Roman"/>
              </a:rPr>
              <a:t>no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</a:t>
            </a:r>
            <a:r>
              <a:rPr sz="1800" b="1" spc="-5" dirty="0">
                <a:latin typeface="Times New Roman"/>
                <a:cs typeface="Times New Roman"/>
              </a:rPr>
              <a:t>p</a:t>
            </a:r>
            <a:r>
              <a:rPr sz="1800" b="1" spc="114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-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94829" y="2231262"/>
            <a:ext cx="9753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1" spc="-5" dirty="0">
                <a:latin typeface="Times New Roman"/>
                <a:cs typeface="Times New Roman"/>
              </a:rPr>
              <a:t>P</a:t>
            </a:r>
            <a:r>
              <a:rPr sz="1800" b="1" spc="-5" dirty="0">
                <a:latin typeface="Times New Roman"/>
                <a:cs typeface="Times New Roman"/>
              </a:rPr>
              <a:t>p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–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</a:t>
            </a:r>
            <a:r>
              <a:rPr sz="1800" b="1" spc="-5" dirty="0">
                <a:latin typeface="Times New Roman"/>
                <a:cs typeface="Times New Roman"/>
              </a:rPr>
              <a:t>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086600" y="2743201"/>
            <a:ext cx="1600200" cy="45720"/>
          </a:xfrm>
          <a:custGeom>
            <a:avLst/>
            <a:gdLst/>
            <a:ahLst/>
            <a:cxnLst/>
            <a:rect l="l" t="t" r="r" b="b"/>
            <a:pathLst>
              <a:path w="1600200" h="45719">
                <a:moveTo>
                  <a:pt x="1600200" y="0"/>
                </a:moveTo>
                <a:lnTo>
                  <a:pt x="0" y="0"/>
                </a:lnTo>
                <a:lnTo>
                  <a:pt x="0" y="45718"/>
                </a:lnTo>
                <a:lnTo>
                  <a:pt x="1600200" y="45718"/>
                </a:lnTo>
                <a:lnTo>
                  <a:pt x="1600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217029" y="2767025"/>
            <a:ext cx="1414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Calibri"/>
                <a:cs typeface="Calibri"/>
              </a:rPr>
              <a:t>λ</a:t>
            </a:r>
            <a:r>
              <a:rPr sz="1800" b="1" dirty="0">
                <a:latin typeface="Times New Roman"/>
                <a:cs typeface="Times New Roman"/>
              </a:rPr>
              <a:t>r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–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Calibri"/>
                <a:cs typeface="Calibri"/>
              </a:rPr>
              <a:t>λ</a:t>
            </a:r>
            <a:r>
              <a:rPr sz="1800" b="1" spc="-10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)</a:t>
            </a:r>
            <a:r>
              <a:rPr sz="2800" spc="-390" dirty="0">
                <a:latin typeface="Times New Roman"/>
                <a:cs typeface="Times New Roman"/>
              </a:rPr>
              <a:t> </a:t>
            </a:r>
            <a:r>
              <a:rPr sz="3000" b="1" baseline="23611" dirty="0">
                <a:latin typeface="Times New Roman"/>
                <a:cs typeface="Times New Roman"/>
              </a:rPr>
              <a:t>2</a:t>
            </a:r>
            <a:endParaRPr sz="3000" baseline="23611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41409" y="2452242"/>
            <a:ext cx="12706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Calibri"/>
                <a:cs typeface="Calibri"/>
              </a:rPr>
              <a:t>λ</a:t>
            </a:r>
            <a:r>
              <a:rPr sz="2400" b="1" spc="-6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–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λ</a:t>
            </a:r>
            <a:r>
              <a:rPr sz="1800" b="1" spc="-15" dirty="0">
                <a:latin typeface="Times New Roman"/>
                <a:cs typeface="Times New Roman"/>
              </a:rPr>
              <a:t>p</a:t>
            </a:r>
            <a:r>
              <a:rPr sz="2800" spc="-15" dirty="0">
                <a:latin typeface="Times New Roman"/>
                <a:cs typeface="Times New Roman"/>
              </a:rPr>
              <a:t>)</a:t>
            </a:r>
            <a:r>
              <a:rPr sz="3000" b="1" spc="-22" baseline="37500" dirty="0">
                <a:latin typeface="Times New Roman"/>
                <a:cs typeface="Times New Roman"/>
              </a:rPr>
              <a:t>2</a:t>
            </a:r>
            <a:endParaRPr sz="3000" baseline="37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79033" y="4907102"/>
            <a:ext cx="26962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66950" algn="l"/>
              </a:tabLst>
            </a:pPr>
            <a:r>
              <a:rPr sz="1800" b="1" dirty="0">
                <a:latin typeface="Calibri"/>
                <a:cs typeface="Calibri"/>
              </a:rPr>
              <a:t>λ</a:t>
            </a:r>
            <a:r>
              <a:rPr sz="1600" b="1" spc="-5" dirty="0">
                <a:latin typeface="Times New Roman"/>
                <a:cs typeface="Times New Roman"/>
              </a:rPr>
              <a:t>r	</a:t>
            </a:r>
            <a:r>
              <a:rPr sz="2700" b="1" baseline="3086" dirty="0">
                <a:latin typeface="Calibri"/>
                <a:cs typeface="Calibri"/>
              </a:rPr>
              <a:t>M</a:t>
            </a:r>
            <a:r>
              <a:rPr sz="2700" b="1" spc="-30" baseline="3086" dirty="0">
                <a:latin typeface="Calibri"/>
                <a:cs typeface="Calibri"/>
              </a:rPr>
              <a:t>a</a:t>
            </a:r>
            <a:r>
              <a:rPr sz="2700" b="1" baseline="3086" dirty="0">
                <a:latin typeface="Calibri"/>
                <a:cs typeface="Calibri"/>
              </a:rPr>
              <a:t>x</a:t>
            </a:r>
            <a:endParaRPr sz="2700" baseline="3086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37484" y="2277407"/>
            <a:ext cx="250190" cy="27508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9"/>
              </a:lnSpc>
            </a:pPr>
            <a:r>
              <a:rPr sz="1600" b="1" spc="-5" dirty="0">
                <a:latin typeface="Times New Roman"/>
                <a:cs typeface="Times New Roman"/>
              </a:rPr>
              <a:t>Nominal</a:t>
            </a:r>
            <a:r>
              <a:rPr sz="1600" b="1" spc="40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Section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Strength,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Pno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93594" y="2698074"/>
            <a:ext cx="309245" cy="1040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1200"/>
              </a:lnSpc>
              <a:spcBef>
                <a:spcPts val="100"/>
              </a:spcBef>
            </a:pPr>
            <a:r>
              <a:rPr sz="2200" b="1" spc="-5" dirty="0">
                <a:latin typeface="Times New Roman"/>
                <a:cs typeface="Times New Roman"/>
              </a:rPr>
              <a:t>P</a:t>
            </a:r>
            <a:r>
              <a:rPr sz="1600" b="1" spc="-5" dirty="0">
                <a:latin typeface="Times New Roman"/>
                <a:cs typeface="Times New Roman"/>
              </a:rPr>
              <a:t>p  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r>
              <a:rPr sz="1600" b="1" spc="-5" dirty="0">
                <a:latin typeface="Times New Roman"/>
                <a:cs typeface="Times New Roman"/>
              </a:rPr>
              <a:t>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79394" y="4799638"/>
            <a:ext cx="1725295" cy="784860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R="173355" algn="r">
              <a:lnSpc>
                <a:spcPct val="100000"/>
              </a:lnSpc>
              <a:spcBef>
                <a:spcPts val="850"/>
              </a:spcBef>
            </a:pPr>
            <a:r>
              <a:rPr sz="2000" b="1" spc="-5" dirty="0">
                <a:latin typeface="Calibri"/>
                <a:cs typeface="Calibri"/>
              </a:rPr>
              <a:t>λ</a:t>
            </a:r>
            <a:r>
              <a:rPr sz="1600" b="1" spc="-5" dirty="0">
                <a:latin typeface="Times New Roman"/>
                <a:cs typeface="Times New Roman"/>
              </a:rPr>
              <a:t>p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800" b="1" spc="-50" dirty="0">
                <a:latin typeface="Times New Roman"/>
                <a:cs typeface="Times New Roman"/>
              </a:rPr>
              <a:t>Tube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Slenderness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60194" y="5479791"/>
            <a:ext cx="7247255" cy="81026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31900">
              <a:lnSpc>
                <a:spcPct val="100000"/>
              </a:lnSpc>
              <a:spcBef>
                <a:spcPts val="720"/>
              </a:spcBef>
            </a:pPr>
            <a:r>
              <a:rPr sz="1800" b="1" dirty="0">
                <a:latin typeface="Times New Roman"/>
                <a:cs typeface="Times New Roman"/>
              </a:rPr>
              <a:t>Limits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per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35" dirty="0">
                <a:latin typeface="Times New Roman"/>
                <a:cs typeface="Times New Roman"/>
              </a:rPr>
              <a:t>Table</a:t>
            </a:r>
            <a:r>
              <a:rPr sz="1800" b="1" spc="-5" dirty="0">
                <a:latin typeface="Times New Roman"/>
                <a:cs typeface="Times New Roman"/>
              </a:rPr>
              <a:t> 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1.4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(a), </a:t>
            </a:r>
            <a:r>
              <a:rPr sz="1800" b="1" spc="-5" dirty="0">
                <a:latin typeface="Times New Roman"/>
                <a:cs typeface="Times New Roman"/>
              </a:rPr>
              <a:t>b/t</a:t>
            </a:r>
            <a:r>
              <a:rPr sz="1800" b="1" dirty="0">
                <a:latin typeface="Times New Roman"/>
                <a:cs typeface="Times New Roman"/>
              </a:rPr>
              <a:t> or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D/t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Fig</a:t>
            </a:r>
            <a:r>
              <a:rPr sz="2200" b="1" spc="1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.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C.I2.1.</a:t>
            </a:r>
            <a:r>
              <a:rPr sz="2200" b="1" spc="-1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Nominal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axial</a:t>
            </a:r>
            <a:r>
              <a:rPr sz="2200" b="1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1811B3"/>
                </a:solidFill>
                <a:latin typeface="Times New Roman"/>
                <a:cs typeface="Times New Roman"/>
              </a:rPr>
              <a:t>strength,</a:t>
            </a:r>
            <a:r>
              <a:rPr sz="2200" b="1" spc="5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Pno</a:t>
            </a:r>
            <a:r>
              <a:rPr sz="2200" b="1" spc="15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vs. HSS</a:t>
            </a:r>
            <a:r>
              <a:rPr sz="2200" b="1" spc="20" dirty="0">
                <a:solidFill>
                  <a:srgbClr val="1811B3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811B3"/>
                </a:solidFill>
                <a:latin typeface="Times New Roman"/>
                <a:cs typeface="Times New Roman"/>
              </a:rPr>
              <a:t>slenderness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888471" y="3676650"/>
            <a:ext cx="21653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45" dirty="0">
                <a:latin typeface="Cambria Math"/>
                <a:cs typeface="Cambria Math"/>
              </a:rPr>
              <a:t>𝐸</a:t>
            </a:r>
            <a:r>
              <a:rPr sz="1300" spc="140" dirty="0">
                <a:latin typeface="Cambria Math"/>
                <a:cs typeface="Cambria Math"/>
              </a:rPr>
              <a:t>𝑐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0899647" y="3668521"/>
            <a:ext cx="195580" cy="15240"/>
          </a:xfrm>
          <a:custGeom>
            <a:avLst/>
            <a:gdLst/>
            <a:ahLst/>
            <a:cxnLst/>
            <a:rect l="l" t="t" r="r" b="b"/>
            <a:pathLst>
              <a:path w="195579" h="15239">
                <a:moveTo>
                  <a:pt x="195072" y="0"/>
                </a:moveTo>
                <a:lnTo>
                  <a:pt x="0" y="0"/>
                </a:lnTo>
                <a:lnTo>
                  <a:pt x="0" y="15239"/>
                </a:lnTo>
                <a:lnTo>
                  <a:pt x="195072" y="15239"/>
                </a:lnTo>
                <a:lnTo>
                  <a:pt x="1950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004809" y="3427857"/>
            <a:ext cx="3225800" cy="3733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132080" algn="r">
              <a:lnSpc>
                <a:spcPts val="1060"/>
              </a:lnSpc>
              <a:spcBef>
                <a:spcPts val="120"/>
              </a:spcBef>
            </a:pPr>
            <a:r>
              <a:rPr sz="1300" spc="30" dirty="0">
                <a:latin typeface="Cambria Math"/>
                <a:cs typeface="Cambria Math"/>
              </a:rPr>
              <a:t>𝐸𝑠</a:t>
            </a:r>
            <a:endParaRPr sz="1300" dirty="0">
              <a:latin typeface="Cambria Math"/>
              <a:cs typeface="Cambria Math"/>
            </a:endParaRPr>
          </a:p>
          <a:p>
            <a:pPr marL="12700">
              <a:lnSpc>
                <a:spcPts val="1660"/>
              </a:lnSpc>
              <a:tabLst>
                <a:tab pos="3142615" algn="l"/>
              </a:tabLst>
            </a:pPr>
            <a:r>
              <a:rPr spc="-10" dirty="0">
                <a:latin typeface="Calibri"/>
                <a:cs typeface="Calibri"/>
              </a:rPr>
              <a:t>P</a:t>
            </a:r>
            <a:r>
              <a:rPr spc="-5" dirty="0">
                <a:latin typeface="Calibri"/>
                <a:cs typeface="Calibri"/>
              </a:rPr>
              <a:t>n</a:t>
            </a:r>
            <a:r>
              <a:rPr dirty="0">
                <a:latin typeface="Calibri"/>
                <a:cs typeface="Calibri"/>
              </a:rPr>
              <a:t>o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=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5" dirty="0">
                <a:latin typeface="Calibri"/>
                <a:cs typeface="Calibri"/>
              </a:rPr>
              <a:t>A</a:t>
            </a:r>
            <a:r>
              <a:rPr dirty="0">
                <a:latin typeface="Calibri"/>
                <a:cs typeface="Calibri"/>
              </a:rPr>
              <a:t>s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25" dirty="0">
                <a:latin typeface="Calibri"/>
                <a:cs typeface="Calibri"/>
              </a:rPr>
              <a:t>F</a:t>
            </a:r>
            <a:r>
              <a:rPr spc="-10" dirty="0">
                <a:latin typeface="Calibri"/>
                <a:cs typeface="Calibri"/>
              </a:rPr>
              <a:t>c</a:t>
            </a:r>
            <a:r>
              <a:rPr dirty="0">
                <a:latin typeface="Calibri"/>
                <a:cs typeface="Calibri"/>
              </a:rPr>
              <a:t>r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+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0</a:t>
            </a:r>
            <a:r>
              <a:rPr spc="5" dirty="0">
                <a:latin typeface="Calibri"/>
                <a:cs typeface="Calibri"/>
              </a:rPr>
              <a:t>.</a:t>
            </a:r>
            <a:r>
              <a:rPr dirty="0">
                <a:latin typeface="Calibri"/>
                <a:cs typeface="Calibri"/>
              </a:rPr>
              <a:t>7 </a:t>
            </a:r>
            <a:r>
              <a:rPr spc="95" dirty="0">
                <a:latin typeface="Calibri"/>
                <a:cs typeface="Calibri"/>
              </a:rPr>
              <a:t>f</a:t>
            </a:r>
            <a:r>
              <a:rPr spc="-140" dirty="0">
                <a:latin typeface="Calibri"/>
                <a:cs typeface="Calibri"/>
              </a:rPr>
              <a:t>’</a:t>
            </a:r>
            <a:r>
              <a:rPr dirty="0">
                <a:latin typeface="Calibri"/>
                <a:cs typeface="Calibri"/>
              </a:rPr>
              <a:t>c</a:t>
            </a:r>
            <a:r>
              <a:rPr spc="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( Ac –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Asr	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9812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2180" y="1438402"/>
            <a:ext cx="8022590" cy="3081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95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COMPRESSIVE</a:t>
            </a:r>
            <a:r>
              <a:rPr sz="2800" b="1" spc="-7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STRENGTH </a:t>
            </a:r>
            <a:r>
              <a:rPr sz="2800" b="1" spc="-40" dirty="0">
                <a:solidFill>
                  <a:srgbClr val="D25200"/>
                </a:solidFill>
                <a:latin typeface="Arial"/>
                <a:cs typeface="Arial"/>
              </a:rPr>
              <a:t>OF</a:t>
            </a:r>
            <a:r>
              <a:rPr sz="2800" b="1" spc="-11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D25200"/>
                </a:solidFill>
                <a:latin typeface="Arial"/>
                <a:cs typeface="Arial"/>
              </a:rPr>
              <a:t>CFT</a:t>
            </a:r>
            <a:r>
              <a:rPr sz="2800" b="1" spc="-8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  <a:p>
            <a:pPr marL="290195" marR="5080" indent="2540">
              <a:lnSpc>
                <a:spcPct val="110000"/>
              </a:lnSpc>
              <a:spcBef>
                <a:spcPts val="1525"/>
              </a:spcBef>
              <a:tabLst>
                <a:tab pos="1938655" algn="l"/>
              </a:tabLst>
            </a:pPr>
            <a:r>
              <a:rPr sz="2400" spc="-20" dirty="0">
                <a:latin typeface="Times New Roman"/>
                <a:cs typeface="Times New Roman"/>
              </a:rPr>
              <a:t>The </a:t>
            </a:r>
            <a:r>
              <a:rPr sz="2400" spc="-25" dirty="0">
                <a:latin typeface="Times New Roman"/>
                <a:cs typeface="Times New Roman"/>
              </a:rPr>
              <a:t>available compressive </a:t>
            </a:r>
            <a:r>
              <a:rPr sz="2400" spc="-20" dirty="0">
                <a:latin typeface="Times New Roman"/>
                <a:cs typeface="Times New Roman"/>
              </a:rPr>
              <a:t>strength </a:t>
            </a:r>
            <a:r>
              <a:rPr sz="2400" spc="-15" dirty="0">
                <a:latin typeface="Times New Roman"/>
                <a:cs typeface="Times New Roman"/>
              </a:rPr>
              <a:t>of </a:t>
            </a:r>
            <a:r>
              <a:rPr sz="2400" spc="-20" dirty="0">
                <a:latin typeface="Times New Roman"/>
                <a:cs typeface="Times New Roman"/>
              </a:rPr>
              <a:t>axially loaded doubly 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symmetric</a:t>
            </a:r>
            <a:r>
              <a:rPr sz="2400" spc="-20" dirty="0">
                <a:latin typeface="Times New Roman"/>
                <a:cs typeface="Times New Roman"/>
              </a:rPr>
              <a:t> filled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composite</a:t>
            </a:r>
            <a:r>
              <a:rPr sz="2400" spc="-30" dirty="0">
                <a:latin typeface="Times New Roman"/>
                <a:cs typeface="Times New Roman"/>
              </a:rPr>
              <a:t> members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shall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be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determined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limit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state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of	</a:t>
            </a:r>
            <a:r>
              <a:rPr sz="2400" spc="-25" dirty="0">
                <a:latin typeface="Times New Roman"/>
                <a:cs typeface="Times New Roman"/>
              </a:rPr>
              <a:t>flexural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buckling.</a:t>
            </a:r>
            <a:endParaRPr sz="2400">
              <a:latin typeface="Times New Roman"/>
              <a:cs typeface="Times New Roman"/>
            </a:endParaRPr>
          </a:p>
          <a:p>
            <a:pPr marL="293370">
              <a:lnSpc>
                <a:spcPct val="100000"/>
              </a:lnSpc>
              <a:spcBef>
                <a:spcPts val="490"/>
              </a:spcBef>
            </a:pP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(b)</a:t>
            </a:r>
            <a:r>
              <a:rPr sz="2400" b="1" spc="-4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For</a:t>
            </a:r>
            <a:r>
              <a:rPr sz="2400" b="1" spc="-9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Compact</a:t>
            </a: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  <a:p>
            <a:pPr marL="4126229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no</a:t>
            </a:r>
            <a:r>
              <a:rPr sz="2200" b="1" spc="-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Where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4789" y="4750053"/>
            <a:ext cx="13379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r>
              <a:rPr sz="22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200" b="1" spc="-5" dirty="0">
                <a:latin typeface="Times New Roman"/>
                <a:cs typeface="Times New Roman"/>
              </a:rPr>
              <a:t>y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6954" y="4495545"/>
            <a:ext cx="359917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8264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s</a:t>
            </a:r>
            <a:r>
              <a:rPr sz="2200" b="1" spc="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Calibri"/>
                <a:cs typeface="Calibri"/>
              </a:rPr>
              <a:t>+</a:t>
            </a:r>
            <a:r>
              <a:rPr sz="2400" b="1" spc="6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</a:t>
            </a:r>
            <a:r>
              <a:rPr sz="2200" b="1" dirty="0">
                <a:latin typeface="Times New Roman"/>
                <a:cs typeface="Times New Roman"/>
              </a:rPr>
              <a:t>2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Calibri"/>
                <a:cs typeface="Calibri"/>
              </a:rPr>
              <a:t>‘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r>
              <a:rPr sz="2200" b="1" spc="55" dirty="0">
                <a:latin typeface="Times New Roman"/>
                <a:cs typeface="Times New Roman"/>
              </a:rPr>
              <a:t> </a:t>
            </a:r>
            <a:r>
              <a:rPr sz="4800" spc="-5" dirty="0">
                <a:latin typeface="Times New Roman"/>
                <a:cs typeface="Times New Roman"/>
              </a:rPr>
              <a:t>(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r>
              <a:rPr sz="2200" b="1" spc="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 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200" b="1" spc="-10" dirty="0">
                <a:latin typeface="Times New Roman"/>
                <a:cs typeface="Times New Roman"/>
              </a:rPr>
              <a:t>s</a:t>
            </a:r>
            <a:r>
              <a:rPr sz="2200" b="1" spc="-5" dirty="0">
                <a:latin typeface="Times New Roman"/>
                <a:cs typeface="Times New Roman"/>
              </a:rPr>
              <a:t>r</a:t>
            </a:r>
            <a:r>
              <a:rPr sz="2200" b="1" dirty="0">
                <a:latin typeface="Times New Roman"/>
                <a:cs typeface="Times New Roman"/>
              </a:rPr>
              <a:t>	</a:t>
            </a:r>
            <a:r>
              <a:rPr sz="4800" dirty="0">
                <a:latin typeface="Times New Roman"/>
                <a:cs typeface="Times New Roman"/>
              </a:rPr>
              <a:t>)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4497" y="5248452"/>
            <a:ext cx="76568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C</a:t>
            </a:r>
            <a:r>
              <a:rPr sz="2200" b="1" spc="-10" dirty="0">
                <a:latin typeface="Times New Roman"/>
                <a:cs typeface="Times New Roman"/>
              </a:rPr>
              <a:t>2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0.85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rectangular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0.95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round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49900" y="4517516"/>
            <a:ext cx="558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2200" b="1" u="heavy" spc="2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26989" y="4898593"/>
            <a:ext cx="3860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latin typeface="Times New Roman"/>
                <a:cs typeface="Times New Roman"/>
              </a:rPr>
              <a:t>E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9812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438402"/>
            <a:ext cx="77222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COMPRESSIVE</a:t>
            </a:r>
            <a:r>
              <a:rPr sz="2800" b="1" spc="-7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STRENGTH </a:t>
            </a:r>
            <a:r>
              <a:rPr sz="2800" b="1" spc="-40" dirty="0">
                <a:solidFill>
                  <a:srgbClr val="D25200"/>
                </a:solidFill>
                <a:latin typeface="Arial"/>
                <a:cs typeface="Arial"/>
              </a:rPr>
              <a:t>OF</a:t>
            </a:r>
            <a:r>
              <a:rPr sz="2800" b="1" spc="-11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D25200"/>
                </a:solidFill>
                <a:latin typeface="Arial"/>
                <a:cs typeface="Arial"/>
              </a:rPr>
              <a:t>CFT</a:t>
            </a:r>
            <a:r>
              <a:rPr sz="2800" b="1" spc="-8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2900" y="2094738"/>
            <a:ext cx="3736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(b)</a:t>
            </a:r>
            <a:r>
              <a:rPr sz="2400" b="1" spc="-5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For</a:t>
            </a:r>
            <a:r>
              <a:rPr sz="2400" b="1" spc="-10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Noncompact</a:t>
            </a:r>
            <a:r>
              <a:rPr sz="2400" b="1" spc="-1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1376" y="2927095"/>
            <a:ext cx="8261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Whe</a:t>
            </a:r>
            <a:r>
              <a:rPr sz="22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85229" y="2231262"/>
            <a:ext cx="10477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r>
              <a:rPr sz="2200" b="1" spc="-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-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29400" y="2743201"/>
            <a:ext cx="1600200" cy="45720"/>
          </a:xfrm>
          <a:custGeom>
            <a:avLst/>
            <a:gdLst/>
            <a:ahLst/>
            <a:cxnLst/>
            <a:rect l="l" t="t" r="r" b="b"/>
            <a:pathLst>
              <a:path w="1600200" h="45719">
                <a:moveTo>
                  <a:pt x="1600200" y="0"/>
                </a:moveTo>
                <a:lnTo>
                  <a:pt x="0" y="0"/>
                </a:lnTo>
                <a:lnTo>
                  <a:pt x="0" y="45718"/>
                </a:lnTo>
                <a:lnTo>
                  <a:pt x="1600200" y="45718"/>
                </a:lnTo>
                <a:lnTo>
                  <a:pt x="1600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46090" y="2484881"/>
            <a:ext cx="2962275" cy="734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790"/>
              </a:lnSpc>
              <a:spcBef>
                <a:spcPts val="95"/>
              </a:spcBef>
              <a:tabLst>
                <a:tab pos="66484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no	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r>
              <a:rPr sz="2200" b="1" spc="4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-</a:t>
            </a:r>
            <a:endParaRPr sz="2800">
              <a:latin typeface="Times New Roman"/>
              <a:cs typeface="Times New Roman"/>
            </a:endParaRPr>
          </a:p>
          <a:p>
            <a:pPr marL="1675130">
              <a:lnSpc>
                <a:spcPts val="2790"/>
              </a:lnSpc>
            </a:pP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λ</a:t>
            </a:r>
            <a:r>
              <a:rPr sz="2200" b="1" spc="-5" dirty="0">
                <a:latin typeface="Times New Roman"/>
                <a:cs typeface="Times New Roman"/>
              </a:rPr>
              <a:t>r</a:t>
            </a:r>
            <a:r>
              <a:rPr sz="2200" b="1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–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λ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96555" y="2452242"/>
            <a:ext cx="1410970" cy="6210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8920">
              <a:lnSpc>
                <a:spcPts val="2825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λ</a:t>
            </a:r>
            <a:r>
              <a:rPr sz="2800" b="1" spc="-13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–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λ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1864"/>
              </a:lnSpc>
            </a:pPr>
            <a:r>
              <a:rPr sz="2000" b="1" dirty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68408" y="2437638"/>
            <a:ext cx="1530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70152" y="3241954"/>
            <a:ext cx="7978140" cy="227139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58115">
              <a:lnSpc>
                <a:spcPct val="100000"/>
              </a:lnSpc>
              <a:spcBef>
                <a:spcPts val="265"/>
              </a:spcBef>
            </a:pPr>
            <a:r>
              <a:rPr sz="2800" b="1" spc="-5" dirty="0">
                <a:latin typeface="Calibri"/>
                <a:cs typeface="Calibri"/>
              </a:rPr>
              <a:t>λ</a:t>
            </a:r>
            <a:r>
              <a:rPr sz="2800" spc="-5" dirty="0">
                <a:latin typeface="Calibri"/>
                <a:cs typeface="Calibri"/>
              </a:rPr>
              <a:t>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λ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r>
              <a:rPr sz="2200" b="1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λ</a:t>
            </a:r>
            <a:r>
              <a:rPr sz="2200" b="1" spc="-5" dirty="0">
                <a:latin typeface="Times New Roman"/>
                <a:cs typeface="Times New Roman"/>
              </a:rPr>
              <a:t>r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slenderness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ratios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determined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Table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I1.1a</a:t>
            </a:r>
            <a:endParaRPr sz="240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  <a:spcBef>
                <a:spcPts val="170"/>
              </a:spcBef>
            </a:pP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p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 determined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Equation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I2-9b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Times New Roman"/>
              <a:cs typeface="Times New Roman"/>
            </a:endParaRPr>
          </a:p>
          <a:p>
            <a:pPr marL="76200">
              <a:lnSpc>
                <a:spcPts val="4895"/>
              </a:lnSpc>
              <a:tabLst>
                <a:tab pos="4339590" algn="l"/>
                <a:tab pos="5073650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y</a:t>
            </a:r>
            <a:r>
              <a:rPr sz="2200" b="1" spc="1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 </a:t>
            </a:r>
            <a:r>
              <a:rPr sz="2800" b="1" spc="-10" dirty="0">
                <a:latin typeface="Times New Roman"/>
                <a:cs typeface="Times New Roman"/>
              </a:rPr>
              <a:t>F</a:t>
            </a:r>
            <a:r>
              <a:rPr sz="2200" b="1" dirty="0">
                <a:latin typeface="Times New Roman"/>
                <a:cs typeface="Times New Roman"/>
              </a:rPr>
              <a:t>y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200" b="1" spc="-5" dirty="0">
                <a:latin typeface="Times New Roman"/>
                <a:cs typeface="Times New Roman"/>
              </a:rPr>
              <a:t>s</a:t>
            </a:r>
            <a:r>
              <a:rPr sz="2200" b="1" spc="16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+</a:t>
            </a:r>
            <a:r>
              <a:rPr sz="2800" b="1" spc="7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0.</a:t>
            </a:r>
            <a:r>
              <a:rPr sz="2800" b="1" dirty="0">
                <a:latin typeface="Times New Roman"/>
                <a:cs typeface="Times New Roman"/>
              </a:rPr>
              <a:t>7</a:t>
            </a:r>
            <a:r>
              <a:rPr sz="2800" b="1" spc="5" dirty="0">
                <a:latin typeface="Times New Roman"/>
                <a:cs typeface="Times New Roman"/>
              </a:rPr>
              <a:t>f</a:t>
            </a:r>
            <a:r>
              <a:rPr sz="2800" b="1" spc="-10" dirty="0">
                <a:latin typeface="Calibri"/>
                <a:cs typeface="Calibri"/>
              </a:rPr>
              <a:t>‘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r>
              <a:rPr sz="2200" b="1" spc="140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(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r>
              <a:rPr sz="2200" b="1" spc="15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+</a:t>
            </a:r>
            <a:r>
              <a:rPr sz="2800" b="1" spc="-15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200" b="1" spc="-10" dirty="0">
                <a:latin typeface="Times New Roman"/>
                <a:cs typeface="Times New Roman"/>
              </a:rPr>
              <a:t>s</a:t>
            </a:r>
            <a:r>
              <a:rPr sz="2200" b="1" spc="-5" dirty="0">
                <a:latin typeface="Times New Roman"/>
                <a:cs typeface="Times New Roman"/>
              </a:rPr>
              <a:t>r</a:t>
            </a:r>
            <a:r>
              <a:rPr sz="2200" b="1" dirty="0">
                <a:latin typeface="Times New Roman"/>
                <a:cs typeface="Times New Roman"/>
              </a:rPr>
              <a:t>	</a:t>
            </a:r>
            <a:r>
              <a:rPr sz="4200" b="1" u="heavy" spc="37" baseline="3968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b="1" u="heavy" spc="-15" baseline="3968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3300" b="1" u="heavy" spc="-7" baseline="50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300" b="1" u="heavy" spc="300" baseline="50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300" b="1" baseline="50505" dirty="0">
                <a:latin typeface="Times New Roman"/>
                <a:cs typeface="Times New Roman"/>
              </a:rPr>
              <a:t>	</a:t>
            </a:r>
            <a:r>
              <a:rPr sz="5000" dirty="0">
                <a:latin typeface="Times New Roman"/>
                <a:cs typeface="Times New Roman"/>
              </a:rPr>
              <a:t>)</a:t>
            </a:r>
            <a:endParaRPr sz="5000">
              <a:latin typeface="Times New Roman"/>
              <a:cs typeface="Times New Roman"/>
            </a:endParaRPr>
          </a:p>
          <a:p>
            <a:pPr marL="1216660" algn="ctr">
              <a:lnSpc>
                <a:spcPts val="2255"/>
              </a:lnSpc>
            </a:pPr>
            <a:r>
              <a:rPr sz="2800" b="1" spc="-5" dirty="0">
                <a:latin typeface="Times New Roman"/>
                <a:cs typeface="Times New Roman"/>
              </a:rPr>
              <a:t>E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909" y="290906"/>
            <a:ext cx="1026414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D25200"/>
                </a:solidFill>
                <a:latin typeface="Arial"/>
                <a:cs typeface="Arial"/>
              </a:rPr>
              <a:t>Concrete</a:t>
            </a:r>
            <a:r>
              <a:rPr sz="4800" b="1" spc="-1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4800" b="1" spc="-5" dirty="0">
                <a:solidFill>
                  <a:srgbClr val="D25200"/>
                </a:solidFill>
                <a:latin typeface="Arial"/>
                <a:cs typeface="Arial"/>
              </a:rPr>
              <a:t>Filled</a:t>
            </a:r>
            <a:r>
              <a:rPr sz="4800" b="1" spc="-1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4800" b="1" dirty="0">
                <a:solidFill>
                  <a:srgbClr val="D25200"/>
                </a:solidFill>
                <a:latin typeface="Arial"/>
                <a:cs typeface="Arial"/>
              </a:rPr>
              <a:t>Tube</a:t>
            </a:r>
            <a:r>
              <a:rPr sz="4800" b="1" spc="-1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4800" b="1" dirty="0">
                <a:solidFill>
                  <a:srgbClr val="D25200"/>
                </a:solidFill>
                <a:latin typeface="Arial"/>
                <a:cs typeface="Arial"/>
              </a:rPr>
              <a:t>Column</a:t>
            </a:r>
            <a:r>
              <a:rPr sz="4800" b="1" spc="4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4800" b="1" dirty="0">
                <a:solidFill>
                  <a:srgbClr val="D25200"/>
                </a:solidFill>
                <a:latin typeface="Arial"/>
                <a:cs typeface="Arial"/>
              </a:rPr>
              <a:t>(CFT)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19812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438402"/>
            <a:ext cx="7722234" cy="1047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COMPRESSIVE</a:t>
            </a:r>
            <a:r>
              <a:rPr sz="2800" b="1" spc="-7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STRENGTH </a:t>
            </a:r>
            <a:r>
              <a:rPr sz="2800" b="1" spc="-40" dirty="0">
                <a:solidFill>
                  <a:srgbClr val="D25200"/>
                </a:solidFill>
                <a:latin typeface="Arial"/>
                <a:cs typeface="Arial"/>
              </a:rPr>
              <a:t>OF</a:t>
            </a:r>
            <a:r>
              <a:rPr sz="2800" b="1" spc="-11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D25200"/>
                </a:solidFill>
                <a:latin typeface="Arial"/>
                <a:cs typeface="Arial"/>
              </a:rPr>
              <a:t>CFT</a:t>
            </a:r>
            <a:r>
              <a:rPr sz="2800" b="1" spc="-8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1810"/>
              </a:spcBef>
            </a:pPr>
            <a:r>
              <a:rPr sz="24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(c)</a:t>
            </a:r>
            <a:r>
              <a:rPr sz="2400" b="1" spc="-6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For</a:t>
            </a:r>
            <a:r>
              <a:rPr sz="2400" b="1" spc="-10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Slender</a:t>
            </a:r>
            <a:r>
              <a:rPr sz="2400" b="1" spc="-8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1376" y="3262376"/>
            <a:ext cx="4043679" cy="733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Where</a:t>
            </a:r>
            <a:endParaRPr sz="220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  <a:spcBef>
                <a:spcPts val="60"/>
              </a:spcBef>
            </a:pPr>
            <a:r>
              <a:rPr sz="2400" dirty="0">
                <a:latin typeface="Times New Roman"/>
                <a:cs typeface="Times New Roman"/>
              </a:rPr>
              <a:t>(i)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rectangular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filled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7175" y="3970401"/>
            <a:ext cx="687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F</a:t>
            </a:r>
            <a:r>
              <a:rPr sz="2000" b="1" spc="-5" dirty="0">
                <a:latin typeface="Times New Roman"/>
                <a:cs typeface="Times New Roman"/>
              </a:rPr>
              <a:t>cr</a:t>
            </a:r>
            <a:r>
              <a:rPr sz="20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83300" y="3752469"/>
            <a:ext cx="711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2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9E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2000" b="1" u="heavy" spc="-1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8028" y="4125848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00773" y="4133469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53410" y="2474163"/>
            <a:ext cx="531876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690245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no</a:t>
            </a:r>
            <a:r>
              <a:rPr sz="22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F</a:t>
            </a:r>
            <a:r>
              <a:rPr sz="2200" b="1" spc="-10" dirty="0">
                <a:latin typeface="Times New Roman"/>
                <a:cs typeface="Times New Roman"/>
              </a:rPr>
              <a:t>c</a:t>
            </a:r>
            <a:r>
              <a:rPr sz="2200" b="1" spc="-5" dirty="0">
                <a:latin typeface="Times New Roman"/>
                <a:cs typeface="Times New Roman"/>
              </a:rPr>
              <a:t>r</a:t>
            </a:r>
            <a:r>
              <a:rPr sz="2200" b="1" spc="-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200" b="1" spc="-5" dirty="0">
                <a:latin typeface="Times New Roman"/>
                <a:cs typeface="Times New Roman"/>
              </a:rPr>
              <a:t>s</a:t>
            </a:r>
            <a:r>
              <a:rPr sz="2200" b="1" spc="4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+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0.</a:t>
            </a:r>
            <a:r>
              <a:rPr sz="2800" b="1" dirty="0">
                <a:latin typeface="Times New Roman"/>
                <a:cs typeface="Times New Roman"/>
              </a:rPr>
              <a:t>7</a:t>
            </a:r>
            <a:r>
              <a:rPr sz="2800" b="1" spc="5" dirty="0">
                <a:latin typeface="Times New Roman"/>
                <a:cs typeface="Times New Roman"/>
              </a:rPr>
              <a:t>f</a:t>
            </a:r>
            <a:r>
              <a:rPr sz="2800" b="1" spc="-10" dirty="0">
                <a:latin typeface="Calibri"/>
                <a:cs typeface="Calibri"/>
              </a:rPr>
              <a:t>‘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(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000" b="1" dirty="0">
                <a:latin typeface="Times New Roman"/>
                <a:cs typeface="Times New Roman"/>
              </a:rPr>
              <a:t>c </a:t>
            </a:r>
            <a:r>
              <a:rPr sz="2800" b="1" spc="-5" dirty="0">
                <a:latin typeface="Times New Roman"/>
                <a:cs typeface="Times New Roman"/>
              </a:rPr>
              <a:t>+</a:t>
            </a:r>
            <a:r>
              <a:rPr sz="2800" b="1" spc="-15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200" b="1" spc="-10" dirty="0">
                <a:latin typeface="Times New Roman"/>
                <a:cs typeface="Times New Roman"/>
              </a:rPr>
              <a:t>s</a:t>
            </a:r>
            <a:r>
              <a:rPr sz="2200" b="1" spc="175" dirty="0">
                <a:latin typeface="Times New Roman"/>
                <a:cs typeface="Times New Roman"/>
              </a:rPr>
              <a:t>r</a:t>
            </a:r>
            <a:r>
              <a:rPr sz="4200" b="1" u="heavy" spc="44" baseline="337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b="1" u="heavy" spc="-15" baseline="337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3300" b="1" u="heavy" spc="-7" baseline="4292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300" b="1" u="heavy" spc="300" baseline="4292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300" b="1" spc="-22" baseline="42929" dirty="0">
                <a:latin typeface="Times New Roman"/>
                <a:cs typeface="Times New Roman"/>
              </a:rPr>
              <a:t> </a:t>
            </a:r>
            <a:r>
              <a:rPr sz="5000" dirty="0">
                <a:latin typeface="Times New Roman"/>
                <a:cs typeface="Times New Roman"/>
              </a:rPr>
              <a:t>)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99629" y="2917062"/>
            <a:ext cx="3860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E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172200" y="4526281"/>
            <a:ext cx="457200" cy="45720"/>
          </a:xfrm>
          <a:custGeom>
            <a:avLst/>
            <a:gdLst/>
            <a:ahLst/>
            <a:cxnLst/>
            <a:rect l="l" t="t" r="r" b="b"/>
            <a:pathLst>
              <a:path w="457200" h="45720">
                <a:moveTo>
                  <a:pt x="457187" y="0"/>
                </a:moveTo>
                <a:lnTo>
                  <a:pt x="0" y="0"/>
                </a:lnTo>
                <a:lnTo>
                  <a:pt x="0" y="45718"/>
                </a:lnTo>
                <a:lnTo>
                  <a:pt x="457187" y="45718"/>
                </a:lnTo>
                <a:lnTo>
                  <a:pt x="4571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328028" y="4511420"/>
            <a:ext cx="127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3228" y="4088638"/>
            <a:ext cx="74104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8955" algn="l"/>
              </a:tabLst>
            </a:pPr>
            <a:r>
              <a:rPr sz="5000" dirty="0">
                <a:latin typeface="Times New Roman"/>
                <a:cs typeface="Times New Roman"/>
              </a:rPr>
              <a:t>(	</a:t>
            </a:r>
            <a:r>
              <a:rPr sz="5000" spc="-400" dirty="0">
                <a:latin typeface="Times New Roman"/>
                <a:cs typeface="Times New Roman"/>
              </a:rPr>
              <a:t>)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22044" y="4939665"/>
            <a:ext cx="34594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(ii)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round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filled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27575" y="5305450"/>
            <a:ext cx="6400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F</a:t>
            </a:r>
            <a:r>
              <a:rPr sz="2000" b="1" spc="-5" dirty="0">
                <a:latin typeface="Times New Roman"/>
                <a:cs typeface="Times New Roman"/>
              </a:rPr>
              <a:t>c</a:t>
            </a:r>
            <a:r>
              <a:rPr sz="2000" b="1" dirty="0">
                <a:latin typeface="Times New Roman"/>
                <a:cs typeface="Times New Roman"/>
              </a:rPr>
              <a:t>r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=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97500" y="5119827"/>
            <a:ext cx="16256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12265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1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0.72F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	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15685" y="5493511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09029" y="5505399"/>
            <a:ext cx="3448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0</a:t>
            </a:r>
            <a:r>
              <a:rPr sz="2000" b="1" spc="5" dirty="0">
                <a:latin typeface="Times New Roman"/>
                <a:cs typeface="Times New Roman"/>
              </a:rPr>
              <a:t>.</a:t>
            </a:r>
            <a:r>
              <a:rPr sz="2000" b="1" dirty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486400" y="5893410"/>
            <a:ext cx="457200" cy="45720"/>
          </a:xfrm>
          <a:custGeom>
            <a:avLst/>
            <a:gdLst/>
            <a:ahLst/>
            <a:cxnLst/>
            <a:rect l="l" t="t" r="r" b="b"/>
            <a:pathLst>
              <a:path w="457200" h="45720">
                <a:moveTo>
                  <a:pt x="457187" y="0"/>
                </a:moveTo>
                <a:lnTo>
                  <a:pt x="0" y="0"/>
                </a:lnTo>
                <a:lnTo>
                  <a:pt x="0" y="45718"/>
                </a:lnTo>
                <a:lnTo>
                  <a:pt x="457187" y="45718"/>
                </a:lnTo>
                <a:lnTo>
                  <a:pt x="4571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642228" y="5879083"/>
            <a:ext cx="127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75628" y="5509971"/>
            <a:ext cx="339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75628" y="5886703"/>
            <a:ext cx="3276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E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84775" y="5460593"/>
            <a:ext cx="906144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1355" algn="l"/>
              </a:tabLst>
            </a:pPr>
            <a:r>
              <a:rPr sz="5000" spc="-470" dirty="0">
                <a:latin typeface="Times New Roman"/>
                <a:cs typeface="Times New Roman"/>
              </a:rPr>
              <a:t>(</a:t>
            </a:r>
            <a:r>
              <a:rPr sz="5000" dirty="0">
                <a:latin typeface="Times New Roman"/>
                <a:cs typeface="Times New Roman"/>
              </a:rPr>
              <a:t>(	)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35039" y="5496255"/>
            <a:ext cx="23749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dirty="0">
                <a:latin typeface="Times New Roman"/>
                <a:cs typeface="Times New Roman"/>
              </a:rPr>
              <a:t>)</a:t>
            </a:r>
            <a:endParaRPr sz="5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9812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80312" y="5406034"/>
            <a:ext cx="1002411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available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compressive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strength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need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not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be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less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than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specified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bare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steel</a:t>
            </a:r>
            <a:endParaRPr sz="2400">
              <a:latin typeface="Times New Roman"/>
              <a:cs typeface="Times New Roman"/>
            </a:endParaRPr>
          </a:p>
          <a:p>
            <a:pPr marL="66040">
              <a:lnSpc>
                <a:spcPct val="100000"/>
              </a:lnSpc>
            </a:pPr>
            <a:r>
              <a:rPr sz="2400" spc="-30" dirty="0">
                <a:latin typeface="Times New Roman"/>
                <a:cs typeface="Times New Roman"/>
              </a:rPr>
              <a:t>member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as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required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by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Chapter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8600" y="1438402"/>
            <a:ext cx="9192260" cy="2694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6515">
              <a:lnSpc>
                <a:spcPct val="100000"/>
              </a:lnSpc>
              <a:spcBef>
                <a:spcPts val="95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COMPRESSIVE</a:t>
            </a:r>
            <a:r>
              <a:rPr sz="2800" b="1" spc="-7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STRENGTH </a:t>
            </a:r>
            <a:r>
              <a:rPr sz="2800" b="1" spc="-40" dirty="0">
                <a:solidFill>
                  <a:srgbClr val="D25200"/>
                </a:solidFill>
                <a:latin typeface="Arial"/>
                <a:cs typeface="Arial"/>
              </a:rPr>
              <a:t>OF</a:t>
            </a:r>
            <a:r>
              <a:rPr sz="2800" b="1" spc="-11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D25200"/>
                </a:solidFill>
                <a:latin typeface="Arial"/>
                <a:cs typeface="Arial"/>
              </a:rPr>
              <a:t>CFT</a:t>
            </a:r>
            <a:r>
              <a:rPr sz="2800" b="1" spc="-8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2340"/>
              </a:spcBef>
            </a:pP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The</a:t>
            </a:r>
            <a:r>
              <a:rPr sz="24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effective</a:t>
            </a:r>
            <a:r>
              <a:rPr sz="2400" b="1" spc="-4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stiffness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composite section, </a:t>
            </a:r>
            <a:r>
              <a:rPr sz="2800" b="1" spc="-25" dirty="0">
                <a:latin typeface="Times New Roman"/>
                <a:cs typeface="Times New Roman"/>
              </a:rPr>
              <a:t>EI</a:t>
            </a:r>
            <a:r>
              <a:rPr sz="2200" b="1" spc="-25" dirty="0">
                <a:latin typeface="Times New Roman"/>
                <a:cs typeface="Times New Roman"/>
              </a:rPr>
              <a:t>eff</a:t>
            </a:r>
            <a:r>
              <a:rPr sz="2200" b="1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for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all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  <a:p>
            <a:pPr marL="2040889">
              <a:lnSpc>
                <a:spcPct val="100000"/>
              </a:lnSpc>
              <a:spcBef>
                <a:spcPts val="40"/>
              </a:spcBef>
              <a:tabLst>
                <a:tab pos="286702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EI</a:t>
            </a:r>
            <a:r>
              <a:rPr sz="2200" b="1" spc="-5" dirty="0">
                <a:latin typeface="Times New Roman"/>
                <a:cs typeface="Times New Roman"/>
              </a:rPr>
              <a:t>eff	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14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E</a:t>
            </a:r>
            <a:r>
              <a:rPr sz="2200" b="1" spc="-5" dirty="0">
                <a:latin typeface="Times New Roman"/>
                <a:cs typeface="Times New Roman"/>
              </a:rPr>
              <a:t>s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200" b="1" spc="-5" dirty="0">
                <a:latin typeface="Times New Roman"/>
                <a:cs typeface="Times New Roman"/>
              </a:rPr>
              <a:t>s</a:t>
            </a:r>
            <a:r>
              <a:rPr sz="2200" b="1" spc="3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+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E</a:t>
            </a:r>
            <a:r>
              <a:rPr sz="2200" b="1" spc="-5" dirty="0">
                <a:latin typeface="Times New Roman"/>
                <a:cs typeface="Times New Roman"/>
              </a:rPr>
              <a:t>s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200" b="1" spc="-5" dirty="0">
                <a:latin typeface="Times New Roman"/>
                <a:cs typeface="Times New Roman"/>
              </a:rPr>
              <a:t>sr</a:t>
            </a:r>
            <a:r>
              <a:rPr sz="22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Calibri"/>
                <a:cs typeface="Calibri"/>
              </a:rPr>
              <a:t>+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</a:t>
            </a:r>
            <a:r>
              <a:rPr sz="2000" b="1" spc="-5" dirty="0">
                <a:latin typeface="Times New Roman"/>
                <a:cs typeface="Times New Roman"/>
              </a:rPr>
              <a:t>3</a:t>
            </a:r>
            <a:r>
              <a:rPr sz="2400" b="1" spc="-5" dirty="0">
                <a:latin typeface="Times New Roman"/>
                <a:cs typeface="Times New Roman"/>
              </a:rPr>
              <a:t>E</a:t>
            </a:r>
            <a:r>
              <a:rPr sz="2000" b="1" spc="-5" dirty="0">
                <a:latin typeface="Times New Roman"/>
                <a:cs typeface="Times New Roman"/>
              </a:rPr>
              <a:t>c</a:t>
            </a:r>
            <a:r>
              <a:rPr sz="2400" b="1" spc="-5" dirty="0">
                <a:latin typeface="Times New Roman"/>
                <a:cs typeface="Times New Roman"/>
              </a:rPr>
              <a:t>I</a:t>
            </a:r>
            <a:r>
              <a:rPr sz="2000" b="1" spc="-5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  <a:p>
            <a:pPr marL="118745">
              <a:lnSpc>
                <a:spcPts val="2425"/>
              </a:lnSpc>
              <a:spcBef>
                <a:spcPts val="190"/>
              </a:spcBef>
            </a:pPr>
            <a:r>
              <a:rPr sz="22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Where</a:t>
            </a:r>
            <a:endParaRPr sz="2200">
              <a:latin typeface="Times New Roman"/>
              <a:cs typeface="Times New Roman"/>
            </a:endParaRPr>
          </a:p>
          <a:p>
            <a:pPr marL="402590">
              <a:lnSpc>
                <a:spcPts val="3105"/>
              </a:lnSpc>
            </a:pPr>
            <a:r>
              <a:rPr sz="4200" b="1" spc="-15" baseline="-9920" dirty="0">
                <a:latin typeface="Times New Roman"/>
                <a:cs typeface="Times New Roman"/>
              </a:rPr>
              <a:t>C</a:t>
            </a:r>
            <a:r>
              <a:rPr sz="3300" b="1" spc="-15" baseline="-12626" dirty="0">
                <a:latin typeface="Times New Roman"/>
                <a:cs typeface="Times New Roman"/>
              </a:rPr>
              <a:t>3</a:t>
            </a:r>
            <a:r>
              <a:rPr sz="3300" b="1" spc="37" baseline="-12626" dirty="0">
                <a:latin typeface="Times New Roman"/>
                <a:cs typeface="Times New Roman"/>
              </a:rPr>
              <a:t> </a:t>
            </a:r>
            <a:r>
              <a:rPr sz="4200" b="1" spc="-7" baseline="-9920" dirty="0">
                <a:latin typeface="Times New Roman"/>
                <a:cs typeface="Times New Roman"/>
              </a:rPr>
              <a:t>=</a:t>
            </a:r>
            <a:r>
              <a:rPr sz="4200" b="1" spc="-412" baseline="-99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Coefficient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calculation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effective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rigidity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filled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composite</a:t>
            </a:r>
            <a:endParaRPr sz="2400">
              <a:latin typeface="Times New Roman"/>
              <a:cs typeface="Times New Roman"/>
            </a:endParaRPr>
          </a:p>
          <a:p>
            <a:pPr marL="1126490">
              <a:lnSpc>
                <a:spcPts val="2840"/>
              </a:lnSpc>
            </a:pPr>
            <a:r>
              <a:rPr sz="2400" spc="-5" dirty="0">
                <a:latin typeface="Times New Roman"/>
                <a:cs typeface="Times New Roman"/>
              </a:rPr>
              <a:t>compression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member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7794" y="4102989"/>
            <a:ext cx="387477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67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105" dirty="0">
                <a:latin typeface="Times New Roman"/>
                <a:cs typeface="Times New Roman"/>
              </a:rPr>
              <a:t> </a:t>
            </a:r>
            <a:r>
              <a:rPr sz="4200" b="1" spc="-7" baseline="1984" dirty="0">
                <a:latin typeface="Times New Roman"/>
                <a:cs typeface="Times New Roman"/>
              </a:rPr>
              <a:t>0.</a:t>
            </a:r>
            <a:r>
              <a:rPr sz="4200" b="1" baseline="1984" dirty="0">
                <a:latin typeface="Times New Roman"/>
                <a:cs typeface="Times New Roman"/>
              </a:rPr>
              <a:t>6</a:t>
            </a:r>
            <a:r>
              <a:rPr sz="4200" b="1" spc="-7" baseline="1984" dirty="0">
                <a:latin typeface="Times New Roman"/>
                <a:cs typeface="Times New Roman"/>
              </a:rPr>
              <a:t>+2</a:t>
            </a:r>
            <a:r>
              <a:rPr sz="4200" b="1" spc="-135" baseline="1984" dirty="0">
                <a:latin typeface="Times New Roman"/>
                <a:cs typeface="Times New Roman"/>
              </a:rPr>
              <a:t> </a:t>
            </a:r>
            <a:r>
              <a:rPr sz="6000" dirty="0">
                <a:latin typeface="Times New Roman"/>
                <a:cs typeface="Times New Roman"/>
              </a:rPr>
              <a:t>[	]</a:t>
            </a:r>
            <a:r>
              <a:rPr sz="6000" spc="-780" dirty="0">
                <a:latin typeface="Times New Roman"/>
                <a:cs typeface="Times New Roman"/>
              </a:rPr>
              <a:t> </a:t>
            </a:r>
            <a:r>
              <a:rPr sz="4200" b="1" spc="-7" baseline="1984" dirty="0">
                <a:latin typeface="Arial"/>
                <a:cs typeface="Arial"/>
              </a:rPr>
              <a:t>≤</a:t>
            </a:r>
            <a:r>
              <a:rPr sz="4200" b="1" spc="-157" baseline="1984" dirty="0">
                <a:latin typeface="Arial"/>
                <a:cs typeface="Arial"/>
              </a:rPr>
              <a:t> </a:t>
            </a:r>
            <a:r>
              <a:rPr sz="4200" b="1" spc="-89" baseline="1984" dirty="0">
                <a:latin typeface="Times New Roman"/>
                <a:cs typeface="Times New Roman"/>
              </a:rPr>
              <a:t>0</a:t>
            </a:r>
            <a:r>
              <a:rPr sz="4200" b="1" spc="-104" baseline="1984" dirty="0">
                <a:latin typeface="Times New Roman"/>
                <a:cs typeface="Times New Roman"/>
              </a:rPr>
              <a:t>.</a:t>
            </a:r>
            <a:r>
              <a:rPr sz="4200" b="1" spc="-7" baseline="1984" dirty="0">
                <a:latin typeface="Times New Roman"/>
                <a:cs typeface="Times New Roman"/>
              </a:rPr>
              <a:t>9</a:t>
            </a:r>
            <a:endParaRPr sz="4200" baseline="1984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76600" y="4648201"/>
            <a:ext cx="1219200" cy="45720"/>
          </a:xfrm>
          <a:custGeom>
            <a:avLst/>
            <a:gdLst/>
            <a:ahLst/>
            <a:cxnLst/>
            <a:rect l="l" t="t" r="r" b="b"/>
            <a:pathLst>
              <a:path w="1219200" h="45720">
                <a:moveTo>
                  <a:pt x="1219174" y="0"/>
                </a:moveTo>
                <a:lnTo>
                  <a:pt x="0" y="0"/>
                </a:lnTo>
                <a:lnTo>
                  <a:pt x="0" y="45718"/>
                </a:lnTo>
                <a:lnTo>
                  <a:pt x="1219174" y="45718"/>
                </a:lnTo>
                <a:lnTo>
                  <a:pt x="12191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660775" y="4211192"/>
            <a:ext cx="41020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/>
                <a:cs typeface="Times New Roman"/>
              </a:rPr>
              <a:t>A</a:t>
            </a:r>
            <a:r>
              <a:rPr sz="2200" b="1" spc="-5" dirty="0">
                <a:latin typeface="Times New Roman"/>
                <a:cs typeface="Times New Roman"/>
              </a:rPr>
              <a:t>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78453" y="4592269"/>
            <a:ext cx="107315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/>
                <a:cs typeface="Times New Roman"/>
              </a:rPr>
              <a:t>A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r>
              <a:rPr sz="2200" b="1" spc="-275" dirty="0">
                <a:latin typeface="Times New Roman"/>
                <a:cs typeface="Times New Roman"/>
              </a:rPr>
              <a:t> </a:t>
            </a:r>
            <a:r>
              <a:rPr sz="4500" b="1" spc="135" baseline="3703" dirty="0">
                <a:latin typeface="Times New Roman"/>
                <a:cs typeface="Times New Roman"/>
              </a:rPr>
              <a:t>+</a:t>
            </a:r>
            <a:r>
              <a:rPr sz="3000" b="1" dirty="0">
                <a:latin typeface="Times New Roman"/>
                <a:cs typeface="Times New Roman"/>
              </a:rPr>
              <a:t>A</a:t>
            </a:r>
            <a:r>
              <a:rPr sz="2200" b="1" spc="-5" dirty="0">
                <a:latin typeface="Times New Roman"/>
                <a:cs typeface="Times New Roman"/>
              </a:rPr>
              <a:t>s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9812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308288"/>
            <a:ext cx="7722234" cy="1138555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COMPRESSIVE</a:t>
            </a:r>
            <a:r>
              <a:rPr sz="2800" b="1" spc="-7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STRENGTH </a:t>
            </a:r>
            <a:r>
              <a:rPr sz="2800" b="1" spc="-40" dirty="0">
                <a:solidFill>
                  <a:srgbClr val="D25200"/>
                </a:solidFill>
                <a:latin typeface="Arial"/>
                <a:cs typeface="Arial"/>
              </a:rPr>
              <a:t>OF</a:t>
            </a:r>
            <a:r>
              <a:rPr sz="2800" b="1" spc="-11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D25200"/>
                </a:solidFill>
                <a:latin typeface="Arial"/>
                <a:cs typeface="Arial"/>
              </a:rPr>
              <a:t>CFT</a:t>
            </a:r>
            <a:r>
              <a:rPr sz="2800" b="1" spc="-8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1019"/>
              </a:spcBef>
            </a:pPr>
            <a:r>
              <a:rPr sz="28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Elastic</a:t>
            </a:r>
            <a:r>
              <a:rPr sz="28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Buckling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Strength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2468881"/>
            <a:ext cx="5029200" cy="45720"/>
          </a:xfrm>
          <a:custGeom>
            <a:avLst/>
            <a:gdLst/>
            <a:ahLst/>
            <a:cxnLst/>
            <a:rect l="l" t="t" r="r" b="b"/>
            <a:pathLst>
              <a:path w="5029200" h="45719">
                <a:moveTo>
                  <a:pt x="5029073" y="0"/>
                </a:moveTo>
                <a:lnTo>
                  <a:pt x="0" y="0"/>
                </a:lnTo>
                <a:lnTo>
                  <a:pt x="0" y="45718"/>
                </a:lnTo>
                <a:lnTo>
                  <a:pt x="5029073" y="45718"/>
                </a:lnTo>
                <a:lnTo>
                  <a:pt x="5029073" y="0"/>
                </a:lnTo>
                <a:close/>
              </a:path>
            </a:pathLst>
          </a:custGeom>
          <a:solidFill>
            <a:srgbClr val="4F6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764027" y="2953639"/>
            <a:ext cx="4286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57600" y="3307081"/>
            <a:ext cx="1524000" cy="45720"/>
          </a:xfrm>
          <a:custGeom>
            <a:avLst/>
            <a:gdLst/>
            <a:ahLst/>
            <a:cxnLst/>
            <a:rect l="l" t="t" r="r" b="b"/>
            <a:pathLst>
              <a:path w="1524000" h="45720">
                <a:moveTo>
                  <a:pt x="1524000" y="0"/>
                </a:moveTo>
                <a:lnTo>
                  <a:pt x="0" y="0"/>
                </a:lnTo>
                <a:lnTo>
                  <a:pt x="0" y="45718"/>
                </a:lnTo>
                <a:lnTo>
                  <a:pt x="1524000" y="45718"/>
                </a:lnTo>
                <a:lnTo>
                  <a:pt x="152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84854" y="2747898"/>
            <a:ext cx="1704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7985" algn="l"/>
              </a:tabLst>
            </a:pPr>
            <a:r>
              <a:rPr sz="4200" b="1" spc="-7" baseline="-31746" dirty="0">
                <a:latin typeface="Times New Roman"/>
                <a:cs typeface="Times New Roman"/>
              </a:rPr>
              <a:t>=	</a:t>
            </a:r>
            <a:r>
              <a:rPr sz="3600" b="1" spc="-30" dirty="0">
                <a:latin typeface="Calibri"/>
                <a:cs typeface="Calibri"/>
              </a:rPr>
              <a:t>π</a:t>
            </a:r>
            <a:r>
              <a:rPr sz="3900" b="1" spc="-44" baseline="24572" dirty="0">
                <a:latin typeface="Times New Roman"/>
                <a:cs typeface="Times New Roman"/>
              </a:rPr>
              <a:t>2</a:t>
            </a:r>
            <a:r>
              <a:rPr sz="3900" b="1" spc="300" baseline="24572" dirty="0">
                <a:latin typeface="Times New Roman"/>
                <a:cs typeface="Times New Roman"/>
              </a:rPr>
              <a:t> </a:t>
            </a:r>
            <a:r>
              <a:rPr sz="4800" b="1" spc="-7" baseline="1736" dirty="0">
                <a:latin typeface="Times New Roman"/>
                <a:cs typeface="Times New Roman"/>
              </a:rPr>
              <a:t>EI</a:t>
            </a:r>
            <a:r>
              <a:rPr sz="3300" b="1" spc="-7" baseline="2525" dirty="0">
                <a:latin typeface="Times New Roman"/>
                <a:cs typeface="Times New Roman"/>
              </a:rPr>
              <a:t>eff</a:t>
            </a:r>
            <a:endParaRPr sz="3300" baseline="2525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922655"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( KL</a:t>
            </a:r>
            <a:r>
              <a:rPr spc="-185" dirty="0"/>
              <a:t> </a:t>
            </a:r>
            <a:r>
              <a:rPr spc="-150" dirty="0"/>
              <a:t>)</a:t>
            </a:r>
            <a:r>
              <a:rPr sz="3900" baseline="35256" dirty="0"/>
              <a:t>2</a:t>
            </a:r>
            <a:endParaRPr sz="3900" baseline="35256"/>
          </a:p>
          <a:p>
            <a:pPr marL="50800">
              <a:lnSpc>
                <a:spcPts val="3600"/>
              </a:lnSpc>
              <a:spcBef>
                <a:spcPts val="2490"/>
              </a:spcBef>
              <a:tabLst>
                <a:tab pos="939165" algn="l"/>
              </a:tabLst>
            </a:pPr>
            <a:r>
              <a:rPr sz="4800" spc="-7" baseline="-4340" dirty="0">
                <a:solidFill>
                  <a:srgbClr val="1811B3"/>
                </a:solidFill>
              </a:rPr>
              <a:t>EI</a:t>
            </a:r>
            <a:r>
              <a:rPr sz="3300" spc="-7" baseline="-6313" dirty="0">
                <a:solidFill>
                  <a:srgbClr val="1811B3"/>
                </a:solidFill>
              </a:rPr>
              <a:t>eff	</a:t>
            </a:r>
            <a:r>
              <a:rPr sz="2800" spc="-5" dirty="0"/>
              <a:t>=</a:t>
            </a:r>
            <a:r>
              <a:rPr sz="2800" spc="10" dirty="0"/>
              <a:t> </a:t>
            </a:r>
            <a:r>
              <a:rPr sz="2800" b="0" spc="-10" dirty="0">
                <a:latin typeface="Times New Roman"/>
                <a:cs typeface="Times New Roman"/>
              </a:rPr>
              <a:t>Effective</a:t>
            </a:r>
            <a:r>
              <a:rPr sz="2800" b="0" spc="-5" dirty="0">
                <a:latin typeface="Times New Roman"/>
                <a:cs typeface="Times New Roman"/>
              </a:rPr>
              <a:t> rigidity</a:t>
            </a:r>
            <a:r>
              <a:rPr sz="2800" b="0" spc="-2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of</a:t>
            </a:r>
            <a:r>
              <a:rPr sz="2800" b="0" spc="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composite section</a:t>
            </a:r>
            <a:endParaRPr sz="2800">
              <a:latin typeface="Times New Roman"/>
              <a:cs typeface="Times New Roman"/>
            </a:endParaRPr>
          </a:p>
          <a:p>
            <a:pPr marL="80010">
              <a:lnSpc>
                <a:spcPts val="3360"/>
              </a:lnSpc>
            </a:pPr>
            <a:r>
              <a:rPr sz="4800" spc="7" baseline="-5208" dirty="0">
                <a:solidFill>
                  <a:srgbClr val="1811B3"/>
                </a:solidFill>
              </a:rPr>
              <a:t>K</a:t>
            </a:r>
            <a:r>
              <a:rPr sz="4800" spc="-60" baseline="-5208" dirty="0">
                <a:solidFill>
                  <a:srgbClr val="1811B3"/>
                </a:solidFill>
              </a:rPr>
              <a:t> </a:t>
            </a:r>
            <a:r>
              <a:rPr sz="2800" spc="-5" dirty="0"/>
              <a:t>=</a:t>
            </a:r>
            <a:r>
              <a:rPr sz="2800" spc="-15" dirty="0"/>
              <a:t> </a:t>
            </a:r>
            <a:r>
              <a:rPr sz="2800" b="0" spc="-10" dirty="0">
                <a:latin typeface="Times New Roman"/>
                <a:cs typeface="Times New Roman"/>
              </a:rPr>
              <a:t>Effective </a:t>
            </a:r>
            <a:r>
              <a:rPr sz="2800" b="0" dirty="0">
                <a:latin typeface="Times New Roman"/>
                <a:cs typeface="Times New Roman"/>
              </a:rPr>
              <a:t>length</a:t>
            </a:r>
            <a:r>
              <a:rPr sz="2800" b="0" spc="-3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factor</a:t>
            </a:r>
            <a:endParaRPr sz="2800">
              <a:latin typeface="Times New Roman"/>
              <a:cs typeface="Times New Roman"/>
            </a:endParaRPr>
          </a:p>
          <a:p>
            <a:pPr marL="80010">
              <a:lnSpc>
                <a:spcPts val="3600"/>
              </a:lnSpc>
            </a:pPr>
            <a:r>
              <a:rPr sz="4800" baseline="-2604" dirty="0">
                <a:solidFill>
                  <a:srgbClr val="1811B3"/>
                </a:solidFill>
              </a:rPr>
              <a:t>L</a:t>
            </a:r>
            <a:r>
              <a:rPr sz="4800" spc="487" baseline="-2604" dirty="0">
                <a:solidFill>
                  <a:srgbClr val="1811B3"/>
                </a:solidFill>
              </a:rPr>
              <a:t> </a:t>
            </a:r>
            <a:r>
              <a:rPr sz="2800" spc="-5" dirty="0"/>
              <a:t>= </a:t>
            </a:r>
            <a:r>
              <a:rPr sz="2800" b="0" spc="-5" dirty="0">
                <a:latin typeface="Times New Roman"/>
                <a:cs typeface="Times New Roman"/>
              </a:rPr>
              <a:t>Laterally</a:t>
            </a:r>
            <a:r>
              <a:rPr sz="2800" b="0" spc="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unbraced</a:t>
            </a:r>
            <a:r>
              <a:rPr sz="2800" b="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length</a:t>
            </a:r>
            <a:r>
              <a:rPr sz="2800" b="0" spc="-2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of</a:t>
            </a:r>
            <a:r>
              <a:rPr sz="2800" b="0" spc="1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the</a:t>
            </a:r>
            <a:r>
              <a:rPr sz="2800" b="0" spc="-25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member</a:t>
            </a:r>
            <a:r>
              <a:rPr sz="2800" b="0" spc="3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(in)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909" y="290906"/>
            <a:ext cx="1026414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D25200"/>
                </a:solidFill>
                <a:latin typeface="Arial"/>
                <a:cs typeface="Arial"/>
              </a:rPr>
              <a:t>Concrete</a:t>
            </a:r>
            <a:r>
              <a:rPr sz="4800" b="1" spc="-1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4800" b="1" spc="-5" dirty="0">
                <a:solidFill>
                  <a:srgbClr val="D25200"/>
                </a:solidFill>
                <a:latin typeface="Arial"/>
                <a:cs typeface="Arial"/>
              </a:rPr>
              <a:t>Filled</a:t>
            </a:r>
            <a:r>
              <a:rPr sz="4800" b="1" spc="-1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4800" b="1" dirty="0">
                <a:solidFill>
                  <a:srgbClr val="D25200"/>
                </a:solidFill>
                <a:latin typeface="Arial"/>
                <a:cs typeface="Arial"/>
              </a:rPr>
              <a:t>Tube</a:t>
            </a:r>
            <a:r>
              <a:rPr sz="4800" b="1" spc="-1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4800" b="1" dirty="0">
                <a:solidFill>
                  <a:srgbClr val="D25200"/>
                </a:solidFill>
                <a:latin typeface="Arial"/>
                <a:cs typeface="Arial"/>
              </a:rPr>
              <a:t>Column</a:t>
            </a:r>
            <a:r>
              <a:rPr sz="4800" b="1" spc="4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4800" b="1" dirty="0">
                <a:solidFill>
                  <a:srgbClr val="D25200"/>
                </a:solidFill>
                <a:latin typeface="Arial"/>
                <a:cs typeface="Arial"/>
              </a:rPr>
              <a:t>(CFT)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19812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308288"/>
            <a:ext cx="7722234" cy="1138555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COMPRESSIVE</a:t>
            </a:r>
            <a:r>
              <a:rPr sz="2800" b="1" spc="-7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STRENGTH </a:t>
            </a:r>
            <a:r>
              <a:rPr sz="2800" b="1" spc="-40" dirty="0">
                <a:solidFill>
                  <a:srgbClr val="D25200"/>
                </a:solidFill>
                <a:latin typeface="Arial"/>
                <a:cs typeface="Arial"/>
              </a:rPr>
              <a:t>OF</a:t>
            </a:r>
            <a:r>
              <a:rPr sz="2800" b="1" spc="-11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D25200"/>
                </a:solidFill>
                <a:latin typeface="Arial"/>
                <a:cs typeface="Arial"/>
              </a:rPr>
              <a:t>CFT</a:t>
            </a:r>
            <a:r>
              <a:rPr sz="2800" b="1" spc="-8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1019"/>
              </a:spcBef>
            </a:pPr>
            <a:r>
              <a:rPr sz="28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Nominal</a:t>
            </a:r>
            <a:r>
              <a:rPr sz="28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Compressive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Strength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2468881"/>
            <a:ext cx="5029200" cy="45720"/>
          </a:xfrm>
          <a:custGeom>
            <a:avLst/>
            <a:gdLst/>
            <a:ahLst/>
            <a:cxnLst/>
            <a:rect l="l" t="t" r="r" b="b"/>
            <a:pathLst>
              <a:path w="5029200" h="45719">
                <a:moveTo>
                  <a:pt x="5029073" y="0"/>
                </a:moveTo>
                <a:lnTo>
                  <a:pt x="0" y="0"/>
                </a:lnTo>
                <a:lnTo>
                  <a:pt x="0" y="45718"/>
                </a:lnTo>
                <a:lnTo>
                  <a:pt x="5029073" y="45718"/>
                </a:lnTo>
                <a:lnTo>
                  <a:pt x="5029073" y="0"/>
                </a:lnTo>
                <a:close/>
              </a:path>
            </a:pathLst>
          </a:custGeom>
          <a:solidFill>
            <a:srgbClr val="4F6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73654" y="3533013"/>
            <a:ext cx="9182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&gt;</a:t>
            </a:r>
            <a:r>
              <a:rPr sz="2800" b="1" spc="-175" dirty="0">
                <a:latin typeface="Arial"/>
                <a:cs typeface="Arial"/>
              </a:rPr>
              <a:t> </a:t>
            </a:r>
            <a:r>
              <a:rPr sz="2800" b="1" spc="-50" dirty="0">
                <a:latin typeface="Times New Roman"/>
                <a:cs typeface="Times New Roman"/>
              </a:rPr>
              <a:t>2.25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1300" y="2610739"/>
            <a:ext cx="25311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961390" algn="l"/>
              </a:tabLst>
            </a:pPr>
            <a:r>
              <a:rPr sz="28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If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….	</a:t>
            </a:r>
            <a:r>
              <a:rPr sz="4500" b="1" u="heavy" spc="-7" baseline="222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b="1" u="heavy" spc="-7" baseline="3030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</a:t>
            </a:r>
            <a:r>
              <a:rPr sz="3300" b="1" spc="562" baseline="30303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Arial"/>
                <a:cs typeface="Arial"/>
              </a:rPr>
              <a:t>≤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800" b="1" spc="-50" dirty="0">
                <a:latin typeface="Times New Roman"/>
                <a:cs typeface="Times New Roman"/>
              </a:rPr>
              <a:t>2.25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24582" y="2839339"/>
            <a:ext cx="3829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077200" y="3048001"/>
            <a:ext cx="457200" cy="45720"/>
          </a:xfrm>
          <a:custGeom>
            <a:avLst/>
            <a:gdLst/>
            <a:ahLst/>
            <a:cxnLst/>
            <a:rect l="l" t="t" r="r" b="b"/>
            <a:pathLst>
              <a:path w="457200" h="45719">
                <a:moveTo>
                  <a:pt x="457187" y="0"/>
                </a:moveTo>
                <a:lnTo>
                  <a:pt x="0" y="0"/>
                </a:lnTo>
                <a:lnTo>
                  <a:pt x="0" y="45718"/>
                </a:lnTo>
                <a:lnTo>
                  <a:pt x="457187" y="45718"/>
                </a:lnTo>
                <a:lnTo>
                  <a:pt x="4571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74532" y="2689986"/>
            <a:ext cx="439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10" dirty="0">
                <a:latin typeface="Times New Roman"/>
                <a:cs typeface="Times New Roman"/>
              </a:rPr>
              <a:t>P</a:t>
            </a:r>
            <a:r>
              <a:rPr sz="1800" b="1" spc="-110" dirty="0">
                <a:latin typeface="Times New Roman"/>
                <a:cs typeface="Times New Roman"/>
              </a:rPr>
              <a:t>no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39430" y="2994786"/>
            <a:ext cx="3130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P</a:t>
            </a:r>
            <a:r>
              <a:rPr sz="1800" b="1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35265" y="2578100"/>
            <a:ext cx="86423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38810" algn="l"/>
              </a:tabLst>
            </a:pPr>
            <a:r>
              <a:rPr sz="5000" dirty="0">
                <a:latin typeface="Times New Roman"/>
                <a:cs typeface="Times New Roman"/>
              </a:rPr>
              <a:t>(	)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42350" y="2465908"/>
            <a:ext cx="342900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dirty="0">
                <a:latin typeface="Times New Roman"/>
                <a:cs typeface="Times New Roman"/>
              </a:rPr>
              <a:t>]</a:t>
            </a:r>
            <a:endParaRPr sz="75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66028" y="2516251"/>
            <a:ext cx="23831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</a:t>
            </a:r>
            <a:r>
              <a:rPr sz="2200" b="1" spc="-15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24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no</a:t>
            </a:r>
            <a:r>
              <a:rPr sz="2200" b="1" spc="-160" dirty="0">
                <a:latin typeface="Times New Roman"/>
                <a:cs typeface="Times New Roman"/>
              </a:rPr>
              <a:t> </a:t>
            </a:r>
            <a:r>
              <a:rPr sz="7200" dirty="0">
                <a:latin typeface="Times New Roman"/>
                <a:cs typeface="Times New Roman"/>
              </a:rPr>
              <a:t>[</a:t>
            </a:r>
            <a:r>
              <a:rPr sz="2600" b="1" dirty="0">
                <a:latin typeface="Times New Roman"/>
                <a:cs typeface="Times New Roman"/>
              </a:rPr>
              <a:t>0.</a:t>
            </a:r>
            <a:r>
              <a:rPr sz="2600" b="1" spc="5" dirty="0">
                <a:latin typeface="Times New Roman"/>
                <a:cs typeface="Times New Roman"/>
              </a:rPr>
              <a:t>6</a:t>
            </a:r>
            <a:r>
              <a:rPr sz="2600" b="1" dirty="0">
                <a:latin typeface="Times New Roman"/>
                <a:cs typeface="Times New Roman"/>
              </a:rPr>
              <a:t>58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5204" y="3507104"/>
            <a:ext cx="18395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Else</a:t>
            </a:r>
            <a:r>
              <a:rPr sz="2800" b="1" spc="-6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….</a:t>
            </a:r>
            <a:r>
              <a:rPr sz="2800" b="1" spc="-4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4500" b="1" u="heavy" spc="-7" baseline="222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b="1" u="heavy" spc="-7" baseline="3030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</a:t>
            </a:r>
            <a:endParaRPr sz="3300" baseline="30303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41194" y="3733292"/>
            <a:ext cx="3829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98975" y="4301108"/>
            <a:ext cx="20332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7845" algn="l"/>
              </a:tabLst>
            </a:pPr>
            <a:r>
              <a:rPr sz="4500" b="1" baseline="1851" dirty="0">
                <a:latin typeface="Times New Roman"/>
                <a:cs typeface="Times New Roman"/>
              </a:rPr>
              <a:t>P</a:t>
            </a:r>
            <a:r>
              <a:rPr sz="3300" b="1" spc="-7" baseline="2525" dirty="0">
                <a:latin typeface="Times New Roman"/>
                <a:cs typeface="Times New Roman"/>
              </a:rPr>
              <a:t>n	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spc="-60" dirty="0">
                <a:latin typeface="Times New Roman"/>
                <a:cs typeface="Times New Roman"/>
              </a:rPr>
              <a:t>0</a:t>
            </a:r>
            <a:r>
              <a:rPr sz="2800" b="1" spc="-70" dirty="0">
                <a:latin typeface="Times New Roman"/>
                <a:cs typeface="Times New Roman"/>
              </a:rPr>
              <a:t>.</a:t>
            </a:r>
            <a:r>
              <a:rPr sz="2800" b="1" spc="-60" dirty="0">
                <a:latin typeface="Times New Roman"/>
                <a:cs typeface="Times New Roman"/>
              </a:rPr>
              <a:t>87</a:t>
            </a:r>
            <a:r>
              <a:rPr sz="2800" b="1" spc="-5" dirty="0">
                <a:latin typeface="Times New Roman"/>
                <a:cs typeface="Times New Roman"/>
              </a:rPr>
              <a:t>7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9140" y="5159502"/>
            <a:ext cx="6109970" cy="965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382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The design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compressive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strength =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4800" b="1" spc="-7" baseline="4340" dirty="0">
                <a:latin typeface="Times New Roman"/>
                <a:cs typeface="Times New Roman"/>
              </a:rPr>
              <a:t>Φ</a:t>
            </a:r>
            <a:r>
              <a:rPr sz="3300" b="1" spc="-7" baseline="6313" dirty="0">
                <a:latin typeface="Times New Roman"/>
                <a:cs typeface="Times New Roman"/>
              </a:rPr>
              <a:t>c</a:t>
            </a:r>
            <a:r>
              <a:rPr sz="3300" b="1" spc="-157" baseline="6313" dirty="0">
                <a:latin typeface="Times New Roman"/>
                <a:cs typeface="Times New Roman"/>
              </a:rPr>
              <a:t> </a:t>
            </a:r>
            <a:r>
              <a:rPr sz="30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</a:t>
            </a:r>
            <a:endParaRPr sz="2200">
              <a:latin typeface="Times New Roman"/>
              <a:cs typeface="Times New Roman"/>
            </a:endParaRPr>
          </a:p>
          <a:p>
            <a:pPr marL="38100">
              <a:lnSpc>
                <a:spcPts val="3579"/>
              </a:lnSpc>
            </a:pPr>
            <a:r>
              <a:rPr sz="2800" spc="-5" dirty="0">
                <a:latin typeface="Times New Roman"/>
                <a:cs typeface="Times New Roman"/>
              </a:rPr>
              <a:t>Allowable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compressive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strength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</a:t>
            </a:r>
            <a:r>
              <a:rPr sz="2200" b="1" spc="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Calibri"/>
                <a:cs typeface="Calibri"/>
              </a:rPr>
              <a:t>/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Times New Roman"/>
                <a:cs typeface="Times New Roman"/>
              </a:rPr>
              <a:t>Ω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772400" y="5105400"/>
            <a:ext cx="3124200" cy="1066800"/>
          </a:xfrm>
          <a:prstGeom prst="rect">
            <a:avLst/>
          </a:prstGeom>
          <a:solidFill>
            <a:srgbClr val="D1D9DF"/>
          </a:solidFill>
          <a:ln w="57150">
            <a:solidFill>
              <a:srgbClr val="3C9618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260350">
              <a:lnSpc>
                <a:spcPct val="100000"/>
              </a:lnSpc>
              <a:spcBef>
                <a:spcPts val="265"/>
              </a:spcBef>
            </a:pPr>
            <a:r>
              <a:rPr sz="3200" b="1" spc="-5" dirty="0">
                <a:latin typeface="Times New Roman"/>
                <a:cs typeface="Times New Roman"/>
              </a:rPr>
              <a:t>Φ</a:t>
            </a:r>
            <a:r>
              <a:rPr sz="2200" b="1" spc="-5" dirty="0">
                <a:latin typeface="Times New Roman"/>
                <a:cs typeface="Times New Roman"/>
              </a:rPr>
              <a:t>c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=</a:t>
            </a:r>
            <a:r>
              <a:rPr sz="2600" b="1" spc="-1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0.75</a:t>
            </a:r>
            <a:r>
              <a:rPr sz="2600" b="1" spc="-3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(LRFD)</a:t>
            </a:r>
            <a:endParaRPr sz="2600">
              <a:latin typeface="Times New Roman"/>
              <a:cs typeface="Times New Roman"/>
            </a:endParaRPr>
          </a:p>
          <a:p>
            <a:pPr marL="260350">
              <a:lnSpc>
                <a:spcPct val="100000"/>
              </a:lnSpc>
              <a:spcBef>
                <a:spcPts val="5"/>
              </a:spcBef>
            </a:pPr>
            <a:r>
              <a:rPr sz="2800" b="1" dirty="0">
                <a:latin typeface="Times New Roman"/>
                <a:cs typeface="Times New Roman"/>
              </a:rPr>
              <a:t>Ω</a:t>
            </a:r>
            <a:r>
              <a:rPr sz="2200" b="1" dirty="0">
                <a:latin typeface="Times New Roman"/>
                <a:cs typeface="Times New Roman"/>
              </a:rPr>
              <a:t>c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=</a:t>
            </a:r>
            <a:r>
              <a:rPr sz="2600" b="1" spc="-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2.00</a:t>
            </a:r>
            <a:r>
              <a:rPr sz="2600" b="1" spc="-3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(ASD)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21336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514602"/>
            <a:ext cx="9197975" cy="4503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CONCRETE</a:t>
            </a:r>
            <a:r>
              <a:rPr sz="2800" b="1" spc="-6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FILLED </a:t>
            </a:r>
            <a:r>
              <a:rPr sz="2800" b="1" spc="-55" dirty="0">
                <a:solidFill>
                  <a:srgbClr val="D25200"/>
                </a:solidFill>
                <a:latin typeface="Arial"/>
                <a:cs typeface="Arial"/>
              </a:rPr>
              <a:t>TUBULAR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 COLUMNS (CFT/HSS)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Arial"/>
              <a:cs typeface="Arial"/>
            </a:endParaRPr>
          </a:p>
          <a:p>
            <a:pPr marL="4499610" marR="5080" indent="-342900">
              <a:lnSpc>
                <a:spcPts val="3340"/>
              </a:lnSpc>
              <a:buFont typeface="Wingdings"/>
              <a:buChar char=""/>
              <a:tabLst>
                <a:tab pos="45002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Steel shell </a:t>
            </a:r>
            <a:r>
              <a:rPr sz="2800" spc="-5" dirty="0">
                <a:latin typeface="Times New Roman"/>
                <a:cs typeface="Times New Roman"/>
              </a:rPr>
              <a:t>( </a:t>
            </a:r>
            <a:r>
              <a:rPr sz="2800" spc="-25" dirty="0">
                <a:latin typeface="Times New Roman"/>
                <a:cs typeface="Times New Roman"/>
              </a:rPr>
              <a:t>pipe, tube,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0" dirty="0">
                <a:latin typeface="Calibri"/>
                <a:cs typeface="Calibri"/>
              </a:rPr>
              <a:t>hollow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section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built-up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plate)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0000F8"/>
              </a:buClr>
              <a:buFont typeface="Wingdings"/>
              <a:buChar char=""/>
            </a:pPr>
            <a:endParaRPr sz="2900">
              <a:latin typeface="Calibri"/>
              <a:cs typeface="Calibri"/>
            </a:endParaRPr>
          </a:p>
          <a:p>
            <a:pPr marL="4499610" marR="603250" indent="-342900">
              <a:lnSpc>
                <a:spcPct val="100000"/>
              </a:lnSpc>
              <a:buFont typeface="Wingdings"/>
              <a:buChar char=""/>
              <a:tabLst>
                <a:tab pos="45002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Shell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 provides</a:t>
            </a:r>
            <a:r>
              <a:rPr sz="28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formwork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for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concrete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00F8"/>
              </a:buClr>
              <a:buFont typeface="Wingdings"/>
              <a:buChar char=""/>
            </a:pPr>
            <a:endParaRPr sz="3200">
              <a:latin typeface="Times New Roman"/>
              <a:cs typeface="Times New Roman"/>
            </a:endParaRPr>
          </a:p>
          <a:p>
            <a:pPr marL="4499610" marR="396240" indent="-342900">
              <a:lnSpc>
                <a:spcPts val="3290"/>
              </a:lnSpc>
              <a:spcBef>
                <a:spcPts val="5"/>
              </a:spcBef>
              <a:buFont typeface="Wingdings"/>
              <a:buChar char=""/>
              <a:tabLst>
                <a:tab pos="45002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Shell</a:t>
            </a:r>
            <a:r>
              <a:rPr sz="28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provides</a:t>
            </a:r>
            <a:r>
              <a:rPr sz="28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confinement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to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concrete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733550" y="2266950"/>
            <a:ext cx="1866900" cy="1790700"/>
            <a:chOff x="1733550" y="2266950"/>
            <a:chExt cx="1866900" cy="179070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000" y="2464307"/>
              <a:ext cx="1571244" cy="142189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752600" y="2286000"/>
              <a:ext cx="1828800" cy="1752600"/>
            </a:xfrm>
            <a:custGeom>
              <a:avLst/>
              <a:gdLst/>
              <a:ahLst/>
              <a:cxnLst/>
              <a:rect l="l" t="t" r="r" b="b"/>
              <a:pathLst>
                <a:path w="1828800" h="1752600">
                  <a:moveTo>
                    <a:pt x="0" y="292100"/>
                  </a:moveTo>
                  <a:lnTo>
                    <a:pt x="3823" y="244727"/>
                  </a:lnTo>
                  <a:lnTo>
                    <a:pt x="14894" y="199786"/>
                  </a:lnTo>
                  <a:lnTo>
                    <a:pt x="32609" y="157877"/>
                  </a:lnTo>
                  <a:lnTo>
                    <a:pt x="56367" y="119603"/>
                  </a:lnTo>
                  <a:lnTo>
                    <a:pt x="85566" y="85566"/>
                  </a:lnTo>
                  <a:lnTo>
                    <a:pt x="119603" y="56367"/>
                  </a:lnTo>
                  <a:lnTo>
                    <a:pt x="157877" y="32609"/>
                  </a:lnTo>
                  <a:lnTo>
                    <a:pt x="199786" y="14894"/>
                  </a:lnTo>
                  <a:lnTo>
                    <a:pt x="244727" y="3823"/>
                  </a:lnTo>
                  <a:lnTo>
                    <a:pt x="292100" y="0"/>
                  </a:lnTo>
                  <a:lnTo>
                    <a:pt x="1536700" y="0"/>
                  </a:lnTo>
                  <a:lnTo>
                    <a:pt x="1584072" y="3823"/>
                  </a:lnTo>
                  <a:lnTo>
                    <a:pt x="1629013" y="14894"/>
                  </a:lnTo>
                  <a:lnTo>
                    <a:pt x="1670922" y="32609"/>
                  </a:lnTo>
                  <a:lnTo>
                    <a:pt x="1709196" y="56367"/>
                  </a:lnTo>
                  <a:lnTo>
                    <a:pt x="1743233" y="85566"/>
                  </a:lnTo>
                  <a:lnTo>
                    <a:pt x="1772432" y="119603"/>
                  </a:lnTo>
                  <a:lnTo>
                    <a:pt x="1796190" y="157877"/>
                  </a:lnTo>
                  <a:lnTo>
                    <a:pt x="1813905" y="199786"/>
                  </a:lnTo>
                  <a:lnTo>
                    <a:pt x="1824976" y="244727"/>
                  </a:lnTo>
                  <a:lnTo>
                    <a:pt x="1828800" y="292100"/>
                  </a:lnTo>
                  <a:lnTo>
                    <a:pt x="1828800" y="1460500"/>
                  </a:lnTo>
                  <a:lnTo>
                    <a:pt x="1824976" y="1507872"/>
                  </a:lnTo>
                  <a:lnTo>
                    <a:pt x="1813905" y="1552813"/>
                  </a:lnTo>
                  <a:lnTo>
                    <a:pt x="1796190" y="1594722"/>
                  </a:lnTo>
                  <a:lnTo>
                    <a:pt x="1772432" y="1632996"/>
                  </a:lnTo>
                  <a:lnTo>
                    <a:pt x="1743233" y="1667033"/>
                  </a:lnTo>
                  <a:lnTo>
                    <a:pt x="1709196" y="1696232"/>
                  </a:lnTo>
                  <a:lnTo>
                    <a:pt x="1670922" y="1719990"/>
                  </a:lnTo>
                  <a:lnTo>
                    <a:pt x="1629013" y="1737705"/>
                  </a:lnTo>
                  <a:lnTo>
                    <a:pt x="1584072" y="1748776"/>
                  </a:lnTo>
                  <a:lnTo>
                    <a:pt x="1536700" y="1752600"/>
                  </a:lnTo>
                  <a:lnTo>
                    <a:pt x="292100" y="1752600"/>
                  </a:lnTo>
                  <a:lnTo>
                    <a:pt x="244727" y="1748776"/>
                  </a:lnTo>
                  <a:lnTo>
                    <a:pt x="199786" y="1737705"/>
                  </a:lnTo>
                  <a:lnTo>
                    <a:pt x="157877" y="1719990"/>
                  </a:lnTo>
                  <a:lnTo>
                    <a:pt x="119603" y="1696232"/>
                  </a:lnTo>
                  <a:lnTo>
                    <a:pt x="85566" y="1667033"/>
                  </a:lnTo>
                  <a:lnTo>
                    <a:pt x="56367" y="1632996"/>
                  </a:lnTo>
                  <a:lnTo>
                    <a:pt x="32609" y="1594722"/>
                  </a:lnTo>
                  <a:lnTo>
                    <a:pt x="14894" y="1552813"/>
                  </a:lnTo>
                  <a:lnTo>
                    <a:pt x="3823" y="1507872"/>
                  </a:lnTo>
                  <a:lnTo>
                    <a:pt x="0" y="1460500"/>
                  </a:lnTo>
                  <a:lnTo>
                    <a:pt x="0" y="29210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657350" y="4171950"/>
            <a:ext cx="2019300" cy="2019300"/>
            <a:chOff x="1657350" y="4171950"/>
            <a:chExt cx="2019300" cy="2019300"/>
          </a:xfrm>
        </p:grpSpPr>
        <p:sp>
          <p:nvSpPr>
            <p:cNvPr id="9" name="object 9"/>
            <p:cNvSpPr/>
            <p:nvPr/>
          </p:nvSpPr>
          <p:spPr>
            <a:xfrm>
              <a:off x="1861820" y="4373879"/>
              <a:ext cx="1643380" cy="1645920"/>
            </a:xfrm>
            <a:custGeom>
              <a:avLst/>
              <a:gdLst/>
              <a:ahLst/>
              <a:cxnLst/>
              <a:rect l="l" t="t" r="r" b="b"/>
              <a:pathLst>
                <a:path w="1643379" h="1645920">
                  <a:moveTo>
                    <a:pt x="1642872" y="822960"/>
                  </a:moveTo>
                  <a:lnTo>
                    <a:pt x="1632458" y="698500"/>
                  </a:lnTo>
                  <a:lnTo>
                    <a:pt x="1625600" y="656971"/>
                  </a:lnTo>
                  <a:lnTo>
                    <a:pt x="1604899" y="580898"/>
                  </a:lnTo>
                  <a:lnTo>
                    <a:pt x="1591056" y="539369"/>
                  </a:lnTo>
                  <a:lnTo>
                    <a:pt x="1584198" y="522097"/>
                  </a:lnTo>
                  <a:lnTo>
                    <a:pt x="1584198" y="784860"/>
                  </a:lnTo>
                  <a:lnTo>
                    <a:pt x="1584198" y="860933"/>
                  </a:lnTo>
                  <a:lnTo>
                    <a:pt x="1580769" y="902462"/>
                  </a:lnTo>
                  <a:lnTo>
                    <a:pt x="1573784" y="940562"/>
                  </a:lnTo>
                  <a:lnTo>
                    <a:pt x="1566926" y="975106"/>
                  </a:lnTo>
                  <a:lnTo>
                    <a:pt x="1560068" y="1013079"/>
                  </a:lnTo>
                  <a:lnTo>
                    <a:pt x="1549654" y="1051179"/>
                  </a:lnTo>
                  <a:lnTo>
                    <a:pt x="1508252" y="1154938"/>
                  </a:lnTo>
                  <a:lnTo>
                    <a:pt x="1473708" y="1217168"/>
                  </a:lnTo>
                  <a:lnTo>
                    <a:pt x="1432306" y="1279398"/>
                  </a:lnTo>
                  <a:lnTo>
                    <a:pt x="1359916" y="1362329"/>
                  </a:lnTo>
                  <a:lnTo>
                    <a:pt x="1276985" y="1434998"/>
                  </a:lnTo>
                  <a:lnTo>
                    <a:pt x="1214882" y="1476489"/>
                  </a:lnTo>
                  <a:lnTo>
                    <a:pt x="1152779" y="1511058"/>
                  </a:lnTo>
                  <a:lnTo>
                    <a:pt x="1049274" y="1552562"/>
                  </a:lnTo>
                  <a:lnTo>
                    <a:pt x="1011174" y="1562938"/>
                  </a:lnTo>
                  <a:lnTo>
                    <a:pt x="973328" y="1569847"/>
                  </a:lnTo>
                  <a:lnTo>
                    <a:pt x="938784" y="1576768"/>
                  </a:lnTo>
                  <a:lnTo>
                    <a:pt x="900811" y="1583677"/>
                  </a:lnTo>
                  <a:lnTo>
                    <a:pt x="859409" y="1587131"/>
                  </a:lnTo>
                  <a:lnTo>
                    <a:pt x="783463" y="1587131"/>
                  </a:lnTo>
                  <a:lnTo>
                    <a:pt x="742061" y="1583677"/>
                  </a:lnTo>
                  <a:lnTo>
                    <a:pt x="704088" y="1576768"/>
                  </a:lnTo>
                  <a:lnTo>
                    <a:pt x="669544" y="1569847"/>
                  </a:lnTo>
                  <a:lnTo>
                    <a:pt x="631571" y="1562925"/>
                  </a:lnTo>
                  <a:lnTo>
                    <a:pt x="593598" y="1552562"/>
                  </a:lnTo>
                  <a:lnTo>
                    <a:pt x="490093" y="1511058"/>
                  </a:lnTo>
                  <a:lnTo>
                    <a:pt x="427990" y="1476489"/>
                  </a:lnTo>
                  <a:lnTo>
                    <a:pt x="365887" y="1434998"/>
                  </a:lnTo>
                  <a:lnTo>
                    <a:pt x="282956" y="1362329"/>
                  </a:lnTo>
                  <a:lnTo>
                    <a:pt x="210566" y="1279398"/>
                  </a:lnTo>
                  <a:lnTo>
                    <a:pt x="169164" y="1217168"/>
                  </a:lnTo>
                  <a:lnTo>
                    <a:pt x="134620" y="1154938"/>
                  </a:lnTo>
                  <a:lnTo>
                    <a:pt x="93218" y="1051179"/>
                  </a:lnTo>
                  <a:lnTo>
                    <a:pt x="82804" y="1013079"/>
                  </a:lnTo>
                  <a:lnTo>
                    <a:pt x="75946" y="975106"/>
                  </a:lnTo>
                  <a:lnTo>
                    <a:pt x="69088" y="940562"/>
                  </a:lnTo>
                  <a:lnTo>
                    <a:pt x="62103" y="902462"/>
                  </a:lnTo>
                  <a:lnTo>
                    <a:pt x="58674" y="860933"/>
                  </a:lnTo>
                  <a:lnTo>
                    <a:pt x="58674" y="784860"/>
                  </a:lnTo>
                  <a:lnTo>
                    <a:pt x="62103" y="743458"/>
                  </a:lnTo>
                  <a:lnTo>
                    <a:pt x="69088" y="705358"/>
                  </a:lnTo>
                  <a:lnTo>
                    <a:pt x="75946" y="670814"/>
                  </a:lnTo>
                  <a:lnTo>
                    <a:pt x="82804" y="632841"/>
                  </a:lnTo>
                  <a:lnTo>
                    <a:pt x="93218" y="594741"/>
                  </a:lnTo>
                  <a:lnTo>
                    <a:pt x="134620" y="490982"/>
                  </a:lnTo>
                  <a:lnTo>
                    <a:pt x="169164" y="428752"/>
                  </a:lnTo>
                  <a:lnTo>
                    <a:pt x="210566" y="366522"/>
                  </a:lnTo>
                  <a:lnTo>
                    <a:pt x="282956" y="283591"/>
                  </a:lnTo>
                  <a:lnTo>
                    <a:pt x="365887" y="210947"/>
                  </a:lnTo>
                  <a:lnTo>
                    <a:pt x="427990" y="169418"/>
                  </a:lnTo>
                  <a:lnTo>
                    <a:pt x="490093" y="134874"/>
                  </a:lnTo>
                  <a:lnTo>
                    <a:pt x="593598" y="93345"/>
                  </a:lnTo>
                  <a:lnTo>
                    <a:pt x="631571" y="82931"/>
                  </a:lnTo>
                  <a:lnTo>
                    <a:pt x="669544" y="76073"/>
                  </a:lnTo>
                  <a:lnTo>
                    <a:pt x="704088" y="69215"/>
                  </a:lnTo>
                  <a:lnTo>
                    <a:pt x="742061" y="62230"/>
                  </a:lnTo>
                  <a:lnTo>
                    <a:pt x="783463" y="58801"/>
                  </a:lnTo>
                  <a:lnTo>
                    <a:pt x="859409" y="58801"/>
                  </a:lnTo>
                  <a:lnTo>
                    <a:pt x="900811" y="62230"/>
                  </a:lnTo>
                  <a:lnTo>
                    <a:pt x="938784" y="69215"/>
                  </a:lnTo>
                  <a:lnTo>
                    <a:pt x="973328" y="76073"/>
                  </a:lnTo>
                  <a:lnTo>
                    <a:pt x="1011301" y="82931"/>
                  </a:lnTo>
                  <a:lnTo>
                    <a:pt x="1049274" y="93345"/>
                  </a:lnTo>
                  <a:lnTo>
                    <a:pt x="1152779" y="134874"/>
                  </a:lnTo>
                  <a:lnTo>
                    <a:pt x="1214882" y="169418"/>
                  </a:lnTo>
                  <a:lnTo>
                    <a:pt x="1276985" y="210947"/>
                  </a:lnTo>
                  <a:lnTo>
                    <a:pt x="1359916" y="283591"/>
                  </a:lnTo>
                  <a:lnTo>
                    <a:pt x="1432306" y="366522"/>
                  </a:lnTo>
                  <a:lnTo>
                    <a:pt x="1473708" y="428752"/>
                  </a:lnTo>
                  <a:lnTo>
                    <a:pt x="1508252" y="490982"/>
                  </a:lnTo>
                  <a:lnTo>
                    <a:pt x="1549654" y="594741"/>
                  </a:lnTo>
                  <a:lnTo>
                    <a:pt x="1560068" y="632841"/>
                  </a:lnTo>
                  <a:lnTo>
                    <a:pt x="1566926" y="670814"/>
                  </a:lnTo>
                  <a:lnTo>
                    <a:pt x="1573784" y="705358"/>
                  </a:lnTo>
                  <a:lnTo>
                    <a:pt x="1580769" y="743458"/>
                  </a:lnTo>
                  <a:lnTo>
                    <a:pt x="1584198" y="784860"/>
                  </a:lnTo>
                  <a:lnTo>
                    <a:pt x="1584198" y="522097"/>
                  </a:lnTo>
                  <a:lnTo>
                    <a:pt x="1560068" y="466852"/>
                  </a:lnTo>
                  <a:lnTo>
                    <a:pt x="1542796" y="432181"/>
                  </a:lnTo>
                  <a:lnTo>
                    <a:pt x="1501394" y="363093"/>
                  </a:lnTo>
                  <a:lnTo>
                    <a:pt x="1428877" y="269748"/>
                  </a:lnTo>
                  <a:lnTo>
                    <a:pt x="1373632" y="214376"/>
                  </a:lnTo>
                  <a:lnTo>
                    <a:pt x="1280414" y="141732"/>
                  </a:lnTo>
                  <a:lnTo>
                    <a:pt x="1211453" y="100330"/>
                  </a:lnTo>
                  <a:lnTo>
                    <a:pt x="1176909" y="82931"/>
                  </a:lnTo>
                  <a:lnTo>
                    <a:pt x="1138936" y="65659"/>
                  </a:lnTo>
                  <a:lnTo>
                    <a:pt x="1062990" y="37973"/>
                  </a:lnTo>
                  <a:lnTo>
                    <a:pt x="987044" y="17272"/>
                  </a:lnTo>
                  <a:lnTo>
                    <a:pt x="945642" y="10414"/>
                  </a:lnTo>
                  <a:lnTo>
                    <a:pt x="821436" y="0"/>
                  </a:lnTo>
                  <a:lnTo>
                    <a:pt x="697230" y="10414"/>
                  </a:lnTo>
                  <a:lnTo>
                    <a:pt x="655828" y="17272"/>
                  </a:lnTo>
                  <a:lnTo>
                    <a:pt x="579882" y="37973"/>
                  </a:lnTo>
                  <a:lnTo>
                    <a:pt x="538480" y="51816"/>
                  </a:lnTo>
                  <a:lnTo>
                    <a:pt x="465963" y="82931"/>
                  </a:lnTo>
                  <a:lnTo>
                    <a:pt x="431419" y="100330"/>
                  </a:lnTo>
                  <a:lnTo>
                    <a:pt x="362458" y="141732"/>
                  </a:lnTo>
                  <a:lnTo>
                    <a:pt x="269240" y="214376"/>
                  </a:lnTo>
                  <a:lnTo>
                    <a:pt x="213995" y="269748"/>
                  </a:lnTo>
                  <a:lnTo>
                    <a:pt x="141478" y="363093"/>
                  </a:lnTo>
                  <a:lnTo>
                    <a:pt x="100076" y="432181"/>
                  </a:lnTo>
                  <a:lnTo>
                    <a:pt x="82804" y="466852"/>
                  </a:lnTo>
                  <a:lnTo>
                    <a:pt x="65532" y="504825"/>
                  </a:lnTo>
                  <a:lnTo>
                    <a:pt x="37973" y="580898"/>
                  </a:lnTo>
                  <a:lnTo>
                    <a:pt x="17272" y="656971"/>
                  </a:lnTo>
                  <a:lnTo>
                    <a:pt x="10414" y="698500"/>
                  </a:lnTo>
                  <a:lnTo>
                    <a:pt x="0" y="822960"/>
                  </a:lnTo>
                  <a:lnTo>
                    <a:pt x="10414" y="947420"/>
                  </a:lnTo>
                  <a:lnTo>
                    <a:pt x="17272" y="988949"/>
                  </a:lnTo>
                  <a:lnTo>
                    <a:pt x="37973" y="1065022"/>
                  </a:lnTo>
                  <a:lnTo>
                    <a:pt x="51816" y="1106551"/>
                  </a:lnTo>
                  <a:lnTo>
                    <a:pt x="82804" y="1179068"/>
                  </a:lnTo>
                  <a:lnTo>
                    <a:pt x="100076" y="1213739"/>
                  </a:lnTo>
                  <a:lnTo>
                    <a:pt x="141478" y="1282827"/>
                  </a:lnTo>
                  <a:lnTo>
                    <a:pt x="213995" y="1376172"/>
                  </a:lnTo>
                  <a:lnTo>
                    <a:pt x="269240" y="1431544"/>
                  </a:lnTo>
                  <a:lnTo>
                    <a:pt x="362458" y="1504149"/>
                  </a:lnTo>
                  <a:lnTo>
                    <a:pt x="431419" y="1545640"/>
                  </a:lnTo>
                  <a:lnTo>
                    <a:pt x="465963" y="1562938"/>
                  </a:lnTo>
                  <a:lnTo>
                    <a:pt x="503936" y="1580222"/>
                  </a:lnTo>
                  <a:lnTo>
                    <a:pt x="579882" y="1607883"/>
                  </a:lnTo>
                  <a:lnTo>
                    <a:pt x="655828" y="1628635"/>
                  </a:lnTo>
                  <a:lnTo>
                    <a:pt x="697230" y="1635544"/>
                  </a:lnTo>
                  <a:lnTo>
                    <a:pt x="821436" y="1645920"/>
                  </a:lnTo>
                  <a:lnTo>
                    <a:pt x="945642" y="1635544"/>
                  </a:lnTo>
                  <a:lnTo>
                    <a:pt x="987044" y="1628635"/>
                  </a:lnTo>
                  <a:lnTo>
                    <a:pt x="1062990" y="1607883"/>
                  </a:lnTo>
                  <a:lnTo>
                    <a:pt x="1104392" y="1594053"/>
                  </a:lnTo>
                  <a:lnTo>
                    <a:pt x="1176909" y="1562925"/>
                  </a:lnTo>
                  <a:lnTo>
                    <a:pt x="1211453" y="1545640"/>
                  </a:lnTo>
                  <a:lnTo>
                    <a:pt x="1280414" y="1504149"/>
                  </a:lnTo>
                  <a:lnTo>
                    <a:pt x="1373632" y="1431544"/>
                  </a:lnTo>
                  <a:lnTo>
                    <a:pt x="1428877" y="1376172"/>
                  </a:lnTo>
                  <a:lnTo>
                    <a:pt x="1501394" y="1282827"/>
                  </a:lnTo>
                  <a:lnTo>
                    <a:pt x="1542796" y="1213739"/>
                  </a:lnTo>
                  <a:lnTo>
                    <a:pt x="1560068" y="1179068"/>
                  </a:lnTo>
                  <a:lnTo>
                    <a:pt x="1577340" y="1141095"/>
                  </a:lnTo>
                  <a:lnTo>
                    <a:pt x="1604899" y="1065022"/>
                  </a:lnTo>
                  <a:lnTo>
                    <a:pt x="1625600" y="988949"/>
                  </a:lnTo>
                  <a:lnTo>
                    <a:pt x="1632458" y="947420"/>
                  </a:lnTo>
                  <a:lnTo>
                    <a:pt x="1642872" y="822960"/>
                  </a:lnTo>
                  <a:close/>
                </a:path>
              </a:pathLst>
            </a:custGeom>
            <a:solidFill>
              <a:srgbClr val="1F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28619" y="510692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80" h="30479">
                  <a:moveTo>
                    <a:pt x="16891" y="0"/>
                  </a:moveTo>
                  <a:lnTo>
                    <a:pt x="10160" y="3428"/>
                  </a:lnTo>
                  <a:lnTo>
                    <a:pt x="0" y="13588"/>
                  </a:lnTo>
                  <a:lnTo>
                    <a:pt x="3429" y="20319"/>
                  </a:lnTo>
                  <a:lnTo>
                    <a:pt x="10160" y="27050"/>
                  </a:lnTo>
                  <a:lnTo>
                    <a:pt x="16891" y="30480"/>
                  </a:lnTo>
                  <a:lnTo>
                    <a:pt x="23749" y="27050"/>
                  </a:lnTo>
                  <a:lnTo>
                    <a:pt x="30480" y="20319"/>
                  </a:lnTo>
                  <a:lnTo>
                    <a:pt x="30480" y="10159"/>
                  </a:lnTo>
                  <a:lnTo>
                    <a:pt x="23749" y="3428"/>
                  </a:lnTo>
                  <a:lnTo>
                    <a:pt x="16891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28619" y="510692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80" h="30479">
                  <a:moveTo>
                    <a:pt x="16891" y="30480"/>
                  </a:moveTo>
                  <a:lnTo>
                    <a:pt x="23749" y="27050"/>
                  </a:lnTo>
                  <a:lnTo>
                    <a:pt x="27050" y="23749"/>
                  </a:lnTo>
                  <a:lnTo>
                    <a:pt x="30480" y="20319"/>
                  </a:lnTo>
                  <a:lnTo>
                    <a:pt x="30480" y="10159"/>
                  </a:lnTo>
                  <a:lnTo>
                    <a:pt x="27050" y="6731"/>
                  </a:lnTo>
                  <a:lnTo>
                    <a:pt x="23749" y="3428"/>
                  </a:lnTo>
                  <a:lnTo>
                    <a:pt x="16891" y="0"/>
                  </a:lnTo>
                  <a:lnTo>
                    <a:pt x="10160" y="3428"/>
                  </a:lnTo>
                  <a:lnTo>
                    <a:pt x="6731" y="6731"/>
                  </a:lnTo>
                  <a:lnTo>
                    <a:pt x="3429" y="10159"/>
                  </a:lnTo>
                  <a:lnTo>
                    <a:pt x="0" y="13588"/>
                  </a:lnTo>
                  <a:lnTo>
                    <a:pt x="3429" y="20319"/>
                  </a:lnTo>
                  <a:lnTo>
                    <a:pt x="6731" y="23749"/>
                  </a:lnTo>
                  <a:lnTo>
                    <a:pt x="10160" y="27050"/>
                  </a:lnTo>
                  <a:lnTo>
                    <a:pt x="16891" y="3048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24760" y="572261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70">
                  <a:moveTo>
                    <a:pt x="13715" y="0"/>
                  </a:moveTo>
                  <a:lnTo>
                    <a:pt x="0" y="0"/>
                  </a:lnTo>
                  <a:lnTo>
                    <a:pt x="0" y="10286"/>
                  </a:lnTo>
                  <a:lnTo>
                    <a:pt x="6857" y="13715"/>
                  </a:lnTo>
                  <a:lnTo>
                    <a:pt x="13715" y="10286"/>
                  </a:lnTo>
                  <a:lnTo>
                    <a:pt x="13715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524760" y="572261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70">
                  <a:moveTo>
                    <a:pt x="6857" y="0"/>
                  </a:moveTo>
                  <a:lnTo>
                    <a:pt x="13715" y="0"/>
                  </a:lnTo>
                  <a:lnTo>
                    <a:pt x="13715" y="10286"/>
                  </a:lnTo>
                  <a:lnTo>
                    <a:pt x="6857" y="13715"/>
                  </a:lnTo>
                  <a:lnTo>
                    <a:pt x="0" y="10286"/>
                  </a:lnTo>
                  <a:lnTo>
                    <a:pt x="0" y="0"/>
                  </a:lnTo>
                  <a:lnTo>
                    <a:pt x="6857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51608" y="5241036"/>
              <a:ext cx="17145" cy="13970"/>
            </a:xfrm>
            <a:custGeom>
              <a:avLst/>
              <a:gdLst/>
              <a:ahLst/>
              <a:cxnLst/>
              <a:rect l="l" t="t" r="r" b="b"/>
              <a:pathLst>
                <a:path w="17144" h="13970">
                  <a:moveTo>
                    <a:pt x="13462" y="0"/>
                  </a:moveTo>
                  <a:lnTo>
                    <a:pt x="3302" y="0"/>
                  </a:lnTo>
                  <a:lnTo>
                    <a:pt x="0" y="6857"/>
                  </a:lnTo>
                  <a:lnTo>
                    <a:pt x="6731" y="13715"/>
                  </a:lnTo>
                  <a:lnTo>
                    <a:pt x="13462" y="10286"/>
                  </a:lnTo>
                  <a:lnTo>
                    <a:pt x="16764" y="6857"/>
                  </a:lnTo>
                  <a:lnTo>
                    <a:pt x="13462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51608" y="5241036"/>
              <a:ext cx="17145" cy="13970"/>
            </a:xfrm>
            <a:custGeom>
              <a:avLst/>
              <a:gdLst/>
              <a:ahLst/>
              <a:cxnLst/>
              <a:rect l="l" t="t" r="r" b="b"/>
              <a:pathLst>
                <a:path w="17144" h="13970">
                  <a:moveTo>
                    <a:pt x="6731" y="0"/>
                  </a:moveTo>
                  <a:lnTo>
                    <a:pt x="13462" y="0"/>
                  </a:lnTo>
                  <a:lnTo>
                    <a:pt x="16764" y="6857"/>
                  </a:lnTo>
                  <a:lnTo>
                    <a:pt x="13462" y="10286"/>
                  </a:lnTo>
                  <a:lnTo>
                    <a:pt x="6731" y="13715"/>
                  </a:lnTo>
                  <a:lnTo>
                    <a:pt x="3302" y="10286"/>
                  </a:lnTo>
                  <a:lnTo>
                    <a:pt x="0" y="6857"/>
                  </a:lnTo>
                  <a:lnTo>
                    <a:pt x="3302" y="0"/>
                  </a:lnTo>
                  <a:lnTo>
                    <a:pt x="6731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321811" y="5224272"/>
              <a:ext cx="18415" cy="13970"/>
            </a:xfrm>
            <a:custGeom>
              <a:avLst/>
              <a:gdLst/>
              <a:ahLst/>
              <a:cxnLst/>
              <a:rect l="l" t="t" r="r" b="b"/>
              <a:pathLst>
                <a:path w="18414" h="13970">
                  <a:moveTo>
                    <a:pt x="14604" y="0"/>
                  </a:moveTo>
                  <a:lnTo>
                    <a:pt x="3683" y="0"/>
                  </a:lnTo>
                  <a:lnTo>
                    <a:pt x="0" y="6857"/>
                  </a:lnTo>
                  <a:lnTo>
                    <a:pt x="3683" y="10286"/>
                  </a:lnTo>
                  <a:lnTo>
                    <a:pt x="10922" y="13715"/>
                  </a:lnTo>
                  <a:lnTo>
                    <a:pt x="18287" y="6857"/>
                  </a:lnTo>
                  <a:lnTo>
                    <a:pt x="14604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321811" y="5224272"/>
              <a:ext cx="18415" cy="13970"/>
            </a:xfrm>
            <a:custGeom>
              <a:avLst/>
              <a:gdLst/>
              <a:ahLst/>
              <a:cxnLst/>
              <a:rect l="l" t="t" r="r" b="b"/>
              <a:pathLst>
                <a:path w="18414" h="13970">
                  <a:moveTo>
                    <a:pt x="10922" y="0"/>
                  </a:moveTo>
                  <a:lnTo>
                    <a:pt x="14604" y="0"/>
                  </a:lnTo>
                  <a:lnTo>
                    <a:pt x="18287" y="6857"/>
                  </a:lnTo>
                  <a:lnTo>
                    <a:pt x="14604" y="10286"/>
                  </a:lnTo>
                  <a:lnTo>
                    <a:pt x="10922" y="13715"/>
                  </a:lnTo>
                  <a:lnTo>
                    <a:pt x="3683" y="10286"/>
                  </a:lnTo>
                  <a:lnTo>
                    <a:pt x="0" y="6857"/>
                  </a:lnTo>
                  <a:lnTo>
                    <a:pt x="3683" y="0"/>
                  </a:lnTo>
                  <a:lnTo>
                    <a:pt x="10922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86532" y="564946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70">
                  <a:moveTo>
                    <a:pt x="6857" y="0"/>
                  </a:moveTo>
                  <a:lnTo>
                    <a:pt x="0" y="3428"/>
                  </a:lnTo>
                  <a:lnTo>
                    <a:pt x="0" y="13715"/>
                  </a:lnTo>
                  <a:lnTo>
                    <a:pt x="13716" y="13715"/>
                  </a:lnTo>
                  <a:lnTo>
                    <a:pt x="13716" y="3428"/>
                  </a:lnTo>
                  <a:lnTo>
                    <a:pt x="6857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986532" y="564946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70">
                  <a:moveTo>
                    <a:pt x="6857" y="0"/>
                  </a:moveTo>
                  <a:lnTo>
                    <a:pt x="13716" y="3428"/>
                  </a:lnTo>
                  <a:lnTo>
                    <a:pt x="13716" y="13715"/>
                  </a:lnTo>
                  <a:lnTo>
                    <a:pt x="0" y="13715"/>
                  </a:lnTo>
                  <a:lnTo>
                    <a:pt x="0" y="3428"/>
                  </a:lnTo>
                  <a:lnTo>
                    <a:pt x="6857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100832" y="4864608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24892" y="0"/>
                  </a:moveTo>
                  <a:lnTo>
                    <a:pt x="10668" y="0"/>
                  </a:lnTo>
                  <a:lnTo>
                    <a:pt x="3556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556" y="24003"/>
                  </a:lnTo>
                  <a:lnTo>
                    <a:pt x="10668" y="27432"/>
                  </a:lnTo>
                  <a:lnTo>
                    <a:pt x="24892" y="27432"/>
                  </a:lnTo>
                  <a:lnTo>
                    <a:pt x="28448" y="24003"/>
                  </a:lnTo>
                  <a:lnTo>
                    <a:pt x="32004" y="17145"/>
                  </a:lnTo>
                  <a:lnTo>
                    <a:pt x="32004" y="6858"/>
                  </a:lnTo>
                  <a:lnTo>
                    <a:pt x="24892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100832" y="4864608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17780" y="27432"/>
                  </a:moveTo>
                  <a:lnTo>
                    <a:pt x="24892" y="27432"/>
                  </a:lnTo>
                  <a:lnTo>
                    <a:pt x="28448" y="24003"/>
                  </a:lnTo>
                  <a:lnTo>
                    <a:pt x="32004" y="17145"/>
                  </a:lnTo>
                  <a:lnTo>
                    <a:pt x="32004" y="6858"/>
                  </a:lnTo>
                  <a:lnTo>
                    <a:pt x="28448" y="3429"/>
                  </a:lnTo>
                  <a:lnTo>
                    <a:pt x="24892" y="0"/>
                  </a:lnTo>
                  <a:lnTo>
                    <a:pt x="10668" y="0"/>
                  </a:lnTo>
                  <a:lnTo>
                    <a:pt x="3556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556" y="24003"/>
                  </a:lnTo>
                  <a:lnTo>
                    <a:pt x="10668" y="27432"/>
                  </a:lnTo>
                  <a:lnTo>
                    <a:pt x="17780" y="27432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17367" y="4616195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21336" y="0"/>
                  </a:moveTo>
                  <a:lnTo>
                    <a:pt x="10668" y="0"/>
                  </a:lnTo>
                  <a:lnTo>
                    <a:pt x="3556" y="3428"/>
                  </a:lnTo>
                  <a:lnTo>
                    <a:pt x="0" y="6857"/>
                  </a:lnTo>
                  <a:lnTo>
                    <a:pt x="0" y="17144"/>
                  </a:lnTo>
                  <a:lnTo>
                    <a:pt x="3556" y="24002"/>
                  </a:lnTo>
                  <a:lnTo>
                    <a:pt x="10668" y="27431"/>
                  </a:lnTo>
                  <a:lnTo>
                    <a:pt x="21336" y="27431"/>
                  </a:lnTo>
                  <a:lnTo>
                    <a:pt x="28448" y="24002"/>
                  </a:lnTo>
                  <a:lnTo>
                    <a:pt x="32004" y="17144"/>
                  </a:lnTo>
                  <a:lnTo>
                    <a:pt x="32004" y="6857"/>
                  </a:lnTo>
                  <a:lnTo>
                    <a:pt x="28448" y="3428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17367" y="4616195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14224" y="27431"/>
                  </a:moveTo>
                  <a:lnTo>
                    <a:pt x="21336" y="27431"/>
                  </a:lnTo>
                  <a:lnTo>
                    <a:pt x="28448" y="24002"/>
                  </a:lnTo>
                  <a:lnTo>
                    <a:pt x="32004" y="17144"/>
                  </a:lnTo>
                  <a:lnTo>
                    <a:pt x="32004" y="6857"/>
                  </a:lnTo>
                  <a:lnTo>
                    <a:pt x="28448" y="3428"/>
                  </a:lnTo>
                  <a:lnTo>
                    <a:pt x="21336" y="0"/>
                  </a:lnTo>
                  <a:lnTo>
                    <a:pt x="10668" y="0"/>
                  </a:lnTo>
                  <a:lnTo>
                    <a:pt x="3556" y="3428"/>
                  </a:lnTo>
                  <a:lnTo>
                    <a:pt x="0" y="6857"/>
                  </a:lnTo>
                  <a:lnTo>
                    <a:pt x="0" y="17144"/>
                  </a:lnTo>
                  <a:lnTo>
                    <a:pt x="3556" y="24002"/>
                  </a:lnTo>
                  <a:lnTo>
                    <a:pt x="10668" y="27431"/>
                  </a:lnTo>
                  <a:lnTo>
                    <a:pt x="14224" y="27431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06827" y="5020055"/>
              <a:ext cx="30480" cy="27940"/>
            </a:xfrm>
            <a:custGeom>
              <a:avLst/>
              <a:gdLst/>
              <a:ahLst/>
              <a:cxnLst/>
              <a:rect l="l" t="t" r="r" b="b"/>
              <a:pathLst>
                <a:path w="30480" h="27939">
                  <a:moveTo>
                    <a:pt x="20320" y="0"/>
                  </a:moveTo>
                  <a:lnTo>
                    <a:pt x="10160" y="0"/>
                  </a:lnTo>
                  <a:lnTo>
                    <a:pt x="3429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429" y="24003"/>
                  </a:lnTo>
                  <a:lnTo>
                    <a:pt x="10160" y="27432"/>
                  </a:lnTo>
                  <a:lnTo>
                    <a:pt x="20320" y="27432"/>
                  </a:lnTo>
                  <a:lnTo>
                    <a:pt x="27051" y="24003"/>
                  </a:lnTo>
                  <a:lnTo>
                    <a:pt x="30480" y="17145"/>
                  </a:lnTo>
                  <a:lnTo>
                    <a:pt x="30480" y="6858"/>
                  </a:lnTo>
                  <a:lnTo>
                    <a:pt x="27051" y="3429"/>
                  </a:lnTo>
                  <a:lnTo>
                    <a:pt x="20320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06827" y="5020055"/>
              <a:ext cx="30480" cy="27940"/>
            </a:xfrm>
            <a:custGeom>
              <a:avLst/>
              <a:gdLst/>
              <a:ahLst/>
              <a:cxnLst/>
              <a:rect l="l" t="t" r="r" b="b"/>
              <a:pathLst>
                <a:path w="30480" h="27939">
                  <a:moveTo>
                    <a:pt x="16891" y="27432"/>
                  </a:moveTo>
                  <a:lnTo>
                    <a:pt x="20320" y="27432"/>
                  </a:lnTo>
                  <a:lnTo>
                    <a:pt x="27051" y="24003"/>
                  </a:lnTo>
                  <a:lnTo>
                    <a:pt x="30480" y="17145"/>
                  </a:lnTo>
                  <a:lnTo>
                    <a:pt x="30480" y="6858"/>
                  </a:lnTo>
                  <a:lnTo>
                    <a:pt x="27051" y="3429"/>
                  </a:lnTo>
                  <a:lnTo>
                    <a:pt x="20320" y="0"/>
                  </a:lnTo>
                  <a:lnTo>
                    <a:pt x="10160" y="0"/>
                  </a:lnTo>
                  <a:lnTo>
                    <a:pt x="3429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429" y="24003"/>
                  </a:lnTo>
                  <a:lnTo>
                    <a:pt x="10160" y="27432"/>
                  </a:lnTo>
                  <a:lnTo>
                    <a:pt x="16891" y="27432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091944" y="5410200"/>
              <a:ext cx="32384" cy="29209"/>
            </a:xfrm>
            <a:custGeom>
              <a:avLst/>
              <a:gdLst/>
              <a:ahLst/>
              <a:cxnLst/>
              <a:rect l="l" t="t" r="r" b="b"/>
              <a:pathLst>
                <a:path w="32385" h="29210">
                  <a:moveTo>
                    <a:pt x="24892" y="0"/>
                  </a:moveTo>
                  <a:lnTo>
                    <a:pt x="10668" y="0"/>
                  </a:lnTo>
                  <a:lnTo>
                    <a:pt x="3556" y="3556"/>
                  </a:lnTo>
                  <a:lnTo>
                    <a:pt x="0" y="7238"/>
                  </a:lnTo>
                  <a:lnTo>
                    <a:pt x="0" y="21716"/>
                  </a:lnTo>
                  <a:lnTo>
                    <a:pt x="3556" y="25272"/>
                  </a:lnTo>
                  <a:lnTo>
                    <a:pt x="10668" y="28956"/>
                  </a:lnTo>
                  <a:lnTo>
                    <a:pt x="24892" y="28956"/>
                  </a:lnTo>
                  <a:lnTo>
                    <a:pt x="32004" y="21716"/>
                  </a:lnTo>
                  <a:lnTo>
                    <a:pt x="32004" y="7238"/>
                  </a:lnTo>
                  <a:lnTo>
                    <a:pt x="24892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091944" y="5410200"/>
              <a:ext cx="32384" cy="29209"/>
            </a:xfrm>
            <a:custGeom>
              <a:avLst/>
              <a:gdLst/>
              <a:ahLst/>
              <a:cxnLst/>
              <a:rect l="l" t="t" r="r" b="b"/>
              <a:pathLst>
                <a:path w="32385" h="29210">
                  <a:moveTo>
                    <a:pt x="17780" y="28956"/>
                  </a:moveTo>
                  <a:lnTo>
                    <a:pt x="24892" y="28956"/>
                  </a:lnTo>
                  <a:lnTo>
                    <a:pt x="28448" y="25272"/>
                  </a:lnTo>
                  <a:lnTo>
                    <a:pt x="32004" y="21716"/>
                  </a:lnTo>
                  <a:lnTo>
                    <a:pt x="32004" y="7238"/>
                  </a:lnTo>
                  <a:lnTo>
                    <a:pt x="28448" y="3556"/>
                  </a:lnTo>
                  <a:lnTo>
                    <a:pt x="24892" y="0"/>
                  </a:lnTo>
                  <a:lnTo>
                    <a:pt x="10668" y="0"/>
                  </a:lnTo>
                  <a:lnTo>
                    <a:pt x="3556" y="3556"/>
                  </a:lnTo>
                  <a:lnTo>
                    <a:pt x="0" y="7238"/>
                  </a:lnTo>
                  <a:lnTo>
                    <a:pt x="0" y="21716"/>
                  </a:lnTo>
                  <a:lnTo>
                    <a:pt x="3556" y="25272"/>
                  </a:lnTo>
                  <a:lnTo>
                    <a:pt x="10668" y="28956"/>
                  </a:lnTo>
                  <a:lnTo>
                    <a:pt x="17780" y="28956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23691" y="5413250"/>
              <a:ext cx="114300" cy="10362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63800" y="5394961"/>
              <a:ext cx="117348" cy="10363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80563" y="4983482"/>
              <a:ext cx="117348" cy="10362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60523" y="4789934"/>
              <a:ext cx="115824" cy="10362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85591" y="5091685"/>
              <a:ext cx="117348" cy="10363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95447" y="5734814"/>
              <a:ext cx="117348" cy="10362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05532" y="4576573"/>
              <a:ext cx="117348" cy="102106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440940" y="4791455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44831" y="0"/>
                  </a:moveTo>
                  <a:lnTo>
                    <a:pt x="20701" y="0"/>
                  </a:lnTo>
                  <a:lnTo>
                    <a:pt x="10287" y="6985"/>
                  </a:lnTo>
                  <a:lnTo>
                    <a:pt x="3429" y="17653"/>
                  </a:lnTo>
                  <a:lnTo>
                    <a:pt x="0" y="28194"/>
                  </a:lnTo>
                  <a:lnTo>
                    <a:pt x="3429" y="38735"/>
                  </a:lnTo>
                  <a:lnTo>
                    <a:pt x="10287" y="49276"/>
                  </a:lnTo>
                  <a:lnTo>
                    <a:pt x="20701" y="52832"/>
                  </a:lnTo>
                  <a:lnTo>
                    <a:pt x="34543" y="56388"/>
                  </a:lnTo>
                  <a:lnTo>
                    <a:pt x="55245" y="49276"/>
                  </a:lnTo>
                  <a:lnTo>
                    <a:pt x="62103" y="38735"/>
                  </a:lnTo>
                  <a:lnTo>
                    <a:pt x="65532" y="28194"/>
                  </a:lnTo>
                  <a:lnTo>
                    <a:pt x="62103" y="17653"/>
                  </a:lnTo>
                  <a:lnTo>
                    <a:pt x="55245" y="6985"/>
                  </a:lnTo>
                  <a:lnTo>
                    <a:pt x="44831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440940" y="4791455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34543" y="0"/>
                  </a:moveTo>
                  <a:lnTo>
                    <a:pt x="44831" y="0"/>
                  </a:lnTo>
                  <a:lnTo>
                    <a:pt x="55245" y="6985"/>
                  </a:lnTo>
                  <a:lnTo>
                    <a:pt x="62103" y="17653"/>
                  </a:lnTo>
                  <a:lnTo>
                    <a:pt x="65532" y="28194"/>
                  </a:lnTo>
                  <a:lnTo>
                    <a:pt x="62103" y="38735"/>
                  </a:lnTo>
                  <a:lnTo>
                    <a:pt x="55245" y="49276"/>
                  </a:lnTo>
                  <a:lnTo>
                    <a:pt x="44831" y="52832"/>
                  </a:lnTo>
                  <a:lnTo>
                    <a:pt x="34543" y="56388"/>
                  </a:lnTo>
                  <a:lnTo>
                    <a:pt x="20701" y="52832"/>
                  </a:lnTo>
                  <a:lnTo>
                    <a:pt x="10287" y="49276"/>
                  </a:lnTo>
                  <a:lnTo>
                    <a:pt x="3429" y="38735"/>
                  </a:lnTo>
                  <a:lnTo>
                    <a:pt x="0" y="28194"/>
                  </a:lnTo>
                  <a:lnTo>
                    <a:pt x="3429" y="17653"/>
                  </a:lnTo>
                  <a:lnTo>
                    <a:pt x="10287" y="6985"/>
                  </a:lnTo>
                  <a:lnTo>
                    <a:pt x="20701" y="0"/>
                  </a:lnTo>
                  <a:lnTo>
                    <a:pt x="34543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230627" y="5504688"/>
              <a:ext cx="62865" cy="55244"/>
            </a:xfrm>
            <a:custGeom>
              <a:avLst/>
              <a:gdLst/>
              <a:ahLst/>
              <a:cxnLst/>
              <a:rect l="l" t="t" r="r" b="b"/>
              <a:pathLst>
                <a:path w="62864" h="55245">
                  <a:moveTo>
                    <a:pt x="41656" y="0"/>
                  </a:moveTo>
                  <a:lnTo>
                    <a:pt x="17399" y="0"/>
                  </a:lnTo>
                  <a:lnTo>
                    <a:pt x="6985" y="6858"/>
                  </a:lnTo>
                  <a:lnTo>
                    <a:pt x="0" y="17145"/>
                  </a:lnTo>
                  <a:lnTo>
                    <a:pt x="0" y="37718"/>
                  </a:lnTo>
                  <a:lnTo>
                    <a:pt x="6985" y="48006"/>
                  </a:lnTo>
                  <a:lnTo>
                    <a:pt x="17399" y="51434"/>
                  </a:lnTo>
                  <a:lnTo>
                    <a:pt x="31242" y="54864"/>
                  </a:lnTo>
                  <a:lnTo>
                    <a:pt x="52070" y="48006"/>
                  </a:lnTo>
                  <a:lnTo>
                    <a:pt x="59055" y="37718"/>
                  </a:lnTo>
                  <a:lnTo>
                    <a:pt x="62484" y="27431"/>
                  </a:lnTo>
                  <a:lnTo>
                    <a:pt x="59055" y="17145"/>
                  </a:lnTo>
                  <a:lnTo>
                    <a:pt x="52070" y="6858"/>
                  </a:lnTo>
                  <a:lnTo>
                    <a:pt x="41656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230627" y="5504688"/>
              <a:ext cx="62865" cy="55244"/>
            </a:xfrm>
            <a:custGeom>
              <a:avLst/>
              <a:gdLst/>
              <a:ahLst/>
              <a:cxnLst/>
              <a:rect l="l" t="t" r="r" b="b"/>
              <a:pathLst>
                <a:path w="62864" h="55245">
                  <a:moveTo>
                    <a:pt x="31242" y="0"/>
                  </a:moveTo>
                  <a:lnTo>
                    <a:pt x="41656" y="0"/>
                  </a:lnTo>
                  <a:lnTo>
                    <a:pt x="52070" y="6858"/>
                  </a:lnTo>
                  <a:lnTo>
                    <a:pt x="59055" y="17145"/>
                  </a:lnTo>
                  <a:lnTo>
                    <a:pt x="62484" y="27431"/>
                  </a:lnTo>
                  <a:lnTo>
                    <a:pt x="59055" y="37718"/>
                  </a:lnTo>
                  <a:lnTo>
                    <a:pt x="52070" y="48006"/>
                  </a:lnTo>
                  <a:lnTo>
                    <a:pt x="41656" y="51434"/>
                  </a:lnTo>
                  <a:lnTo>
                    <a:pt x="31242" y="54864"/>
                  </a:lnTo>
                  <a:lnTo>
                    <a:pt x="17399" y="51434"/>
                  </a:lnTo>
                  <a:lnTo>
                    <a:pt x="6985" y="48006"/>
                  </a:lnTo>
                  <a:lnTo>
                    <a:pt x="0" y="37718"/>
                  </a:lnTo>
                  <a:lnTo>
                    <a:pt x="0" y="17145"/>
                  </a:lnTo>
                  <a:lnTo>
                    <a:pt x="6985" y="6858"/>
                  </a:lnTo>
                  <a:lnTo>
                    <a:pt x="17399" y="0"/>
                  </a:lnTo>
                  <a:lnTo>
                    <a:pt x="31242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050795" y="5126736"/>
              <a:ext cx="66040" cy="59690"/>
            </a:xfrm>
            <a:custGeom>
              <a:avLst/>
              <a:gdLst/>
              <a:ahLst/>
              <a:cxnLst/>
              <a:rect l="l" t="t" r="r" b="b"/>
              <a:pathLst>
                <a:path w="66039" h="59689">
                  <a:moveTo>
                    <a:pt x="30987" y="0"/>
                  </a:moveTo>
                  <a:lnTo>
                    <a:pt x="20701" y="3556"/>
                  </a:lnTo>
                  <a:lnTo>
                    <a:pt x="10287" y="10540"/>
                  </a:lnTo>
                  <a:lnTo>
                    <a:pt x="3429" y="17525"/>
                  </a:lnTo>
                  <a:lnTo>
                    <a:pt x="0" y="31495"/>
                  </a:lnTo>
                  <a:lnTo>
                    <a:pt x="3429" y="41909"/>
                  </a:lnTo>
                  <a:lnTo>
                    <a:pt x="10287" y="48894"/>
                  </a:lnTo>
                  <a:lnTo>
                    <a:pt x="20701" y="55880"/>
                  </a:lnTo>
                  <a:lnTo>
                    <a:pt x="30987" y="59436"/>
                  </a:lnTo>
                  <a:lnTo>
                    <a:pt x="44831" y="55880"/>
                  </a:lnTo>
                  <a:lnTo>
                    <a:pt x="55245" y="48894"/>
                  </a:lnTo>
                  <a:lnTo>
                    <a:pt x="62103" y="41909"/>
                  </a:lnTo>
                  <a:lnTo>
                    <a:pt x="65531" y="31495"/>
                  </a:lnTo>
                  <a:lnTo>
                    <a:pt x="62103" y="17525"/>
                  </a:lnTo>
                  <a:lnTo>
                    <a:pt x="55245" y="10540"/>
                  </a:lnTo>
                  <a:lnTo>
                    <a:pt x="44831" y="3556"/>
                  </a:lnTo>
                  <a:lnTo>
                    <a:pt x="30987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050795" y="5126736"/>
              <a:ext cx="66040" cy="59690"/>
            </a:xfrm>
            <a:custGeom>
              <a:avLst/>
              <a:gdLst/>
              <a:ahLst/>
              <a:cxnLst/>
              <a:rect l="l" t="t" r="r" b="b"/>
              <a:pathLst>
                <a:path w="66039" h="59689">
                  <a:moveTo>
                    <a:pt x="30987" y="0"/>
                  </a:moveTo>
                  <a:lnTo>
                    <a:pt x="44831" y="3556"/>
                  </a:lnTo>
                  <a:lnTo>
                    <a:pt x="55245" y="10540"/>
                  </a:lnTo>
                  <a:lnTo>
                    <a:pt x="62103" y="17525"/>
                  </a:lnTo>
                  <a:lnTo>
                    <a:pt x="65531" y="31495"/>
                  </a:lnTo>
                  <a:lnTo>
                    <a:pt x="62103" y="41909"/>
                  </a:lnTo>
                  <a:lnTo>
                    <a:pt x="55245" y="48894"/>
                  </a:lnTo>
                  <a:lnTo>
                    <a:pt x="44831" y="55880"/>
                  </a:lnTo>
                  <a:lnTo>
                    <a:pt x="30987" y="59436"/>
                  </a:lnTo>
                  <a:lnTo>
                    <a:pt x="20701" y="55880"/>
                  </a:lnTo>
                  <a:lnTo>
                    <a:pt x="10287" y="48894"/>
                  </a:lnTo>
                  <a:lnTo>
                    <a:pt x="3429" y="41909"/>
                  </a:lnTo>
                  <a:lnTo>
                    <a:pt x="0" y="31495"/>
                  </a:lnTo>
                  <a:lnTo>
                    <a:pt x="3429" y="17525"/>
                  </a:lnTo>
                  <a:lnTo>
                    <a:pt x="10287" y="10540"/>
                  </a:lnTo>
                  <a:lnTo>
                    <a:pt x="20701" y="3556"/>
                  </a:lnTo>
                  <a:lnTo>
                    <a:pt x="30987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814319" y="4951476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34543" y="0"/>
                  </a:moveTo>
                  <a:lnTo>
                    <a:pt x="20700" y="3429"/>
                  </a:lnTo>
                  <a:lnTo>
                    <a:pt x="10287" y="6857"/>
                  </a:lnTo>
                  <a:lnTo>
                    <a:pt x="3429" y="17144"/>
                  </a:lnTo>
                  <a:lnTo>
                    <a:pt x="0" y="27431"/>
                  </a:lnTo>
                  <a:lnTo>
                    <a:pt x="3429" y="37718"/>
                  </a:lnTo>
                  <a:lnTo>
                    <a:pt x="10287" y="48006"/>
                  </a:lnTo>
                  <a:lnTo>
                    <a:pt x="20700" y="54863"/>
                  </a:lnTo>
                  <a:lnTo>
                    <a:pt x="44831" y="54863"/>
                  </a:lnTo>
                  <a:lnTo>
                    <a:pt x="55244" y="48006"/>
                  </a:lnTo>
                  <a:lnTo>
                    <a:pt x="62103" y="37718"/>
                  </a:lnTo>
                  <a:lnTo>
                    <a:pt x="65531" y="27431"/>
                  </a:lnTo>
                  <a:lnTo>
                    <a:pt x="62103" y="17144"/>
                  </a:lnTo>
                  <a:lnTo>
                    <a:pt x="55244" y="6857"/>
                  </a:lnTo>
                  <a:lnTo>
                    <a:pt x="34543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814319" y="4951476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34543" y="0"/>
                  </a:moveTo>
                  <a:lnTo>
                    <a:pt x="44831" y="3429"/>
                  </a:lnTo>
                  <a:lnTo>
                    <a:pt x="55244" y="6857"/>
                  </a:lnTo>
                  <a:lnTo>
                    <a:pt x="62103" y="17144"/>
                  </a:lnTo>
                  <a:lnTo>
                    <a:pt x="65531" y="27431"/>
                  </a:lnTo>
                  <a:lnTo>
                    <a:pt x="62103" y="37718"/>
                  </a:lnTo>
                  <a:lnTo>
                    <a:pt x="55244" y="48006"/>
                  </a:lnTo>
                  <a:lnTo>
                    <a:pt x="44831" y="54863"/>
                  </a:lnTo>
                  <a:lnTo>
                    <a:pt x="20700" y="54863"/>
                  </a:lnTo>
                  <a:lnTo>
                    <a:pt x="10287" y="48006"/>
                  </a:lnTo>
                  <a:lnTo>
                    <a:pt x="3429" y="37718"/>
                  </a:lnTo>
                  <a:lnTo>
                    <a:pt x="0" y="27431"/>
                  </a:lnTo>
                  <a:lnTo>
                    <a:pt x="3429" y="17144"/>
                  </a:lnTo>
                  <a:lnTo>
                    <a:pt x="10287" y="6857"/>
                  </a:lnTo>
                  <a:lnTo>
                    <a:pt x="20700" y="3429"/>
                  </a:lnTo>
                  <a:lnTo>
                    <a:pt x="34543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779267" y="5306567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34543" y="0"/>
                  </a:moveTo>
                  <a:lnTo>
                    <a:pt x="20700" y="3555"/>
                  </a:lnTo>
                  <a:lnTo>
                    <a:pt x="10287" y="6984"/>
                  </a:lnTo>
                  <a:lnTo>
                    <a:pt x="3429" y="17652"/>
                  </a:lnTo>
                  <a:lnTo>
                    <a:pt x="0" y="28193"/>
                  </a:lnTo>
                  <a:lnTo>
                    <a:pt x="3429" y="38734"/>
                  </a:lnTo>
                  <a:lnTo>
                    <a:pt x="10287" y="49275"/>
                  </a:lnTo>
                  <a:lnTo>
                    <a:pt x="20700" y="56387"/>
                  </a:lnTo>
                  <a:lnTo>
                    <a:pt x="44831" y="56387"/>
                  </a:lnTo>
                  <a:lnTo>
                    <a:pt x="55244" y="49275"/>
                  </a:lnTo>
                  <a:lnTo>
                    <a:pt x="62102" y="38734"/>
                  </a:lnTo>
                  <a:lnTo>
                    <a:pt x="65531" y="28193"/>
                  </a:lnTo>
                  <a:lnTo>
                    <a:pt x="62102" y="17652"/>
                  </a:lnTo>
                  <a:lnTo>
                    <a:pt x="55244" y="6984"/>
                  </a:lnTo>
                  <a:lnTo>
                    <a:pt x="34543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79267" y="5306567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34543" y="0"/>
                  </a:moveTo>
                  <a:lnTo>
                    <a:pt x="44831" y="3555"/>
                  </a:lnTo>
                  <a:lnTo>
                    <a:pt x="55244" y="6984"/>
                  </a:lnTo>
                  <a:lnTo>
                    <a:pt x="62102" y="17652"/>
                  </a:lnTo>
                  <a:lnTo>
                    <a:pt x="65531" y="28193"/>
                  </a:lnTo>
                  <a:lnTo>
                    <a:pt x="62102" y="38734"/>
                  </a:lnTo>
                  <a:lnTo>
                    <a:pt x="55244" y="49275"/>
                  </a:lnTo>
                  <a:lnTo>
                    <a:pt x="44831" y="56387"/>
                  </a:lnTo>
                  <a:lnTo>
                    <a:pt x="20700" y="56387"/>
                  </a:lnTo>
                  <a:lnTo>
                    <a:pt x="10287" y="49275"/>
                  </a:lnTo>
                  <a:lnTo>
                    <a:pt x="3429" y="38734"/>
                  </a:lnTo>
                  <a:lnTo>
                    <a:pt x="0" y="28193"/>
                  </a:lnTo>
                  <a:lnTo>
                    <a:pt x="3429" y="17652"/>
                  </a:lnTo>
                  <a:lnTo>
                    <a:pt x="10287" y="6984"/>
                  </a:lnTo>
                  <a:lnTo>
                    <a:pt x="20700" y="3555"/>
                  </a:lnTo>
                  <a:lnTo>
                    <a:pt x="34543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010916" y="4684776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44831" y="0"/>
                  </a:moveTo>
                  <a:lnTo>
                    <a:pt x="20700" y="0"/>
                  </a:lnTo>
                  <a:lnTo>
                    <a:pt x="10286" y="6857"/>
                  </a:lnTo>
                  <a:lnTo>
                    <a:pt x="3428" y="17144"/>
                  </a:lnTo>
                  <a:lnTo>
                    <a:pt x="0" y="27431"/>
                  </a:lnTo>
                  <a:lnTo>
                    <a:pt x="3428" y="37718"/>
                  </a:lnTo>
                  <a:lnTo>
                    <a:pt x="10286" y="48006"/>
                  </a:lnTo>
                  <a:lnTo>
                    <a:pt x="30987" y="54863"/>
                  </a:lnTo>
                  <a:lnTo>
                    <a:pt x="44831" y="51435"/>
                  </a:lnTo>
                  <a:lnTo>
                    <a:pt x="55244" y="48006"/>
                  </a:lnTo>
                  <a:lnTo>
                    <a:pt x="62102" y="37718"/>
                  </a:lnTo>
                  <a:lnTo>
                    <a:pt x="65531" y="27431"/>
                  </a:lnTo>
                  <a:lnTo>
                    <a:pt x="62102" y="17144"/>
                  </a:lnTo>
                  <a:lnTo>
                    <a:pt x="55244" y="6857"/>
                  </a:lnTo>
                  <a:lnTo>
                    <a:pt x="44831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010916" y="4684776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30987" y="0"/>
                  </a:moveTo>
                  <a:lnTo>
                    <a:pt x="44831" y="0"/>
                  </a:lnTo>
                  <a:lnTo>
                    <a:pt x="55244" y="6857"/>
                  </a:lnTo>
                  <a:lnTo>
                    <a:pt x="62102" y="17144"/>
                  </a:lnTo>
                  <a:lnTo>
                    <a:pt x="65531" y="27431"/>
                  </a:lnTo>
                  <a:lnTo>
                    <a:pt x="62102" y="37718"/>
                  </a:lnTo>
                  <a:lnTo>
                    <a:pt x="55244" y="48006"/>
                  </a:lnTo>
                  <a:lnTo>
                    <a:pt x="44831" y="51435"/>
                  </a:lnTo>
                  <a:lnTo>
                    <a:pt x="30987" y="54863"/>
                  </a:lnTo>
                  <a:lnTo>
                    <a:pt x="20700" y="51435"/>
                  </a:lnTo>
                  <a:lnTo>
                    <a:pt x="10286" y="48006"/>
                  </a:lnTo>
                  <a:lnTo>
                    <a:pt x="3428" y="37718"/>
                  </a:lnTo>
                  <a:lnTo>
                    <a:pt x="0" y="27431"/>
                  </a:lnTo>
                  <a:lnTo>
                    <a:pt x="3428" y="17144"/>
                  </a:lnTo>
                  <a:lnTo>
                    <a:pt x="10286" y="6857"/>
                  </a:lnTo>
                  <a:lnTo>
                    <a:pt x="20700" y="0"/>
                  </a:lnTo>
                  <a:lnTo>
                    <a:pt x="30987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821939" y="5551932"/>
              <a:ext cx="33655" cy="29209"/>
            </a:xfrm>
            <a:custGeom>
              <a:avLst/>
              <a:gdLst/>
              <a:ahLst/>
              <a:cxnLst/>
              <a:rect l="l" t="t" r="r" b="b"/>
              <a:pathLst>
                <a:path w="33655" h="29210">
                  <a:moveTo>
                    <a:pt x="23495" y="0"/>
                  </a:moveTo>
                  <a:lnTo>
                    <a:pt x="10033" y="0"/>
                  </a:lnTo>
                  <a:lnTo>
                    <a:pt x="6731" y="3556"/>
                  </a:lnTo>
                  <a:lnTo>
                    <a:pt x="3302" y="10795"/>
                  </a:lnTo>
                  <a:lnTo>
                    <a:pt x="0" y="14478"/>
                  </a:lnTo>
                  <a:lnTo>
                    <a:pt x="3302" y="21717"/>
                  </a:lnTo>
                  <a:lnTo>
                    <a:pt x="10033" y="28956"/>
                  </a:lnTo>
                  <a:lnTo>
                    <a:pt x="23495" y="28956"/>
                  </a:lnTo>
                  <a:lnTo>
                    <a:pt x="30226" y="21717"/>
                  </a:lnTo>
                  <a:lnTo>
                    <a:pt x="33528" y="14478"/>
                  </a:lnTo>
                  <a:lnTo>
                    <a:pt x="30226" y="10795"/>
                  </a:lnTo>
                  <a:lnTo>
                    <a:pt x="26797" y="3556"/>
                  </a:lnTo>
                  <a:lnTo>
                    <a:pt x="23495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821939" y="5551932"/>
              <a:ext cx="33655" cy="29209"/>
            </a:xfrm>
            <a:custGeom>
              <a:avLst/>
              <a:gdLst/>
              <a:ahLst/>
              <a:cxnLst/>
              <a:rect l="l" t="t" r="r" b="b"/>
              <a:pathLst>
                <a:path w="33655" h="29210">
                  <a:moveTo>
                    <a:pt x="16764" y="28956"/>
                  </a:moveTo>
                  <a:lnTo>
                    <a:pt x="23495" y="28956"/>
                  </a:lnTo>
                  <a:lnTo>
                    <a:pt x="26797" y="25273"/>
                  </a:lnTo>
                  <a:lnTo>
                    <a:pt x="30226" y="21717"/>
                  </a:lnTo>
                  <a:lnTo>
                    <a:pt x="33528" y="14478"/>
                  </a:lnTo>
                  <a:lnTo>
                    <a:pt x="30226" y="10795"/>
                  </a:lnTo>
                  <a:lnTo>
                    <a:pt x="26797" y="3556"/>
                  </a:lnTo>
                  <a:lnTo>
                    <a:pt x="23495" y="0"/>
                  </a:lnTo>
                  <a:lnTo>
                    <a:pt x="10033" y="0"/>
                  </a:lnTo>
                  <a:lnTo>
                    <a:pt x="6731" y="3556"/>
                  </a:lnTo>
                  <a:lnTo>
                    <a:pt x="3302" y="10795"/>
                  </a:lnTo>
                  <a:lnTo>
                    <a:pt x="0" y="14478"/>
                  </a:lnTo>
                  <a:lnTo>
                    <a:pt x="3302" y="21717"/>
                  </a:lnTo>
                  <a:lnTo>
                    <a:pt x="6731" y="25273"/>
                  </a:lnTo>
                  <a:lnTo>
                    <a:pt x="10033" y="28956"/>
                  </a:lnTo>
                  <a:lnTo>
                    <a:pt x="16764" y="28956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676400" y="4191000"/>
              <a:ext cx="1981200" cy="1981200"/>
            </a:xfrm>
            <a:custGeom>
              <a:avLst/>
              <a:gdLst/>
              <a:ahLst/>
              <a:cxnLst/>
              <a:rect l="l" t="t" r="r" b="b"/>
              <a:pathLst>
                <a:path w="1981200" h="1981200">
                  <a:moveTo>
                    <a:pt x="0" y="990600"/>
                  </a:moveTo>
                  <a:lnTo>
                    <a:pt x="1142" y="942602"/>
                  </a:lnTo>
                  <a:lnTo>
                    <a:pt x="4534" y="895195"/>
                  </a:lnTo>
                  <a:lnTo>
                    <a:pt x="10124" y="848429"/>
                  </a:lnTo>
                  <a:lnTo>
                    <a:pt x="17861" y="802356"/>
                  </a:lnTo>
                  <a:lnTo>
                    <a:pt x="27691" y="757029"/>
                  </a:lnTo>
                  <a:lnTo>
                    <a:pt x="39565" y="712499"/>
                  </a:lnTo>
                  <a:lnTo>
                    <a:pt x="53428" y="668819"/>
                  </a:lnTo>
                  <a:lnTo>
                    <a:pt x="69231" y="626039"/>
                  </a:lnTo>
                  <a:lnTo>
                    <a:pt x="86920" y="584213"/>
                  </a:lnTo>
                  <a:lnTo>
                    <a:pt x="106444" y="543391"/>
                  </a:lnTo>
                  <a:lnTo>
                    <a:pt x="127751" y="503626"/>
                  </a:lnTo>
                  <a:lnTo>
                    <a:pt x="150789" y="464969"/>
                  </a:lnTo>
                  <a:lnTo>
                    <a:pt x="175506" y="427473"/>
                  </a:lnTo>
                  <a:lnTo>
                    <a:pt x="201851" y="391189"/>
                  </a:lnTo>
                  <a:lnTo>
                    <a:pt x="229771" y="356170"/>
                  </a:lnTo>
                  <a:lnTo>
                    <a:pt x="259215" y="322466"/>
                  </a:lnTo>
                  <a:lnTo>
                    <a:pt x="290131" y="290131"/>
                  </a:lnTo>
                  <a:lnTo>
                    <a:pt x="322466" y="259215"/>
                  </a:lnTo>
                  <a:lnTo>
                    <a:pt x="356170" y="229771"/>
                  </a:lnTo>
                  <a:lnTo>
                    <a:pt x="391189" y="201851"/>
                  </a:lnTo>
                  <a:lnTo>
                    <a:pt x="427473" y="175506"/>
                  </a:lnTo>
                  <a:lnTo>
                    <a:pt x="464969" y="150789"/>
                  </a:lnTo>
                  <a:lnTo>
                    <a:pt x="503626" y="127751"/>
                  </a:lnTo>
                  <a:lnTo>
                    <a:pt x="543391" y="106444"/>
                  </a:lnTo>
                  <a:lnTo>
                    <a:pt x="584213" y="86920"/>
                  </a:lnTo>
                  <a:lnTo>
                    <a:pt x="626039" y="69231"/>
                  </a:lnTo>
                  <a:lnTo>
                    <a:pt x="668819" y="53428"/>
                  </a:lnTo>
                  <a:lnTo>
                    <a:pt x="712499" y="39565"/>
                  </a:lnTo>
                  <a:lnTo>
                    <a:pt x="757029" y="27691"/>
                  </a:lnTo>
                  <a:lnTo>
                    <a:pt x="802356" y="17861"/>
                  </a:lnTo>
                  <a:lnTo>
                    <a:pt x="848429" y="10124"/>
                  </a:lnTo>
                  <a:lnTo>
                    <a:pt x="895195" y="4534"/>
                  </a:lnTo>
                  <a:lnTo>
                    <a:pt x="942602" y="1142"/>
                  </a:lnTo>
                  <a:lnTo>
                    <a:pt x="990600" y="0"/>
                  </a:lnTo>
                  <a:lnTo>
                    <a:pt x="1038597" y="1142"/>
                  </a:lnTo>
                  <a:lnTo>
                    <a:pt x="1086004" y="4534"/>
                  </a:lnTo>
                  <a:lnTo>
                    <a:pt x="1132770" y="10124"/>
                  </a:lnTo>
                  <a:lnTo>
                    <a:pt x="1178843" y="17861"/>
                  </a:lnTo>
                  <a:lnTo>
                    <a:pt x="1224170" y="27691"/>
                  </a:lnTo>
                  <a:lnTo>
                    <a:pt x="1268700" y="39565"/>
                  </a:lnTo>
                  <a:lnTo>
                    <a:pt x="1312380" y="53428"/>
                  </a:lnTo>
                  <a:lnTo>
                    <a:pt x="1355160" y="69231"/>
                  </a:lnTo>
                  <a:lnTo>
                    <a:pt x="1396986" y="86920"/>
                  </a:lnTo>
                  <a:lnTo>
                    <a:pt x="1437808" y="106444"/>
                  </a:lnTo>
                  <a:lnTo>
                    <a:pt x="1477573" y="127751"/>
                  </a:lnTo>
                  <a:lnTo>
                    <a:pt x="1516230" y="150789"/>
                  </a:lnTo>
                  <a:lnTo>
                    <a:pt x="1553726" y="175506"/>
                  </a:lnTo>
                  <a:lnTo>
                    <a:pt x="1590010" y="201851"/>
                  </a:lnTo>
                  <a:lnTo>
                    <a:pt x="1625029" y="229771"/>
                  </a:lnTo>
                  <a:lnTo>
                    <a:pt x="1658733" y="259215"/>
                  </a:lnTo>
                  <a:lnTo>
                    <a:pt x="1691068" y="290131"/>
                  </a:lnTo>
                  <a:lnTo>
                    <a:pt x="1721984" y="322466"/>
                  </a:lnTo>
                  <a:lnTo>
                    <a:pt x="1751428" y="356170"/>
                  </a:lnTo>
                  <a:lnTo>
                    <a:pt x="1779348" y="391189"/>
                  </a:lnTo>
                  <a:lnTo>
                    <a:pt x="1805693" y="427473"/>
                  </a:lnTo>
                  <a:lnTo>
                    <a:pt x="1830410" y="464969"/>
                  </a:lnTo>
                  <a:lnTo>
                    <a:pt x="1853448" y="503626"/>
                  </a:lnTo>
                  <a:lnTo>
                    <a:pt x="1874755" y="543391"/>
                  </a:lnTo>
                  <a:lnTo>
                    <a:pt x="1894279" y="584213"/>
                  </a:lnTo>
                  <a:lnTo>
                    <a:pt x="1911968" y="626039"/>
                  </a:lnTo>
                  <a:lnTo>
                    <a:pt x="1927771" y="668819"/>
                  </a:lnTo>
                  <a:lnTo>
                    <a:pt x="1941634" y="712499"/>
                  </a:lnTo>
                  <a:lnTo>
                    <a:pt x="1953508" y="757029"/>
                  </a:lnTo>
                  <a:lnTo>
                    <a:pt x="1963338" y="802356"/>
                  </a:lnTo>
                  <a:lnTo>
                    <a:pt x="1971075" y="848429"/>
                  </a:lnTo>
                  <a:lnTo>
                    <a:pt x="1976665" y="895195"/>
                  </a:lnTo>
                  <a:lnTo>
                    <a:pt x="1980057" y="942602"/>
                  </a:lnTo>
                  <a:lnTo>
                    <a:pt x="1981200" y="990600"/>
                  </a:lnTo>
                  <a:lnTo>
                    <a:pt x="1980057" y="1038595"/>
                  </a:lnTo>
                  <a:lnTo>
                    <a:pt x="1976665" y="1086000"/>
                  </a:lnTo>
                  <a:lnTo>
                    <a:pt x="1971075" y="1132765"/>
                  </a:lnTo>
                  <a:lnTo>
                    <a:pt x="1963338" y="1178836"/>
                  </a:lnTo>
                  <a:lnTo>
                    <a:pt x="1953508" y="1224162"/>
                  </a:lnTo>
                  <a:lnTo>
                    <a:pt x="1941634" y="1268690"/>
                  </a:lnTo>
                  <a:lnTo>
                    <a:pt x="1927771" y="1312370"/>
                  </a:lnTo>
                  <a:lnTo>
                    <a:pt x="1911968" y="1355149"/>
                  </a:lnTo>
                  <a:lnTo>
                    <a:pt x="1894279" y="1396975"/>
                  </a:lnTo>
                  <a:lnTo>
                    <a:pt x="1874755" y="1437797"/>
                  </a:lnTo>
                  <a:lnTo>
                    <a:pt x="1853448" y="1477562"/>
                  </a:lnTo>
                  <a:lnTo>
                    <a:pt x="1830410" y="1516218"/>
                  </a:lnTo>
                  <a:lnTo>
                    <a:pt x="1805693" y="1553715"/>
                  </a:lnTo>
                  <a:lnTo>
                    <a:pt x="1779348" y="1589999"/>
                  </a:lnTo>
                  <a:lnTo>
                    <a:pt x="1751428" y="1625019"/>
                  </a:lnTo>
                  <a:lnTo>
                    <a:pt x="1721984" y="1658722"/>
                  </a:lnTo>
                  <a:lnTo>
                    <a:pt x="1691068" y="1691058"/>
                  </a:lnTo>
                  <a:lnTo>
                    <a:pt x="1658733" y="1721975"/>
                  </a:lnTo>
                  <a:lnTo>
                    <a:pt x="1625029" y="1751419"/>
                  </a:lnTo>
                  <a:lnTo>
                    <a:pt x="1590010" y="1779340"/>
                  </a:lnTo>
                  <a:lnTo>
                    <a:pt x="1553726" y="1805686"/>
                  </a:lnTo>
                  <a:lnTo>
                    <a:pt x="1516230" y="1830404"/>
                  </a:lnTo>
                  <a:lnTo>
                    <a:pt x="1477573" y="1853443"/>
                  </a:lnTo>
                  <a:lnTo>
                    <a:pt x="1437808" y="1874751"/>
                  </a:lnTo>
                  <a:lnTo>
                    <a:pt x="1396986" y="1894275"/>
                  </a:lnTo>
                  <a:lnTo>
                    <a:pt x="1355160" y="1911965"/>
                  </a:lnTo>
                  <a:lnTo>
                    <a:pt x="1312380" y="1927768"/>
                  </a:lnTo>
                  <a:lnTo>
                    <a:pt x="1268700" y="1941632"/>
                  </a:lnTo>
                  <a:lnTo>
                    <a:pt x="1224170" y="1953506"/>
                  </a:lnTo>
                  <a:lnTo>
                    <a:pt x="1178843" y="1963337"/>
                  </a:lnTo>
                  <a:lnTo>
                    <a:pt x="1132770" y="1971074"/>
                  </a:lnTo>
                  <a:lnTo>
                    <a:pt x="1086004" y="1976665"/>
                  </a:lnTo>
                  <a:lnTo>
                    <a:pt x="1038597" y="1980057"/>
                  </a:lnTo>
                  <a:lnTo>
                    <a:pt x="990600" y="1981200"/>
                  </a:lnTo>
                  <a:lnTo>
                    <a:pt x="942602" y="1980057"/>
                  </a:lnTo>
                  <a:lnTo>
                    <a:pt x="895195" y="1976665"/>
                  </a:lnTo>
                  <a:lnTo>
                    <a:pt x="848429" y="1971074"/>
                  </a:lnTo>
                  <a:lnTo>
                    <a:pt x="802356" y="1963337"/>
                  </a:lnTo>
                  <a:lnTo>
                    <a:pt x="757029" y="1953506"/>
                  </a:lnTo>
                  <a:lnTo>
                    <a:pt x="712499" y="1941632"/>
                  </a:lnTo>
                  <a:lnTo>
                    <a:pt x="668819" y="1927768"/>
                  </a:lnTo>
                  <a:lnTo>
                    <a:pt x="626039" y="1911965"/>
                  </a:lnTo>
                  <a:lnTo>
                    <a:pt x="584213" y="1894275"/>
                  </a:lnTo>
                  <a:lnTo>
                    <a:pt x="543391" y="1874751"/>
                  </a:lnTo>
                  <a:lnTo>
                    <a:pt x="503626" y="1853443"/>
                  </a:lnTo>
                  <a:lnTo>
                    <a:pt x="464969" y="1830404"/>
                  </a:lnTo>
                  <a:lnTo>
                    <a:pt x="427473" y="1805686"/>
                  </a:lnTo>
                  <a:lnTo>
                    <a:pt x="391189" y="1779340"/>
                  </a:lnTo>
                  <a:lnTo>
                    <a:pt x="356170" y="1751419"/>
                  </a:lnTo>
                  <a:lnTo>
                    <a:pt x="322466" y="1721975"/>
                  </a:lnTo>
                  <a:lnTo>
                    <a:pt x="290131" y="1691058"/>
                  </a:lnTo>
                  <a:lnTo>
                    <a:pt x="259215" y="1658722"/>
                  </a:lnTo>
                  <a:lnTo>
                    <a:pt x="229771" y="1625019"/>
                  </a:lnTo>
                  <a:lnTo>
                    <a:pt x="201851" y="1589999"/>
                  </a:lnTo>
                  <a:lnTo>
                    <a:pt x="175506" y="1553715"/>
                  </a:lnTo>
                  <a:lnTo>
                    <a:pt x="150789" y="1516218"/>
                  </a:lnTo>
                  <a:lnTo>
                    <a:pt x="127751" y="1477562"/>
                  </a:lnTo>
                  <a:lnTo>
                    <a:pt x="106444" y="1437797"/>
                  </a:lnTo>
                  <a:lnTo>
                    <a:pt x="86920" y="1396975"/>
                  </a:lnTo>
                  <a:lnTo>
                    <a:pt x="69231" y="1355149"/>
                  </a:lnTo>
                  <a:lnTo>
                    <a:pt x="53428" y="1312370"/>
                  </a:lnTo>
                  <a:lnTo>
                    <a:pt x="39565" y="1268690"/>
                  </a:lnTo>
                  <a:lnTo>
                    <a:pt x="27691" y="1224162"/>
                  </a:lnTo>
                  <a:lnTo>
                    <a:pt x="17861" y="1178836"/>
                  </a:lnTo>
                  <a:lnTo>
                    <a:pt x="10124" y="1132765"/>
                  </a:lnTo>
                  <a:lnTo>
                    <a:pt x="4534" y="1086000"/>
                  </a:lnTo>
                  <a:lnTo>
                    <a:pt x="1142" y="1038595"/>
                  </a:lnTo>
                  <a:lnTo>
                    <a:pt x="0" y="99060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9812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" y="2545081"/>
            <a:ext cx="2971800" cy="45720"/>
          </a:xfrm>
          <a:custGeom>
            <a:avLst/>
            <a:gdLst/>
            <a:ahLst/>
            <a:cxnLst/>
            <a:rect l="l" t="t" r="r" b="b"/>
            <a:pathLst>
              <a:path w="2971800" h="45719">
                <a:moveTo>
                  <a:pt x="2971800" y="0"/>
                </a:moveTo>
                <a:lnTo>
                  <a:pt x="0" y="0"/>
                </a:lnTo>
                <a:lnTo>
                  <a:pt x="0" y="45718"/>
                </a:lnTo>
                <a:lnTo>
                  <a:pt x="2971800" y="45718"/>
                </a:lnTo>
                <a:lnTo>
                  <a:pt x="2971800" y="0"/>
                </a:lnTo>
                <a:close/>
              </a:path>
            </a:pathLst>
          </a:custGeom>
          <a:solidFill>
            <a:srgbClr val="4F6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3652" y="1221638"/>
            <a:ext cx="7211695" cy="4410710"/>
          </a:xfrm>
          <a:prstGeom prst="rect">
            <a:avLst/>
          </a:prstGeom>
        </p:spPr>
        <p:txBody>
          <a:bodyPr vert="horz" wrap="square" lIns="0" tIns="22860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800"/>
              </a:spcBef>
              <a:tabLst>
                <a:tab pos="1655445" algn="l"/>
              </a:tabLst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TENSILE	STRENGTH</a:t>
            </a:r>
            <a:r>
              <a:rPr sz="2800" b="1" spc="-7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40" dirty="0">
                <a:solidFill>
                  <a:srgbClr val="D25200"/>
                </a:solidFill>
                <a:latin typeface="Arial"/>
                <a:cs typeface="Arial"/>
              </a:rPr>
              <a:t>OF</a:t>
            </a:r>
            <a:r>
              <a:rPr sz="2800" b="1" spc="-10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D25200"/>
                </a:solidFill>
                <a:latin typeface="Arial"/>
                <a:cs typeface="Arial"/>
              </a:rPr>
              <a:t>CFT</a:t>
            </a:r>
            <a:r>
              <a:rPr sz="2800" b="1" spc="-9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1705"/>
              </a:spcBef>
            </a:pPr>
            <a:r>
              <a:rPr sz="28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Tensile</a:t>
            </a:r>
            <a:r>
              <a:rPr sz="28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Strength</a:t>
            </a:r>
            <a:endParaRPr sz="2800">
              <a:latin typeface="Times New Roman"/>
              <a:cs typeface="Times New Roman"/>
            </a:endParaRPr>
          </a:p>
          <a:p>
            <a:pPr marL="12700" marR="5080" indent="2540">
              <a:lnSpc>
                <a:spcPct val="100200"/>
              </a:lnSpc>
              <a:spcBef>
                <a:spcPts val="815"/>
              </a:spcBef>
            </a:pP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The</a:t>
            </a:r>
            <a:r>
              <a:rPr sz="2400" b="1" spc="-4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design</a:t>
            </a:r>
            <a:r>
              <a:rPr sz="24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tensile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strength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Φ</a:t>
            </a:r>
            <a:r>
              <a:rPr sz="2200" b="1" spc="-5" dirty="0">
                <a:latin typeface="Times New Roman"/>
                <a:cs typeface="Times New Roman"/>
              </a:rPr>
              <a:t>t</a:t>
            </a:r>
            <a:r>
              <a:rPr sz="2200" b="1" spc="1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</a:t>
            </a:r>
            <a:r>
              <a:rPr sz="2200" b="1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 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allowable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tensile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</a:t>
            </a:r>
            <a:r>
              <a:rPr sz="2200" b="1" spc="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Calibri"/>
                <a:cs typeface="Calibri"/>
              </a:rPr>
              <a:t>/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Times New Roman"/>
                <a:cs typeface="Times New Roman"/>
              </a:rPr>
              <a:t>Ω</a:t>
            </a:r>
            <a:r>
              <a:rPr sz="2200" b="1" spc="-5" dirty="0">
                <a:latin typeface="Times New Roman"/>
                <a:cs typeface="Times New Roman"/>
              </a:rPr>
              <a:t>t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,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filled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composite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columns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shall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determined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dirty="0">
                <a:latin typeface="Times New Roman"/>
                <a:cs typeface="Times New Roman"/>
              </a:rPr>
              <a:t> the </a:t>
            </a:r>
            <a:r>
              <a:rPr sz="2400" spc="-5" dirty="0">
                <a:latin typeface="Times New Roman"/>
                <a:cs typeface="Times New Roman"/>
              </a:rPr>
              <a:t>limit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state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yielding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00">
              <a:latin typeface="Times New Roman"/>
              <a:cs typeface="Times New Roman"/>
            </a:endParaRPr>
          </a:p>
          <a:p>
            <a:pPr marL="1739264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P</a:t>
            </a:r>
            <a:r>
              <a:rPr sz="2200" b="1" spc="-5" dirty="0">
                <a:latin typeface="Times New Roman"/>
                <a:cs typeface="Times New Roman"/>
              </a:rPr>
              <a:t>n</a:t>
            </a:r>
            <a:r>
              <a:rPr sz="2200" b="1" spc="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200" b="1" spc="-10" dirty="0">
                <a:latin typeface="Times New Roman"/>
                <a:cs typeface="Times New Roman"/>
              </a:rPr>
              <a:t>s</a:t>
            </a:r>
            <a:r>
              <a:rPr sz="2200" b="1" spc="4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200" b="1" spc="-5" dirty="0">
                <a:latin typeface="Times New Roman"/>
                <a:cs typeface="Times New Roman"/>
              </a:rPr>
              <a:t>y</a:t>
            </a:r>
            <a:r>
              <a:rPr sz="2200" b="1" spc="5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+</a:t>
            </a:r>
            <a:r>
              <a:rPr sz="2800" b="1" spc="-4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</a:t>
            </a:r>
            <a:r>
              <a:rPr sz="2200" b="1" spc="-10" dirty="0">
                <a:latin typeface="Times New Roman"/>
                <a:cs typeface="Times New Roman"/>
              </a:rPr>
              <a:t>sr</a:t>
            </a:r>
            <a:r>
              <a:rPr sz="2200" b="1" spc="4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200" b="1" spc="-5" dirty="0">
                <a:latin typeface="Times New Roman"/>
                <a:cs typeface="Times New Roman"/>
              </a:rPr>
              <a:t>yr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tabLst>
                <a:tab pos="3598545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Φ</a:t>
            </a:r>
            <a:r>
              <a:rPr sz="2200" b="1" spc="-5" dirty="0">
                <a:latin typeface="Times New Roman"/>
                <a:cs typeface="Times New Roman"/>
              </a:rPr>
              <a:t>t</a:t>
            </a:r>
            <a:r>
              <a:rPr sz="2200" b="1" spc="1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0.90</a:t>
            </a:r>
            <a:r>
              <a:rPr sz="2800" b="1" spc="2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(LRFD)	</a:t>
            </a:r>
            <a:r>
              <a:rPr sz="3200" b="1" dirty="0">
                <a:latin typeface="Times New Roman"/>
                <a:cs typeface="Times New Roman"/>
              </a:rPr>
              <a:t>Ω</a:t>
            </a:r>
            <a:r>
              <a:rPr sz="2200" b="1" dirty="0">
                <a:latin typeface="Times New Roman"/>
                <a:cs typeface="Times New Roman"/>
              </a:rPr>
              <a:t>t</a:t>
            </a:r>
            <a:r>
              <a:rPr sz="2200" b="1" spc="1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1.67 </a:t>
            </a:r>
            <a:r>
              <a:rPr sz="2600" b="1" dirty="0">
                <a:latin typeface="Times New Roman"/>
                <a:cs typeface="Times New Roman"/>
              </a:rPr>
              <a:t>(ASD)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8972" y="1123188"/>
            <a:ext cx="9726168" cy="253441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95146" y="3655314"/>
            <a:ext cx="36156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0875" marR="5080" indent="-63881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33CC"/>
                </a:solidFill>
                <a:latin typeface="Arial"/>
                <a:cs typeface="Arial"/>
              </a:rPr>
              <a:t>Ful</a:t>
            </a:r>
            <a:r>
              <a:rPr sz="2400" b="1" spc="-10" dirty="0">
                <a:solidFill>
                  <a:srgbClr val="3333CC"/>
                </a:solidFill>
                <a:latin typeface="Arial"/>
                <a:cs typeface="Arial"/>
              </a:rPr>
              <a:t>l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y</a:t>
            </a:r>
            <a:r>
              <a:rPr sz="2400" b="1" spc="-5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en</a:t>
            </a:r>
            <a:r>
              <a:rPr sz="2400" b="1" spc="-15" dirty="0">
                <a:solidFill>
                  <a:srgbClr val="3333CC"/>
                </a:solidFill>
                <a:latin typeface="Arial"/>
                <a:cs typeface="Arial"/>
              </a:rPr>
              <a:t>c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as</a:t>
            </a:r>
            <a:r>
              <a:rPr sz="2400" b="1" spc="-15" dirty="0">
                <a:solidFill>
                  <a:srgbClr val="3333CC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3333CC"/>
                </a:solidFill>
                <a:latin typeface="Arial"/>
                <a:cs typeface="Arial"/>
              </a:rPr>
              <a:t>d</a:t>
            </a:r>
            <a:r>
              <a:rPr sz="2400" b="1" spc="-20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3333CC"/>
                </a:solidFill>
                <a:latin typeface="Arial"/>
                <a:cs typeface="Arial"/>
              </a:rPr>
              <a:t>comp</a:t>
            </a:r>
            <a:r>
              <a:rPr sz="2400" b="1" spc="-10" dirty="0">
                <a:solidFill>
                  <a:srgbClr val="3333CC"/>
                </a:solidFill>
                <a:latin typeface="Arial"/>
                <a:cs typeface="Arial"/>
              </a:rPr>
              <a:t>o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site 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(FEC)</a:t>
            </a:r>
            <a:r>
              <a:rPr sz="24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Columns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20180" y="3502914"/>
            <a:ext cx="41840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8555" marR="5080" indent="-112649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Partially</a:t>
            </a:r>
            <a:r>
              <a:rPr sz="2400" b="1" spc="-7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Encased</a:t>
            </a:r>
            <a:r>
              <a:rPr sz="2400" b="1" spc="-13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Composite </a:t>
            </a:r>
            <a:r>
              <a:rPr sz="2400" b="1" spc="-65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(PEC)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Columns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995420" y="4221479"/>
            <a:ext cx="1643380" cy="1645920"/>
            <a:chOff x="3995420" y="4221479"/>
            <a:chExt cx="1643380" cy="1645920"/>
          </a:xfrm>
        </p:grpSpPr>
        <p:sp>
          <p:nvSpPr>
            <p:cNvPr id="7" name="object 7"/>
            <p:cNvSpPr/>
            <p:nvPr/>
          </p:nvSpPr>
          <p:spPr>
            <a:xfrm>
              <a:off x="3995420" y="4221479"/>
              <a:ext cx="1643380" cy="1645920"/>
            </a:xfrm>
            <a:custGeom>
              <a:avLst/>
              <a:gdLst/>
              <a:ahLst/>
              <a:cxnLst/>
              <a:rect l="l" t="t" r="r" b="b"/>
              <a:pathLst>
                <a:path w="1643379" h="1645920">
                  <a:moveTo>
                    <a:pt x="1642872" y="822960"/>
                  </a:moveTo>
                  <a:lnTo>
                    <a:pt x="1632458" y="698500"/>
                  </a:lnTo>
                  <a:lnTo>
                    <a:pt x="1625600" y="656971"/>
                  </a:lnTo>
                  <a:lnTo>
                    <a:pt x="1604899" y="580898"/>
                  </a:lnTo>
                  <a:lnTo>
                    <a:pt x="1591056" y="539369"/>
                  </a:lnTo>
                  <a:lnTo>
                    <a:pt x="1584198" y="522097"/>
                  </a:lnTo>
                  <a:lnTo>
                    <a:pt x="1584198" y="784860"/>
                  </a:lnTo>
                  <a:lnTo>
                    <a:pt x="1584198" y="860933"/>
                  </a:lnTo>
                  <a:lnTo>
                    <a:pt x="1580769" y="902462"/>
                  </a:lnTo>
                  <a:lnTo>
                    <a:pt x="1573784" y="940562"/>
                  </a:lnTo>
                  <a:lnTo>
                    <a:pt x="1566926" y="975106"/>
                  </a:lnTo>
                  <a:lnTo>
                    <a:pt x="1560068" y="1013079"/>
                  </a:lnTo>
                  <a:lnTo>
                    <a:pt x="1549654" y="1051179"/>
                  </a:lnTo>
                  <a:lnTo>
                    <a:pt x="1508252" y="1154938"/>
                  </a:lnTo>
                  <a:lnTo>
                    <a:pt x="1473708" y="1217168"/>
                  </a:lnTo>
                  <a:lnTo>
                    <a:pt x="1432306" y="1279398"/>
                  </a:lnTo>
                  <a:lnTo>
                    <a:pt x="1359916" y="1362329"/>
                  </a:lnTo>
                  <a:lnTo>
                    <a:pt x="1276985" y="1434998"/>
                  </a:lnTo>
                  <a:lnTo>
                    <a:pt x="1214882" y="1476489"/>
                  </a:lnTo>
                  <a:lnTo>
                    <a:pt x="1152779" y="1511058"/>
                  </a:lnTo>
                  <a:lnTo>
                    <a:pt x="1049274" y="1552562"/>
                  </a:lnTo>
                  <a:lnTo>
                    <a:pt x="1011174" y="1562938"/>
                  </a:lnTo>
                  <a:lnTo>
                    <a:pt x="973328" y="1569847"/>
                  </a:lnTo>
                  <a:lnTo>
                    <a:pt x="938784" y="1576768"/>
                  </a:lnTo>
                  <a:lnTo>
                    <a:pt x="900811" y="1583677"/>
                  </a:lnTo>
                  <a:lnTo>
                    <a:pt x="859409" y="1587131"/>
                  </a:lnTo>
                  <a:lnTo>
                    <a:pt x="783463" y="1587131"/>
                  </a:lnTo>
                  <a:lnTo>
                    <a:pt x="742061" y="1583677"/>
                  </a:lnTo>
                  <a:lnTo>
                    <a:pt x="704088" y="1576768"/>
                  </a:lnTo>
                  <a:lnTo>
                    <a:pt x="669544" y="1569847"/>
                  </a:lnTo>
                  <a:lnTo>
                    <a:pt x="631571" y="1562925"/>
                  </a:lnTo>
                  <a:lnTo>
                    <a:pt x="593598" y="1552562"/>
                  </a:lnTo>
                  <a:lnTo>
                    <a:pt x="490093" y="1511058"/>
                  </a:lnTo>
                  <a:lnTo>
                    <a:pt x="427990" y="1476489"/>
                  </a:lnTo>
                  <a:lnTo>
                    <a:pt x="365887" y="1434998"/>
                  </a:lnTo>
                  <a:lnTo>
                    <a:pt x="282956" y="1362329"/>
                  </a:lnTo>
                  <a:lnTo>
                    <a:pt x="210566" y="1279398"/>
                  </a:lnTo>
                  <a:lnTo>
                    <a:pt x="169164" y="1217168"/>
                  </a:lnTo>
                  <a:lnTo>
                    <a:pt x="134620" y="1154938"/>
                  </a:lnTo>
                  <a:lnTo>
                    <a:pt x="93218" y="1051179"/>
                  </a:lnTo>
                  <a:lnTo>
                    <a:pt x="82804" y="1013079"/>
                  </a:lnTo>
                  <a:lnTo>
                    <a:pt x="75946" y="975106"/>
                  </a:lnTo>
                  <a:lnTo>
                    <a:pt x="69088" y="940562"/>
                  </a:lnTo>
                  <a:lnTo>
                    <a:pt x="62103" y="902462"/>
                  </a:lnTo>
                  <a:lnTo>
                    <a:pt x="58674" y="860933"/>
                  </a:lnTo>
                  <a:lnTo>
                    <a:pt x="58674" y="784860"/>
                  </a:lnTo>
                  <a:lnTo>
                    <a:pt x="62103" y="743458"/>
                  </a:lnTo>
                  <a:lnTo>
                    <a:pt x="69088" y="705358"/>
                  </a:lnTo>
                  <a:lnTo>
                    <a:pt x="75946" y="670814"/>
                  </a:lnTo>
                  <a:lnTo>
                    <a:pt x="82804" y="632841"/>
                  </a:lnTo>
                  <a:lnTo>
                    <a:pt x="93218" y="594741"/>
                  </a:lnTo>
                  <a:lnTo>
                    <a:pt x="134620" y="490982"/>
                  </a:lnTo>
                  <a:lnTo>
                    <a:pt x="169164" y="428752"/>
                  </a:lnTo>
                  <a:lnTo>
                    <a:pt x="210566" y="366522"/>
                  </a:lnTo>
                  <a:lnTo>
                    <a:pt x="282956" y="283591"/>
                  </a:lnTo>
                  <a:lnTo>
                    <a:pt x="365887" y="210947"/>
                  </a:lnTo>
                  <a:lnTo>
                    <a:pt x="427990" y="169418"/>
                  </a:lnTo>
                  <a:lnTo>
                    <a:pt x="490093" y="134874"/>
                  </a:lnTo>
                  <a:lnTo>
                    <a:pt x="593598" y="93345"/>
                  </a:lnTo>
                  <a:lnTo>
                    <a:pt x="631571" y="82931"/>
                  </a:lnTo>
                  <a:lnTo>
                    <a:pt x="669544" y="76073"/>
                  </a:lnTo>
                  <a:lnTo>
                    <a:pt x="704088" y="69215"/>
                  </a:lnTo>
                  <a:lnTo>
                    <a:pt x="742061" y="62230"/>
                  </a:lnTo>
                  <a:lnTo>
                    <a:pt x="783463" y="58801"/>
                  </a:lnTo>
                  <a:lnTo>
                    <a:pt x="859409" y="58801"/>
                  </a:lnTo>
                  <a:lnTo>
                    <a:pt x="900811" y="62230"/>
                  </a:lnTo>
                  <a:lnTo>
                    <a:pt x="938784" y="69215"/>
                  </a:lnTo>
                  <a:lnTo>
                    <a:pt x="973328" y="76073"/>
                  </a:lnTo>
                  <a:lnTo>
                    <a:pt x="1011301" y="82931"/>
                  </a:lnTo>
                  <a:lnTo>
                    <a:pt x="1049274" y="93345"/>
                  </a:lnTo>
                  <a:lnTo>
                    <a:pt x="1152779" y="134874"/>
                  </a:lnTo>
                  <a:lnTo>
                    <a:pt x="1214882" y="169418"/>
                  </a:lnTo>
                  <a:lnTo>
                    <a:pt x="1276985" y="210947"/>
                  </a:lnTo>
                  <a:lnTo>
                    <a:pt x="1359916" y="283591"/>
                  </a:lnTo>
                  <a:lnTo>
                    <a:pt x="1432306" y="366522"/>
                  </a:lnTo>
                  <a:lnTo>
                    <a:pt x="1473708" y="428752"/>
                  </a:lnTo>
                  <a:lnTo>
                    <a:pt x="1508252" y="490982"/>
                  </a:lnTo>
                  <a:lnTo>
                    <a:pt x="1549654" y="594741"/>
                  </a:lnTo>
                  <a:lnTo>
                    <a:pt x="1560068" y="632841"/>
                  </a:lnTo>
                  <a:lnTo>
                    <a:pt x="1566926" y="670814"/>
                  </a:lnTo>
                  <a:lnTo>
                    <a:pt x="1573784" y="705358"/>
                  </a:lnTo>
                  <a:lnTo>
                    <a:pt x="1580769" y="743458"/>
                  </a:lnTo>
                  <a:lnTo>
                    <a:pt x="1584198" y="784860"/>
                  </a:lnTo>
                  <a:lnTo>
                    <a:pt x="1584198" y="522097"/>
                  </a:lnTo>
                  <a:lnTo>
                    <a:pt x="1560068" y="466852"/>
                  </a:lnTo>
                  <a:lnTo>
                    <a:pt x="1542796" y="432181"/>
                  </a:lnTo>
                  <a:lnTo>
                    <a:pt x="1501394" y="363093"/>
                  </a:lnTo>
                  <a:lnTo>
                    <a:pt x="1428877" y="269748"/>
                  </a:lnTo>
                  <a:lnTo>
                    <a:pt x="1373632" y="214376"/>
                  </a:lnTo>
                  <a:lnTo>
                    <a:pt x="1280414" y="141732"/>
                  </a:lnTo>
                  <a:lnTo>
                    <a:pt x="1211453" y="100330"/>
                  </a:lnTo>
                  <a:lnTo>
                    <a:pt x="1176909" y="82931"/>
                  </a:lnTo>
                  <a:lnTo>
                    <a:pt x="1138936" y="65659"/>
                  </a:lnTo>
                  <a:lnTo>
                    <a:pt x="1062990" y="37973"/>
                  </a:lnTo>
                  <a:lnTo>
                    <a:pt x="987044" y="17272"/>
                  </a:lnTo>
                  <a:lnTo>
                    <a:pt x="945642" y="10414"/>
                  </a:lnTo>
                  <a:lnTo>
                    <a:pt x="821436" y="0"/>
                  </a:lnTo>
                  <a:lnTo>
                    <a:pt x="697230" y="10414"/>
                  </a:lnTo>
                  <a:lnTo>
                    <a:pt x="655828" y="17272"/>
                  </a:lnTo>
                  <a:lnTo>
                    <a:pt x="579882" y="37973"/>
                  </a:lnTo>
                  <a:lnTo>
                    <a:pt x="538480" y="51816"/>
                  </a:lnTo>
                  <a:lnTo>
                    <a:pt x="465963" y="82931"/>
                  </a:lnTo>
                  <a:lnTo>
                    <a:pt x="431419" y="100330"/>
                  </a:lnTo>
                  <a:lnTo>
                    <a:pt x="362458" y="141732"/>
                  </a:lnTo>
                  <a:lnTo>
                    <a:pt x="269240" y="214376"/>
                  </a:lnTo>
                  <a:lnTo>
                    <a:pt x="213995" y="269748"/>
                  </a:lnTo>
                  <a:lnTo>
                    <a:pt x="141478" y="363093"/>
                  </a:lnTo>
                  <a:lnTo>
                    <a:pt x="100076" y="432181"/>
                  </a:lnTo>
                  <a:lnTo>
                    <a:pt x="82804" y="466852"/>
                  </a:lnTo>
                  <a:lnTo>
                    <a:pt x="65532" y="504825"/>
                  </a:lnTo>
                  <a:lnTo>
                    <a:pt x="37973" y="580898"/>
                  </a:lnTo>
                  <a:lnTo>
                    <a:pt x="17272" y="656971"/>
                  </a:lnTo>
                  <a:lnTo>
                    <a:pt x="10414" y="698500"/>
                  </a:lnTo>
                  <a:lnTo>
                    <a:pt x="0" y="822960"/>
                  </a:lnTo>
                  <a:lnTo>
                    <a:pt x="10414" y="947420"/>
                  </a:lnTo>
                  <a:lnTo>
                    <a:pt x="17272" y="988961"/>
                  </a:lnTo>
                  <a:lnTo>
                    <a:pt x="37973" y="1065022"/>
                  </a:lnTo>
                  <a:lnTo>
                    <a:pt x="51816" y="1106551"/>
                  </a:lnTo>
                  <a:lnTo>
                    <a:pt x="82804" y="1179068"/>
                  </a:lnTo>
                  <a:lnTo>
                    <a:pt x="100076" y="1213739"/>
                  </a:lnTo>
                  <a:lnTo>
                    <a:pt x="141478" y="1282827"/>
                  </a:lnTo>
                  <a:lnTo>
                    <a:pt x="213995" y="1376172"/>
                  </a:lnTo>
                  <a:lnTo>
                    <a:pt x="269240" y="1431544"/>
                  </a:lnTo>
                  <a:lnTo>
                    <a:pt x="362458" y="1504149"/>
                  </a:lnTo>
                  <a:lnTo>
                    <a:pt x="431419" y="1545640"/>
                  </a:lnTo>
                  <a:lnTo>
                    <a:pt x="465963" y="1562938"/>
                  </a:lnTo>
                  <a:lnTo>
                    <a:pt x="503936" y="1580222"/>
                  </a:lnTo>
                  <a:lnTo>
                    <a:pt x="579882" y="1607883"/>
                  </a:lnTo>
                  <a:lnTo>
                    <a:pt x="655828" y="1628635"/>
                  </a:lnTo>
                  <a:lnTo>
                    <a:pt x="697230" y="1635544"/>
                  </a:lnTo>
                  <a:lnTo>
                    <a:pt x="821436" y="1645920"/>
                  </a:lnTo>
                  <a:lnTo>
                    <a:pt x="945642" y="1635544"/>
                  </a:lnTo>
                  <a:lnTo>
                    <a:pt x="987044" y="1628635"/>
                  </a:lnTo>
                  <a:lnTo>
                    <a:pt x="1062990" y="1607883"/>
                  </a:lnTo>
                  <a:lnTo>
                    <a:pt x="1104392" y="1594053"/>
                  </a:lnTo>
                  <a:lnTo>
                    <a:pt x="1176909" y="1562925"/>
                  </a:lnTo>
                  <a:lnTo>
                    <a:pt x="1211453" y="1545640"/>
                  </a:lnTo>
                  <a:lnTo>
                    <a:pt x="1280414" y="1504149"/>
                  </a:lnTo>
                  <a:lnTo>
                    <a:pt x="1373632" y="1431544"/>
                  </a:lnTo>
                  <a:lnTo>
                    <a:pt x="1428877" y="1376172"/>
                  </a:lnTo>
                  <a:lnTo>
                    <a:pt x="1501394" y="1282827"/>
                  </a:lnTo>
                  <a:lnTo>
                    <a:pt x="1542796" y="1213739"/>
                  </a:lnTo>
                  <a:lnTo>
                    <a:pt x="1560068" y="1179068"/>
                  </a:lnTo>
                  <a:lnTo>
                    <a:pt x="1577340" y="1141095"/>
                  </a:lnTo>
                  <a:lnTo>
                    <a:pt x="1604899" y="1065022"/>
                  </a:lnTo>
                  <a:lnTo>
                    <a:pt x="1625600" y="988961"/>
                  </a:lnTo>
                  <a:lnTo>
                    <a:pt x="1632458" y="947420"/>
                  </a:lnTo>
                  <a:lnTo>
                    <a:pt x="1642872" y="822960"/>
                  </a:lnTo>
                  <a:close/>
                </a:path>
              </a:pathLst>
            </a:custGeom>
            <a:solidFill>
              <a:srgbClr val="1F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062220" y="4954523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16890" y="0"/>
                  </a:moveTo>
                  <a:lnTo>
                    <a:pt x="10159" y="3428"/>
                  </a:lnTo>
                  <a:lnTo>
                    <a:pt x="0" y="13588"/>
                  </a:lnTo>
                  <a:lnTo>
                    <a:pt x="3428" y="20319"/>
                  </a:lnTo>
                  <a:lnTo>
                    <a:pt x="10159" y="27050"/>
                  </a:lnTo>
                  <a:lnTo>
                    <a:pt x="16890" y="30480"/>
                  </a:lnTo>
                  <a:lnTo>
                    <a:pt x="23749" y="27050"/>
                  </a:lnTo>
                  <a:lnTo>
                    <a:pt x="30479" y="20319"/>
                  </a:lnTo>
                  <a:lnTo>
                    <a:pt x="30479" y="10159"/>
                  </a:lnTo>
                  <a:lnTo>
                    <a:pt x="23749" y="3428"/>
                  </a:lnTo>
                  <a:lnTo>
                    <a:pt x="16890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62220" y="4954523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16890" y="30480"/>
                  </a:moveTo>
                  <a:lnTo>
                    <a:pt x="23749" y="27050"/>
                  </a:lnTo>
                  <a:lnTo>
                    <a:pt x="27050" y="23749"/>
                  </a:lnTo>
                  <a:lnTo>
                    <a:pt x="30479" y="20319"/>
                  </a:lnTo>
                  <a:lnTo>
                    <a:pt x="30479" y="10159"/>
                  </a:lnTo>
                  <a:lnTo>
                    <a:pt x="27050" y="6731"/>
                  </a:lnTo>
                  <a:lnTo>
                    <a:pt x="23749" y="3428"/>
                  </a:lnTo>
                  <a:lnTo>
                    <a:pt x="16890" y="0"/>
                  </a:lnTo>
                  <a:lnTo>
                    <a:pt x="10159" y="3428"/>
                  </a:lnTo>
                  <a:lnTo>
                    <a:pt x="6730" y="6731"/>
                  </a:lnTo>
                  <a:lnTo>
                    <a:pt x="3428" y="10159"/>
                  </a:lnTo>
                  <a:lnTo>
                    <a:pt x="0" y="13588"/>
                  </a:lnTo>
                  <a:lnTo>
                    <a:pt x="3428" y="20319"/>
                  </a:lnTo>
                  <a:lnTo>
                    <a:pt x="6730" y="23749"/>
                  </a:lnTo>
                  <a:lnTo>
                    <a:pt x="10159" y="27050"/>
                  </a:lnTo>
                  <a:lnTo>
                    <a:pt x="16890" y="3048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58360" y="557021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715" y="0"/>
                  </a:moveTo>
                  <a:lnTo>
                    <a:pt x="0" y="0"/>
                  </a:lnTo>
                  <a:lnTo>
                    <a:pt x="0" y="10286"/>
                  </a:lnTo>
                  <a:lnTo>
                    <a:pt x="6857" y="13715"/>
                  </a:lnTo>
                  <a:lnTo>
                    <a:pt x="13715" y="10286"/>
                  </a:lnTo>
                  <a:lnTo>
                    <a:pt x="13715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58360" y="557021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6857" y="0"/>
                  </a:moveTo>
                  <a:lnTo>
                    <a:pt x="13715" y="0"/>
                  </a:lnTo>
                  <a:lnTo>
                    <a:pt x="13715" y="10286"/>
                  </a:lnTo>
                  <a:lnTo>
                    <a:pt x="6857" y="13715"/>
                  </a:lnTo>
                  <a:lnTo>
                    <a:pt x="0" y="10286"/>
                  </a:lnTo>
                  <a:lnTo>
                    <a:pt x="0" y="0"/>
                  </a:lnTo>
                  <a:lnTo>
                    <a:pt x="6857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85208" y="5088635"/>
              <a:ext cx="17145" cy="13970"/>
            </a:xfrm>
            <a:custGeom>
              <a:avLst/>
              <a:gdLst/>
              <a:ahLst/>
              <a:cxnLst/>
              <a:rect l="l" t="t" r="r" b="b"/>
              <a:pathLst>
                <a:path w="17145" h="13970">
                  <a:moveTo>
                    <a:pt x="13462" y="0"/>
                  </a:moveTo>
                  <a:lnTo>
                    <a:pt x="3301" y="0"/>
                  </a:lnTo>
                  <a:lnTo>
                    <a:pt x="0" y="6857"/>
                  </a:lnTo>
                  <a:lnTo>
                    <a:pt x="6730" y="13715"/>
                  </a:lnTo>
                  <a:lnTo>
                    <a:pt x="13462" y="10287"/>
                  </a:lnTo>
                  <a:lnTo>
                    <a:pt x="16763" y="6857"/>
                  </a:lnTo>
                  <a:lnTo>
                    <a:pt x="13462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85208" y="5088635"/>
              <a:ext cx="17145" cy="13970"/>
            </a:xfrm>
            <a:custGeom>
              <a:avLst/>
              <a:gdLst/>
              <a:ahLst/>
              <a:cxnLst/>
              <a:rect l="l" t="t" r="r" b="b"/>
              <a:pathLst>
                <a:path w="17145" h="13970">
                  <a:moveTo>
                    <a:pt x="6730" y="0"/>
                  </a:moveTo>
                  <a:lnTo>
                    <a:pt x="13462" y="0"/>
                  </a:lnTo>
                  <a:lnTo>
                    <a:pt x="16763" y="6857"/>
                  </a:lnTo>
                  <a:lnTo>
                    <a:pt x="13462" y="10287"/>
                  </a:lnTo>
                  <a:lnTo>
                    <a:pt x="6730" y="13715"/>
                  </a:lnTo>
                  <a:lnTo>
                    <a:pt x="3301" y="10287"/>
                  </a:lnTo>
                  <a:lnTo>
                    <a:pt x="0" y="6857"/>
                  </a:lnTo>
                  <a:lnTo>
                    <a:pt x="3301" y="0"/>
                  </a:lnTo>
                  <a:lnTo>
                    <a:pt x="6730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455412" y="5071871"/>
              <a:ext cx="18415" cy="13970"/>
            </a:xfrm>
            <a:custGeom>
              <a:avLst/>
              <a:gdLst/>
              <a:ahLst/>
              <a:cxnLst/>
              <a:rect l="l" t="t" r="r" b="b"/>
              <a:pathLst>
                <a:path w="18414" h="13970">
                  <a:moveTo>
                    <a:pt x="14604" y="0"/>
                  </a:moveTo>
                  <a:lnTo>
                    <a:pt x="3683" y="0"/>
                  </a:lnTo>
                  <a:lnTo>
                    <a:pt x="0" y="6857"/>
                  </a:lnTo>
                  <a:lnTo>
                    <a:pt x="3683" y="10286"/>
                  </a:lnTo>
                  <a:lnTo>
                    <a:pt x="10922" y="13715"/>
                  </a:lnTo>
                  <a:lnTo>
                    <a:pt x="18287" y="6857"/>
                  </a:lnTo>
                  <a:lnTo>
                    <a:pt x="14604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55412" y="5071871"/>
              <a:ext cx="18415" cy="13970"/>
            </a:xfrm>
            <a:custGeom>
              <a:avLst/>
              <a:gdLst/>
              <a:ahLst/>
              <a:cxnLst/>
              <a:rect l="l" t="t" r="r" b="b"/>
              <a:pathLst>
                <a:path w="18414" h="13970">
                  <a:moveTo>
                    <a:pt x="10922" y="0"/>
                  </a:moveTo>
                  <a:lnTo>
                    <a:pt x="14604" y="0"/>
                  </a:lnTo>
                  <a:lnTo>
                    <a:pt x="18287" y="6857"/>
                  </a:lnTo>
                  <a:lnTo>
                    <a:pt x="14604" y="10286"/>
                  </a:lnTo>
                  <a:lnTo>
                    <a:pt x="10922" y="13715"/>
                  </a:lnTo>
                  <a:lnTo>
                    <a:pt x="3683" y="10286"/>
                  </a:lnTo>
                  <a:lnTo>
                    <a:pt x="0" y="6857"/>
                  </a:lnTo>
                  <a:lnTo>
                    <a:pt x="3683" y="0"/>
                  </a:lnTo>
                  <a:lnTo>
                    <a:pt x="10922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20132" y="549706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6857" y="0"/>
                  </a:moveTo>
                  <a:lnTo>
                    <a:pt x="0" y="3428"/>
                  </a:lnTo>
                  <a:lnTo>
                    <a:pt x="0" y="13715"/>
                  </a:lnTo>
                  <a:lnTo>
                    <a:pt x="13715" y="13715"/>
                  </a:lnTo>
                  <a:lnTo>
                    <a:pt x="13715" y="3428"/>
                  </a:lnTo>
                  <a:lnTo>
                    <a:pt x="6857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20132" y="549706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6857" y="0"/>
                  </a:moveTo>
                  <a:lnTo>
                    <a:pt x="13715" y="3428"/>
                  </a:lnTo>
                  <a:lnTo>
                    <a:pt x="13715" y="13715"/>
                  </a:lnTo>
                  <a:lnTo>
                    <a:pt x="0" y="13715"/>
                  </a:lnTo>
                  <a:lnTo>
                    <a:pt x="0" y="3428"/>
                  </a:lnTo>
                  <a:lnTo>
                    <a:pt x="6857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234432" y="4712207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24891" y="0"/>
                  </a:moveTo>
                  <a:lnTo>
                    <a:pt x="10667" y="0"/>
                  </a:lnTo>
                  <a:lnTo>
                    <a:pt x="3555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555" y="24003"/>
                  </a:lnTo>
                  <a:lnTo>
                    <a:pt x="10667" y="27432"/>
                  </a:lnTo>
                  <a:lnTo>
                    <a:pt x="24891" y="27432"/>
                  </a:lnTo>
                  <a:lnTo>
                    <a:pt x="28447" y="24003"/>
                  </a:lnTo>
                  <a:lnTo>
                    <a:pt x="32003" y="17145"/>
                  </a:lnTo>
                  <a:lnTo>
                    <a:pt x="32003" y="6858"/>
                  </a:lnTo>
                  <a:lnTo>
                    <a:pt x="24891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234432" y="4712207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17779" y="27432"/>
                  </a:moveTo>
                  <a:lnTo>
                    <a:pt x="24891" y="27432"/>
                  </a:lnTo>
                  <a:lnTo>
                    <a:pt x="28447" y="24003"/>
                  </a:lnTo>
                  <a:lnTo>
                    <a:pt x="32003" y="17145"/>
                  </a:lnTo>
                  <a:lnTo>
                    <a:pt x="32003" y="6858"/>
                  </a:lnTo>
                  <a:lnTo>
                    <a:pt x="28447" y="3429"/>
                  </a:lnTo>
                  <a:lnTo>
                    <a:pt x="24891" y="0"/>
                  </a:lnTo>
                  <a:lnTo>
                    <a:pt x="10667" y="0"/>
                  </a:lnTo>
                  <a:lnTo>
                    <a:pt x="3555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555" y="24003"/>
                  </a:lnTo>
                  <a:lnTo>
                    <a:pt x="10667" y="27432"/>
                  </a:lnTo>
                  <a:lnTo>
                    <a:pt x="17779" y="27432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50968" y="4463795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21336" y="0"/>
                  </a:moveTo>
                  <a:lnTo>
                    <a:pt x="10668" y="0"/>
                  </a:lnTo>
                  <a:lnTo>
                    <a:pt x="3556" y="3428"/>
                  </a:lnTo>
                  <a:lnTo>
                    <a:pt x="0" y="6857"/>
                  </a:lnTo>
                  <a:lnTo>
                    <a:pt x="0" y="17144"/>
                  </a:lnTo>
                  <a:lnTo>
                    <a:pt x="3556" y="24002"/>
                  </a:lnTo>
                  <a:lnTo>
                    <a:pt x="10668" y="27431"/>
                  </a:lnTo>
                  <a:lnTo>
                    <a:pt x="21336" y="27431"/>
                  </a:lnTo>
                  <a:lnTo>
                    <a:pt x="28448" y="24002"/>
                  </a:lnTo>
                  <a:lnTo>
                    <a:pt x="32004" y="17144"/>
                  </a:lnTo>
                  <a:lnTo>
                    <a:pt x="32004" y="6857"/>
                  </a:lnTo>
                  <a:lnTo>
                    <a:pt x="28448" y="3428"/>
                  </a:lnTo>
                  <a:lnTo>
                    <a:pt x="21336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950968" y="4463795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14224" y="27431"/>
                  </a:moveTo>
                  <a:lnTo>
                    <a:pt x="21336" y="27431"/>
                  </a:lnTo>
                  <a:lnTo>
                    <a:pt x="28448" y="24002"/>
                  </a:lnTo>
                  <a:lnTo>
                    <a:pt x="32004" y="17144"/>
                  </a:lnTo>
                  <a:lnTo>
                    <a:pt x="32004" y="6857"/>
                  </a:lnTo>
                  <a:lnTo>
                    <a:pt x="28448" y="3428"/>
                  </a:lnTo>
                  <a:lnTo>
                    <a:pt x="21336" y="0"/>
                  </a:lnTo>
                  <a:lnTo>
                    <a:pt x="10668" y="0"/>
                  </a:lnTo>
                  <a:lnTo>
                    <a:pt x="3556" y="3428"/>
                  </a:lnTo>
                  <a:lnTo>
                    <a:pt x="0" y="6857"/>
                  </a:lnTo>
                  <a:lnTo>
                    <a:pt x="0" y="17144"/>
                  </a:lnTo>
                  <a:lnTo>
                    <a:pt x="3556" y="24002"/>
                  </a:lnTo>
                  <a:lnTo>
                    <a:pt x="10668" y="27431"/>
                  </a:lnTo>
                  <a:lnTo>
                    <a:pt x="14224" y="27431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440428" y="4867655"/>
              <a:ext cx="30480" cy="27940"/>
            </a:xfrm>
            <a:custGeom>
              <a:avLst/>
              <a:gdLst/>
              <a:ahLst/>
              <a:cxnLst/>
              <a:rect l="l" t="t" r="r" b="b"/>
              <a:pathLst>
                <a:path w="30479" h="27939">
                  <a:moveTo>
                    <a:pt x="20320" y="0"/>
                  </a:moveTo>
                  <a:lnTo>
                    <a:pt x="10160" y="0"/>
                  </a:lnTo>
                  <a:lnTo>
                    <a:pt x="3429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429" y="24003"/>
                  </a:lnTo>
                  <a:lnTo>
                    <a:pt x="10160" y="27432"/>
                  </a:lnTo>
                  <a:lnTo>
                    <a:pt x="20320" y="27432"/>
                  </a:lnTo>
                  <a:lnTo>
                    <a:pt x="27050" y="24003"/>
                  </a:lnTo>
                  <a:lnTo>
                    <a:pt x="30480" y="17145"/>
                  </a:lnTo>
                  <a:lnTo>
                    <a:pt x="30480" y="6858"/>
                  </a:lnTo>
                  <a:lnTo>
                    <a:pt x="27050" y="3429"/>
                  </a:lnTo>
                  <a:lnTo>
                    <a:pt x="20320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440428" y="4867655"/>
              <a:ext cx="30480" cy="27940"/>
            </a:xfrm>
            <a:custGeom>
              <a:avLst/>
              <a:gdLst/>
              <a:ahLst/>
              <a:cxnLst/>
              <a:rect l="l" t="t" r="r" b="b"/>
              <a:pathLst>
                <a:path w="30479" h="27939">
                  <a:moveTo>
                    <a:pt x="16891" y="27432"/>
                  </a:moveTo>
                  <a:lnTo>
                    <a:pt x="20320" y="27432"/>
                  </a:lnTo>
                  <a:lnTo>
                    <a:pt x="27050" y="24003"/>
                  </a:lnTo>
                  <a:lnTo>
                    <a:pt x="30480" y="17145"/>
                  </a:lnTo>
                  <a:lnTo>
                    <a:pt x="30480" y="6858"/>
                  </a:lnTo>
                  <a:lnTo>
                    <a:pt x="27050" y="3429"/>
                  </a:lnTo>
                  <a:lnTo>
                    <a:pt x="20320" y="0"/>
                  </a:lnTo>
                  <a:lnTo>
                    <a:pt x="10160" y="0"/>
                  </a:lnTo>
                  <a:lnTo>
                    <a:pt x="3429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429" y="24003"/>
                  </a:lnTo>
                  <a:lnTo>
                    <a:pt x="10160" y="27432"/>
                  </a:lnTo>
                  <a:lnTo>
                    <a:pt x="16891" y="27432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225544" y="5257799"/>
              <a:ext cx="32384" cy="29209"/>
            </a:xfrm>
            <a:custGeom>
              <a:avLst/>
              <a:gdLst/>
              <a:ahLst/>
              <a:cxnLst/>
              <a:rect l="l" t="t" r="r" b="b"/>
              <a:pathLst>
                <a:path w="32385" h="29210">
                  <a:moveTo>
                    <a:pt x="24891" y="0"/>
                  </a:moveTo>
                  <a:lnTo>
                    <a:pt x="10667" y="0"/>
                  </a:lnTo>
                  <a:lnTo>
                    <a:pt x="3555" y="3556"/>
                  </a:lnTo>
                  <a:lnTo>
                    <a:pt x="0" y="7238"/>
                  </a:lnTo>
                  <a:lnTo>
                    <a:pt x="0" y="21716"/>
                  </a:lnTo>
                  <a:lnTo>
                    <a:pt x="3555" y="25272"/>
                  </a:lnTo>
                  <a:lnTo>
                    <a:pt x="10667" y="28956"/>
                  </a:lnTo>
                  <a:lnTo>
                    <a:pt x="24891" y="28956"/>
                  </a:lnTo>
                  <a:lnTo>
                    <a:pt x="32003" y="21716"/>
                  </a:lnTo>
                  <a:lnTo>
                    <a:pt x="32003" y="7238"/>
                  </a:lnTo>
                  <a:lnTo>
                    <a:pt x="24891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225544" y="5257799"/>
              <a:ext cx="32384" cy="29209"/>
            </a:xfrm>
            <a:custGeom>
              <a:avLst/>
              <a:gdLst/>
              <a:ahLst/>
              <a:cxnLst/>
              <a:rect l="l" t="t" r="r" b="b"/>
              <a:pathLst>
                <a:path w="32385" h="29210">
                  <a:moveTo>
                    <a:pt x="17779" y="28956"/>
                  </a:moveTo>
                  <a:lnTo>
                    <a:pt x="24891" y="28956"/>
                  </a:lnTo>
                  <a:lnTo>
                    <a:pt x="28447" y="25272"/>
                  </a:lnTo>
                  <a:lnTo>
                    <a:pt x="32003" y="21716"/>
                  </a:lnTo>
                  <a:lnTo>
                    <a:pt x="32003" y="7238"/>
                  </a:lnTo>
                  <a:lnTo>
                    <a:pt x="28447" y="3556"/>
                  </a:lnTo>
                  <a:lnTo>
                    <a:pt x="24891" y="0"/>
                  </a:lnTo>
                  <a:lnTo>
                    <a:pt x="10667" y="0"/>
                  </a:lnTo>
                  <a:lnTo>
                    <a:pt x="3555" y="3556"/>
                  </a:lnTo>
                  <a:lnTo>
                    <a:pt x="0" y="7238"/>
                  </a:lnTo>
                  <a:lnTo>
                    <a:pt x="0" y="21716"/>
                  </a:lnTo>
                  <a:lnTo>
                    <a:pt x="3555" y="25272"/>
                  </a:lnTo>
                  <a:lnTo>
                    <a:pt x="10667" y="28956"/>
                  </a:lnTo>
                  <a:lnTo>
                    <a:pt x="17779" y="28956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57292" y="5260850"/>
              <a:ext cx="114300" cy="10362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97400" y="5242561"/>
              <a:ext cx="117348" cy="10363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14164" y="4831082"/>
              <a:ext cx="117348" cy="10362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94124" y="4637534"/>
              <a:ext cx="115824" cy="103629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19192" y="4939285"/>
              <a:ext cx="117348" cy="10363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29048" y="5582414"/>
              <a:ext cx="117348" cy="10362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739132" y="4424173"/>
              <a:ext cx="117348" cy="102106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4574540" y="4639055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44831" y="0"/>
                  </a:moveTo>
                  <a:lnTo>
                    <a:pt x="20700" y="0"/>
                  </a:lnTo>
                  <a:lnTo>
                    <a:pt x="10287" y="6985"/>
                  </a:lnTo>
                  <a:lnTo>
                    <a:pt x="3429" y="17653"/>
                  </a:lnTo>
                  <a:lnTo>
                    <a:pt x="0" y="28194"/>
                  </a:lnTo>
                  <a:lnTo>
                    <a:pt x="3429" y="38735"/>
                  </a:lnTo>
                  <a:lnTo>
                    <a:pt x="10287" y="49276"/>
                  </a:lnTo>
                  <a:lnTo>
                    <a:pt x="20700" y="52832"/>
                  </a:lnTo>
                  <a:lnTo>
                    <a:pt x="34544" y="56388"/>
                  </a:lnTo>
                  <a:lnTo>
                    <a:pt x="55245" y="49276"/>
                  </a:lnTo>
                  <a:lnTo>
                    <a:pt x="62102" y="38735"/>
                  </a:lnTo>
                  <a:lnTo>
                    <a:pt x="65532" y="28194"/>
                  </a:lnTo>
                  <a:lnTo>
                    <a:pt x="62102" y="17653"/>
                  </a:lnTo>
                  <a:lnTo>
                    <a:pt x="55245" y="6985"/>
                  </a:lnTo>
                  <a:lnTo>
                    <a:pt x="44831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74540" y="4639055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34544" y="0"/>
                  </a:moveTo>
                  <a:lnTo>
                    <a:pt x="44831" y="0"/>
                  </a:lnTo>
                  <a:lnTo>
                    <a:pt x="55245" y="6985"/>
                  </a:lnTo>
                  <a:lnTo>
                    <a:pt x="62102" y="17653"/>
                  </a:lnTo>
                  <a:lnTo>
                    <a:pt x="65532" y="28194"/>
                  </a:lnTo>
                  <a:lnTo>
                    <a:pt x="62102" y="38735"/>
                  </a:lnTo>
                  <a:lnTo>
                    <a:pt x="55245" y="49276"/>
                  </a:lnTo>
                  <a:lnTo>
                    <a:pt x="44831" y="52832"/>
                  </a:lnTo>
                  <a:lnTo>
                    <a:pt x="34544" y="56388"/>
                  </a:lnTo>
                  <a:lnTo>
                    <a:pt x="20700" y="52832"/>
                  </a:lnTo>
                  <a:lnTo>
                    <a:pt x="10287" y="49276"/>
                  </a:lnTo>
                  <a:lnTo>
                    <a:pt x="3429" y="38735"/>
                  </a:lnTo>
                  <a:lnTo>
                    <a:pt x="0" y="28194"/>
                  </a:lnTo>
                  <a:lnTo>
                    <a:pt x="3429" y="17653"/>
                  </a:lnTo>
                  <a:lnTo>
                    <a:pt x="10287" y="6985"/>
                  </a:lnTo>
                  <a:lnTo>
                    <a:pt x="20700" y="0"/>
                  </a:lnTo>
                  <a:lnTo>
                    <a:pt x="34544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364228" y="5352287"/>
              <a:ext cx="62865" cy="55244"/>
            </a:xfrm>
            <a:custGeom>
              <a:avLst/>
              <a:gdLst/>
              <a:ahLst/>
              <a:cxnLst/>
              <a:rect l="l" t="t" r="r" b="b"/>
              <a:pathLst>
                <a:path w="62864" h="55245">
                  <a:moveTo>
                    <a:pt x="41656" y="0"/>
                  </a:moveTo>
                  <a:lnTo>
                    <a:pt x="17399" y="0"/>
                  </a:lnTo>
                  <a:lnTo>
                    <a:pt x="6985" y="6858"/>
                  </a:lnTo>
                  <a:lnTo>
                    <a:pt x="0" y="17145"/>
                  </a:lnTo>
                  <a:lnTo>
                    <a:pt x="0" y="37718"/>
                  </a:lnTo>
                  <a:lnTo>
                    <a:pt x="6985" y="48006"/>
                  </a:lnTo>
                  <a:lnTo>
                    <a:pt x="17399" y="51434"/>
                  </a:lnTo>
                  <a:lnTo>
                    <a:pt x="31242" y="54864"/>
                  </a:lnTo>
                  <a:lnTo>
                    <a:pt x="52070" y="48006"/>
                  </a:lnTo>
                  <a:lnTo>
                    <a:pt x="59055" y="37718"/>
                  </a:lnTo>
                  <a:lnTo>
                    <a:pt x="62484" y="27431"/>
                  </a:lnTo>
                  <a:lnTo>
                    <a:pt x="59055" y="17145"/>
                  </a:lnTo>
                  <a:lnTo>
                    <a:pt x="52070" y="6858"/>
                  </a:lnTo>
                  <a:lnTo>
                    <a:pt x="41656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364228" y="5352287"/>
              <a:ext cx="62865" cy="55244"/>
            </a:xfrm>
            <a:custGeom>
              <a:avLst/>
              <a:gdLst/>
              <a:ahLst/>
              <a:cxnLst/>
              <a:rect l="l" t="t" r="r" b="b"/>
              <a:pathLst>
                <a:path w="62864" h="55245">
                  <a:moveTo>
                    <a:pt x="31242" y="0"/>
                  </a:moveTo>
                  <a:lnTo>
                    <a:pt x="41656" y="0"/>
                  </a:lnTo>
                  <a:lnTo>
                    <a:pt x="52070" y="6858"/>
                  </a:lnTo>
                  <a:lnTo>
                    <a:pt x="59055" y="17145"/>
                  </a:lnTo>
                  <a:lnTo>
                    <a:pt x="62484" y="27431"/>
                  </a:lnTo>
                  <a:lnTo>
                    <a:pt x="59055" y="37718"/>
                  </a:lnTo>
                  <a:lnTo>
                    <a:pt x="52070" y="48006"/>
                  </a:lnTo>
                  <a:lnTo>
                    <a:pt x="41656" y="51434"/>
                  </a:lnTo>
                  <a:lnTo>
                    <a:pt x="31242" y="54864"/>
                  </a:lnTo>
                  <a:lnTo>
                    <a:pt x="17399" y="51434"/>
                  </a:lnTo>
                  <a:lnTo>
                    <a:pt x="6985" y="48006"/>
                  </a:lnTo>
                  <a:lnTo>
                    <a:pt x="0" y="37718"/>
                  </a:lnTo>
                  <a:lnTo>
                    <a:pt x="0" y="17145"/>
                  </a:lnTo>
                  <a:lnTo>
                    <a:pt x="6985" y="6858"/>
                  </a:lnTo>
                  <a:lnTo>
                    <a:pt x="17399" y="0"/>
                  </a:lnTo>
                  <a:lnTo>
                    <a:pt x="31242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184396" y="4974335"/>
              <a:ext cx="66040" cy="59690"/>
            </a:xfrm>
            <a:custGeom>
              <a:avLst/>
              <a:gdLst/>
              <a:ahLst/>
              <a:cxnLst/>
              <a:rect l="l" t="t" r="r" b="b"/>
              <a:pathLst>
                <a:path w="66039" h="59689">
                  <a:moveTo>
                    <a:pt x="30987" y="0"/>
                  </a:moveTo>
                  <a:lnTo>
                    <a:pt x="20700" y="3556"/>
                  </a:lnTo>
                  <a:lnTo>
                    <a:pt x="10287" y="10540"/>
                  </a:lnTo>
                  <a:lnTo>
                    <a:pt x="3428" y="17525"/>
                  </a:lnTo>
                  <a:lnTo>
                    <a:pt x="0" y="31495"/>
                  </a:lnTo>
                  <a:lnTo>
                    <a:pt x="3428" y="41909"/>
                  </a:lnTo>
                  <a:lnTo>
                    <a:pt x="10287" y="48894"/>
                  </a:lnTo>
                  <a:lnTo>
                    <a:pt x="20700" y="55880"/>
                  </a:lnTo>
                  <a:lnTo>
                    <a:pt x="30987" y="59436"/>
                  </a:lnTo>
                  <a:lnTo>
                    <a:pt x="44830" y="55880"/>
                  </a:lnTo>
                  <a:lnTo>
                    <a:pt x="55244" y="48894"/>
                  </a:lnTo>
                  <a:lnTo>
                    <a:pt x="62102" y="41909"/>
                  </a:lnTo>
                  <a:lnTo>
                    <a:pt x="65531" y="31495"/>
                  </a:lnTo>
                  <a:lnTo>
                    <a:pt x="62102" y="17525"/>
                  </a:lnTo>
                  <a:lnTo>
                    <a:pt x="55244" y="10540"/>
                  </a:lnTo>
                  <a:lnTo>
                    <a:pt x="44830" y="3556"/>
                  </a:lnTo>
                  <a:lnTo>
                    <a:pt x="30987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184396" y="4974335"/>
              <a:ext cx="66040" cy="59690"/>
            </a:xfrm>
            <a:custGeom>
              <a:avLst/>
              <a:gdLst/>
              <a:ahLst/>
              <a:cxnLst/>
              <a:rect l="l" t="t" r="r" b="b"/>
              <a:pathLst>
                <a:path w="66039" h="59689">
                  <a:moveTo>
                    <a:pt x="30987" y="0"/>
                  </a:moveTo>
                  <a:lnTo>
                    <a:pt x="44830" y="3556"/>
                  </a:lnTo>
                  <a:lnTo>
                    <a:pt x="55244" y="10540"/>
                  </a:lnTo>
                  <a:lnTo>
                    <a:pt x="62102" y="17525"/>
                  </a:lnTo>
                  <a:lnTo>
                    <a:pt x="65531" y="31495"/>
                  </a:lnTo>
                  <a:lnTo>
                    <a:pt x="62102" y="41909"/>
                  </a:lnTo>
                  <a:lnTo>
                    <a:pt x="55244" y="48894"/>
                  </a:lnTo>
                  <a:lnTo>
                    <a:pt x="44830" y="55880"/>
                  </a:lnTo>
                  <a:lnTo>
                    <a:pt x="30987" y="59436"/>
                  </a:lnTo>
                  <a:lnTo>
                    <a:pt x="20700" y="55880"/>
                  </a:lnTo>
                  <a:lnTo>
                    <a:pt x="10287" y="48894"/>
                  </a:lnTo>
                  <a:lnTo>
                    <a:pt x="3428" y="41909"/>
                  </a:lnTo>
                  <a:lnTo>
                    <a:pt x="0" y="31495"/>
                  </a:lnTo>
                  <a:lnTo>
                    <a:pt x="3428" y="17525"/>
                  </a:lnTo>
                  <a:lnTo>
                    <a:pt x="10287" y="10540"/>
                  </a:lnTo>
                  <a:lnTo>
                    <a:pt x="20700" y="3556"/>
                  </a:lnTo>
                  <a:lnTo>
                    <a:pt x="30987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947920" y="4799075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34543" y="0"/>
                  </a:moveTo>
                  <a:lnTo>
                    <a:pt x="20700" y="3429"/>
                  </a:lnTo>
                  <a:lnTo>
                    <a:pt x="10287" y="6857"/>
                  </a:lnTo>
                  <a:lnTo>
                    <a:pt x="3428" y="17144"/>
                  </a:lnTo>
                  <a:lnTo>
                    <a:pt x="0" y="27431"/>
                  </a:lnTo>
                  <a:lnTo>
                    <a:pt x="3428" y="37718"/>
                  </a:lnTo>
                  <a:lnTo>
                    <a:pt x="10287" y="48006"/>
                  </a:lnTo>
                  <a:lnTo>
                    <a:pt x="20700" y="54863"/>
                  </a:lnTo>
                  <a:lnTo>
                    <a:pt x="44830" y="54863"/>
                  </a:lnTo>
                  <a:lnTo>
                    <a:pt x="55244" y="48006"/>
                  </a:lnTo>
                  <a:lnTo>
                    <a:pt x="62102" y="37718"/>
                  </a:lnTo>
                  <a:lnTo>
                    <a:pt x="65531" y="27431"/>
                  </a:lnTo>
                  <a:lnTo>
                    <a:pt x="62102" y="17144"/>
                  </a:lnTo>
                  <a:lnTo>
                    <a:pt x="55244" y="6857"/>
                  </a:lnTo>
                  <a:lnTo>
                    <a:pt x="34543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947920" y="4799075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34543" y="0"/>
                  </a:moveTo>
                  <a:lnTo>
                    <a:pt x="44830" y="3429"/>
                  </a:lnTo>
                  <a:lnTo>
                    <a:pt x="55244" y="6857"/>
                  </a:lnTo>
                  <a:lnTo>
                    <a:pt x="62102" y="17144"/>
                  </a:lnTo>
                  <a:lnTo>
                    <a:pt x="65531" y="27431"/>
                  </a:lnTo>
                  <a:lnTo>
                    <a:pt x="62102" y="37718"/>
                  </a:lnTo>
                  <a:lnTo>
                    <a:pt x="55244" y="48006"/>
                  </a:lnTo>
                  <a:lnTo>
                    <a:pt x="44830" y="54863"/>
                  </a:lnTo>
                  <a:lnTo>
                    <a:pt x="20700" y="54863"/>
                  </a:lnTo>
                  <a:lnTo>
                    <a:pt x="10287" y="48006"/>
                  </a:lnTo>
                  <a:lnTo>
                    <a:pt x="3428" y="37718"/>
                  </a:lnTo>
                  <a:lnTo>
                    <a:pt x="0" y="27431"/>
                  </a:lnTo>
                  <a:lnTo>
                    <a:pt x="3428" y="17144"/>
                  </a:lnTo>
                  <a:lnTo>
                    <a:pt x="10287" y="6857"/>
                  </a:lnTo>
                  <a:lnTo>
                    <a:pt x="20700" y="3429"/>
                  </a:lnTo>
                  <a:lnTo>
                    <a:pt x="34543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912868" y="5154167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34544" y="0"/>
                  </a:moveTo>
                  <a:lnTo>
                    <a:pt x="20701" y="3555"/>
                  </a:lnTo>
                  <a:lnTo>
                    <a:pt x="10287" y="6984"/>
                  </a:lnTo>
                  <a:lnTo>
                    <a:pt x="3429" y="17652"/>
                  </a:lnTo>
                  <a:lnTo>
                    <a:pt x="0" y="28193"/>
                  </a:lnTo>
                  <a:lnTo>
                    <a:pt x="3429" y="38734"/>
                  </a:lnTo>
                  <a:lnTo>
                    <a:pt x="10287" y="49275"/>
                  </a:lnTo>
                  <a:lnTo>
                    <a:pt x="20701" y="56387"/>
                  </a:lnTo>
                  <a:lnTo>
                    <a:pt x="44831" y="56387"/>
                  </a:lnTo>
                  <a:lnTo>
                    <a:pt x="55245" y="49275"/>
                  </a:lnTo>
                  <a:lnTo>
                    <a:pt x="62103" y="38734"/>
                  </a:lnTo>
                  <a:lnTo>
                    <a:pt x="65532" y="28193"/>
                  </a:lnTo>
                  <a:lnTo>
                    <a:pt x="62103" y="17652"/>
                  </a:lnTo>
                  <a:lnTo>
                    <a:pt x="55245" y="6984"/>
                  </a:lnTo>
                  <a:lnTo>
                    <a:pt x="34544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912868" y="5154167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34544" y="0"/>
                  </a:moveTo>
                  <a:lnTo>
                    <a:pt x="44831" y="3555"/>
                  </a:lnTo>
                  <a:lnTo>
                    <a:pt x="55245" y="6984"/>
                  </a:lnTo>
                  <a:lnTo>
                    <a:pt x="62103" y="17652"/>
                  </a:lnTo>
                  <a:lnTo>
                    <a:pt x="65532" y="28193"/>
                  </a:lnTo>
                  <a:lnTo>
                    <a:pt x="62103" y="38734"/>
                  </a:lnTo>
                  <a:lnTo>
                    <a:pt x="55245" y="49275"/>
                  </a:lnTo>
                  <a:lnTo>
                    <a:pt x="44831" y="56387"/>
                  </a:lnTo>
                  <a:lnTo>
                    <a:pt x="20701" y="56387"/>
                  </a:lnTo>
                  <a:lnTo>
                    <a:pt x="10287" y="49275"/>
                  </a:lnTo>
                  <a:lnTo>
                    <a:pt x="3429" y="38734"/>
                  </a:lnTo>
                  <a:lnTo>
                    <a:pt x="0" y="28193"/>
                  </a:lnTo>
                  <a:lnTo>
                    <a:pt x="3429" y="17652"/>
                  </a:lnTo>
                  <a:lnTo>
                    <a:pt x="10287" y="6984"/>
                  </a:lnTo>
                  <a:lnTo>
                    <a:pt x="20701" y="3555"/>
                  </a:lnTo>
                  <a:lnTo>
                    <a:pt x="34544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144516" y="4532375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44831" y="0"/>
                  </a:moveTo>
                  <a:lnTo>
                    <a:pt x="20700" y="0"/>
                  </a:lnTo>
                  <a:lnTo>
                    <a:pt x="10287" y="6857"/>
                  </a:lnTo>
                  <a:lnTo>
                    <a:pt x="3429" y="17144"/>
                  </a:lnTo>
                  <a:lnTo>
                    <a:pt x="0" y="27431"/>
                  </a:lnTo>
                  <a:lnTo>
                    <a:pt x="3429" y="37718"/>
                  </a:lnTo>
                  <a:lnTo>
                    <a:pt x="10287" y="48006"/>
                  </a:lnTo>
                  <a:lnTo>
                    <a:pt x="30987" y="54863"/>
                  </a:lnTo>
                  <a:lnTo>
                    <a:pt x="44831" y="51435"/>
                  </a:lnTo>
                  <a:lnTo>
                    <a:pt x="55245" y="48006"/>
                  </a:lnTo>
                  <a:lnTo>
                    <a:pt x="62103" y="37718"/>
                  </a:lnTo>
                  <a:lnTo>
                    <a:pt x="65532" y="27431"/>
                  </a:lnTo>
                  <a:lnTo>
                    <a:pt x="62103" y="17144"/>
                  </a:lnTo>
                  <a:lnTo>
                    <a:pt x="55245" y="6857"/>
                  </a:lnTo>
                  <a:lnTo>
                    <a:pt x="44831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144516" y="4532375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30987" y="0"/>
                  </a:moveTo>
                  <a:lnTo>
                    <a:pt x="44831" y="0"/>
                  </a:lnTo>
                  <a:lnTo>
                    <a:pt x="55245" y="6857"/>
                  </a:lnTo>
                  <a:lnTo>
                    <a:pt x="62103" y="17144"/>
                  </a:lnTo>
                  <a:lnTo>
                    <a:pt x="65532" y="27431"/>
                  </a:lnTo>
                  <a:lnTo>
                    <a:pt x="62103" y="37718"/>
                  </a:lnTo>
                  <a:lnTo>
                    <a:pt x="55245" y="48006"/>
                  </a:lnTo>
                  <a:lnTo>
                    <a:pt x="44831" y="51435"/>
                  </a:lnTo>
                  <a:lnTo>
                    <a:pt x="30987" y="54863"/>
                  </a:lnTo>
                  <a:lnTo>
                    <a:pt x="20700" y="51435"/>
                  </a:lnTo>
                  <a:lnTo>
                    <a:pt x="10287" y="48006"/>
                  </a:lnTo>
                  <a:lnTo>
                    <a:pt x="3429" y="37718"/>
                  </a:lnTo>
                  <a:lnTo>
                    <a:pt x="0" y="27431"/>
                  </a:lnTo>
                  <a:lnTo>
                    <a:pt x="3429" y="17144"/>
                  </a:lnTo>
                  <a:lnTo>
                    <a:pt x="10287" y="6857"/>
                  </a:lnTo>
                  <a:lnTo>
                    <a:pt x="20700" y="0"/>
                  </a:lnTo>
                  <a:lnTo>
                    <a:pt x="30987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955540" y="5399531"/>
              <a:ext cx="33655" cy="29209"/>
            </a:xfrm>
            <a:custGeom>
              <a:avLst/>
              <a:gdLst/>
              <a:ahLst/>
              <a:cxnLst/>
              <a:rect l="l" t="t" r="r" b="b"/>
              <a:pathLst>
                <a:path w="33654" h="29210">
                  <a:moveTo>
                    <a:pt x="23495" y="0"/>
                  </a:moveTo>
                  <a:lnTo>
                    <a:pt x="10033" y="0"/>
                  </a:lnTo>
                  <a:lnTo>
                    <a:pt x="6731" y="3556"/>
                  </a:lnTo>
                  <a:lnTo>
                    <a:pt x="3301" y="10795"/>
                  </a:lnTo>
                  <a:lnTo>
                    <a:pt x="0" y="14478"/>
                  </a:lnTo>
                  <a:lnTo>
                    <a:pt x="3301" y="21717"/>
                  </a:lnTo>
                  <a:lnTo>
                    <a:pt x="10033" y="28956"/>
                  </a:lnTo>
                  <a:lnTo>
                    <a:pt x="23495" y="28956"/>
                  </a:lnTo>
                  <a:lnTo>
                    <a:pt x="30225" y="21717"/>
                  </a:lnTo>
                  <a:lnTo>
                    <a:pt x="33527" y="14478"/>
                  </a:lnTo>
                  <a:lnTo>
                    <a:pt x="30225" y="10795"/>
                  </a:lnTo>
                  <a:lnTo>
                    <a:pt x="26797" y="3556"/>
                  </a:lnTo>
                  <a:lnTo>
                    <a:pt x="23495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955540" y="5399531"/>
              <a:ext cx="33655" cy="29209"/>
            </a:xfrm>
            <a:custGeom>
              <a:avLst/>
              <a:gdLst/>
              <a:ahLst/>
              <a:cxnLst/>
              <a:rect l="l" t="t" r="r" b="b"/>
              <a:pathLst>
                <a:path w="33654" h="29210">
                  <a:moveTo>
                    <a:pt x="16763" y="28956"/>
                  </a:moveTo>
                  <a:lnTo>
                    <a:pt x="23495" y="28956"/>
                  </a:lnTo>
                  <a:lnTo>
                    <a:pt x="26797" y="25273"/>
                  </a:lnTo>
                  <a:lnTo>
                    <a:pt x="30225" y="21717"/>
                  </a:lnTo>
                  <a:lnTo>
                    <a:pt x="33527" y="14478"/>
                  </a:lnTo>
                  <a:lnTo>
                    <a:pt x="30225" y="10795"/>
                  </a:lnTo>
                  <a:lnTo>
                    <a:pt x="26797" y="3556"/>
                  </a:lnTo>
                  <a:lnTo>
                    <a:pt x="23495" y="0"/>
                  </a:lnTo>
                  <a:lnTo>
                    <a:pt x="10033" y="0"/>
                  </a:lnTo>
                  <a:lnTo>
                    <a:pt x="6731" y="3556"/>
                  </a:lnTo>
                  <a:lnTo>
                    <a:pt x="3301" y="10795"/>
                  </a:lnTo>
                  <a:lnTo>
                    <a:pt x="0" y="14478"/>
                  </a:lnTo>
                  <a:lnTo>
                    <a:pt x="3301" y="21717"/>
                  </a:lnTo>
                  <a:lnTo>
                    <a:pt x="6731" y="25273"/>
                  </a:lnTo>
                  <a:lnTo>
                    <a:pt x="10033" y="28956"/>
                  </a:lnTo>
                  <a:lnTo>
                    <a:pt x="16763" y="28956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7" name="object 4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368796" y="4343400"/>
            <a:ext cx="1571244" cy="1421892"/>
          </a:xfrm>
          <a:prstGeom prst="rect">
            <a:avLst/>
          </a:prstGeom>
        </p:spPr>
      </p:pic>
      <p:sp>
        <p:nvSpPr>
          <p:cNvPr id="48" name="object 48"/>
          <p:cNvSpPr txBox="1"/>
          <p:nvPr/>
        </p:nvSpPr>
        <p:spPr>
          <a:xfrm>
            <a:off x="2873501" y="5858052"/>
            <a:ext cx="64877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5" dirty="0">
                <a:solidFill>
                  <a:srgbClr val="3333CC"/>
                </a:solidFill>
                <a:latin typeface="Times New Roman"/>
                <a:cs typeface="Times New Roman"/>
              </a:rPr>
              <a:t>C</a:t>
            </a:r>
            <a:r>
              <a:rPr sz="2400" b="1" spc="-25" dirty="0">
                <a:solidFill>
                  <a:srgbClr val="3333CC"/>
                </a:solidFill>
                <a:latin typeface="Times New Roman"/>
                <a:cs typeface="Times New Roman"/>
              </a:rPr>
              <a:t>o</a:t>
            </a:r>
            <a:r>
              <a:rPr sz="2400" b="1" spc="-35" dirty="0">
                <a:solidFill>
                  <a:srgbClr val="3333CC"/>
                </a:solidFill>
                <a:latin typeface="Times New Roman"/>
                <a:cs typeface="Times New Roman"/>
              </a:rPr>
              <a:t>n</a:t>
            </a:r>
            <a:r>
              <a:rPr sz="2400" b="1" spc="-25" dirty="0">
                <a:solidFill>
                  <a:srgbClr val="3333CC"/>
                </a:solidFill>
                <a:latin typeface="Times New Roman"/>
                <a:cs typeface="Times New Roman"/>
              </a:rPr>
              <a:t>c</a:t>
            </a:r>
            <a:r>
              <a:rPr sz="2400" b="1" spc="-70" dirty="0">
                <a:solidFill>
                  <a:srgbClr val="3333CC"/>
                </a:solidFill>
                <a:latin typeface="Times New Roman"/>
                <a:cs typeface="Times New Roman"/>
              </a:rPr>
              <a:t>r</a:t>
            </a:r>
            <a:r>
              <a:rPr sz="2400" b="1" spc="-25" dirty="0">
                <a:solidFill>
                  <a:srgbClr val="3333CC"/>
                </a:solidFill>
                <a:latin typeface="Times New Roman"/>
                <a:cs typeface="Times New Roman"/>
              </a:rPr>
              <a:t>e</a:t>
            </a:r>
            <a:r>
              <a:rPr sz="2400" b="1" spc="-20" dirty="0">
                <a:solidFill>
                  <a:srgbClr val="3333CC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e</a:t>
            </a:r>
            <a:r>
              <a:rPr sz="2400" b="1" spc="-2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Fil</a:t>
            </a:r>
            <a:r>
              <a:rPr sz="2400" b="1" spc="5" dirty="0">
                <a:solidFill>
                  <a:srgbClr val="3333CC"/>
                </a:solidFill>
                <a:latin typeface="Times New Roman"/>
                <a:cs typeface="Times New Roman"/>
              </a:rPr>
              <a:t>l</a:t>
            </a:r>
            <a:r>
              <a:rPr sz="2400" b="1" spc="-5" dirty="0">
                <a:solidFill>
                  <a:srgbClr val="3333CC"/>
                </a:solidFill>
                <a:latin typeface="Times New Roman"/>
                <a:cs typeface="Times New Roman"/>
              </a:rPr>
              <a:t>ed</a:t>
            </a:r>
            <a:r>
              <a:rPr sz="2400" b="1" spc="-7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spc="-320" dirty="0">
                <a:solidFill>
                  <a:srgbClr val="3333CC"/>
                </a:solidFill>
                <a:latin typeface="Times New Roman"/>
                <a:cs typeface="Times New Roman"/>
              </a:rPr>
              <a:t>T</a:t>
            </a:r>
            <a:r>
              <a:rPr sz="2400" b="1" spc="-105" dirty="0">
                <a:solidFill>
                  <a:srgbClr val="3333CC"/>
                </a:solidFill>
                <a:latin typeface="Times New Roman"/>
                <a:cs typeface="Times New Roman"/>
              </a:rPr>
              <a:t>ub</a:t>
            </a:r>
            <a:r>
              <a:rPr sz="2400" b="1" spc="-95" dirty="0">
                <a:solidFill>
                  <a:srgbClr val="3333CC"/>
                </a:solidFill>
                <a:latin typeface="Times New Roman"/>
                <a:cs typeface="Times New Roman"/>
              </a:rPr>
              <a:t>e</a:t>
            </a:r>
            <a:r>
              <a:rPr sz="2400" b="1" spc="-5" dirty="0">
                <a:solidFill>
                  <a:srgbClr val="3333CC"/>
                </a:solidFill>
                <a:latin typeface="Times New Roman"/>
                <a:cs typeface="Times New Roman"/>
              </a:rPr>
              <a:t>s</a:t>
            </a:r>
            <a:r>
              <a:rPr sz="2400" b="1" spc="-14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/</a:t>
            </a:r>
            <a:r>
              <a:rPr sz="2400" b="1" spc="-1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Ho</a:t>
            </a:r>
            <a:r>
              <a:rPr sz="2400" b="1" spc="5" dirty="0">
                <a:solidFill>
                  <a:srgbClr val="3333CC"/>
                </a:solidFill>
                <a:latin typeface="Times New Roman"/>
                <a:cs typeface="Times New Roman"/>
              </a:rPr>
              <a:t>l</a:t>
            </a:r>
            <a:r>
              <a:rPr sz="2400" b="1" spc="-5" dirty="0">
                <a:solidFill>
                  <a:srgbClr val="3333CC"/>
                </a:solidFill>
                <a:latin typeface="Times New Roman"/>
                <a:cs typeface="Times New Roman"/>
              </a:rPr>
              <a:t>low</a:t>
            </a:r>
            <a:r>
              <a:rPr sz="2400" b="1" spc="-1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Times New Roman"/>
                <a:cs typeface="Times New Roman"/>
              </a:rPr>
              <a:t>Struc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t</a:t>
            </a:r>
            <a:r>
              <a:rPr sz="2400" b="1" spc="-5" dirty="0">
                <a:solidFill>
                  <a:srgbClr val="3333CC"/>
                </a:solidFill>
                <a:latin typeface="Times New Roman"/>
                <a:cs typeface="Times New Roman"/>
              </a:rPr>
              <a:t>ural</a:t>
            </a:r>
            <a:r>
              <a:rPr sz="2400" b="1" spc="-204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Secti</a:t>
            </a:r>
            <a:r>
              <a:rPr sz="2400" b="1" spc="-10" dirty="0">
                <a:solidFill>
                  <a:srgbClr val="3333CC"/>
                </a:solidFill>
                <a:latin typeface="Times New Roman"/>
                <a:cs typeface="Times New Roman"/>
              </a:rPr>
              <a:t>o</a:t>
            </a:r>
            <a:r>
              <a:rPr sz="2400" b="1" spc="-5" dirty="0">
                <a:solidFill>
                  <a:srgbClr val="3333CC"/>
                </a:solidFill>
                <a:latin typeface="Times New Roman"/>
                <a:cs typeface="Times New Roman"/>
              </a:rPr>
              <a:t>ns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911" y="6352743"/>
            <a:ext cx="68935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0" spc="-15" dirty="0">
                <a:solidFill>
                  <a:srgbClr val="000000"/>
                </a:solidFill>
                <a:latin typeface="Times New Roman"/>
                <a:cs typeface="Times New Roman"/>
              </a:rPr>
              <a:t>J.</a:t>
            </a:r>
            <a:r>
              <a:rPr sz="2400" b="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15" dirty="0">
                <a:solidFill>
                  <a:srgbClr val="000000"/>
                </a:solidFill>
                <a:latin typeface="Times New Roman"/>
                <a:cs typeface="Times New Roman"/>
              </a:rPr>
              <a:t>M.</a:t>
            </a:r>
            <a:r>
              <a:rPr sz="2400" b="0" spc="-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35" dirty="0">
                <a:solidFill>
                  <a:srgbClr val="000000"/>
                </a:solidFill>
                <a:latin typeface="Times New Roman"/>
                <a:cs typeface="Times New Roman"/>
              </a:rPr>
              <a:t>Raisul</a:t>
            </a:r>
            <a:r>
              <a:rPr sz="2400" b="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30" dirty="0">
                <a:solidFill>
                  <a:srgbClr val="000000"/>
                </a:solidFill>
                <a:latin typeface="Times New Roman"/>
                <a:cs typeface="Times New Roman"/>
              </a:rPr>
              <a:t>Islam</a:t>
            </a:r>
            <a:r>
              <a:rPr sz="2400" b="0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35" dirty="0">
                <a:solidFill>
                  <a:srgbClr val="000000"/>
                </a:solidFill>
                <a:latin typeface="Times New Roman"/>
                <a:cs typeface="Times New Roman"/>
              </a:rPr>
              <a:t>Shohag</a:t>
            </a:r>
            <a:r>
              <a:rPr sz="2800" b="0" spc="-35" dirty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2800" b="0" spc="-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b="0" spc="-65" dirty="0">
                <a:solidFill>
                  <a:srgbClr val="000000"/>
                </a:solidFill>
                <a:latin typeface="Times New Roman"/>
                <a:cs typeface="Times New Roman"/>
              </a:rPr>
              <a:t>Lecturer,</a:t>
            </a:r>
            <a:r>
              <a:rPr sz="1600" b="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b="0" spc="-50" dirty="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600" b="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600" b="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Civil</a:t>
            </a:r>
            <a:r>
              <a:rPr sz="1600" b="0" spc="-1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b="0" spc="-50" dirty="0">
                <a:solidFill>
                  <a:srgbClr val="000000"/>
                </a:solidFill>
                <a:latin typeface="Times New Roman"/>
                <a:cs typeface="Times New Roman"/>
              </a:rPr>
              <a:t>Engineering,</a:t>
            </a:r>
            <a:r>
              <a:rPr sz="1600" b="0" spc="-2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DIU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21336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514602"/>
            <a:ext cx="9631045" cy="4651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CONCRETE</a:t>
            </a:r>
            <a:r>
              <a:rPr sz="2800" b="1" spc="-6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FILLED </a:t>
            </a:r>
            <a:r>
              <a:rPr sz="2800" b="1" spc="-55" dirty="0">
                <a:solidFill>
                  <a:srgbClr val="D25200"/>
                </a:solidFill>
                <a:latin typeface="Arial"/>
                <a:cs typeface="Arial"/>
              </a:rPr>
              <a:t>TUBULAR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 COLUMNS (CFT/HSS)</a:t>
            </a:r>
            <a:endParaRPr sz="2800">
              <a:latin typeface="Arial"/>
              <a:cs typeface="Arial"/>
            </a:endParaRPr>
          </a:p>
          <a:p>
            <a:pPr marL="4652010" indent="-343535">
              <a:lnSpc>
                <a:spcPct val="100000"/>
              </a:lnSpc>
              <a:spcBef>
                <a:spcPts val="2220"/>
              </a:spcBef>
              <a:buFont typeface="Wingdings"/>
              <a:buChar char=""/>
              <a:tabLst>
                <a:tab pos="4652645" algn="l"/>
              </a:tabLst>
            </a:pP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Concrete</a:t>
            </a:r>
            <a:r>
              <a:rPr sz="28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adds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strength,</a:t>
            </a:r>
            <a:r>
              <a:rPr sz="2800" spc="-30" dirty="0">
                <a:latin typeface="Times New Roman"/>
                <a:cs typeface="Times New Roman"/>
              </a:rPr>
              <a:t> stiffness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00F8"/>
              </a:buClr>
              <a:buFont typeface="Wingdings"/>
              <a:buChar char=""/>
            </a:pPr>
            <a:endParaRPr sz="3150">
              <a:latin typeface="Times New Roman"/>
              <a:cs typeface="Times New Roman"/>
            </a:endParaRPr>
          </a:p>
          <a:p>
            <a:pPr marL="4652010" marR="360045" indent="-343535">
              <a:lnSpc>
                <a:spcPct val="100000"/>
              </a:lnSpc>
              <a:buFont typeface="Wingdings"/>
              <a:buChar char=""/>
              <a:tabLst>
                <a:tab pos="46526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Might </a:t>
            </a:r>
            <a:r>
              <a:rPr sz="28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use </a:t>
            </a:r>
            <a:r>
              <a:rPr sz="2800" spc="-25" dirty="0">
                <a:latin typeface="Times New Roman"/>
                <a:cs typeface="Times New Roman"/>
              </a:rPr>
              <a:t>when exposed steel </a:t>
            </a:r>
            <a:r>
              <a:rPr sz="2800" spc="-15" dirty="0">
                <a:latin typeface="Times New Roman"/>
                <a:cs typeface="Times New Roman"/>
              </a:rPr>
              <a:t>is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desired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000F8"/>
              </a:buClr>
              <a:buFont typeface="Wingdings"/>
              <a:buChar char=""/>
            </a:pPr>
            <a:endParaRPr sz="3100">
              <a:latin typeface="Times New Roman"/>
              <a:cs typeface="Times New Roman"/>
            </a:endParaRPr>
          </a:p>
          <a:p>
            <a:pPr marL="4652010" indent="-343535">
              <a:lnSpc>
                <a:spcPct val="100000"/>
              </a:lnSpc>
              <a:buFont typeface="Wingdings"/>
              <a:buChar char=""/>
              <a:tabLst>
                <a:tab pos="46526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Steel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can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buckle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outwards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00F8"/>
              </a:buClr>
              <a:buFont typeface="Wingdings"/>
              <a:buChar char=""/>
            </a:pPr>
            <a:endParaRPr sz="3200">
              <a:latin typeface="Times New Roman"/>
              <a:cs typeface="Times New Roman"/>
            </a:endParaRPr>
          </a:p>
          <a:p>
            <a:pPr marL="4652010" marR="5080" indent="-343535">
              <a:lnSpc>
                <a:spcPts val="3300"/>
              </a:lnSpc>
              <a:buFont typeface="Wingdings"/>
              <a:buChar char=""/>
              <a:tabLst>
                <a:tab pos="46526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Shear</a:t>
            </a:r>
            <a:r>
              <a:rPr sz="2800" b="1" spc="-9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connectors</a:t>
            </a:r>
            <a:r>
              <a:rPr sz="28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might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be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needed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near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beam-to-column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connections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981200" y="2438400"/>
            <a:ext cx="1752600" cy="1676400"/>
            <a:chOff x="1981200" y="2438400"/>
            <a:chExt cx="1752600" cy="167640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81200" y="2438400"/>
              <a:ext cx="1752600" cy="16764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192909" y="2647950"/>
              <a:ext cx="1363345" cy="1257300"/>
            </a:xfrm>
            <a:custGeom>
              <a:avLst/>
              <a:gdLst/>
              <a:ahLst/>
              <a:cxnLst/>
              <a:rect l="l" t="t" r="r" b="b"/>
              <a:pathLst>
                <a:path w="1363345" h="1257300">
                  <a:moveTo>
                    <a:pt x="0" y="209550"/>
                  </a:moveTo>
                  <a:lnTo>
                    <a:pt x="5529" y="161512"/>
                  </a:lnTo>
                  <a:lnTo>
                    <a:pt x="21282" y="117410"/>
                  </a:lnTo>
                  <a:lnTo>
                    <a:pt x="46006" y="78501"/>
                  </a:lnTo>
                  <a:lnTo>
                    <a:pt x="78448" y="46046"/>
                  </a:lnTo>
                  <a:lnTo>
                    <a:pt x="117354" y="21304"/>
                  </a:lnTo>
                  <a:lnTo>
                    <a:pt x="161472" y="5536"/>
                  </a:lnTo>
                  <a:lnTo>
                    <a:pt x="209550" y="0"/>
                  </a:lnTo>
                  <a:lnTo>
                    <a:pt x="1153541" y="0"/>
                  </a:lnTo>
                  <a:lnTo>
                    <a:pt x="1201578" y="5536"/>
                  </a:lnTo>
                  <a:lnTo>
                    <a:pt x="1245680" y="21304"/>
                  </a:lnTo>
                  <a:lnTo>
                    <a:pt x="1284589" y="46046"/>
                  </a:lnTo>
                  <a:lnTo>
                    <a:pt x="1317044" y="78501"/>
                  </a:lnTo>
                  <a:lnTo>
                    <a:pt x="1341786" y="117410"/>
                  </a:lnTo>
                  <a:lnTo>
                    <a:pt x="1357554" y="161512"/>
                  </a:lnTo>
                  <a:lnTo>
                    <a:pt x="1363091" y="209550"/>
                  </a:lnTo>
                  <a:lnTo>
                    <a:pt x="1363091" y="1047750"/>
                  </a:lnTo>
                  <a:lnTo>
                    <a:pt x="1357554" y="1095787"/>
                  </a:lnTo>
                  <a:lnTo>
                    <a:pt x="1341786" y="1139889"/>
                  </a:lnTo>
                  <a:lnTo>
                    <a:pt x="1317044" y="1178798"/>
                  </a:lnTo>
                  <a:lnTo>
                    <a:pt x="1284589" y="1211253"/>
                  </a:lnTo>
                  <a:lnTo>
                    <a:pt x="1245680" y="1235995"/>
                  </a:lnTo>
                  <a:lnTo>
                    <a:pt x="1201578" y="1251763"/>
                  </a:lnTo>
                  <a:lnTo>
                    <a:pt x="1153541" y="1257300"/>
                  </a:lnTo>
                  <a:lnTo>
                    <a:pt x="209550" y="1257300"/>
                  </a:lnTo>
                  <a:lnTo>
                    <a:pt x="161472" y="1251763"/>
                  </a:lnTo>
                  <a:lnTo>
                    <a:pt x="117354" y="1235995"/>
                  </a:lnTo>
                  <a:lnTo>
                    <a:pt x="78448" y="1211253"/>
                  </a:lnTo>
                  <a:lnTo>
                    <a:pt x="46006" y="1178798"/>
                  </a:lnTo>
                  <a:lnTo>
                    <a:pt x="21282" y="1139889"/>
                  </a:lnTo>
                  <a:lnTo>
                    <a:pt x="5529" y="1095787"/>
                  </a:lnTo>
                  <a:lnTo>
                    <a:pt x="0" y="1047750"/>
                  </a:lnTo>
                  <a:lnTo>
                    <a:pt x="0" y="209550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22980" y="3906240"/>
              <a:ext cx="152349" cy="13235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2514574"/>
              <a:ext cx="152349" cy="13235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33600" y="2514574"/>
              <a:ext cx="152349" cy="13235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14675" y="2514600"/>
              <a:ext cx="85089" cy="7315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05200" y="3886200"/>
              <a:ext cx="85089" cy="73151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1752600" y="4267200"/>
            <a:ext cx="3352800" cy="1981200"/>
            <a:chOff x="1752600" y="4267200"/>
            <a:chExt cx="3352800" cy="1981200"/>
          </a:xfrm>
        </p:grpSpPr>
        <p:sp>
          <p:nvSpPr>
            <p:cNvPr id="14" name="object 14"/>
            <p:cNvSpPr/>
            <p:nvPr/>
          </p:nvSpPr>
          <p:spPr>
            <a:xfrm>
              <a:off x="1752600" y="4267199"/>
              <a:ext cx="2056764" cy="1981200"/>
            </a:xfrm>
            <a:custGeom>
              <a:avLst/>
              <a:gdLst/>
              <a:ahLst/>
              <a:cxnLst/>
              <a:rect l="l" t="t" r="r" b="b"/>
              <a:pathLst>
                <a:path w="2056764" h="1981200">
                  <a:moveTo>
                    <a:pt x="2056765" y="990600"/>
                  </a:moveTo>
                  <a:lnTo>
                    <a:pt x="2043684" y="840740"/>
                  </a:lnTo>
                  <a:lnTo>
                    <a:pt x="2035175" y="790829"/>
                  </a:lnTo>
                  <a:lnTo>
                    <a:pt x="2009267" y="699262"/>
                  </a:lnTo>
                  <a:lnTo>
                    <a:pt x="1991868" y="649224"/>
                  </a:lnTo>
                  <a:lnTo>
                    <a:pt x="1983359" y="628396"/>
                  </a:lnTo>
                  <a:lnTo>
                    <a:pt x="1983359" y="944753"/>
                  </a:lnTo>
                  <a:lnTo>
                    <a:pt x="1983359" y="1036320"/>
                  </a:lnTo>
                  <a:lnTo>
                    <a:pt x="1979041" y="1086358"/>
                  </a:lnTo>
                  <a:lnTo>
                    <a:pt x="1970278" y="1132205"/>
                  </a:lnTo>
                  <a:lnTo>
                    <a:pt x="1961642" y="1173734"/>
                  </a:lnTo>
                  <a:lnTo>
                    <a:pt x="1953133" y="1219454"/>
                  </a:lnTo>
                  <a:lnTo>
                    <a:pt x="1940052" y="1265301"/>
                  </a:lnTo>
                  <a:lnTo>
                    <a:pt x="1888236" y="1390205"/>
                  </a:lnTo>
                  <a:lnTo>
                    <a:pt x="1844929" y="1465110"/>
                  </a:lnTo>
                  <a:lnTo>
                    <a:pt x="1793113" y="1540014"/>
                  </a:lnTo>
                  <a:lnTo>
                    <a:pt x="1702562" y="1639836"/>
                  </a:lnTo>
                  <a:lnTo>
                    <a:pt x="1598676" y="1727314"/>
                  </a:lnTo>
                  <a:lnTo>
                    <a:pt x="1520952" y="1777250"/>
                  </a:lnTo>
                  <a:lnTo>
                    <a:pt x="1443228" y="1818868"/>
                  </a:lnTo>
                  <a:lnTo>
                    <a:pt x="1313561" y="1868830"/>
                  </a:lnTo>
                  <a:lnTo>
                    <a:pt x="1265936" y="1881314"/>
                  </a:lnTo>
                  <a:lnTo>
                    <a:pt x="1218565" y="1889633"/>
                  </a:lnTo>
                  <a:lnTo>
                    <a:pt x="1175258" y="1897964"/>
                  </a:lnTo>
                  <a:lnTo>
                    <a:pt x="1127760" y="1906282"/>
                  </a:lnTo>
                  <a:lnTo>
                    <a:pt x="1075944" y="1910435"/>
                  </a:lnTo>
                  <a:lnTo>
                    <a:pt x="980821" y="1910435"/>
                  </a:lnTo>
                  <a:lnTo>
                    <a:pt x="929005" y="1906282"/>
                  </a:lnTo>
                  <a:lnTo>
                    <a:pt x="881507" y="1897964"/>
                  </a:lnTo>
                  <a:lnTo>
                    <a:pt x="838200" y="1889633"/>
                  </a:lnTo>
                  <a:lnTo>
                    <a:pt x="790575" y="1881301"/>
                  </a:lnTo>
                  <a:lnTo>
                    <a:pt x="743204" y="1868830"/>
                  </a:lnTo>
                  <a:lnTo>
                    <a:pt x="613537" y="1818868"/>
                  </a:lnTo>
                  <a:lnTo>
                    <a:pt x="535813" y="1777250"/>
                  </a:lnTo>
                  <a:lnTo>
                    <a:pt x="458089" y="1727314"/>
                  </a:lnTo>
                  <a:lnTo>
                    <a:pt x="354203" y="1639836"/>
                  </a:lnTo>
                  <a:lnTo>
                    <a:pt x="263652" y="1540014"/>
                  </a:lnTo>
                  <a:lnTo>
                    <a:pt x="211836" y="1465110"/>
                  </a:lnTo>
                  <a:lnTo>
                    <a:pt x="168529" y="1390205"/>
                  </a:lnTo>
                  <a:lnTo>
                    <a:pt x="116713" y="1265301"/>
                  </a:lnTo>
                  <a:lnTo>
                    <a:pt x="103632" y="1219454"/>
                  </a:lnTo>
                  <a:lnTo>
                    <a:pt x="95123" y="1173734"/>
                  </a:lnTo>
                  <a:lnTo>
                    <a:pt x="86487" y="1132205"/>
                  </a:lnTo>
                  <a:lnTo>
                    <a:pt x="77724" y="1086358"/>
                  </a:lnTo>
                  <a:lnTo>
                    <a:pt x="73406" y="1036320"/>
                  </a:lnTo>
                  <a:lnTo>
                    <a:pt x="73406" y="944753"/>
                  </a:lnTo>
                  <a:lnTo>
                    <a:pt x="77724" y="894842"/>
                  </a:lnTo>
                  <a:lnTo>
                    <a:pt x="86487" y="848995"/>
                  </a:lnTo>
                  <a:lnTo>
                    <a:pt x="95123" y="807466"/>
                  </a:lnTo>
                  <a:lnTo>
                    <a:pt x="103632" y="761746"/>
                  </a:lnTo>
                  <a:lnTo>
                    <a:pt x="116713" y="715899"/>
                  </a:lnTo>
                  <a:lnTo>
                    <a:pt x="168529" y="591058"/>
                  </a:lnTo>
                  <a:lnTo>
                    <a:pt x="211836" y="516128"/>
                  </a:lnTo>
                  <a:lnTo>
                    <a:pt x="263652" y="441198"/>
                  </a:lnTo>
                  <a:lnTo>
                    <a:pt x="354203" y="341376"/>
                  </a:lnTo>
                  <a:lnTo>
                    <a:pt x="458089" y="253873"/>
                  </a:lnTo>
                  <a:lnTo>
                    <a:pt x="535813" y="203962"/>
                  </a:lnTo>
                  <a:lnTo>
                    <a:pt x="613537" y="162306"/>
                  </a:lnTo>
                  <a:lnTo>
                    <a:pt x="743204" y="112395"/>
                  </a:lnTo>
                  <a:lnTo>
                    <a:pt x="790702" y="99822"/>
                  </a:lnTo>
                  <a:lnTo>
                    <a:pt x="838200" y="91567"/>
                  </a:lnTo>
                  <a:lnTo>
                    <a:pt x="881507" y="83312"/>
                  </a:lnTo>
                  <a:lnTo>
                    <a:pt x="929005" y="74930"/>
                  </a:lnTo>
                  <a:lnTo>
                    <a:pt x="980821" y="70739"/>
                  </a:lnTo>
                  <a:lnTo>
                    <a:pt x="1075944" y="70739"/>
                  </a:lnTo>
                  <a:lnTo>
                    <a:pt x="1127760" y="74930"/>
                  </a:lnTo>
                  <a:lnTo>
                    <a:pt x="1175258" y="83312"/>
                  </a:lnTo>
                  <a:lnTo>
                    <a:pt x="1218565" y="91567"/>
                  </a:lnTo>
                  <a:lnTo>
                    <a:pt x="1266063" y="99822"/>
                  </a:lnTo>
                  <a:lnTo>
                    <a:pt x="1313561" y="112395"/>
                  </a:lnTo>
                  <a:lnTo>
                    <a:pt x="1443228" y="162306"/>
                  </a:lnTo>
                  <a:lnTo>
                    <a:pt x="1520952" y="203962"/>
                  </a:lnTo>
                  <a:lnTo>
                    <a:pt x="1598676" y="253873"/>
                  </a:lnTo>
                  <a:lnTo>
                    <a:pt x="1702562" y="341376"/>
                  </a:lnTo>
                  <a:lnTo>
                    <a:pt x="1793113" y="441198"/>
                  </a:lnTo>
                  <a:lnTo>
                    <a:pt x="1844929" y="516128"/>
                  </a:lnTo>
                  <a:lnTo>
                    <a:pt x="1888236" y="591058"/>
                  </a:lnTo>
                  <a:lnTo>
                    <a:pt x="1940052" y="715899"/>
                  </a:lnTo>
                  <a:lnTo>
                    <a:pt x="1953133" y="761746"/>
                  </a:lnTo>
                  <a:lnTo>
                    <a:pt x="1961642" y="807466"/>
                  </a:lnTo>
                  <a:lnTo>
                    <a:pt x="1970278" y="848995"/>
                  </a:lnTo>
                  <a:lnTo>
                    <a:pt x="1979041" y="894842"/>
                  </a:lnTo>
                  <a:lnTo>
                    <a:pt x="1983359" y="944753"/>
                  </a:lnTo>
                  <a:lnTo>
                    <a:pt x="1983359" y="628396"/>
                  </a:lnTo>
                  <a:lnTo>
                    <a:pt x="1953133" y="561975"/>
                  </a:lnTo>
                  <a:lnTo>
                    <a:pt x="1931416" y="520192"/>
                  </a:lnTo>
                  <a:lnTo>
                    <a:pt x="1879600" y="437007"/>
                  </a:lnTo>
                  <a:lnTo>
                    <a:pt x="1788795" y="324739"/>
                  </a:lnTo>
                  <a:lnTo>
                    <a:pt x="1719707" y="258064"/>
                  </a:lnTo>
                  <a:lnTo>
                    <a:pt x="1602994" y="170561"/>
                  </a:lnTo>
                  <a:lnTo>
                    <a:pt x="1516634" y="120777"/>
                  </a:lnTo>
                  <a:lnTo>
                    <a:pt x="1473454" y="99822"/>
                  </a:lnTo>
                  <a:lnTo>
                    <a:pt x="1425829" y="78994"/>
                  </a:lnTo>
                  <a:lnTo>
                    <a:pt x="1330833" y="45720"/>
                  </a:lnTo>
                  <a:lnTo>
                    <a:pt x="1235710" y="20828"/>
                  </a:lnTo>
                  <a:lnTo>
                    <a:pt x="1183894" y="12573"/>
                  </a:lnTo>
                  <a:lnTo>
                    <a:pt x="1028319" y="0"/>
                  </a:lnTo>
                  <a:lnTo>
                    <a:pt x="872871" y="12573"/>
                  </a:lnTo>
                  <a:lnTo>
                    <a:pt x="821055" y="20828"/>
                  </a:lnTo>
                  <a:lnTo>
                    <a:pt x="725932" y="45720"/>
                  </a:lnTo>
                  <a:lnTo>
                    <a:pt x="674116" y="62357"/>
                  </a:lnTo>
                  <a:lnTo>
                    <a:pt x="583311" y="99822"/>
                  </a:lnTo>
                  <a:lnTo>
                    <a:pt x="540131" y="120777"/>
                  </a:lnTo>
                  <a:lnTo>
                    <a:pt x="453771" y="170561"/>
                  </a:lnTo>
                  <a:lnTo>
                    <a:pt x="337058" y="258064"/>
                  </a:lnTo>
                  <a:lnTo>
                    <a:pt x="267843" y="324739"/>
                  </a:lnTo>
                  <a:lnTo>
                    <a:pt x="177165" y="437007"/>
                  </a:lnTo>
                  <a:lnTo>
                    <a:pt x="125349" y="520192"/>
                  </a:lnTo>
                  <a:lnTo>
                    <a:pt x="103632" y="561975"/>
                  </a:lnTo>
                  <a:lnTo>
                    <a:pt x="82042" y="607695"/>
                  </a:lnTo>
                  <a:lnTo>
                    <a:pt x="47498" y="699262"/>
                  </a:lnTo>
                  <a:lnTo>
                    <a:pt x="21590" y="790829"/>
                  </a:lnTo>
                  <a:lnTo>
                    <a:pt x="13081" y="840740"/>
                  </a:lnTo>
                  <a:lnTo>
                    <a:pt x="0" y="990600"/>
                  </a:lnTo>
                  <a:lnTo>
                    <a:pt x="13081" y="1140460"/>
                  </a:lnTo>
                  <a:lnTo>
                    <a:pt x="21590" y="1190371"/>
                  </a:lnTo>
                  <a:lnTo>
                    <a:pt x="47498" y="1281938"/>
                  </a:lnTo>
                  <a:lnTo>
                    <a:pt x="64897" y="1331963"/>
                  </a:lnTo>
                  <a:lnTo>
                    <a:pt x="103632" y="1419250"/>
                  </a:lnTo>
                  <a:lnTo>
                    <a:pt x="125349" y="1460982"/>
                  </a:lnTo>
                  <a:lnTo>
                    <a:pt x="177165" y="1544142"/>
                  </a:lnTo>
                  <a:lnTo>
                    <a:pt x="267843" y="1656499"/>
                  </a:lnTo>
                  <a:lnTo>
                    <a:pt x="337058" y="1723148"/>
                  </a:lnTo>
                  <a:lnTo>
                    <a:pt x="453771" y="1810550"/>
                  </a:lnTo>
                  <a:lnTo>
                    <a:pt x="540131" y="1860486"/>
                  </a:lnTo>
                  <a:lnTo>
                    <a:pt x="583311" y="1881314"/>
                  </a:lnTo>
                  <a:lnTo>
                    <a:pt x="630936" y="1902117"/>
                  </a:lnTo>
                  <a:lnTo>
                    <a:pt x="725932" y="1935416"/>
                  </a:lnTo>
                  <a:lnTo>
                    <a:pt x="821055" y="1960397"/>
                  </a:lnTo>
                  <a:lnTo>
                    <a:pt x="872871" y="1968715"/>
                  </a:lnTo>
                  <a:lnTo>
                    <a:pt x="1028319" y="1981200"/>
                  </a:lnTo>
                  <a:lnTo>
                    <a:pt x="1183894" y="1968715"/>
                  </a:lnTo>
                  <a:lnTo>
                    <a:pt x="1235710" y="1960397"/>
                  </a:lnTo>
                  <a:lnTo>
                    <a:pt x="1330833" y="1935416"/>
                  </a:lnTo>
                  <a:lnTo>
                    <a:pt x="1382649" y="1918766"/>
                  </a:lnTo>
                  <a:lnTo>
                    <a:pt x="1473454" y="1881301"/>
                  </a:lnTo>
                  <a:lnTo>
                    <a:pt x="1516634" y="1860486"/>
                  </a:lnTo>
                  <a:lnTo>
                    <a:pt x="1602994" y="1810550"/>
                  </a:lnTo>
                  <a:lnTo>
                    <a:pt x="1719707" y="1723148"/>
                  </a:lnTo>
                  <a:lnTo>
                    <a:pt x="1788795" y="1656499"/>
                  </a:lnTo>
                  <a:lnTo>
                    <a:pt x="1879600" y="1544142"/>
                  </a:lnTo>
                  <a:lnTo>
                    <a:pt x="1931416" y="1460982"/>
                  </a:lnTo>
                  <a:lnTo>
                    <a:pt x="1953133" y="1419250"/>
                  </a:lnTo>
                  <a:lnTo>
                    <a:pt x="1974723" y="1373543"/>
                  </a:lnTo>
                  <a:lnTo>
                    <a:pt x="2009267" y="1281938"/>
                  </a:lnTo>
                  <a:lnTo>
                    <a:pt x="2035175" y="1190371"/>
                  </a:lnTo>
                  <a:lnTo>
                    <a:pt x="2043684" y="1140460"/>
                  </a:lnTo>
                  <a:lnTo>
                    <a:pt x="2056765" y="990600"/>
                  </a:lnTo>
                  <a:close/>
                </a:path>
              </a:pathLst>
            </a:custGeom>
            <a:solidFill>
              <a:srgbClr val="1F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88132" y="5225796"/>
              <a:ext cx="38735" cy="36830"/>
            </a:xfrm>
            <a:custGeom>
              <a:avLst/>
              <a:gdLst/>
              <a:ahLst/>
              <a:cxnLst/>
              <a:rect l="l" t="t" r="r" b="b"/>
              <a:pathLst>
                <a:path w="38735" h="36829">
                  <a:moveTo>
                    <a:pt x="21209" y="0"/>
                  </a:moveTo>
                  <a:lnTo>
                    <a:pt x="12700" y="4063"/>
                  </a:lnTo>
                  <a:lnTo>
                    <a:pt x="0" y="16382"/>
                  </a:lnTo>
                  <a:lnTo>
                    <a:pt x="4318" y="24383"/>
                  </a:lnTo>
                  <a:lnTo>
                    <a:pt x="12700" y="32511"/>
                  </a:lnTo>
                  <a:lnTo>
                    <a:pt x="21209" y="36702"/>
                  </a:lnTo>
                  <a:lnTo>
                    <a:pt x="29718" y="32511"/>
                  </a:lnTo>
                  <a:lnTo>
                    <a:pt x="38226" y="24383"/>
                  </a:lnTo>
                  <a:lnTo>
                    <a:pt x="38226" y="12191"/>
                  </a:lnTo>
                  <a:lnTo>
                    <a:pt x="29718" y="4063"/>
                  </a:lnTo>
                  <a:lnTo>
                    <a:pt x="21209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88132" y="5225796"/>
              <a:ext cx="38735" cy="36830"/>
            </a:xfrm>
            <a:custGeom>
              <a:avLst/>
              <a:gdLst/>
              <a:ahLst/>
              <a:cxnLst/>
              <a:rect l="l" t="t" r="r" b="b"/>
              <a:pathLst>
                <a:path w="38735" h="36829">
                  <a:moveTo>
                    <a:pt x="21209" y="36702"/>
                  </a:moveTo>
                  <a:lnTo>
                    <a:pt x="29718" y="32511"/>
                  </a:lnTo>
                  <a:lnTo>
                    <a:pt x="33909" y="28574"/>
                  </a:lnTo>
                  <a:lnTo>
                    <a:pt x="38226" y="24383"/>
                  </a:lnTo>
                  <a:lnTo>
                    <a:pt x="38226" y="12191"/>
                  </a:lnTo>
                  <a:lnTo>
                    <a:pt x="33909" y="8127"/>
                  </a:lnTo>
                  <a:lnTo>
                    <a:pt x="29718" y="4063"/>
                  </a:lnTo>
                  <a:lnTo>
                    <a:pt x="21209" y="0"/>
                  </a:lnTo>
                  <a:lnTo>
                    <a:pt x="12700" y="4063"/>
                  </a:lnTo>
                  <a:lnTo>
                    <a:pt x="8509" y="8127"/>
                  </a:lnTo>
                  <a:lnTo>
                    <a:pt x="4318" y="12191"/>
                  </a:lnTo>
                  <a:lnTo>
                    <a:pt x="0" y="16382"/>
                  </a:lnTo>
                  <a:lnTo>
                    <a:pt x="4318" y="24383"/>
                  </a:lnTo>
                  <a:lnTo>
                    <a:pt x="8509" y="28574"/>
                  </a:lnTo>
                  <a:lnTo>
                    <a:pt x="12700" y="32511"/>
                  </a:lnTo>
                  <a:lnTo>
                    <a:pt x="21209" y="36702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582544" y="5966879"/>
              <a:ext cx="17145" cy="16510"/>
            </a:xfrm>
            <a:custGeom>
              <a:avLst/>
              <a:gdLst/>
              <a:ahLst/>
              <a:cxnLst/>
              <a:rect l="l" t="t" r="r" b="b"/>
              <a:pathLst>
                <a:path w="17144" h="16510">
                  <a:moveTo>
                    <a:pt x="17144" y="0"/>
                  </a:moveTo>
                  <a:lnTo>
                    <a:pt x="0" y="0"/>
                  </a:lnTo>
                  <a:lnTo>
                    <a:pt x="0" y="12382"/>
                  </a:lnTo>
                  <a:lnTo>
                    <a:pt x="8636" y="16510"/>
                  </a:lnTo>
                  <a:lnTo>
                    <a:pt x="17144" y="12382"/>
                  </a:lnTo>
                  <a:lnTo>
                    <a:pt x="17144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582544" y="5966879"/>
              <a:ext cx="17145" cy="16510"/>
            </a:xfrm>
            <a:custGeom>
              <a:avLst/>
              <a:gdLst/>
              <a:ahLst/>
              <a:cxnLst/>
              <a:rect l="l" t="t" r="r" b="b"/>
              <a:pathLst>
                <a:path w="17144" h="16510">
                  <a:moveTo>
                    <a:pt x="8636" y="0"/>
                  </a:moveTo>
                  <a:lnTo>
                    <a:pt x="17144" y="0"/>
                  </a:lnTo>
                  <a:lnTo>
                    <a:pt x="17144" y="12382"/>
                  </a:lnTo>
                  <a:lnTo>
                    <a:pt x="8636" y="16510"/>
                  </a:lnTo>
                  <a:lnTo>
                    <a:pt x="0" y="12382"/>
                  </a:lnTo>
                  <a:lnTo>
                    <a:pt x="0" y="0"/>
                  </a:lnTo>
                  <a:lnTo>
                    <a:pt x="8636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90977" y="5387213"/>
              <a:ext cx="20955" cy="16510"/>
            </a:xfrm>
            <a:custGeom>
              <a:avLst/>
              <a:gdLst/>
              <a:ahLst/>
              <a:cxnLst/>
              <a:rect l="l" t="t" r="r" b="b"/>
              <a:pathLst>
                <a:path w="20955" h="16510">
                  <a:moveTo>
                    <a:pt x="16891" y="0"/>
                  </a:moveTo>
                  <a:lnTo>
                    <a:pt x="4191" y="0"/>
                  </a:lnTo>
                  <a:lnTo>
                    <a:pt x="0" y="8255"/>
                  </a:lnTo>
                  <a:lnTo>
                    <a:pt x="8382" y="16509"/>
                  </a:lnTo>
                  <a:lnTo>
                    <a:pt x="16891" y="12318"/>
                  </a:lnTo>
                  <a:lnTo>
                    <a:pt x="20955" y="8255"/>
                  </a:lnTo>
                  <a:lnTo>
                    <a:pt x="16891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490977" y="5387213"/>
              <a:ext cx="20955" cy="16510"/>
            </a:xfrm>
            <a:custGeom>
              <a:avLst/>
              <a:gdLst/>
              <a:ahLst/>
              <a:cxnLst/>
              <a:rect l="l" t="t" r="r" b="b"/>
              <a:pathLst>
                <a:path w="20955" h="16510">
                  <a:moveTo>
                    <a:pt x="8382" y="0"/>
                  </a:moveTo>
                  <a:lnTo>
                    <a:pt x="16891" y="0"/>
                  </a:lnTo>
                  <a:lnTo>
                    <a:pt x="20955" y="8255"/>
                  </a:lnTo>
                  <a:lnTo>
                    <a:pt x="16891" y="12318"/>
                  </a:lnTo>
                  <a:lnTo>
                    <a:pt x="8382" y="16509"/>
                  </a:lnTo>
                  <a:lnTo>
                    <a:pt x="4191" y="12318"/>
                  </a:lnTo>
                  <a:lnTo>
                    <a:pt x="0" y="8255"/>
                  </a:lnTo>
                  <a:lnTo>
                    <a:pt x="4191" y="0"/>
                  </a:lnTo>
                  <a:lnTo>
                    <a:pt x="8382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580383" y="5367019"/>
              <a:ext cx="22860" cy="16510"/>
            </a:xfrm>
            <a:custGeom>
              <a:avLst/>
              <a:gdLst/>
              <a:ahLst/>
              <a:cxnLst/>
              <a:rect l="l" t="t" r="r" b="b"/>
              <a:pathLst>
                <a:path w="22860" h="16510">
                  <a:moveTo>
                    <a:pt x="18287" y="0"/>
                  </a:moveTo>
                  <a:lnTo>
                    <a:pt x="4699" y="0"/>
                  </a:lnTo>
                  <a:lnTo>
                    <a:pt x="0" y="8254"/>
                  </a:lnTo>
                  <a:lnTo>
                    <a:pt x="4699" y="12318"/>
                  </a:lnTo>
                  <a:lnTo>
                    <a:pt x="13715" y="16509"/>
                  </a:lnTo>
                  <a:lnTo>
                    <a:pt x="22860" y="8254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580383" y="5367019"/>
              <a:ext cx="22860" cy="16510"/>
            </a:xfrm>
            <a:custGeom>
              <a:avLst/>
              <a:gdLst/>
              <a:ahLst/>
              <a:cxnLst/>
              <a:rect l="l" t="t" r="r" b="b"/>
              <a:pathLst>
                <a:path w="22860" h="16510">
                  <a:moveTo>
                    <a:pt x="13715" y="0"/>
                  </a:moveTo>
                  <a:lnTo>
                    <a:pt x="18287" y="0"/>
                  </a:lnTo>
                  <a:lnTo>
                    <a:pt x="22860" y="8254"/>
                  </a:lnTo>
                  <a:lnTo>
                    <a:pt x="18287" y="12318"/>
                  </a:lnTo>
                  <a:lnTo>
                    <a:pt x="13715" y="16509"/>
                  </a:lnTo>
                  <a:lnTo>
                    <a:pt x="4699" y="12318"/>
                  </a:lnTo>
                  <a:lnTo>
                    <a:pt x="0" y="8254"/>
                  </a:lnTo>
                  <a:lnTo>
                    <a:pt x="4699" y="0"/>
                  </a:lnTo>
                  <a:lnTo>
                    <a:pt x="13715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160649" y="5878830"/>
              <a:ext cx="17145" cy="16510"/>
            </a:xfrm>
            <a:custGeom>
              <a:avLst/>
              <a:gdLst/>
              <a:ahLst/>
              <a:cxnLst/>
              <a:rect l="l" t="t" r="r" b="b"/>
              <a:pathLst>
                <a:path w="17144" h="16510">
                  <a:moveTo>
                    <a:pt x="8636" y="0"/>
                  </a:moveTo>
                  <a:lnTo>
                    <a:pt x="0" y="4127"/>
                  </a:lnTo>
                  <a:lnTo>
                    <a:pt x="0" y="16510"/>
                  </a:lnTo>
                  <a:lnTo>
                    <a:pt x="17144" y="16510"/>
                  </a:lnTo>
                  <a:lnTo>
                    <a:pt x="17144" y="4127"/>
                  </a:lnTo>
                  <a:lnTo>
                    <a:pt x="8636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160649" y="5878830"/>
              <a:ext cx="17145" cy="16510"/>
            </a:xfrm>
            <a:custGeom>
              <a:avLst/>
              <a:gdLst/>
              <a:ahLst/>
              <a:cxnLst/>
              <a:rect l="l" t="t" r="r" b="b"/>
              <a:pathLst>
                <a:path w="17144" h="16510">
                  <a:moveTo>
                    <a:pt x="8636" y="0"/>
                  </a:moveTo>
                  <a:lnTo>
                    <a:pt x="17144" y="4127"/>
                  </a:lnTo>
                  <a:lnTo>
                    <a:pt x="17144" y="16510"/>
                  </a:lnTo>
                  <a:lnTo>
                    <a:pt x="0" y="16510"/>
                  </a:lnTo>
                  <a:lnTo>
                    <a:pt x="0" y="4127"/>
                  </a:lnTo>
                  <a:lnTo>
                    <a:pt x="8636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303777" y="4934076"/>
              <a:ext cx="40005" cy="33020"/>
            </a:xfrm>
            <a:custGeom>
              <a:avLst/>
              <a:gdLst/>
              <a:ahLst/>
              <a:cxnLst/>
              <a:rect l="l" t="t" r="r" b="b"/>
              <a:pathLst>
                <a:path w="40004" h="33020">
                  <a:moveTo>
                    <a:pt x="31114" y="0"/>
                  </a:moveTo>
                  <a:lnTo>
                    <a:pt x="13335" y="0"/>
                  </a:lnTo>
                  <a:lnTo>
                    <a:pt x="4445" y="4191"/>
                  </a:lnTo>
                  <a:lnTo>
                    <a:pt x="0" y="8255"/>
                  </a:lnTo>
                  <a:lnTo>
                    <a:pt x="0" y="20700"/>
                  </a:lnTo>
                  <a:lnTo>
                    <a:pt x="4445" y="28956"/>
                  </a:lnTo>
                  <a:lnTo>
                    <a:pt x="13335" y="33020"/>
                  </a:lnTo>
                  <a:lnTo>
                    <a:pt x="31114" y="33020"/>
                  </a:lnTo>
                  <a:lnTo>
                    <a:pt x="35560" y="28956"/>
                  </a:lnTo>
                  <a:lnTo>
                    <a:pt x="40005" y="20700"/>
                  </a:lnTo>
                  <a:lnTo>
                    <a:pt x="40005" y="8255"/>
                  </a:lnTo>
                  <a:lnTo>
                    <a:pt x="31114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303777" y="4934076"/>
              <a:ext cx="40005" cy="33020"/>
            </a:xfrm>
            <a:custGeom>
              <a:avLst/>
              <a:gdLst/>
              <a:ahLst/>
              <a:cxnLst/>
              <a:rect l="l" t="t" r="r" b="b"/>
              <a:pathLst>
                <a:path w="40004" h="33020">
                  <a:moveTo>
                    <a:pt x="22225" y="33020"/>
                  </a:moveTo>
                  <a:lnTo>
                    <a:pt x="31114" y="33020"/>
                  </a:lnTo>
                  <a:lnTo>
                    <a:pt x="35560" y="28956"/>
                  </a:lnTo>
                  <a:lnTo>
                    <a:pt x="40005" y="20700"/>
                  </a:lnTo>
                  <a:lnTo>
                    <a:pt x="40005" y="8255"/>
                  </a:lnTo>
                  <a:lnTo>
                    <a:pt x="35560" y="4191"/>
                  </a:lnTo>
                  <a:lnTo>
                    <a:pt x="31114" y="0"/>
                  </a:lnTo>
                  <a:lnTo>
                    <a:pt x="13335" y="0"/>
                  </a:lnTo>
                  <a:lnTo>
                    <a:pt x="4445" y="4191"/>
                  </a:lnTo>
                  <a:lnTo>
                    <a:pt x="0" y="8255"/>
                  </a:lnTo>
                  <a:lnTo>
                    <a:pt x="0" y="20700"/>
                  </a:lnTo>
                  <a:lnTo>
                    <a:pt x="4445" y="28956"/>
                  </a:lnTo>
                  <a:lnTo>
                    <a:pt x="13335" y="33020"/>
                  </a:lnTo>
                  <a:lnTo>
                    <a:pt x="22225" y="3302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948939" y="4635118"/>
              <a:ext cx="40005" cy="33020"/>
            </a:xfrm>
            <a:custGeom>
              <a:avLst/>
              <a:gdLst/>
              <a:ahLst/>
              <a:cxnLst/>
              <a:rect l="l" t="t" r="r" b="b"/>
              <a:pathLst>
                <a:path w="40005" h="33020">
                  <a:moveTo>
                    <a:pt x="26670" y="0"/>
                  </a:moveTo>
                  <a:lnTo>
                    <a:pt x="13335" y="0"/>
                  </a:lnTo>
                  <a:lnTo>
                    <a:pt x="4445" y="4063"/>
                  </a:lnTo>
                  <a:lnTo>
                    <a:pt x="0" y="8254"/>
                  </a:lnTo>
                  <a:lnTo>
                    <a:pt x="0" y="20573"/>
                  </a:lnTo>
                  <a:lnTo>
                    <a:pt x="4445" y="28828"/>
                  </a:lnTo>
                  <a:lnTo>
                    <a:pt x="13335" y="33019"/>
                  </a:lnTo>
                  <a:lnTo>
                    <a:pt x="26670" y="33019"/>
                  </a:lnTo>
                  <a:lnTo>
                    <a:pt x="35560" y="28828"/>
                  </a:lnTo>
                  <a:lnTo>
                    <a:pt x="40005" y="20573"/>
                  </a:lnTo>
                  <a:lnTo>
                    <a:pt x="40005" y="8254"/>
                  </a:lnTo>
                  <a:lnTo>
                    <a:pt x="35560" y="4063"/>
                  </a:lnTo>
                  <a:lnTo>
                    <a:pt x="26670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948939" y="4635118"/>
              <a:ext cx="40005" cy="33020"/>
            </a:xfrm>
            <a:custGeom>
              <a:avLst/>
              <a:gdLst/>
              <a:ahLst/>
              <a:cxnLst/>
              <a:rect l="l" t="t" r="r" b="b"/>
              <a:pathLst>
                <a:path w="40005" h="33020">
                  <a:moveTo>
                    <a:pt x="17780" y="33019"/>
                  </a:moveTo>
                  <a:lnTo>
                    <a:pt x="26670" y="33019"/>
                  </a:lnTo>
                  <a:lnTo>
                    <a:pt x="35560" y="28828"/>
                  </a:lnTo>
                  <a:lnTo>
                    <a:pt x="40005" y="20573"/>
                  </a:lnTo>
                  <a:lnTo>
                    <a:pt x="40005" y="8254"/>
                  </a:lnTo>
                  <a:lnTo>
                    <a:pt x="35560" y="4063"/>
                  </a:lnTo>
                  <a:lnTo>
                    <a:pt x="26670" y="0"/>
                  </a:lnTo>
                  <a:lnTo>
                    <a:pt x="13335" y="0"/>
                  </a:lnTo>
                  <a:lnTo>
                    <a:pt x="4445" y="4063"/>
                  </a:lnTo>
                  <a:lnTo>
                    <a:pt x="0" y="8254"/>
                  </a:lnTo>
                  <a:lnTo>
                    <a:pt x="0" y="20573"/>
                  </a:lnTo>
                  <a:lnTo>
                    <a:pt x="4445" y="28828"/>
                  </a:lnTo>
                  <a:lnTo>
                    <a:pt x="13335" y="33019"/>
                  </a:lnTo>
                  <a:lnTo>
                    <a:pt x="17780" y="33019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309748" y="5121147"/>
              <a:ext cx="38100" cy="33020"/>
            </a:xfrm>
            <a:custGeom>
              <a:avLst/>
              <a:gdLst/>
              <a:ahLst/>
              <a:cxnLst/>
              <a:rect l="l" t="t" r="r" b="b"/>
              <a:pathLst>
                <a:path w="38100" h="33020">
                  <a:moveTo>
                    <a:pt x="25400" y="0"/>
                  </a:moveTo>
                  <a:lnTo>
                    <a:pt x="12700" y="0"/>
                  </a:lnTo>
                  <a:lnTo>
                    <a:pt x="4318" y="4190"/>
                  </a:lnTo>
                  <a:lnTo>
                    <a:pt x="0" y="8254"/>
                  </a:lnTo>
                  <a:lnTo>
                    <a:pt x="0" y="20700"/>
                  </a:lnTo>
                  <a:lnTo>
                    <a:pt x="4318" y="28956"/>
                  </a:lnTo>
                  <a:lnTo>
                    <a:pt x="12700" y="33019"/>
                  </a:lnTo>
                  <a:lnTo>
                    <a:pt x="25400" y="33019"/>
                  </a:lnTo>
                  <a:lnTo>
                    <a:pt x="33781" y="28956"/>
                  </a:lnTo>
                  <a:lnTo>
                    <a:pt x="38100" y="20700"/>
                  </a:lnTo>
                  <a:lnTo>
                    <a:pt x="38100" y="8254"/>
                  </a:lnTo>
                  <a:lnTo>
                    <a:pt x="33781" y="4190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09748" y="5121147"/>
              <a:ext cx="38100" cy="33020"/>
            </a:xfrm>
            <a:custGeom>
              <a:avLst/>
              <a:gdLst/>
              <a:ahLst/>
              <a:cxnLst/>
              <a:rect l="l" t="t" r="r" b="b"/>
              <a:pathLst>
                <a:path w="38100" h="33020">
                  <a:moveTo>
                    <a:pt x="21081" y="33019"/>
                  </a:moveTo>
                  <a:lnTo>
                    <a:pt x="25400" y="33019"/>
                  </a:lnTo>
                  <a:lnTo>
                    <a:pt x="33781" y="28956"/>
                  </a:lnTo>
                  <a:lnTo>
                    <a:pt x="38100" y="20700"/>
                  </a:lnTo>
                  <a:lnTo>
                    <a:pt x="38100" y="8254"/>
                  </a:lnTo>
                  <a:lnTo>
                    <a:pt x="33781" y="419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4318" y="4190"/>
                  </a:lnTo>
                  <a:lnTo>
                    <a:pt x="0" y="8254"/>
                  </a:lnTo>
                  <a:lnTo>
                    <a:pt x="0" y="20700"/>
                  </a:lnTo>
                  <a:lnTo>
                    <a:pt x="4318" y="28956"/>
                  </a:lnTo>
                  <a:lnTo>
                    <a:pt x="12700" y="33019"/>
                  </a:lnTo>
                  <a:lnTo>
                    <a:pt x="21081" y="33019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040763" y="5590819"/>
              <a:ext cx="40005" cy="34925"/>
            </a:xfrm>
            <a:custGeom>
              <a:avLst/>
              <a:gdLst/>
              <a:ahLst/>
              <a:cxnLst/>
              <a:rect l="l" t="t" r="r" b="b"/>
              <a:pathLst>
                <a:path w="40005" h="34925">
                  <a:moveTo>
                    <a:pt x="31114" y="0"/>
                  </a:moveTo>
                  <a:lnTo>
                    <a:pt x="13335" y="0"/>
                  </a:lnTo>
                  <a:lnTo>
                    <a:pt x="4444" y="4279"/>
                  </a:lnTo>
                  <a:lnTo>
                    <a:pt x="0" y="8712"/>
                  </a:lnTo>
                  <a:lnTo>
                    <a:pt x="0" y="26136"/>
                  </a:lnTo>
                  <a:lnTo>
                    <a:pt x="4444" y="30416"/>
                  </a:lnTo>
                  <a:lnTo>
                    <a:pt x="13335" y="34861"/>
                  </a:lnTo>
                  <a:lnTo>
                    <a:pt x="31114" y="34861"/>
                  </a:lnTo>
                  <a:lnTo>
                    <a:pt x="40005" y="26136"/>
                  </a:lnTo>
                  <a:lnTo>
                    <a:pt x="40005" y="8712"/>
                  </a:lnTo>
                  <a:lnTo>
                    <a:pt x="31114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040763" y="5590819"/>
              <a:ext cx="40005" cy="34925"/>
            </a:xfrm>
            <a:custGeom>
              <a:avLst/>
              <a:gdLst/>
              <a:ahLst/>
              <a:cxnLst/>
              <a:rect l="l" t="t" r="r" b="b"/>
              <a:pathLst>
                <a:path w="40005" h="34925">
                  <a:moveTo>
                    <a:pt x="22225" y="34861"/>
                  </a:moveTo>
                  <a:lnTo>
                    <a:pt x="31114" y="34861"/>
                  </a:lnTo>
                  <a:lnTo>
                    <a:pt x="35560" y="30416"/>
                  </a:lnTo>
                  <a:lnTo>
                    <a:pt x="40005" y="26136"/>
                  </a:lnTo>
                  <a:lnTo>
                    <a:pt x="40005" y="8712"/>
                  </a:lnTo>
                  <a:lnTo>
                    <a:pt x="35560" y="4279"/>
                  </a:lnTo>
                  <a:lnTo>
                    <a:pt x="31114" y="0"/>
                  </a:lnTo>
                  <a:lnTo>
                    <a:pt x="13335" y="0"/>
                  </a:lnTo>
                  <a:lnTo>
                    <a:pt x="4444" y="4279"/>
                  </a:lnTo>
                  <a:lnTo>
                    <a:pt x="0" y="8712"/>
                  </a:lnTo>
                  <a:lnTo>
                    <a:pt x="0" y="26136"/>
                  </a:lnTo>
                  <a:lnTo>
                    <a:pt x="4444" y="30416"/>
                  </a:lnTo>
                  <a:lnTo>
                    <a:pt x="13335" y="34861"/>
                  </a:lnTo>
                  <a:lnTo>
                    <a:pt x="22225" y="34861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32352" y="5594489"/>
              <a:ext cx="143090" cy="12473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06218" y="5572479"/>
              <a:ext cx="146913" cy="124740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527173" y="5077180"/>
              <a:ext cx="146913" cy="124739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26615" y="4844262"/>
              <a:ext cx="145008" cy="12473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84727" y="5207481"/>
              <a:ext cx="146913" cy="124740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96286" y="5981560"/>
              <a:ext cx="146913" cy="12473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83636" y="4587396"/>
              <a:ext cx="146913" cy="122906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76055" y="4844478"/>
              <a:ext cx="85217" cy="7099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212784" y="5702973"/>
              <a:ext cx="81406" cy="69215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987613" y="5248084"/>
              <a:ext cx="85217" cy="74675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43415" y="5037010"/>
              <a:ext cx="85217" cy="69214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899600" y="5464492"/>
              <a:ext cx="85217" cy="70992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189541" y="4716081"/>
              <a:ext cx="85217" cy="69214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2954655" y="5761431"/>
              <a:ext cx="41910" cy="34925"/>
            </a:xfrm>
            <a:custGeom>
              <a:avLst/>
              <a:gdLst/>
              <a:ahLst/>
              <a:cxnLst/>
              <a:rect l="l" t="t" r="r" b="b"/>
              <a:pathLst>
                <a:path w="41910" h="34925">
                  <a:moveTo>
                    <a:pt x="29337" y="0"/>
                  </a:moveTo>
                  <a:lnTo>
                    <a:pt x="12572" y="0"/>
                  </a:lnTo>
                  <a:lnTo>
                    <a:pt x="8381" y="4279"/>
                  </a:lnTo>
                  <a:lnTo>
                    <a:pt x="4063" y="12992"/>
                  </a:lnTo>
                  <a:lnTo>
                    <a:pt x="0" y="17424"/>
                  </a:lnTo>
                  <a:lnTo>
                    <a:pt x="4063" y="26136"/>
                  </a:lnTo>
                  <a:lnTo>
                    <a:pt x="12572" y="34848"/>
                  </a:lnTo>
                  <a:lnTo>
                    <a:pt x="29337" y="34848"/>
                  </a:lnTo>
                  <a:lnTo>
                    <a:pt x="37845" y="26136"/>
                  </a:lnTo>
                  <a:lnTo>
                    <a:pt x="41909" y="17424"/>
                  </a:lnTo>
                  <a:lnTo>
                    <a:pt x="37845" y="12992"/>
                  </a:lnTo>
                  <a:lnTo>
                    <a:pt x="33527" y="4279"/>
                  </a:lnTo>
                  <a:lnTo>
                    <a:pt x="29337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954655" y="5761431"/>
              <a:ext cx="41910" cy="34925"/>
            </a:xfrm>
            <a:custGeom>
              <a:avLst/>
              <a:gdLst/>
              <a:ahLst/>
              <a:cxnLst/>
              <a:rect l="l" t="t" r="r" b="b"/>
              <a:pathLst>
                <a:path w="41910" h="34925">
                  <a:moveTo>
                    <a:pt x="20955" y="34848"/>
                  </a:moveTo>
                  <a:lnTo>
                    <a:pt x="29337" y="34848"/>
                  </a:lnTo>
                  <a:lnTo>
                    <a:pt x="33527" y="30416"/>
                  </a:lnTo>
                  <a:lnTo>
                    <a:pt x="37845" y="26136"/>
                  </a:lnTo>
                  <a:lnTo>
                    <a:pt x="41909" y="17424"/>
                  </a:lnTo>
                  <a:lnTo>
                    <a:pt x="37845" y="12992"/>
                  </a:lnTo>
                  <a:lnTo>
                    <a:pt x="33527" y="4279"/>
                  </a:lnTo>
                  <a:lnTo>
                    <a:pt x="29337" y="0"/>
                  </a:lnTo>
                  <a:lnTo>
                    <a:pt x="12572" y="0"/>
                  </a:lnTo>
                  <a:lnTo>
                    <a:pt x="8381" y="4279"/>
                  </a:lnTo>
                  <a:lnTo>
                    <a:pt x="4063" y="12992"/>
                  </a:lnTo>
                  <a:lnTo>
                    <a:pt x="0" y="17424"/>
                  </a:lnTo>
                  <a:lnTo>
                    <a:pt x="4063" y="26136"/>
                  </a:lnTo>
                  <a:lnTo>
                    <a:pt x="8381" y="30416"/>
                  </a:lnTo>
                  <a:lnTo>
                    <a:pt x="12572" y="34848"/>
                  </a:lnTo>
                  <a:lnTo>
                    <a:pt x="20955" y="34848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981200" y="4495800"/>
              <a:ext cx="1616710" cy="1524000"/>
            </a:xfrm>
            <a:custGeom>
              <a:avLst/>
              <a:gdLst/>
              <a:ahLst/>
              <a:cxnLst/>
              <a:rect l="l" t="t" r="r" b="b"/>
              <a:pathLst>
                <a:path w="1616710" h="1524000">
                  <a:moveTo>
                    <a:pt x="0" y="762000"/>
                  </a:moveTo>
                  <a:lnTo>
                    <a:pt x="1474" y="715577"/>
                  </a:lnTo>
                  <a:lnTo>
                    <a:pt x="5843" y="669890"/>
                  </a:lnTo>
                  <a:lnTo>
                    <a:pt x="13020" y="625019"/>
                  </a:lnTo>
                  <a:lnTo>
                    <a:pt x="22922" y="581044"/>
                  </a:lnTo>
                  <a:lnTo>
                    <a:pt x="35463" y="538044"/>
                  </a:lnTo>
                  <a:lnTo>
                    <a:pt x="50560" y="496098"/>
                  </a:lnTo>
                  <a:lnTo>
                    <a:pt x="68128" y="455287"/>
                  </a:lnTo>
                  <a:lnTo>
                    <a:pt x="88083" y="415690"/>
                  </a:lnTo>
                  <a:lnTo>
                    <a:pt x="110339" y="377387"/>
                  </a:lnTo>
                  <a:lnTo>
                    <a:pt x="134813" y="340457"/>
                  </a:lnTo>
                  <a:lnTo>
                    <a:pt x="161419" y="304981"/>
                  </a:lnTo>
                  <a:lnTo>
                    <a:pt x="190074" y="271037"/>
                  </a:lnTo>
                  <a:lnTo>
                    <a:pt x="220692" y="238706"/>
                  </a:lnTo>
                  <a:lnTo>
                    <a:pt x="253190" y="208067"/>
                  </a:lnTo>
                  <a:lnTo>
                    <a:pt x="287483" y="179200"/>
                  </a:lnTo>
                  <a:lnTo>
                    <a:pt x="323486" y="152185"/>
                  </a:lnTo>
                  <a:lnTo>
                    <a:pt x="361115" y="127100"/>
                  </a:lnTo>
                  <a:lnTo>
                    <a:pt x="400285" y="104027"/>
                  </a:lnTo>
                  <a:lnTo>
                    <a:pt x="440911" y="83044"/>
                  </a:lnTo>
                  <a:lnTo>
                    <a:pt x="482910" y="64231"/>
                  </a:lnTo>
                  <a:lnTo>
                    <a:pt x="526197" y="47668"/>
                  </a:lnTo>
                  <a:lnTo>
                    <a:pt x="570687" y="33435"/>
                  </a:lnTo>
                  <a:lnTo>
                    <a:pt x="616296" y="21610"/>
                  </a:lnTo>
                  <a:lnTo>
                    <a:pt x="662939" y="12275"/>
                  </a:lnTo>
                  <a:lnTo>
                    <a:pt x="710531" y="5508"/>
                  </a:lnTo>
                  <a:lnTo>
                    <a:pt x="758989" y="1390"/>
                  </a:lnTo>
                  <a:lnTo>
                    <a:pt x="808227" y="0"/>
                  </a:lnTo>
                  <a:lnTo>
                    <a:pt x="857466" y="1390"/>
                  </a:lnTo>
                  <a:lnTo>
                    <a:pt x="905926" y="5508"/>
                  </a:lnTo>
                  <a:lnTo>
                    <a:pt x="953521" y="12275"/>
                  </a:lnTo>
                  <a:lnTo>
                    <a:pt x="1000167" y="21610"/>
                  </a:lnTo>
                  <a:lnTo>
                    <a:pt x="1045779" y="33435"/>
                  </a:lnTo>
                  <a:lnTo>
                    <a:pt x="1090274" y="47668"/>
                  </a:lnTo>
                  <a:lnTo>
                    <a:pt x="1133566" y="64231"/>
                  </a:lnTo>
                  <a:lnTo>
                    <a:pt x="1175570" y="83044"/>
                  </a:lnTo>
                  <a:lnTo>
                    <a:pt x="1216203" y="104027"/>
                  </a:lnTo>
                  <a:lnTo>
                    <a:pt x="1255380" y="127100"/>
                  </a:lnTo>
                  <a:lnTo>
                    <a:pt x="1293015" y="152185"/>
                  </a:lnTo>
                  <a:lnTo>
                    <a:pt x="1329025" y="179200"/>
                  </a:lnTo>
                  <a:lnTo>
                    <a:pt x="1363325" y="208067"/>
                  </a:lnTo>
                  <a:lnTo>
                    <a:pt x="1395830" y="238706"/>
                  </a:lnTo>
                  <a:lnTo>
                    <a:pt x="1426455" y="271037"/>
                  </a:lnTo>
                  <a:lnTo>
                    <a:pt x="1455117" y="304981"/>
                  </a:lnTo>
                  <a:lnTo>
                    <a:pt x="1481730" y="340457"/>
                  </a:lnTo>
                  <a:lnTo>
                    <a:pt x="1506210" y="377387"/>
                  </a:lnTo>
                  <a:lnTo>
                    <a:pt x="1528472" y="415690"/>
                  </a:lnTo>
                  <a:lnTo>
                    <a:pt x="1548432" y="455287"/>
                  </a:lnTo>
                  <a:lnTo>
                    <a:pt x="1566005" y="496098"/>
                  </a:lnTo>
                  <a:lnTo>
                    <a:pt x="1581107" y="538044"/>
                  </a:lnTo>
                  <a:lnTo>
                    <a:pt x="1593653" y="581044"/>
                  </a:lnTo>
                  <a:lnTo>
                    <a:pt x="1603558" y="625019"/>
                  </a:lnTo>
                  <a:lnTo>
                    <a:pt x="1610737" y="669890"/>
                  </a:lnTo>
                  <a:lnTo>
                    <a:pt x="1615107" y="715577"/>
                  </a:lnTo>
                  <a:lnTo>
                    <a:pt x="1616583" y="762000"/>
                  </a:lnTo>
                  <a:lnTo>
                    <a:pt x="1615107" y="808418"/>
                  </a:lnTo>
                  <a:lnTo>
                    <a:pt x="1610737" y="854102"/>
                  </a:lnTo>
                  <a:lnTo>
                    <a:pt x="1603558" y="898970"/>
                  </a:lnTo>
                  <a:lnTo>
                    <a:pt x="1593653" y="942943"/>
                  </a:lnTo>
                  <a:lnTo>
                    <a:pt x="1581107" y="985941"/>
                  </a:lnTo>
                  <a:lnTo>
                    <a:pt x="1566005" y="1027886"/>
                  </a:lnTo>
                  <a:lnTo>
                    <a:pt x="1548432" y="1068696"/>
                  </a:lnTo>
                  <a:lnTo>
                    <a:pt x="1528472" y="1108292"/>
                  </a:lnTo>
                  <a:lnTo>
                    <a:pt x="1506210" y="1146595"/>
                  </a:lnTo>
                  <a:lnTo>
                    <a:pt x="1481730" y="1183525"/>
                  </a:lnTo>
                  <a:lnTo>
                    <a:pt x="1455117" y="1219002"/>
                  </a:lnTo>
                  <a:lnTo>
                    <a:pt x="1426455" y="1252946"/>
                  </a:lnTo>
                  <a:lnTo>
                    <a:pt x="1395830" y="1285278"/>
                  </a:lnTo>
                  <a:lnTo>
                    <a:pt x="1363325" y="1315918"/>
                  </a:lnTo>
                  <a:lnTo>
                    <a:pt x="1329025" y="1344786"/>
                  </a:lnTo>
                  <a:lnTo>
                    <a:pt x="1293015" y="1371803"/>
                  </a:lnTo>
                  <a:lnTo>
                    <a:pt x="1255380" y="1396889"/>
                  </a:lnTo>
                  <a:lnTo>
                    <a:pt x="1216203" y="1419964"/>
                  </a:lnTo>
                  <a:lnTo>
                    <a:pt x="1175570" y="1440948"/>
                  </a:lnTo>
                  <a:lnTo>
                    <a:pt x="1133566" y="1459763"/>
                  </a:lnTo>
                  <a:lnTo>
                    <a:pt x="1090274" y="1476327"/>
                  </a:lnTo>
                  <a:lnTo>
                    <a:pt x="1045779" y="1490561"/>
                  </a:lnTo>
                  <a:lnTo>
                    <a:pt x="1000167" y="1502386"/>
                  </a:lnTo>
                  <a:lnTo>
                    <a:pt x="953521" y="1511723"/>
                  </a:lnTo>
                  <a:lnTo>
                    <a:pt x="905926" y="1518490"/>
                  </a:lnTo>
                  <a:lnTo>
                    <a:pt x="857466" y="1522609"/>
                  </a:lnTo>
                  <a:lnTo>
                    <a:pt x="808227" y="1524000"/>
                  </a:lnTo>
                  <a:lnTo>
                    <a:pt x="758989" y="1522609"/>
                  </a:lnTo>
                  <a:lnTo>
                    <a:pt x="710531" y="1518490"/>
                  </a:lnTo>
                  <a:lnTo>
                    <a:pt x="662939" y="1511723"/>
                  </a:lnTo>
                  <a:lnTo>
                    <a:pt x="616296" y="1502386"/>
                  </a:lnTo>
                  <a:lnTo>
                    <a:pt x="570687" y="1490561"/>
                  </a:lnTo>
                  <a:lnTo>
                    <a:pt x="526197" y="1476327"/>
                  </a:lnTo>
                  <a:lnTo>
                    <a:pt x="482910" y="1459763"/>
                  </a:lnTo>
                  <a:lnTo>
                    <a:pt x="440911" y="1440948"/>
                  </a:lnTo>
                  <a:lnTo>
                    <a:pt x="400285" y="1419964"/>
                  </a:lnTo>
                  <a:lnTo>
                    <a:pt x="361115" y="1396889"/>
                  </a:lnTo>
                  <a:lnTo>
                    <a:pt x="323486" y="1371803"/>
                  </a:lnTo>
                  <a:lnTo>
                    <a:pt x="287483" y="1344786"/>
                  </a:lnTo>
                  <a:lnTo>
                    <a:pt x="253190" y="1315918"/>
                  </a:lnTo>
                  <a:lnTo>
                    <a:pt x="220692" y="1285278"/>
                  </a:lnTo>
                  <a:lnTo>
                    <a:pt x="190074" y="1252946"/>
                  </a:lnTo>
                  <a:lnTo>
                    <a:pt x="161419" y="1219002"/>
                  </a:lnTo>
                  <a:lnTo>
                    <a:pt x="134813" y="1183525"/>
                  </a:lnTo>
                  <a:lnTo>
                    <a:pt x="110339" y="1146595"/>
                  </a:lnTo>
                  <a:lnTo>
                    <a:pt x="88083" y="1108292"/>
                  </a:lnTo>
                  <a:lnTo>
                    <a:pt x="68128" y="1068696"/>
                  </a:lnTo>
                  <a:lnTo>
                    <a:pt x="50560" y="1027886"/>
                  </a:lnTo>
                  <a:lnTo>
                    <a:pt x="35463" y="985941"/>
                  </a:lnTo>
                  <a:lnTo>
                    <a:pt x="22922" y="942943"/>
                  </a:lnTo>
                  <a:lnTo>
                    <a:pt x="13020" y="898970"/>
                  </a:lnTo>
                  <a:lnTo>
                    <a:pt x="5843" y="854102"/>
                  </a:lnTo>
                  <a:lnTo>
                    <a:pt x="1474" y="808418"/>
                  </a:lnTo>
                  <a:lnTo>
                    <a:pt x="0" y="762000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438400" y="4419600"/>
              <a:ext cx="76200" cy="76200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124200" y="4495773"/>
              <a:ext cx="76153" cy="56160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81400" y="5334000"/>
              <a:ext cx="152400" cy="76200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1200" y="5714998"/>
              <a:ext cx="152349" cy="56160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5000" y="4800574"/>
              <a:ext cx="152349" cy="132359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19400" y="6096000"/>
              <a:ext cx="152349" cy="132359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429000" y="4651120"/>
              <a:ext cx="85089" cy="73152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81400" y="4953000"/>
              <a:ext cx="85089" cy="73151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505200" y="5715000"/>
              <a:ext cx="85089" cy="73101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286000" y="5946533"/>
              <a:ext cx="85089" cy="73101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124075" y="4574920"/>
              <a:ext cx="85089" cy="73152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809875" y="4346321"/>
              <a:ext cx="85089" cy="73152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895475" y="5336921"/>
              <a:ext cx="85089" cy="73151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2036064" y="4506086"/>
              <a:ext cx="3069590" cy="1455420"/>
            </a:xfrm>
            <a:custGeom>
              <a:avLst/>
              <a:gdLst/>
              <a:ahLst/>
              <a:cxnLst/>
              <a:rect l="l" t="t" r="r" b="b"/>
              <a:pathLst>
                <a:path w="3069590" h="1455420">
                  <a:moveTo>
                    <a:pt x="485140" y="572897"/>
                  </a:moveTo>
                  <a:lnTo>
                    <a:pt x="422783" y="533527"/>
                  </a:lnTo>
                  <a:lnTo>
                    <a:pt x="353568" y="642874"/>
                  </a:lnTo>
                  <a:lnTo>
                    <a:pt x="47117" y="449199"/>
                  </a:lnTo>
                  <a:lnTo>
                    <a:pt x="0" y="523621"/>
                  </a:lnTo>
                  <a:lnTo>
                    <a:pt x="306451" y="717435"/>
                  </a:lnTo>
                  <a:lnTo>
                    <a:pt x="237363" y="826516"/>
                  </a:lnTo>
                  <a:lnTo>
                    <a:pt x="299847" y="866013"/>
                  </a:lnTo>
                  <a:lnTo>
                    <a:pt x="485140" y="572897"/>
                  </a:lnTo>
                  <a:close/>
                </a:path>
                <a:path w="3069590" h="1455420">
                  <a:moveTo>
                    <a:pt x="740918" y="1149959"/>
                  </a:moveTo>
                  <a:lnTo>
                    <a:pt x="444754" y="969518"/>
                  </a:lnTo>
                  <a:lnTo>
                    <a:pt x="406400" y="1032510"/>
                  </a:lnTo>
                  <a:lnTo>
                    <a:pt x="516890" y="1099908"/>
                  </a:lnTo>
                  <a:lnTo>
                    <a:pt x="328168" y="1409484"/>
                  </a:lnTo>
                  <a:lnTo>
                    <a:pt x="403479" y="1455343"/>
                  </a:lnTo>
                  <a:lnTo>
                    <a:pt x="592201" y="1145768"/>
                  </a:lnTo>
                  <a:lnTo>
                    <a:pt x="702437" y="1213002"/>
                  </a:lnTo>
                  <a:lnTo>
                    <a:pt x="740918" y="1149959"/>
                  </a:lnTo>
                  <a:close/>
                </a:path>
                <a:path w="3069590" h="1455420">
                  <a:moveTo>
                    <a:pt x="921766" y="430022"/>
                  </a:moveTo>
                  <a:lnTo>
                    <a:pt x="918464" y="356362"/>
                  </a:lnTo>
                  <a:lnTo>
                    <a:pt x="789051" y="362204"/>
                  </a:lnTo>
                  <a:lnTo>
                    <a:pt x="772795" y="0"/>
                  </a:lnTo>
                  <a:lnTo>
                    <a:pt x="684784" y="3937"/>
                  </a:lnTo>
                  <a:lnTo>
                    <a:pt x="701040" y="366141"/>
                  </a:lnTo>
                  <a:lnTo>
                    <a:pt x="572008" y="371983"/>
                  </a:lnTo>
                  <a:lnTo>
                    <a:pt x="575310" y="445643"/>
                  </a:lnTo>
                  <a:lnTo>
                    <a:pt x="921766" y="430022"/>
                  </a:lnTo>
                  <a:close/>
                </a:path>
                <a:path w="3069590" h="1455420">
                  <a:moveTo>
                    <a:pt x="1315212" y="1284605"/>
                  </a:moveTo>
                  <a:lnTo>
                    <a:pt x="1036066" y="1053211"/>
                  </a:lnTo>
                  <a:lnTo>
                    <a:pt x="1118616" y="953770"/>
                  </a:lnTo>
                  <a:lnTo>
                    <a:pt x="1061720" y="906653"/>
                  </a:lnTo>
                  <a:lnTo>
                    <a:pt x="840359" y="1173568"/>
                  </a:lnTo>
                  <a:lnTo>
                    <a:pt x="897255" y="1220685"/>
                  </a:lnTo>
                  <a:lnTo>
                    <a:pt x="979932" y="1121016"/>
                  </a:lnTo>
                  <a:lnTo>
                    <a:pt x="1258951" y="1352435"/>
                  </a:lnTo>
                  <a:lnTo>
                    <a:pt x="1315212" y="1284605"/>
                  </a:lnTo>
                  <a:close/>
                </a:path>
                <a:path w="3069590" h="1455420">
                  <a:moveTo>
                    <a:pt x="1467993" y="457708"/>
                  </a:moveTo>
                  <a:lnTo>
                    <a:pt x="1417066" y="385826"/>
                  </a:lnTo>
                  <a:lnTo>
                    <a:pt x="1121156" y="595376"/>
                  </a:lnTo>
                  <a:lnTo>
                    <a:pt x="1046480" y="489966"/>
                  </a:lnTo>
                  <a:lnTo>
                    <a:pt x="986282" y="532638"/>
                  </a:lnTo>
                  <a:lnTo>
                    <a:pt x="1186688" y="815594"/>
                  </a:lnTo>
                  <a:lnTo>
                    <a:pt x="1247013" y="772922"/>
                  </a:lnTo>
                  <a:lnTo>
                    <a:pt x="1172083" y="667258"/>
                  </a:lnTo>
                  <a:lnTo>
                    <a:pt x="1467993" y="457708"/>
                  </a:lnTo>
                  <a:close/>
                </a:path>
                <a:path w="3069590" h="1455420">
                  <a:moveTo>
                    <a:pt x="3069336" y="961263"/>
                  </a:moveTo>
                  <a:lnTo>
                    <a:pt x="1882228" y="962710"/>
                  </a:lnTo>
                  <a:lnTo>
                    <a:pt x="1849539" y="981824"/>
                  </a:lnTo>
                  <a:lnTo>
                    <a:pt x="1877733" y="965327"/>
                  </a:lnTo>
                  <a:lnTo>
                    <a:pt x="1935480" y="931545"/>
                  </a:lnTo>
                  <a:lnTo>
                    <a:pt x="1923415" y="896188"/>
                  </a:lnTo>
                  <a:lnTo>
                    <a:pt x="1916303" y="898652"/>
                  </a:lnTo>
                  <a:lnTo>
                    <a:pt x="1773809" y="981837"/>
                  </a:lnTo>
                  <a:lnTo>
                    <a:pt x="1916430" y="1064895"/>
                  </a:lnTo>
                  <a:lnTo>
                    <a:pt x="1923618" y="1067295"/>
                  </a:lnTo>
                  <a:lnTo>
                    <a:pt x="1930920" y="1066787"/>
                  </a:lnTo>
                  <a:lnTo>
                    <a:pt x="1937473" y="1063599"/>
                  </a:lnTo>
                  <a:lnTo>
                    <a:pt x="1942465" y="1057910"/>
                  </a:lnTo>
                  <a:lnTo>
                    <a:pt x="1944928" y="1050798"/>
                  </a:lnTo>
                  <a:lnTo>
                    <a:pt x="1944458" y="1043520"/>
                  </a:lnTo>
                  <a:lnTo>
                    <a:pt x="1941283" y="1036929"/>
                  </a:lnTo>
                  <a:lnTo>
                    <a:pt x="1935607" y="1031875"/>
                  </a:lnTo>
                  <a:lnTo>
                    <a:pt x="1882317" y="1000887"/>
                  </a:lnTo>
                  <a:lnTo>
                    <a:pt x="1882165" y="1000810"/>
                  </a:lnTo>
                  <a:lnTo>
                    <a:pt x="3069336" y="999363"/>
                  </a:lnTo>
                  <a:lnTo>
                    <a:pt x="3069336" y="9612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21336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514602"/>
            <a:ext cx="10385425" cy="4140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BEHAVIOUR</a:t>
            </a:r>
            <a:r>
              <a:rPr sz="2800" b="1" spc="-7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40" dirty="0">
                <a:solidFill>
                  <a:srgbClr val="D25200"/>
                </a:solidFill>
                <a:latin typeface="Arial"/>
                <a:cs typeface="Arial"/>
              </a:rPr>
              <a:t>OF</a:t>
            </a:r>
            <a:r>
              <a:rPr sz="2800" b="1" spc="-10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D25200"/>
                </a:solidFill>
                <a:latin typeface="Arial"/>
                <a:cs typeface="Arial"/>
              </a:rPr>
              <a:t>CFT</a:t>
            </a:r>
            <a:r>
              <a:rPr sz="2800" b="1" spc="-9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550">
              <a:latin typeface="Arial"/>
              <a:cs typeface="Arial"/>
            </a:endParaRPr>
          </a:p>
          <a:p>
            <a:pPr marL="4423410" indent="-343535">
              <a:lnSpc>
                <a:spcPct val="100000"/>
              </a:lnSpc>
              <a:buFont typeface="Wingdings"/>
              <a:buChar char=""/>
              <a:tabLst>
                <a:tab pos="44240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Flexural</a:t>
            </a:r>
            <a:r>
              <a:rPr sz="28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stiffness</a:t>
            </a:r>
            <a:r>
              <a:rPr sz="2800" b="1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governed </a:t>
            </a:r>
            <a:r>
              <a:rPr sz="2800" spc="-15" dirty="0">
                <a:latin typeface="Times New Roman"/>
                <a:cs typeface="Times New Roman"/>
              </a:rPr>
              <a:t>by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steel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shell</a:t>
            </a:r>
            <a:endParaRPr sz="2800">
              <a:latin typeface="Times New Roman"/>
              <a:cs typeface="Times New Roman"/>
            </a:endParaRPr>
          </a:p>
          <a:p>
            <a:pPr marL="4423410" marR="5080" indent="-342900">
              <a:lnSpc>
                <a:spcPct val="100000"/>
              </a:lnSpc>
              <a:spcBef>
                <a:spcPts val="110"/>
              </a:spcBef>
              <a:buFont typeface="Wingdings"/>
              <a:buChar char=""/>
              <a:tabLst>
                <a:tab pos="44240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Initial </a:t>
            </a:r>
            <a:r>
              <a:rPr sz="28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compressive </a:t>
            </a:r>
            <a:r>
              <a:rPr sz="2800" spc="-25" dirty="0">
                <a:latin typeface="Times New Roman"/>
                <a:cs typeface="Times New Roman"/>
              </a:rPr>
              <a:t>strain </a:t>
            </a: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sz="2800" spc="-25" dirty="0">
                <a:latin typeface="Times New Roman"/>
                <a:cs typeface="Times New Roman"/>
              </a:rPr>
              <a:t>steel expands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more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than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concrete,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causes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micro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cracking</a:t>
            </a:r>
            <a:endParaRPr sz="2800">
              <a:latin typeface="Times New Roman"/>
              <a:cs typeface="Times New Roman"/>
            </a:endParaRPr>
          </a:p>
          <a:p>
            <a:pPr marL="4423410" marR="68580" indent="-342900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44240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Expansion</a:t>
            </a:r>
            <a:r>
              <a:rPr sz="28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 of</a:t>
            </a:r>
            <a:r>
              <a:rPr sz="28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concrete</a:t>
            </a:r>
            <a:r>
              <a:rPr sz="2800" b="1" spc="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then</a:t>
            </a:r>
            <a:r>
              <a:rPr sz="2800" spc="-30" dirty="0">
                <a:latin typeface="Times New Roman"/>
                <a:cs typeface="Times New Roman"/>
              </a:rPr>
              <a:t> restrained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by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steel</a:t>
            </a:r>
            <a:endParaRPr sz="2800">
              <a:latin typeface="Times New Roman"/>
              <a:cs typeface="Times New Roman"/>
            </a:endParaRPr>
          </a:p>
          <a:p>
            <a:pPr marL="4423410" marR="683260" indent="-342900">
              <a:lnSpc>
                <a:spcPts val="3300"/>
              </a:lnSpc>
              <a:spcBef>
                <a:spcPts val="260"/>
              </a:spcBef>
              <a:buFont typeface="Wingdings"/>
              <a:buChar char=""/>
              <a:tabLst>
                <a:tab pos="4424045" algn="l"/>
              </a:tabLst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Steel 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reaches </a:t>
            </a:r>
            <a:r>
              <a:rPr sz="2800" spc="-25" dirty="0">
                <a:latin typeface="Times New Roman"/>
                <a:cs typeface="Times New Roman"/>
              </a:rPr>
              <a:t>yield, inelastic outward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buckling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may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occur,</a:t>
            </a:r>
            <a:r>
              <a:rPr sz="2800" spc="-30" dirty="0">
                <a:latin typeface="Times New Roman"/>
                <a:cs typeface="Times New Roman"/>
              </a:rPr>
              <a:t> concrete </a:t>
            </a:r>
            <a:r>
              <a:rPr sz="2800" spc="-25" dirty="0">
                <a:latin typeface="Times New Roman"/>
                <a:cs typeface="Times New Roman"/>
              </a:rPr>
              <a:t>crushes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76400" y="2286000"/>
            <a:ext cx="1980564" cy="1828800"/>
            <a:chOff x="1676400" y="2286000"/>
            <a:chExt cx="1980564" cy="1828800"/>
          </a:xfrm>
        </p:grpSpPr>
        <p:sp>
          <p:nvSpPr>
            <p:cNvPr id="6" name="object 6"/>
            <p:cNvSpPr/>
            <p:nvPr/>
          </p:nvSpPr>
          <p:spPr>
            <a:xfrm>
              <a:off x="1905000" y="2499486"/>
              <a:ext cx="1557020" cy="1407160"/>
            </a:xfrm>
            <a:custGeom>
              <a:avLst/>
              <a:gdLst/>
              <a:ahLst/>
              <a:cxnLst/>
              <a:rect l="l" t="t" r="r" b="b"/>
              <a:pathLst>
                <a:path w="1557020" h="1407160">
                  <a:moveTo>
                    <a:pt x="0" y="703326"/>
                  </a:moveTo>
                  <a:lnTo>
                    <a:pt x="1655" y="657089"/>
                  </a:lnTo>
                  <a:lnTo>
                    <a:pt x="6554" y="611651"/>
                  </a:lnTo>
                  <a:lnTo>
                    <a:pt x="14593" y="567102"/>
                  </a:lnTo>
                  <a:lnTo>
                    <a:pt x="25669" y="523537"/>
                  </a:lnTo>
                  <a:lnTo>
                    <a:pt x="39681" y="481047"/>
                  </a:lnTo>
                  <a:lnTo>
                    <a:pt x="56526" y="439726"/>
                  </a:lnTo>
                  <a:lnTo>
                    <a:pt x="76101" y="399666"/>
                  </a:lnTo>
                  <a:lnTo>
                    <a:pt x="98303" y="360960"/>
                  </a:lnTo>
                  <a:lnTo>
                    <a:pt x="123031" y="323700"/>
                  </a:lnTo>
                  <a:lnTo>
                    <a:pt x="150181" y="287981"/>
                  </a:lnTo>
                  <a:lnTo>
                    <a:pt x="179650" y="253893"/>
                  </a:lnTo>
                  <a:lnTo>
                    <a:pt x="211337" y="221531"/>
                  </a:lnTo>
                  <a:lnTo>
                    <a:pt x="245139" y="190986"/>
                  </a:lnTo>
                  <a:lnTo>
                    <a:pt x="280953" y="162352"/>
                  </a:lnTo>
                  <a:lnTo>
                    <a:pt x="318677" y="135721"/>
                  </a:lnTo>
                  <a:lnTo>
                    <a:pt x="358208" y="111186"/>
                  </a:lnTo>
                  <a:lnTo>
                    <a:pt x="399443" y="88840"/>
                  </a:lnTo>
                  <a:lnTo>
                    <a:pt x="442281" y="68775"/>
                  </a:lnTo>
                  <a:lnTo>
                    <a:pt x="486617" y="51085"/>
                  </a:lnTo>
                  <a:lnTo>
                    <a:pt x="532351" y="35862"/>
                  </a:lnTo>
                  <a:lnTo>
                    <a:pt x="579379" y="23199"/>
                  </a:lnTo>
                  <a:lnTo>
                    <a:pt x="627599" y="13188"/>
                  </a:lnTo>
                  <a:lnTo>
                    <a:pt x="676907" y="5923"/>
                  </a:lnTo>
                  <a:lnTo>
                    <a:pt x="727203" y="1496"/>
                  </a:lnTo>
                  <a:lnTo>
                    <a:pt x="778382" y="0"/>
                  </a:lnTo>
                  <a:lnTo>
                    <a:pt x="829547" y="1496"/>
                  </a:lnTo>
                  <a:lnTo>
                    <a:pt x="879829" y="5923"/>
                  </a:lnTo>
                  <a:lnTo>
                    <a:pt x="929126" y="13188"/>
                  </a:lnTo>
                  <a:lnTo>
                    <a:pt x="977334" y="23199"/>
                  </a:lnTo>
                  <a:lnTo>
                    <a:pt x="1024352" y="35862"/>
                  </a:lnTo>
                  <a:lnTo>
                    <a:pt x="1070076" y="51085"/>
                  </a:lnTo>
                  <a:lnTo>
                    <a:pt x="1114405" y="68775"/>
                  </a:lnTo>
                  <a:lnTo>
                    <a:pt x="1157235" y="88840"/>
                  </a:lnTo>
                  <a:lnTo>
                    <a:pt x="1198463" y="111186"/>
                  </a:lnTo>
                  <a:lnTo>
                    <a:pt x="1237988" y="135721"/>
                  </a:lnTo>
                  <a:lnTo>
                    <a:pt x="1275707" y="162352"/>
                  </a:lnTo>
                  <a:lnTo>
                    <a:pt x="1311517" y="190986"/>
                  </a:lnTo>
                  <a:lnTo>
                    <a:pt x="1345315" y="221531"/>
                  </a:lnTo>
                  <a:lnTo>
                    <a:pt x="1376999" y="253893"/>
                  </a:lnTo>
                  <a:lnTo>
                    <a:pt x="1406466" y="287981"/>
                  </a:lnTo>
                  <a:lnTo>
                    <a:pt x="1433613" y="323700"/>
                  </a:lnTo>
                  <a:lnTo>
                    <a:pt x="1458339" y="360960"/>
                  </a:lnTo>
                  <a:lnTo>
                    <a:pt x="1480540" y="399666"/>
                  </a:lnTo>
                  <a:lnTo>
                    <a:pt x="1500114" y="439726"/>
                  </a:lnTo>
                  <a:lnTo>
                    <a:pt x="1516958" y="481047"/>
                  </a:lnTo>
                  <a:lnTo>
                    <a:pt x="1530969" y="523537"/>
                  </a:lnTo>
                  <a:lnTo>
                    <a:pt x="1542046" y="567102"/>
                  </a:lnTo>
                  <a:lnTo>
                    <a:pt x="1550084" y="611651"/>
                  </a:lnTo>
                  <a:lnTo>
                    <a:pt x="1554983" y="657089"/>
                  </a:lnTo>
                  <a:lnTo>
                    <a:pt x="1556639" y="703326"/>
                  </a:lnTo>
                  <a:lnTo>
                    <a:pt x="1554983" y="749576"/>
                  </a:lnTo>
                  <a:lnTo>
                    <a:pt x="1550084" y="795028"/>
                  </a:lnTo>
                  <a:lnTo>
                    <a:pt x="1542046" y="839589"/>
                  </a:lnTo>
                  <a:lnTo>
                    <a:pt x="1530969" y="883166"/>
                  </a:lnTo>
                  <a:lnTo>
                    <a:pt x="1516958" y="925666"/>
                  </a:lnTo>
                  <a:lnTo>
                    <a:pt x="1500114" y="966996"/>
                  </a:lnTo>
                  <a:lnTo>
                    <a:pt x="1480540" y="1007065"/>
                  </a:lnTo>
                  <a:lnTo>
                    <a:pt x="1458339" y="1045778"/>
                  </a:lnTo>
                  <a:lnTo>
                    <a:pt x="1433613" y="1083044"/>
                  </a:lnTo>
                  <a:lnTo>
                    <a:pt x="1406466" y="1118770"/>
                  </a:lnTo>
                  <a:lnTo>
                    <a:pt x="1376999" y="1152863"/>
                  </a:lnTo>
                  <a:lnTo>
                    <a:pt x="1345315" y="1185230"/>
                  </a:lnTo>
                  <a:lnTo>
                    <a:pt x="1311517" y="1215778"/>
                  </a:lnTo>
                  <a:lnTo>
                    <a:pt x="1275707" y="1244415"/>
                  </a:lnTo>
                  <a:lnTo>
                    <a:pt x="1237988" y="1271049"/>
                  </a:lnTo>
                  <a:lnTo>
                    <a:pt x="1198463" y="1295586"/>
                  </a:lnTo>
                  <a:lnTo>
                    <a:pt x="1157235" y="1317934"/>
                  </a:lnTo>
                  <a:lnTo>
                    <a:pt x="1114405" y="1338000"/>
                  </a:lnTo>
                  <a:lnTo>
                    <a:pt x="1070076" y="1355691"/>
                  </a:lnTo>
                  <a:lnTo>
                    <a:pt x="1024352" y="1370915"/>
                  </a:lnTo>
                  <a:lnTo>
                    <a:pt x="977334" y="1383578"/>
                  </a:lnTo>
                  <a:lnTo>
                    <a:pt x="929126" y="1393589"/>
                  </a:lnTo>
                  <a:lnTo>
                    <a:pt x="879829" y="1400855"/>
                  </a:lnTo>
                  <a:lnTo>
                    <a:pt x="829547" y="1405282"/>
                  </a:lnTo>
                  <a:lnTo>
                    <a:pt x="778382" y="1406779"/>
                  </a:lnTo>
                  <a:lnTo>
                    <a:pt x="727203" y="1405282"/>
                  </a:lnTo>
                  <a:lnTo>
                    <a:pt x="676907" y="1400855"/>
                  </a:lnTo>
                  <a:lnTo>
                    <a:pt x="627599" y="1393589"/>
                  </a:lnTo>
                  <a:lnTo>
                    <a:pt x="579379" y="1383578"/>
                  </a:lnTo>
                  <a:lnTo>
                    <a:pt x="532351" y="1370915"/>
                  </a:lnTo>
                  <a:lnTo>
                    <a:pt x="486617" y="1355691"/>
                  </a:lnTo>
                  <a:lnTo>
                    <a:pt x="442281" y="1338000"/>
                  </a:lnTo>
                  <a:lnTo>
                    <a:pt x="399443" y="1317934"/>
                  </a:lnTo>
                  <a:lnTo>
                    <a:pt x="358208" y="1295586"/>
                  </a:lnTo>
                  <a:lnTo>
                    <a:pt x="318677" y="1271049"/>
                  </a:lnTo>
                  <a:lnTo>
                    <a:pt x="280953" y="1244415"/>
                  </a:lnTo>
                  <a:lnTo>
                    <a:pt x="245139" y="1215778"/>
                  </a:lnTo>
                  <a:lnTo>
                    <a:pt x="211337" y="1185230"/>
                  </a:lnTo>
                  <a:lnTo>
                    <a:pt x="179650" y="1152863"/>
                  </a:lnTo>
                  <a:lnTo>
                    <a:pt x="150181" y="1118770"/>
                  </a:lnTo>
                  <a:lnTo>
                    <a:pt x="123031" y="1083044"/>
                  </a:lnTo>
                  <a:lnTo>
                    <a:pt x="98303" y="1045778"/>
                  </a:lnTo>
                  <a:lnTo>
                    <a:pt x="76101" y="1007065"/>
                  </a:lnTo>
                  <a:lnTo>
                    <a:pt x="56526" y="966996"/>
                  </a:lnTo>
                  <a:lnTo>
                    <a:pt x="39681" y="925666"/>
                  </a:lnTo>
                  <a:lnTo>
                    <a:pt x="25669" y="883166"/>
                  </a:lnTo>
                  <a:lnTo>
                    <a:pt x="14593" y="839589"/>
                  </a:lnTo>
                  <a:lnTo>
                    <a:pt x="6554" y="795028"/>
                  </a:lnTo>
                  <a:lnTo>
                    <a:pt x="1655" y="749576"/>
                  </a:lnTo>
                  <a:lnTo>
                    <a:pt x="0" y="703326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39036" y="2544952"/>
              <a:ext cx="1476375" cy="1330960"/>
            </a:xfrm>
            <a:custGeom>
              <a:avLst/>
              <a:gdLst/>
              <a:ahLst/>
              <a:cxnLst/>
              <a:rect l="l" t="t" r="r" b="b"/>
              <a:pathLst>
                <a:path w="1476375" h="1330960">
                  <a:moveTo>
                    <a:pt x="485140" y="576961"/>
                  </a:moveTo>
                  <a:lnTo>
                    <a:pt x="422783" y="537591"/>
                  </a:lnTo>
                  <a:lnTo>
                    <a:pt x="353568" y="646938"/>
                  </a:lnTo>
                  <a:lnTo>
                    <a:pt x="47117" y="453263"/>
                  </a:lnTo>
                  <a:lnTo>
                    <a:pt x="0" y="527685"/>
                  </a:lnTo>
                  <a:lnTo>
                    <a:pt x="306451" y="721487"/>
                  </a:lnTo>
                  <a:lnTo>
                    <a:pt x="237490" y="830580"/>
                  </a:lnTo>
                  <a:lnTo>
                    <a:pt x="299847" y="870077"/>
                  </a:lnTo>
                  <a:lnTo>
                    <a:pt x="485140" y="576961"/>
                  </a:lnTo>
                  <a:close/>
                </a:path>
                <a:path w="1476375" h="1330960">
                  <a:moveTo>
                    <a:pt x="744728" y="1025398"/>
                  </a:moveTo>
                  <a:lnTo>
                    <a:pt x="448564" y="844931"/>
                  </a:lnTo>
                  <a:lnTo>
                    <a:pt x="410210" y="907923"/>
                  </a:lnTo>
                  <a:lnTo>
                    <a:pt x="520827" y="975360"/>
                  </a:lnTo>
                  <a:lnTo>
                    <a:pt x="332105" y="1284859"/>
                  </a:lnTo>
                  <a:lnTo>
                    <a:pt x="407289" y="1330706"/>
                  </a:lnTo>
                  <a:lnTo>
                    <a:pt x="596011" y="1021207"/>
                  </a:lnTo>
                  <a:lnTo>
                    <a:pt x="706247" y="1088390"/>
                  </a:lnTo>
                  <a:lnTo>
                    <a:pt x="744728" y="1025398"/>
                  </a:lnTo>
                  <a:close/>
                </a:path>
                <a:path w="1476375" h="1330960">
                  <a:moveTo>
                    <a:pt x="942594" y="430022"/>
                  </a:moveTo>
                  <a:lnTo>
                    <a:pt x="939292" y="356362"/>
                  </a:lnTo>
                  <a:lnTo>
                    <a:pt x="809879" y="362077"/>
                  </a:lnTo>
                  <a:lnTo>
                    <a:pt x="793623" y="0"/>
                  </a:lnTo>
                  <a:lnTo>
                    <a:pt x="705612" y="3937"/>
                  </a:lnTo>
                  <a:lnTo>
                    <a:pt x="721868" y="366141"/>
                  </a:lnTo>
                  <a:lnTo>
                    <a:pt x="592836" y="371856"/>
                  </a:lnTo>
                  <a:lnTo>
                    <a:pt x="596138" y="445643"/>
                  </a:lnTo>
                  <a:lnTo>
                    <a:pt x="942594" y="430022"/>
                  </a:lnTo>
                  <a:close/>
                </a:path>
                <a:path w="1476375" h="1330960">
                  <a:moveTo>
                    <a:pt x="1324229" y="1122299"/>
                  </a:moveTo>
                  <a:lnTo>
                    <a:pt x="1045083" y="890905"/>
                  </a:lnTo>
                  <a:lnTo>
                    <a:pt x="1127506" y="791464"/>
                  </a:lnTo>
                  <a:lnTo>
                    <a:pt x="1070737" y="744347"/>
                  </a:lnTo>
                  <a:lnTo>
                    <a:pt x="849376" y="1011301"/>
                  </a:lnTo>
                  <a:lnTo>
                    <a:pt x="906145" y="1058430"/>
                  </a:lnTo>
                  <a:lnTo>
                    <a:pt x="988822" y="958723"/>
                  </a:lnTo>
                  <a:lnTo>
                    <a:pt x="1267968" y="1190244"/>
                  </a:lnTo>
                  <a:lnTo>
                    <a:pt x="1324229" y="1122299"/>
                  </a:lnTo>
                  <a:close/>
                </a:path>
                <a:path w="1476375" h="1330960">
                  <a:moveTo>
                    <a:pt x="1476248" y="314071"/>
                  </a:moveTo>
                  <a:lnTo>
                    <a:pt x="1425321" y="242189"/>
                  </a:lnTo>
                  <a:lnTo>
                    <a:pt x="1129411" y="451866"/>
                  </a:lnTo>
                  <a:lnTo>
                    <a:pt x="1054735" y="346456"/>
                  </a:lnTo>
                  <a:lnTo>
                    <a:pt x="994537" y="389128"/>
                  </a:lnTo>
                  <a:lnTo>
                    <a:pt x="1195070" y="672084"/>
                  </a:lnTo>
                  <a:lnTo>
                    <a:pt x="1255268" y="629412"/>
                  </a:lnTo>
                  <a:lnTo>
                    <a:pt x="1180338" y="523748"/>
                  </a:lnTo>
                  <a:lnTo>
                    <a:pt x="1476248" y="3140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76400" y="2285999"/>
              <a:ext cx="1980564" cy="1828800"/>
            </a:xfrm>
            <a:custGeom>
              <a:avLst/>
              <a:gdLst/>
              <a:ahLst/>
              <a:cxnLst/>
              <a:rect l="l" t="t" r="r" b="b"/>
              <a:pathLst>
                <a:path w="1980564" h="1828800">
                  <a:moveTo>
                    <a:pt x="1980565" y="914400"/>
                  </a:moveTo>
                  <a:lnTo>
                    <a:pt x="1967992" y="776097"/>
                  </a:lnTo>
                  <a:lnTo>
                    <a:pt x="1959737" y="729996"/>
                  </a:lnTo>
                  <a:lnTo>
                    <a:pt x="1934845" y="645414"/>
                  </a:lnTo>
                  <a:lnTo>
                    <a:pt x="1918081" y="599313"/>
                  </a:lnTo>
                  <a:lnTo>
                    <a:pt x="1909826" y="580136"/>
                  </a:lnTo>
                  <a:lnTo>
                    <a:pt x="1909826" y="872109"/>
                  </a:lnTo>
                  <a:lnTo>
                    <a:pt x="1909826" y="956564"/>
                  </a:lnTo>
                  <a:lnTo>
                    <a:pt x="1905762" y="1002792"/>
                  </a:lnTo>
                  <a:lnTo>
                    <a:pt x="1897253" y="1045083"/>
                  </a:lnTo>
                  <a:lnTo>
                    <a:pt x="1888998" y="1083437"/>
                  </a:lnTo>
                  <a:lnTo>
                    <a:pt x="1880743" y="1125601"/>
                  </a:lnTo>
                  <a:lnTo>
                    <a:pt x="1868170" y="1168019"/>
                  </a:lnTo>
                  <a:lnTo>
                    <a:pt x="1818259" y="1283220"/>
                  </a:lnTo>
                  <a:lnTo>
                    <a:pt x="1776603" y="1352423"/>
                  </a:lnTo>
                  <a:lnTo>
                    <a:pt x="1726692" y="1421511"/>
                  </a:lnTo>
                  <a:lnTo>
                    <a:pt x="1639430" y="1513713"/>
                  </a:lnTo>
                  <a:lnTo>
                    <a:pt x="1539494" y="1594485"/>
                  </a:lnTo>
                  <a:lnTo>
                    <a:pt x="1464564" y="1640586"/>
                  </a:lnTo>
                  <a:lnTo>
                    <a:pt x="1389761" y="1678940"/>
                  </a:lnTo>
                  <a:lnTo>
                    <a:pt x="1264920" y="1725041"/>
                  </a:lnTo>
                  <a:lnTo>
                    <a:pt x="1219073" y="1736598"/>
                  </a:lnTo>
                  <a:lnTo>
                    <a:pt x="1173353" y="1744218"/>
                  </a:lnTo>
                  <a:lnTo>
                    <a:pt x="1131824" y="1751965"/>
                  </a:lnTo>
                  <a:lnTo>
                    <a:pt x="1085977" y="1759585"/>
                  </a:lnTo>
                  <a:lnTo>
                    <a:pt x="1036066" y="1763522"/>
                  </a:lnTo>
                  <a:lnTo>
                    <a:pt x="944499" y="1763522"/>
                  </a:lnTo>
                  <a:lnTo>
                    <a:pt x="894588" y="1759585"/>
                  </a:lnTo>
                  <a:lnTo>
                    <a:pt x="848868" y="1751965"/>
                  </a:lnTo>
                  <a:lnTo>
                    <a:pt x="807212" y="1744218"/>
                  </a:lnTo>
                  <a:lnTo>
                    <a:pt x="761365" y="1736598"/>
                  </a:lnTo>
                  <a:lnTo>
                    <a:pt x="715645" y="1725041"/>
                  </a:lnTo>
                  <a:lnTo>
                    <a:pt x="590804" y="1678940"/>
                  </a:lnTo>
                  <a:lnTo>
                    <a:pt x="516001" y="1640586"/>
                  </a:lnTo>
                  <a:lnTo>
                    <a:pt x="441071" y="1594485"/>
                  </a:lnTo>
                  <a:lnTo>
                    <a:pt x="341122" y="1513713"/>
                  </a:lnTo>
                  <a:lnTo>
                    <a:pt x="253873" y="1421511"/>
                  </a:lnTo>
                  <a:lnTo>
                    <a:pt x="203962" y="1352423"/>
                  </a:lnTo>
                  <a:lnTo>
                    <a:pt x="162306" y="1283220"/>
                  </a:lnTo>
                  <a:lnTo>
                    <a:pt x="112395" y="1168019"/>
                  </a:lnTo>
                  <a:lnTo>
                    <a:pt x="99822" y="1125601"/>
                  </a:lnTo>
                  <a:lnTo>
                    <a:pt x="91567" y="1083437"/>
                  </a:lnTo>
                  <a:lnTo>
                    <a:pt x="83312" y="1045083"/>
                  </a:lnTo>
                  <a:lnTo>
                    <a:pt x="74930" y="1002792"/>
                  </a:lnTo>
                  <a:lnTo>
                    <a:pt x="70739" y="956564"/>
                  </a:lnTo>
                  <a:lnTo>
                    <a:pt x="70739" y="872109"/>
                  </a:lnTo>
                  <a:lnTo>
                    <a:pt x="74930" y="826008"/>
                  </a:lnTo>
                  <a:lnTo>
                    <a:pt x="83312" y="783717"/>
                  </a:lnTo>
                  <a:lnTo>
                    <a:pt x="91567" y="745363"/>
                  </a:lnTo>
                  <a:lnTo>
                    <a:pt x="99822" y="703199"/>
                  </a:lnTo>
                  <a:lnTo>
                    <a:pt x="112395" y="660781"/>
                  </a:lnTo>
                  <a:lnTo>
                    <a:pt x="162306" y="545592"/>
                  </a:lnTo>
                  <a:lnTo>
                    <a:pt x="203962" y="476377"/>
                  </a:lnTo>
                  <a:lnTo>
                    <a:pt x="253873" y="407289"/>
                  </a:lnTo>
                  <a:lnTo>
                    <a:pt x="341122" y="315087"/>
                  </a:lnTo>
                  <a:lnTo>
                    <a:pt x="441071" y="234442"/>
                  </a:lnTo>
                  <a:lnTo>
                    <a:pt x="516001" y="188214"/>
                  </a:lnTo>
                  <a:lnTo>
                    <a:pt x="590804" y="149860"/>
                  </a:lnTo>
                  <a:lnTo>
                    <a:pt x="715645" y="103759"/>
                  </a:lnTo>
                  <a:lnTo>
                    <a:pt x="761365" y="92202"/>
                  </a:lnTo>
                  <a:lnTo>
                    <a:pt x="807212" y="84582"/>
                  </a:lnTo>
                  <a:lnTo>
                    <a:pt x="848868" y="76962"/>
                  </a:lnTo>
                  <a:lnTo>
                    <a:pt x="894588" y="69088"/>
                  </a:lnTo>
                  <a:lnTo>
                    <a:pt x="944499" y="65278"/>
                  </a:lnTo>
                  <a:lnTo>
                    <a:pt x="1036066" y="65278"/>
                  </a:lnTo>
                  <a:lnTo>
                    <a:pt x="1085977" y="69088"/>
                  </a:lnTo>
                  <a:lnTo>
                    <a:pt x="1131824" y="76962"/>
                  </a:lnTo>
                  <a:lnTo>
                    <a:pt x="1173353" y="84582"/>
                  </a:lnTo>
                  <a:lnTo>
                    <a:pt x="1219200" y="92202"/>
                  </a:lnTo>
                  <a:lnTo>
                    <a:pt x="1264920" y="103759"/>
                  </a:lnTo>
                  <a:lnTo>
                    <a:pt x="1389761" y="149860"/>
                  </a:lnTo>
                  <a:lnTo>
                    <a:pt x="1464564" y="188214"/>
                  </a:lnTo>
                  <a:lnTo>
                    <a:pt x="1539494" y="234442"/>
                  </a:lnTo>
                  <a:lnTo>
                    <a:pt x="1639430" y="315087"/>
                  </a:lnTo>
                  <a:lnTo>
                    <a:pt x="1726692" y="407289"/>
                  </a:lnTo>
                  <a:lnTo>
                    <a:pt x="1776603" y="476377"/>
                  </a:lnTo>
                  <a:lnTo>
                    <a:pt x="1818259" y="545592"/>
                  </a:lnTo>
                  <a:lnTo>
                    <a:pt x="1868170" y="660781"/>
                  </a:lnTo>
                  <a:lnTo>
                    <a:pt x="1880743" y="703199"/>
                  </a:lnTo>
                  <a:lnTo>
                    <a:pt x="1888998" y="745363"/>
                  </a:lnTo>
                  <a:lnTo>
                    <a:pt x="1897253" y="783717"/>
                  </a:lnTo>
                  <a:lnTo>
                    <a:pt x="1905762" y="826008"/>
                  </a:lnTo>
                  <a:lnTo>
                    <a:pt x="1909826" y="872109"/>
                  </a:lnTo>
                  <a:lnTo>
                    <a:pt x="1909826" y="580136"/>
                  </a:lnTo>
                  <a:lnTo>
                    <a:pt x="1880743" y="518668"/>
                  </a:lnTo>
                  <a:lnTo>
                    <a:pt x="1859915" y="480187"/>
                  </a:lnTo>
                  <a:lnTo>
                    <a:pt x="1810004" y="403479"/>
                  </a:lnTo>
                  <a:lnTo>
                    <a:pt x="1722628" y="299720"/>
                  </a:lnTo>
                  <a:lnTo>
                    <a:pt x="1655953" y="238252"/>
                  </a:lnTo>
                  <a:lnTo>
                    <a:pt x="1543685" y="157480"/>
                  </a:lnTo>
                  <a:lnTo>
                    <a:pt x="1460500" y="111506"/>
                  </a:lnTo>
                  <a:lnTo>
                    <a:pt x="1418844" y="92202"/>
                  </a:lnTo>
                  <a:lnTo>
                    <a:pt x="1373124" y="72898"/>
                  </a:lnTo>
                  <a:lnTo>
                    <a:pt x="1350391" y="65278"/>
                  </a:lnTo>
                  <a:lnTo>
                    <a:pt x="1281557" y="42164"/>
                  </a:lnTo>
                  <a:lnTo>
                    <a:pt x="1189990" y="19177"/>
                  </a:lnTo>
                  <a:lnTo>
                    <a:pt x="1140079" y="11557"/>
                  </a:lnTo>
                  <a:lnTo>
                    <a:pt x="990346" y="0"/>
                  </a:lnTo>
                  <a:lnTo>
                    <a:pt x="840613" y="11557"/>
                  </a:lnTo>
                  <a:lnTo>
                    <a:pt x="790702" y="19177"/>
                  </a:lnTo>
                  <a:lnTo>
                    <a:pt x="699135" y="42164"/>
                  </a:lnTo>
                  <a:lnTo>
                    <a:pt x="649224" y="57531"/>
                  </a:lnTo>
                  <a:lnTo>
                    <a:pt x="561721" y="92202"/>
                  </a:lnTo>
                  <a:lnTo>
                    <a:pt x="520065" y="111506"/>
                  </a:lnTo>
                  <a:lnTo>
                    <a:pt x="437007" y="157480"/>
                  </a:lnTo>
                  <a:lnTo>
                    <a:pt x="324612" y="238252"/>
                  </a:lnTo>
                  <a:lnTo>
                    <a:pt x="257937" y="299720"/>
                  </a:lnTo>
                  <a:lnTo>
                    <a:pt x="170561" y="403479"/>
                  </a:lnTo>
                  <a:lnTo>
                    <a:pt x="120650" y="480187"/>
                  </a:lnTo>
                  <a:lnTo>
                    <a:pt x="99822" y="518668"/>
                  </a:lnTo>
                  <a:lnTo>
                    <a:pt x="78994" y="560959"/>
                  </a:lnTo>
                  <a:lnTo>
                    <a:pt x="45720" y="645414"/>
                  </a:lnTo>
                  <a:lnTo>
                    <a:pt x="20828" y="729996"/>
                  </a:lnTo>
                  <a:lnTo>
                    <a:pt x="12573" y="776097"/>
                  </a:lnTo>
                  <a:lnTo>
                    <a:pt x="0" y="914400"/>
                  </a:lnTo>
                  <a:lnTo>
                    <a:pt x="12573" y="1052703"/>
                  </a:lnTo>
                  <a:lnTo>
                    <a:pt x="20828" y="1098804"/>
                  </a:lnTo>
                  <a:lnTo>
                    <a:pt x="45720" y="1183386"/>
                  </a:lnTo>
                  <a:lnTo>
                    <a:pt x="62484" y="1229487"/>
                  </a:lnTo>
                  <a:lnTo>
                    <a:pt x="99822" y="1310144"/>
                  </a:lnTo>
                  <a:lnTo>
                    <a:pt x="120650" y="1348613"/>
                  </a:lnTo>
                  <a:lnTo>
                    <a:pt x="170561" y="1425321"/>
                  </a:lnTo>
                  <a:lnTo>
                    <a:pt x="257937" y="1529080"/>
                  </a:lnTo>
                  <a:lnTo>
                    <a:pt x="324612" y="1590548"/>
                  </a:lnTo>
                  <a:lnTo>
                    <a:pt x="437007" y="1671320"/>
                  </a:lnTo>
                  <a:lnTo>
                    <a:pt x="520065" y="1717421"/>
                  </a:lnTo>
                  <a:lnTo>
                    <a:pt x="561721" y="1736598"/>
                  </a:lnTo>
                  <a:lnTo>
                    <a:pt x="607568" y="1755775"/>
                  </a:lnTo>
                  <a:lnTo>
                    <a:pt x="699135" y="1786509"/>
                  </a:lnTo>
                  <a:lnTo>
                    <a:pt x="790702" y="1809623"/>
                  </a:lnTo>
                  <a:lnTo>
                    <a:pt x="840613" y="1817243"/>
                  </a:lnTo>
                  <a:lnTo>
                    <a:pt x="990346" y="1828800"/>
                  </a:lnTo>
                  <a:lnTo>
                    <a:pt x="1140079" y="1817243"/>
                  </a:lnTo>
                  <a:lnTo>
                    <a:pt x="1189990" y="1809623"/>
                  </a:lnTo>
                  <a:lnTo>
                    <a:pt x="1281557" y="1786509"/>
                  </a:lnTo>
                  <a:lnTo>
                    <a:pt x="1331468" y="1771142"/>
                  </a:lnTo>
                  <a:lnTo>
                    <a:pt x="1418844" y="1736598"/>
                  </a:lnTo>
                  <a:lnTo>
                    <a:pt x="1460500" y="1717421"/>
                  </a:lnTo>
                  <a:lnTo>
                    <a:pt x="1543685" y="1671320"/>
                  </a:lnTo>
                  <a:lnTo>
                    <a:pt x="1655953" y="1590548"/>
                  </a:lnTo>
                  <a:lnTo>
                    <a:pt x="1722628" y="1529080"/>
                  </a:lnTo>
                  <a:lnTo>
                    <a:pt x="1810004" y="1425321"/>
                  </a:lnTo>
                  <a:lnTo>
                    <a:pt x="1859915" y="1348613"/>
                  </a:lnTo>
                  <a:lnTo>
                    <a:pt x="1880743" y="1310144"/>
                  </a:lnTo>
                  <a:lnTo>
                    <a:pt x="1901571" y="1267841"/>
                  </a:lnTo>
                  <a:lnTo>
                    <a:pt x="1934845" y="1183386"/>
                  </a:lnTo>
                  <a:lnTo>
                    <a:pt x="1959737" y="1098804"/>
                  </a:lnTo>
                  <a:lnTo>
                    <a:pt x="1967992" y="1052703"/>
                  </a:lnTo>
                  <a:lnTo>
                    <a:pt x="1980565" y="914400"/>
                  </a:lnTo>
                  <a:close/>
                </a:path>
              </a:pathLst>
            </a:custGeom>
            <a:solidFill>
              <a:srgbClr val="1F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62528" y="3170808"/>
              <a:ext cx="36830" cy="34290"/>
            </a:xfrm>
            <a:custGeom>
              <a:avLst/>
              <a:gdLst/>
              <a:ahLst/>
              <a:cxnLst/>
              <a:rect l="l" t="t" r="r" b="b"/>
              <a:pathLst>
                <a:path w="36830" h="34289">
                  <a:moveTo>
                    <a:pt x="20319" y="0"/>
                  </a:moveTo>
                  <a:lnTo>
                    <a:pt x="12191" y="3810"/>
                  </a:lnTo>
                  <a:lnTo>
                    <a:pt x="0" y="15112"/>
                  </a:lnTo>
                  <a:lnTo>
                    <a:pt x="4063" y="22605"/>
                  </a:lnTo>
                  <a:lnTo>
                    <a:pt x="12191" y="30099"/>
                  </a:lnTo>
                  <a:lnTo>
                    <a:pt x="20319" y="33908"/>
                  </a:lnTo>
                  <a:lnTo>
                    <a:pt x="28575" y="30099"/>
                  </a:lnTo>
                  <a:lnTo>
                    <a:pt x="36702" y="22605"/>
                  </a:lnTo>
                  <a:lnTo>
                    <a:pt x="36702" y="11302"/>
                  </a:lnTo>
                  <a:lnTo>
                    <a:pt x="28575" y="3810"/>
                  </a:lnTo>
                  <a:lnTo>
                    <a:pt x="20319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62528" y="3170808"/>
              <a:ext cx="36830" cy="34290"/>
            </a:xfrm>
            <a:custGeom>
              <a:avLst/>
              <a:gdLst/>
              <a:ahLst/>
              <a:cxnLst/>
              <a:rect l="l" t="t" r="r" b="b"/>
              <a:pathLst>
                <a:path w="36830" h="34289">
                  <a:moveTo>
                    <a:pt x="20319" y="33908"/>
                  </a:moveTo>
                  <a:lnTo>
                    <a:pt x="28575" y="30099"/>
                  </a:lnTo>
                  <a:lnTo>
                    <a:pt x="32638" y="26415"/>
                  </a:lnTo>
                  <a:lnTo>
                    <a:pt x="36702" y="22605"/>
                  </a:lnTo>
                  <a:lnTo>
                    <a:pt x="36702" y="11302"/>
                  </a:lnTo>
                  <a:lnTo>
                    <a:pt x="32638" y="7492"/>
                  </a:lnTo>
                  <a:lnTo>
                    <a:pt x="28575" y="3810"/>
                  </a:lnTo>
                  <a:lnTo>
                    <a:pt x="20319" y="0"/>
                  </a:lnTo>
                  <a:lnTo>
                    <a:pt x="12191" y="3810"/>
                  </a:lnTo>
                  <a:lnTo>
                    <a:pt x="8127" y="7492"/>
                  </a:lnTo>
                  <a:lnTo>
                    <a:pt x="4063" y="11302"/>
                  </a:lnTo>
                  <a:lnTo>
                    <a:pt x="0" y="15112"/>
                  </a:lnTo>
                  <a:lnTo>
                    <a:pt x="4063" y="22605"/>
                  </a:lnTo>
                  <a:lnTo>
                    <a:pt x="8127" y="26415"/>
                  </a:lnTo>
                  <a:lnTo>
                    <a:pt x="12191" y="30099"/>
                  </a:lnTo>
                  <a:lnTo>
                    <a:pt x="20319" y="33908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75611" y="3854958"/>
              <a:ext cx="16510" cy="15240"/>
            </a:xfrm>
            <a:custGeom>
              <a:avLst/>
              <a:gdLst/>
              <a:ahLst/>
              <a:cxnLst/>
              <a:rect l="l" t="t" r="r" b="b"/>
              <a:pathLst>
                <a:path w="16510" h="15239">
                  <a:moveTo>
                    <a:pt x="16509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8255" y="15240"/>
                  </a:lnTo>
                  <a:lnTo>
                    <a:pt x="16509" y="11430"/>
                  </a:lnTo>
                  <a:lnTo>
                    <a:pt x="16509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475611" y="3854958"/>
              <a:ext cx="16510" cy="15240"/>
            </a:xfrm>
            <a:custGeom>
              <a:avLst/>
              <a:gdLst/>
              <a:ahLst/>
              <a:cxnLst/>
              <a:rect l="l" t="t" r="r" b="b"/>
              <a:pathLst>
                <a:path w="16510" h="15239">
                  <a:moveTo>
                    <a:pt x="8255" y="0"/>
                  </a:moveTo>
                  <a:lnTo>
                    <a:pt x="16509" y="0"/>
                  </a:lnTo>
                  <a:lnTo>
                    <a:pt x="16509" y="11430"/>
                  </a:lnTo>
                  <a:lnTo>
                    <a:pt x="8255" y="15240"/>
                  </a:lnTo>
                  <a:lnTo>
                    <a:pt x="0" y="11430"/>
                  </a:lnTo>
                  <a:lnTo>
                    <a:pt x="0" y="0"/>
                  </a:lnTo>
                  <a:lnTo>
                    <a:pt x="8255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87473" y="3319907"/>
              <a:ext cx="20320" cy="15240"/>
            </a:xfrm>
            <a:custGeom>
              <a:avLst/>
              <a:gdLst/>
              <a:ahLst/>
              <a:cxnLst/>
              <a:rect l="l" t="t" r="r" b="b"/>
              <a:pathLst>
                <a:path w="20319" h="15239">
                  <a:moveTo>
                    <a:pt x="16128" y="0"/>
                  </a:moveTo>
                  <a:lnTo>
                    <a:pt x="3937" y="0"/>
                  </a:lnTo>
                  <a:lnTo>
                    <a:pt x="0" y="7619"/>
                  </a:lnTo>
                  <a:lnTo>
                    <a:pt x="8127" y="15239"/>
                  </a:lnTo>
                  <a:lnTo>
                    <a:pt x="16128" y="11429"/>
                  </a:lnTo>
                  <a:lnTo>
                    <a:pt x="20193" y="7619"/>
                  </a:lnTo>
                  <a:lnTo>
                    <a:pt x="16128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87473" y="3319907"/>
              <a:ext cx="20320" cy="15240"/>
            </a:xfrm>
            <a:custGeom>
              <a:avLst/>
              <a:gdLst/>
              <a:ahLst/>
              <a:cxnLst/>
              <a:rect l="l" t="t" r="r" b="b"/>
              <a:pathLst>
                <a:path w="20319" h="15239">
                  <a:moveTo>
                    <a:pt x="8127" y="0"/>
                  </a:moveTo>
                  <a:lnTo>
                    <a:pt x="16128" y="0"/>
                  </a:lnTo>
                  <a:lnTo>
                    <a:pt x="20193" y="7619"/>
                  </a:lnTo>
                  <a:lnTo>
                    <a:pt x="16128" y="11429"/>
                  </a:lnTo>
                  <a:lnTo>
                    <a:pt x="8127" y="15239"/>
                  </a:lnTo>
                  <a:lnTo>
                    <a:pt x="3937" y="11429"/>
                  </a:lnTo>
                  <a:lnTo>
                    <a:pt x="0" y="7619"/>
                  </a:lnTo>
                  <a:lnTo>
                    <a:pt x="3937" y="0"/>
                  </a:lnTo>
                  <a:lnTo>
                    <a:pt x="8127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436492" y="3301238"/>
              <a:ext cx="22225" cy="15240"/>
            </a:xfrm>
            <a:custGeom>
              <a:avLst/>
              <a:gdLst/>
              <a:ahLst/>
              <a:cxnLst/>
              <a:rect l="l" t="t" r="r" b="b"/>
              <a:pathLst>
                <a:path w="22225" h="15239">
                  <a:moveTo>
                    <a:pt x="17653" y="0"/>
                  </a:moveTo>
                  <a:lnTo>
                    <a:pt x="4445" y="0"/>
                  </a:lnTo>
                  <a:lnTo>
                    <a:pt x="0" y="7620"/>
                  </a:lnTo>
                  <a:lnTo>
                    <a:pt x="4445" y="11429"/>
                  </a:lnTo>
                  <a:lnTo>
                    <a:pt x="13208" y="15239"/>
                  </a:lnTo>
                  <a:lnTo>
                    <a:pt x="22098" y="7620"/>
                  </a:lnTo>
                  <a:lnTo>
                    <a:pt x="17653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436492" y="3301238"/>
              <a:ext cx="22225" cy="15240"/>
            </a:xfrm>
            <a:custGeom>
              <a:avLst/>
              <a:gdLst/>
              <a:ahLst/>
              <a:cxnLst/>
              <a:rect l="l" t="t" r="r" b="b"/>
              <a:pathLst>
                <a:path w="22225" h="15239">
                  <a:moveTo>
                    <a:pt x="13208" y="0"/>
                  </a:moveTo>
                  <a:lnTo>
                    <a:pt x="17653" y="0"/>
                  </a:lnTo>
                  <a:lnTo>
                    <a:pt x="22098" y="7620"/>
                  </a:lnTo>
                  <a:lnTo>
                    <a:pt x="17653" y="11429"/>
                  </a:lnTo>
                  <a:lnTo>
                    <a:pt x="13208" y="15239"/>
                  </a:lnTo>
                  <a:lnTo>
                    <a:pt x="4445" y="11429"/>
                  </a:lnTo>
                  <a:lnTo>
                    <a:pt x="0" y="7620"/>
                  </a:lnTo>
                  <a:lnTo>
                    <a:pt x="4445" y="0"/>
                  </a:lnTo>
                  <a:lnTo>
                    <a:pt x="13208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32252" y="3773677"/>
              <a:ext cx="17145" cy="15240"/>
            </a:xfrm>
            <a:custGeom>
              <a:avLst/>
              <a:gdLst/>
              <a:ahLst/>
              <a:cxnLst/>
              <a:rect l="l" t="t" r="r" b="b"/>
              <a:pathLst>
                <a:path w="17144" h="15239">
                  <a:moveTo>
                    <a:pt x="8381" y="0"/>
                  </a:moveTo>
                  <a:lnTo>
                    <a:pt x="0" y="3810"/>
                  </a:lnTo>
                  <a:lnTo>
                    <a:pt x="0" y="15240"/>
                  </a:lnTo>
                  <a:lnTo>
                    <a:pt x="16637" y="15240"/>
                  </a:lnTo>
                  <a:lnTo>
                    <a:pt x="16637" y="3810"/>
                  </a:lnTo>
                  <a:lnTo>
                    <a:pt x="8381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32252" y="3773677"/>
              <a:ext cx="17145" cy="15240"/>
            </a:xfrm>
            <a:custGeom>
              <a:avLst/>
              <a:gdLst/>
              <a:ahLst/>
              <a:cxnLst/>
              <a:rect l="l" t="t" r="r" b="b"/>
              <a:pathLst>
                <a:path w="17144" h="15239">
                  <a:moveTo>
                    <a:pt x="8381" y="0"/>
                  </a:moveTo>
                  <a:lnTo>
                    <a:pt x="16637" y="3810"/>
                  </a:lnTo>
                  <a:lnTo>
                    <a:pt x="16637" y="15240"/>
                  </a:lnTo>
                  <a:lnTo>
                    <a:pt x="0" y="15240"/>
                  </a:lnTo>
                  <a:lnTo>
                    <a:pt x="0" y="3810"/>
                  </a:lnTo>
                  <a:lnTo>
                    <a:pt x="8381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170047" y="2901569"/>
              <a:ext cx="38735" cy="30480"/>
            </a:xfrm>
            <a:custGeom>
              <a:avLst/>
              <a:gdLst/>
              <a:ahLst/>
              <a:cxnLst/>
              <a:rect l="l" t="t" r="r" b="b"/>
              <a:pathLst>
                <a:path w="38735" h="30480">
                  <a:moveTo>
                    <a:pt x="30098" y="0"/>
                  </a:moveTo>
                  <a:lnTo>
                    <a:pt x="12953" y="0"/>
                  </a:lnTo>
                  <a:lnTo>
                    <a:pt x="4317" y="3809"/>
                  </a:lnTo>
                  <a:lnTo>
                    <a:pt x="0" y="7619"/>
                  </a:lnTo>
                  <a:lnTo>
                    <a:pt x="0" y="19050"/>
                  </a:lnTo>
                  <a:lnTo>
                    <a:pt x="4317" y="26669"/>
                  </a:lnTo>
                  <a:lnTo>
                    <a:pt x="12953" y="30479"/>
                  </a:lnTo>
                  <a:lnTo>
                    <a:pt x="30098" y="30479"/>
                  </a:lnTo>
                  <a:lnTo>
                    <a:pt x="34416" y="26669"/>
                  </a:lnTo>
                  <a:lnTo>
                    <a:pt x="38607" y="19050"/>
                  </a:lnTo>
                  <a:lnTo>
                    <a:pt x="38607" y="7619"/>
                  </a:lnTo>
                  <a:lnTo>
                    <a:pt x="30098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170047" y="2901569"/>
              <a:ext cx="38735" cy="30480"/>
            </a:xfrm>
            <a:custGeom>
              <a:avLst/>
              <a:gdLst/>
              <a:ahLst/>
              <a:cxnLst/>
              <a:rect l="l" t="t" r="r" b="b"/>
              <a:pathLst>
                <a:path w="38735" h="30480">
                  <a:moveTo>
                    <a:pt x="21462" y="30479"/>
                  </a:moveTo>
                  <a:lnTo>
                    <a:pt x="30098" y="30479"/>
                  </a:lnTo>
                  <a:lnTo>
                    <a:pt x="34416" y="26669"/>
                  </a:lnTo>
                  <a:lnTo>
                    <a:pt x="38607" y="19050"/>
                  </a:lnTo>
                  <a:lnTo>
                    <a:pt x="38607" y="7619"/>
                  </a:lnTo>
                  <a:lnTo>
                    <a:pt x="34416" y="3809"/>
                  </a:lnTo>
                  <a:lnTo>
                    <a:pt x="30098" y="0"/>
                  </a:lnTo>
                  <a:lnTo>
                    <a:pt x="12953" y="0"/>
                  </a:lnTo>
                  <a:lnTo>
                    <a:pt x="4317" y="3809"/>
                  </a:lnTo>
                  <a:lnTo>
                    <a:pt x="0" y="7619"/>
                  </a:lnTo>
                  <a:lnTo>
                    <a:pt x="0" y="19050"/>
                  </a:lnTo>
                  <a:lnTo>
                    <a:pt x="4317" y="26669"/>
                  </a:lnTo>
                  <a:lnTo>
                    <a:pt x="12953" y="30479"/>
                  </a:lnTo>
                  <a:lnTo>
                    <a:pt x="21462" y="30479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828416" y="2625597"/>
              <a:ext cx="38735" cy="30480"/>
            </a:xfrm>
            <a:custGeom>
              <a:avLst/>
              <a:gdLst/>
              <a:ahLst/>
              <a:cxnLst/>
              <a:rect l="l" t="t" r="r" b="b"/>
              <a:pathLst>
                <a:path w="38735" h="30480">
                  <a:moveTo>
                    <a:pt x="25653" y="0"/>
                  </a:moveTo>
                  <a:lnTo>
                    <a:pt x="12826" y="0"/>
                  </a:lnTo>
                  <a:lnTo>
                    <a:pt x="4190" y="3810"/>
                  </a:lnTo>
                  <a:lnTo>
                    <a:pt x="0" y="7619"/>
                  </a:lnTo>
                  <a:lnTo>
                    <a:pt x="0" y="19050"/>
                  </a:lnTo>
                  <a:lnTo>
                    <a:pt x="4190" y="26669"/>
                  </a:lnTo>
                  <a:lnTo>
                    <a:pt x="12826" y="30479"/>
                  </a:lnTo>
                  <a:lnTo>
                    <a:pt x="25653" y="30479"/>
                  </a:lnTo>
                  <a:lnTo>
                    <a:pt x="34289" y="26669"/>
                  </a:lnTo>
                  <a:lnTo>
                    <a:pt x="38481" y="19050"/>
                  </a:lnTo>
                  <a:lnTo>
                    <a:pt x="38481" y="7619"/>
                  </a:lnTo>
                  <a:lnTo>
                    <a:pt x="34289" y="3810"/>
                  </a:lnTo>
                  <a:lnTo>
                    <a:pt x="25653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28416" y="2625597"/>
              <a:ext cx="38735" cy="30480"/>
            </a:xfrm>
            <a:custGeom>
              <a:avLst/>
              <a:gdLst/>
              <a:ahLst/>
              <a:cxnLst/>
              <a:rect l="l" t="t" r="r" b="b"/>
              <a:pathLst>
                <a:path w="38735" h="30480">
                  <a:moveTo>
                    <a:pt x="17144" y="30479"/>
                  </a:moveTo>
                  <a:lnTo>
                    <a:pt x="25653" y="30479"/>
                  </a:lnTo>
                  <a:lnTo>
                    <a:pt x="34289" y="26669"/>
                  </a:lnTo>
                  <a:lnTo>
                    <a:pt x="38481" y="19050"/>
                  </a:lnTo>
                  <a:lnTo>
                    <a:pt x="38481" y="7619"/>
                  </a:lnTo>
                  <a:lnTo>
                    <a:pt x="34289" y="3810"/>
                  </a:lnTo>
                  <a:lnTo>
                    <a:pt x="25653" y="0"/>
                  </a:lnTo>
                  <a:lnTo>
                    <a:pt x="12826" y="0"/>
                  </a:lnTo>
                  <a:lnTo>
                    <a:pt x="4190" y="3810"/>
                  </a:lnTo>
                  <a:lnTo>
                    <a:pt x="0" y="7619"/>
                  </a:lnTo>
                  <a:lnTo>
                    <a:pt x="0" y="19050"/>
                  </a:lnTo>
                  <a:lnTo>
                    <a:pt x="4190" y="26669"/>
                  </a:lnTo>
                  <a:lnTo>
                    <a:pt x="12826" y="30479"/>
                  </a:lnTo>
                  <a:lnTo>
                    <a:pt x="17144" y="30479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12848" y="3074288"/>
              <a:ext cx="36830" cy="30480"/>
            </a:xfrm>
            <a:custGeom>
              <a:avLst/>
              <a:gdLst/>
              <a:ahLst/>
              <a:cxnLst/>
              <a:rect l="l" t="t" r="r" b="b"/>
              <a:pathLst>
                <a:path w="36830" h="30480">
                  <a:moveTo>
                    <a:pt x="24510" y="0"/>
                  </a:moveTo>
                  <a:lnTo>
                    <a:pt x="12318" y="0"/>
                  </a:lnTo>
                  <a:lnTo>
                    <a:pt x="4190" y="3810"/>
                  </a:lnTo>
                  <a:lnTo>
                    <a:pt x="0" y="7620"/>
                  </a:lnTo>
                  <a:lnTo>
                    <a:pt x="0" y="19050"/>
                  </a:lnTo>
                  <a:lnTo>
                    <a:pt x="4190" y="26670"/>
                  </a:lnTo>
                  <a:lnTo>
                    <a:pt x="12318" y="30480"/>
                  </a:lnTo>
                  <a:lnTo>
                    <a:pt x="24510" y="30480"/>
                  </a:lnTo>
                  <a:lnTo>
                    <a:pt x="32638" y="26670"/>
                  </a:lnTo>
                  <a:lnTo>
                    <a:pt x="36829" y="19050"/>
                  </a:lnTo>
                  <a:lnTo>
                    <a:pt x="36829" y="7620"/>
                  </a:lnTo>
                  <a:lnTo>
                    <a:pt x="32638" y="3810"/>
                  </a:lnTo>
                  <a:lnTo>
                    <a:pt x="24510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12848" y="3074288"/>
              <a:ext cx="36830" cy="30480"/>
            </a:xfrm>
            <a:custGeom>
              <a:avLst/>
              <a:gdLst/>
              <a:ahLst/>
              <a:cxnLst/>
              <a:rect l="l" t="t" r="r" b="b"/>
              <a:pathLst>
                <a:path w="36830" h="30480">
                  <a:moveTo>
                    <a:pt x="20446" y="30480"/>
                  </a:moveTo>
                  <a:lnTo>
                    <a:pt x="24510" y="30480"/>
                  </a:lnTo>
                  <a:lnTo>
                    <a:pt x="32638" y="26670"/>
                  </a:lnTo>
                  <a:lnTo>
                    <a:pt x="36829" y="19050"/>
                  </a:lnTo>
                  <a:lnTo>
                    <a:pt x="36829" y="7620"/>
                  </a:lnTo>
                  <a:lnTo>
                    <a:pt x="32638" y="3810"/>
                  </a:lnTo>
                  <a:lnTo>
                    <a:pt x="24510" y="0"/>
                  </a:lnTo>
                  <a:lnTo>
                    <a:pt x="12318" y="0"/>
                  </a:lnTo>
                  <a:lnTo>
                    <a:pt x="4190" y="3810"/>
                  </a:lnTo>
                  <a:lnTo>
                    <a:pt x="0" y="7620"/>
                  </a:lnTo>
                  <a:lnTo>
                    <a:pt x="0" y="19050"/>
                  </a:lnTo>
                  <a:lnTo>
                    <a:pt x="4190" y="26670"/>
                  </a:lnTo>
                  <a:lnTo>
                    <a:pt x="12318" y="30480"/>
                  </a:lnTo>
                  <a:lnTo>
                    <a:pt x="20446" y="3048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53768" y="3507866"/>
              <a:ext cx="38735" cy="32384"/>
            </a:xfrm>
            <a:custGeom>
              <a:avLst/>
              <a:gdLst/>
              <a:ahLst/>
              <a:cxnLst/>
              <a:rect l="l" t="t" r="r" b="b"/>
              <a:pathLst>
                <a:path w="38735" h="32385">
                  <a:moveTo>
                    <a:pt x="30099" y="0"/>
                  </a:moveTo>
                  <a:lnTo>
                    <a:pt x="12954" y="0"/>
                  </a:lnTo>
                  <a:lnTo>
                    <a:pt x="4318" y="3937"/>
                  </a:lnTo>
                  <a:lnTo>
                    <a:pt x="0" y="8000"/>
                  </a:lnTo>
                  <a:lnTo>
                    <a:pt x="0" y="24003"/>
                  </a:lnTo>
                  <a:lnTo>
                    <a:pt x="4318" y="28067"/>
                  </a:lnTo>
                  <a:lnTo>
                    <a:pt x="12954" y="32131"/>
                  </a:lnTo>
                  <a:lnTo>
                    <a:pt x="30099" y="32131"/>
                  </a:lnTo>
                  <a:lnTo>
                    <a:pt x="38607" y="24003"/>
                  </a:lnTo>
                  <a:lnTo>
                    <a:pt x="38607" y="8000"/>
                  </a:lnTo>
                  <a:lnTo>
                    <a:pt x="30099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53768" y="3507866"/>
              <a:ext cx="38735" cy="32384"/>
            </a:xfrm>
            <a:custGeom>
              <a:avLst/>
              <a:gdLst/>
              <a:ahLst/>
              <a:cxnLst/>
              <a:rect l="l" t="t" r="r" b="b"/>
              <a:pathLst>
                <a:path w="38735" h="32385">
                  <a:moveTo>
                    <a:pt x="21462" y="32131"/>
                  </a:moveTo>
                  <a:lnTo>
                    <a:pt x="30099" y="32131"/>
                  </a:lnTo>
                  <a:lnTo>
                    <a:pt x="34417" y="28067"/>
                  </a:lnTo>
                  <a:lnTo>
                    <a:pt x="38607" y="24003"/>
                  </a:lnTo>
                  <a:lnTo>
                    <a:pt x="38607" y="8000"/>
                  </a:lnTo>
                  <a:lnTo>
                    <a:pt x="34417" y="3937"/>
                  </a:lnTo>
                  <a:lnTo>
                    <a:pt x="30099" y="0"/>
                  </a:lnTo>
                  <a:lnTo>
                    <a:pt x="12954" y="0"/>
                  </a:lnTo>
                  <a:lnTo>
                    <a:pt x="4318" y="3937"/>
                  </a:lnTo>
                  <a:lnTo>
                    <a:pt x="0" y="8000"/>
                  </a:lnTo>
                  <a:lnTo>
                    <a:pt x="0" y="24003"/>
                  </a:lnTo>
                  <a:lnTo>
                    <a:pt x="4318" y="28067"/>
                  </a:lnTo>
                  <a:lnTo>
                    <a:pt x="12954" y="32131"/>
                  </a:lnTo>
                  <a:lnTo>
                    <a:pt x="21462" y="32131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97605" y="3511214"/>
              <a:ext cx="137794" cy="11514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02077" y="3490892"/>
              <a:ext cx="141465" cy="115145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22398" y="3033693"/>
              <a:ext cx="141465" cy="115144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36445" y="2818682"/>
              <a:ext cx="139636" cy="115144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51758" y="3153961"/>
              <a:ext cx="141465" cy="115145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81350" y="3868465"/>
              <a:ext cx="141465" cy="11514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73019" y="2581615"/>
              <a:ext cx="141465" cy="113451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72931" y="2818701"/>
              <a:ext cx="82168" cy="65912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19439" y="3611181"/>
              <a:ext cx="78486" cy="64135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902650" y="3191319"/>
              <a:ext cx="82168" cy="6921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823146" y="2996501"/>
              <a:ext cx="82168" cy="64135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780855" y="3391090"/>
              <a:ext cx="82168" cy="65786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060128" y="2700210"/>
              <a:ext cx="82168" cy="64135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2833877" y="3665347"/>
              <a:ext cx="40640" cy="32384"/>
            </a:xfrm>
            <a:custGeom>
              <a:avLst/>
              <a:gdLst/>
              <a:ahLst/>
              <a:cxnLst/>
              <a:rect l="l" t="t" r="r" b="b"/>
              <a:pathLst>
                <a:path w="40639" h="32385">
                  <a:moveTo>
                    <a:pt x="28321" y="0"/>
                  </a:moveTo>
                  <a:lnTo>
                    <a:pt x="12065" y="0"/>
                  </a:lnTo>
                  <a:lnTo>
                    <a:pt x="8128" y="3936"/>
                  </a:lnTo>
                  <a:lnTo>
                    <a:pt x="3937" y="11937"/>
                  </a:lnTo>
                  <a:lnTo>
                    <a:pt x="0" y="16001"/>
                  </a:lnTo>
                  <a:lnTo>
                    <a:pt x="3937" y="24129"/>
                  </a:lnTo>
                  <a:lnTo>
                    <a:pt x="12065" y="32130"/>
                  </a:lnTo>
                  <a:lnTo>
                    <a:pt x="28321" y="32130"/>
                  </a:lnTo>
                  <a:lnTo>
                    <a:pt x="36449" y="24129"/>
                  </a:lnTo>
                  <a:lnTo>
                    <a:pt x="40386" y="16001"/>
                  </a:lnTo>
                  <a:lnTo>
                    <a:pt x="36449" y="11937"/>
                  </a:lnTo>
                  <a:lnTo>
                    <a:pt x="32258" y="3936"/>
                  </a:lnTo>
                  <a:lnTo>
                    <a:pt x="28321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833877" y="3665347"/>
              <a:ext cx="40640" cy="32384"/>
            </a:xfrm>
            <a:custGeom>
              <a:avLst/>
              <a:gdLst/>
              <a:ahLst/>
              <a:cxnLst/>
              <a:rect l="l" t="t" r="r" b="b"/>
              <a:pathLst>
                <a:path w="40639" h="32385">
                  <a:moveTo>
                    <a:pt x="20193" y="32130"/>
                  </a:moveTo>
                  <a:lnTo>
                    <a:pt x="28321" y="32130"/>
                  </a:lnTo>
                  <a:lnTo>
                    <a:pt x="32258" y="28066"/>
                  </a:lnTo>
                  <a:lnTo>
                    <a:pt x="36449" y="24129"/>
                  </a:lnTo>
                  <a:lnTo>
                    <a:pt x="40386" y="16001"/>
                  </a:lnTo>
                  <a:lnTo>
                    <a:pt x="36449" y="11937"/>
                  </a:lnTo>
                  <a:lnTo>
                    <a:pt x="32258" y="3936"/>
                  </a:lnTo>
                  <a:lnTo>
                    <a:pt x="28321" y="0"/>
                  </a:lnTo>
                  <a:lnTo>
                    <a:pt x="12065" y="0"/>
                  </a:lnTo>
                  <a:lnTo>
                    <a:pt x="8128" y="3936"/>
                  </a:lnTo>
                  <a:lnTo>
                    <a:pt x="3937" y="11937"/>
                  </a:lnTo>
                  <a:lnTo>
                    <a:pt x="0" y="16001"/>
                  </a:lnTo>
                  <a:lnTo>
                    <a:pt x="3937" y="24129"/>
                  </a:lnTo>
                  <a:lnTo>
                    <a:pt x="8128" y="28066"/>
                  </a:lnTo>
                  <a:lnTo>
                    <a:pt x="12065" y="32130"/>
                  </a:lnTo>
                  <a:lnTo>
                    <a:pt x="20193" y="3213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1885950" y="4254500"/>
            <a:ext cx="1485900" cy="1784350"/>
            <a:chOff x="1885950" y="4254500"/>
            <a:chExt cx="1485900" cy="1784350"/>
          </a:xfrm>
        </p:grpSpPr>
        <p:sp>
          <p:nvSpPr>
            <p:cNvPr id="43" name="object 43"/>
            <p:cNvSpPr/>
            <p:nvPr/>
          </p:nvSpPr>
          <p:spPr>
            <a:xfrm>
              <a:off x="1905000" y="4800600"/>
              <a:ext cx="1447800" cy="1219200"/>
            </a:xfrm>
            <a:custGeom>
              <a:avLst/>
              <a:gdLst/>
              <a:ahLst/>
              <a:cxnLst/>
              <a:rect l="l" t="t" r="r" b="b"/>
              <a:pathLst>
                <a:path w="1447800" h="1219200">
                  <a:moveTo>
                    <a:pt x="228600" y="1219200"/>
                  </a:moveTo>
                  <a:lnTo>
                    <a:pt x="1219200" y="1219200"/>
                  </a:lnTo>
                  <a:lnTo>
                    <a:pt x="1219200" y="0"/>
                  </a:lnTo>
                  <a:lnTo>
                    <a:pt x="228600" y="0"/>
                  </a:lnTo>
                  <a:lnTo>
                    <a:pt x="228600" y="1219200"/>
                  </a:lnTo>
                  <a:close/>
                </a:path>
                <a:path w="1447800" h="1219200">
                  <a:moveTo>
                    <a:pt x="0" y="1219200"/>
                  </a:moveTo>
                  <a:lnTo>
                    <a:pt x="1447800" y="1219200"/>
                  </a:lnTo>
                  <a:lnTo>
                    <a:pt x="1447800" y="0"/>
                  </a:lnTo>
                  <a:lnTo>
                    <a:pt x="0" y="0"/>
                  </a:lnTo>
                  <a:lnTo>
                    <a:pt x="0" y="121920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360612" y="4966271"/>
              <a:ext cx="82168" cy="64135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817812" y="5027612"/>
              <a:ext cx="82168" cy="64135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360612" y="5256212"/>
              <a:ext cx="82168" cy="6413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817812" y="5423471"/>
              <a:ext cx="82168" cy="64134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589212" y="5637212"/>
              <a:ext cx="82168" cy="64134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589212" y="5194871"/>
              <a:ext cx="82168" cy="64135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284412" y="5561012"/>
              <a:ext cx="82168" cy="6413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814383" y="5713412"/>
              <a:ext cx="82168" cy="64134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513012" y="5484812"/>
              <a:ext cx="82168" cy="64134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2514600" y="42672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381000" y="266700"/>
                  </a:moveTo>
                  <a:lnTo>
                    <a:pt x="190500" y="457200"/>
                  </a:lnTo>
                  <a:lnTo>
                    <a:pt x="0" y="266700"/>
                  </a:lnTo>
                  <a:lnTo>
                    <a:pt x="95250" y="2667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266700"/>
                  </a:lnTo>
                  <a:lnTo>
                    <a:pt x="381000" y="26670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21336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514602"/>
            <a:ext cx="6152515" cy="3293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BEHAVIOUR</a:t>
            </a:r>
            <a:r>
              <a:rPr sz="2800" b="1" spc="-7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40" dirty="0">
                <a:solidFill>
                  <a:srgbClr val="D25200"/>
                </a:solidFill>
                <a:latin typeface="Arial"/>
                <a:cs typeface="Arial"/>
              </a:rPr>
              <a:t>OF</a:t>
            </a:r>
            <a:r>
              <a:rPr sz="2800" b="1" spc="-10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D25200"/>
                </a:solidFill>
                <a:latin typeface="Arial"/>
                <a:cs typeface="Arial"/>
              </a:rPr>
              <a:t>CFT</a:t>
            </a:r>
            <a:r>
              <a:rPr sz="2800" b="1" spc="-9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Arial"/>
              <a:cs typeface="Arial"/>
            </a:endParaRPr>
          </a:p>
          <a:p>
            <a:pPr marL="503555" algn="ctr">
              <a:lnSpc>
                <a:spcPct val="100000"/>
              </a:lnSpc>
            </a:pPr>
            <a:r>
              <a:rPr sz="32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CONFINEMENT</a:t>
            </a:r>
            <a:endParaRPr sz="3200">
              <a:latin typeface="Times New Roman"/>
              <a:cs typeface="Times New Roman"/>
            </a:endParaRPr>
          </a:p>
          <a:p>
            <a:pPr marL="844550" marR="5080">
              <a:lnSpc>
                <a:spcPct val="102899"/>
              </a:lnSpc>
              <a:spcBef>
                <a:spcPts val="15"/>
              </a:spcBef>
            </a:pPr>
            <a:r>
              <a:rPr sz="28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Confinement</a:t>
            </a:r>
            <a:r>
              <a:rPr sz="2800" b="1" spc="1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from</a:t>
            </a:r>
            <a:r>
              <a:rPr sz="28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steel shell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can </a:t>
            </a:r>
            <a:r>
              <a:rPr sz="2800" spc="-25" dirty="0">
                <a:latin typeface="Times New Roman"/>
                <a:cs typeface="Times New Roman"/>
              </a:rPr>
              <a:t> increase </a:t>
            </a:r>
            <a:r>
              <a:rPr sz="2800" spc="-35" dirty="0">
                <a:latin typeface="Times New Roman"/>
                <a:cs typeface="Times New Roman"/>
              </a:rPr>
              <a:t>effective </a:t>
            </a:r>
            <a:r>
              <a:rPr sz="2800" spc="-25" dirty="0">
                <a:latin typeface="Times New Roman"/>
                <a:cs typeface="Times New Roman"/>
              </a:rPr>
              <a:t>strength </a:t>
            </a:r>
            <a:r>
              <a:rPr sz="2800" spc="-15" dirty="0">
                <a:latin typeface="Times New Roman"/>
                <a:cs typeface="Times New Roman"/>
              </a:rPr>
              <a:t>of </a:t>
            </a:r>
            <a:r>
              <a:rPr sz="2800" spc="-25" dirty="0">
                <a:latin typeface="Times New Roman"/>
                <a:cs typeface="Times New Roman"/>
              </a:rPr>
              <a:t>concrete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However,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stiffness reduced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by</a:t>
            </a:r>
            <a:endParaRPr sz="2800">
              <a:latin typeface="Times New Roman"/>
              <a:cs typeface="Times New Roman"/>
            </a:endParaRPr>
          </a:p>
          <a:p>
            <a:pPr marL="844550">
              <a:lnSpc>
                <a:spcPct val="100000"/>
              </a:lnSpc>
              <a:spcBef>
                <a:spcPts val="110"/>
              </a:spcBef>
            </a:pPr>
            <a:r>
              <a:rPr sz="2800" spc="-30" dirty="0">
                <a:latin typeface="Times New Roman"/>
                <a:cs typeface="Times New Roman"/>
              </a:rPr>
              <a:t>micro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cracking.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086600" y="3643376"/>
            <a:ext cx="2597150" cy="1555750"/>
            <a:chOff x="7086600" y="3643376"/>
            <a:chExt cx="2597150" cy="1555750"/>
          </a:xfrm>
        </p:grpSpPr>
        <p:sp>
          <p:nvSpPr>
            <p:cNvPr id="6" name="object 6"/>
            <p:cNvSpPr/>
            <p:nvPr/>
          </p:nvSpPr>
          <p:spPr>
            <a:xfrm>
              <a:off x="7772400" y="4191000"/>
              <a:ext cx="1447800" cy="533400"/>
            </a:xfrm>
            <a:custGeom>
              <a:avLst/>
              <a:gdLst/>
              <a:ahLst/>
              <a:cxnLst/>
              <a:rect l="l" t="t" r="r" b="b"/>
              <a:pathLst>
                <a:path w="1447800" h="533400">
                  <a:moveTo>
                    <a:pt x="0" y="133350"/>
                  </a:moveTo>
                  <a:lnTo>
                    <a:pt x="133350" y="0"/>
                  </a:lnTo>
                  <a:lnTo>
                    <a:pt x="1447800" y="0"/>
                  </a:lnTo>
                  <a:lnTo>
                    <a:pt x="1447800" y="400050"/>
                  </a:lnTo>
                  <a:lnTo>
                    <a:pt x="1314450" y="533400"/>
                  </a:lnTo>
                  <a:lnTo>
                    <a:pt x="0" y="533400"/>
                  </a:lnTo>
                  <a:lnTo>
                    <a:pt x="0" y="133350"/>
                  </a:lnTo>
                  <a:close/>
                </a:path>
                <a:path w="1447800" h="533400">
                  <a:moveTo>
                    <a:pt x="0" y="133350"/>
                  </a:moveTo>
                  <a:lnTo>
                    <a:pt x="1314450" y="133350"/>
                  </a:lnTo>
                  <a:lnTo>
                    <a:pt x="1447800" y="0"/>
                  </a:lnTo>
                </a:path>
                <a:path w="1447800" h="533400">
                  <a:moveTo>
                    <a:pt x="1314450" y="133350"/>
                  </a:moveTo>
                  <a:lnTo>
                    <a:pt x="1314450" y="5334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86600" y="3643375"/>
              <a:ext cx="2597150" cy="1555750"/>
            </a:xfrm>
            <a:custGeom>
              <a:avLst/>
              <a:gdLst/>
              <a:ahLst/>
              <a:cxnLst/>
              <a:rect l="l" t="t" r="r" b="b"/>
              <a:pathLst>
                <a:path w="2597150" h="1555750">
                  <a:moveTo>
                    <a:pt x="762127" y="625348"/>
                  </a:moveTo>
                  <a:lnTo>
                    <a:pt x="548640" y="500253"/>
                  </a:lnTo>
                  <a:lnTo>
                    <a:pt x="537908" y="496557"/>
                  </a:lnTo>
                  <a:lnTo>
                    <a:pt x="526986" y="497243"/>
                  </a:lnTo>
                  <a:lnTo>
                    <a:pt x="517093" y="501967"/>
                  </a:lnTo>
                  <a:lnTo>
                    <a:pt x="509524" y="510413"/>
                  </a:lnTo>
                  <a:lnTo>
                    <a:pt x="505815" y="521208"/>
                  </a:lnTo>
                  <a:lnTo>
                    <a:pt x="506501" y="532168"/>
                  </a:lnTo>
                  <a:lnTo>
                    <a:pt x="511238" y="542036"/>
                  </a:lnTo>
                  <a:lnTo>
                    <a:pt x="519684" y="549529"/>
                  </a:lnTo>
                  <a:lnTo>
                    <a:pt x="599859" y="596557"/>
                  </a:lnTo>
                  <a:lnTo>
                    <a:pt x="0" y="595249"/>
                  </a:lnTo>
                  <a:lnTo>
                    <a:pt x="0" y="652399"/>
                  </a:lnTo>
                  <a:lnTo>
                    <a:pt x="599655" y="653707"/>
                  </a:lnTo>
                  <a:lnTo>
                    <a:pt x="519430" y="700278"/>
                  </a:lnTo>
                  <a:lnTo>
                    <a:pt x="510908" y="707783"/>
                  </a:lnTo>
                  <a:lnTo>
                    <a:pt x="506120" y="717638"/>
                  </a:lnTo>
                  <a:lnTo>
                    <a:pt x="505383" y="728560"/>
                  </a:lnTo>
                  <a:lnTo>
                    <a:pt x="509016" y="739267"/>
                  </a:lnTo>
                  <a:lnTo>
                    <a:pt x="516572" y="747788"/>
                  </a:lnTo>
                  <a:lnTo>
                    <a:pt x="526427" y="752576"/>
                  </a:lnTo>
                  <a:lnTo>
                    <a:pt x="537349" y="753313"/>
                  </a:lnTo>
                  <a:lnTo>
                    <a:pt x="548132" y="749681"/>
                  </a:lnTo>
                  <a:lnTo>
                    <a:pt x="712939" y="653923"/>
                  </a:lnTo>
                  <a:lnTo>
                    <a:pt x="762127" y="625348"/>
                  </a:lnTo>
                  <a:close/>
                </a:path>
                <a:path w="2597150" h="1555750">
                  <a:moveTo>
                    <a:pt x="1143127" y="852297"/>
                  </a:moveTo>
                  <a:lnTo>
                    <a:pt x="909320" y="933450"/>
                  </a:lnTo>
                  <a:lnTo>
                    <a:pt x="899502" y="939241"/>
                  </a:lnTo>
                  <a:lnTo>
                    <a:pt x="892911" y="948016"/>
                  </a:lnTo>
                  <a:lnTo>
                    <a:pt x="890117" y="958621"/>
                  </a:lnTo>
                  <a:lnTo>
                    <a:pt x="891667" y="969899"/>
                  </a:lnTo>
                  <a:lnTo>
                    <a:pt x="897445" y="979639"/>
                  </a:lnTo>
                  <a:lnTo>
                    <a:pt x="906208" y="986193"/>
                  </a:lnTo>
                  <a:lnTo>
                    <a:pt x="916774" y="988974"/>
                  </a:lnTo>
                  <a:lnTo>
                    <a:pt x="927989" y="987425"/>
                  </a:lnTo>
                  <a:lnTo>
                    <a:pt x="1015707" y="957021"/>
                  </a:lnTo>
                  <a:lnTo>
                    <a:pt x="664083" y="1367282"/>
                  </a:lnTo>
                  <a:lnTo>
                    <a:pt x="707517" y="1404366"/>
                  </a:lnTo>
                  <a:lnTo>
                    <a:pt x="1059078" y="994270"/>
                  </a:lnTo>
                  <a:lnTo>
                    <a:pt x="1042416" y="1085469"/>
                  </a:lnTo>
                  <a:lnTo>
                    <a:pt x="1042644" y="1096873"/>
                  </a:lnTo>
                  <a:lnTo>
                    <a:pt x="1047051" y="1106919"/>
                  </a:lnTo>
                  <a:lnTo>
                    <a:pt x="1054874" y="1114564"/>
                  </a:lnTo>
                  <a:lnTo>
                    <a:pt x="1065403" y="1118743"/>
                  </a:lnTo>
                  <a:lnTo>
                    <a:pt x="1076718" y="1118514"/>
                  </a:lnTo>
                  <a:lnTo>
                    <a:pt x="1086751" y="1114120"/>
                  </a:lnTo>
                  <a:lnTo>
                    <a:pt x="1094422" y="1106284"/>
                  </a:lnTo>
                  <a:lnTo>
                    <a:pt x="1098677" y="1095756"/>
                  </a:lnTo>
                  <a:lnTo>
                    <a:pt x="1138643" y="876808"/>
                  </a:lnTo>
                  <a:lnTo>
                    <a:pt x="1143127" y="852297"/>
                  </a:lnTo>
                  <a:close/>
                </a:path>
                <a:path w="2597150" h="1555750">
                  <a:moveTo>
                    <a:pt x="1600200" y="433324"/>
                  </a:moveTo>
                  <a:lnTo>
                    <a:pt x="1504950" y="433324"/>
                  </a:lnTo>
                  <a:lnTo>
                    <a:pt x="1504950" y="90424"/>
                  </a:lnTo>
                  <a:lnTo>
                    <a:pt x="1314450" y="90424"/>
                  </a:lnTo>
                  <a:lnTo>
                    <a:pt x="1314450" y="433324"/>
                  </a:lnTo>
                  <a:lnTo>
                    <a:pt x="1219200" y="433324"/>
                  </a:lnTo>
                  <a:lnTo>
                    <a:pt x="1409700" y="623824"/>
                  </a:lnTo>
                  <a:lnTo>
                    <a:pt x="1600200" y="433324"/>
                  </a:lnTo>
                  <a:close/>
                </a:path>
                <a:path w="2597150" h="1555750">
                  <a:moveTo>
                    <a:pt x="1856486" y="1231138"/>
                  </a:moveTo>
                  <a:lnTo>
                    <a:pt x="1597914" y="1036955"/>
                  </a:lnTo>
                  <a:lnTo>
                    <a:pt x="1403731" y="1295527"/>
                  </a:lnTo>
                  <a:lnTo>
                    <a:pt x="1516888" y="1279398"/>
                  </a:lnTo>
                  <a:lnTo>
                    <a:pt x="1556131" y="1555369"/>
                  </a:lnTo>
                  <a:lnTo>
                    <a:pt x="1782445" y="1523111"/>
                  </a:lnTo>
                  <a:lnTo>
                    <a:pt x="1743202" y="1247267"/>
                  </a:lnTo>
                  <a:lnTo>
                    <a:pt x="1856486" y="1231138"/>
                  </a:lnTo>
                  <a:close/>
                </a:path>
                <a:path w="2597150" h="1555750">
                  <a:moveTo>
                    <a:pt x="2158365" y="28448"/>
                  </a:moveTo>
                  <a:lnTo>
                    <a:pt x="2108835" y="0"/>
                  </a:lnTo>
                  <a:lnTo>
                    <a:pt x="1884489" y="392671"/>
                  </a:lnTo>
                  <a:lnTo>
                    <a:pt x="1883664" y="299720"/>
                  </a:lnTo>
                  <a:lnTo>
                    <a:pt x="1881314" y="288645"/>
                  </a:lnTo>
                  <a:lnTo>
                    <a:pt x="1875104" y="279615"/>
                  </a:lnTo>
                  <a:lnTo>
                    <a:pt x="1865960" y="273558"/>
                  </a:lnTo>
                  <a:lnTo>
                    <a:pt x="1854835" y="271399"/>
                  </a:lnTo>
                  <a:lnTo>
                    <a:pt x="1843747" y="273748"/>
                  </a:lnTo>
                  <a:lnTo>
                    <a:pt x="1834718" y="279958"/>
                  </a:lnTo>
                  <a:lnTo>
                    <a:pt x="1828660" y="289102"/>
                  </a:lnTo>
                  <a:lnTo>
                    <a:pt x="1826514" y="300228"/>
                  </a:lnTo>
                  <a:lnTo>
                    <a:pt x="1828673" y="547751"/>
                  </a:lnTo>
                  <a:lnTo>
                    <a:pt x="1889417" y="512699"/>
                  </a:lnTo>
                  <a:lnTo>
                    <a:pt x="2043049" y="424053"/>
                  </a:lnTo>
                  <a:lnTo>
                    <a:pt x="2051583" y="416496"/>
                  </a:lnTo>
                  <a:lnTo>
                    <a:pt x="2056396" y="406641"/>
                  </a:lnTo>
                  <a:lnTo>
                    <a:pt x="2057133" y="395719"/>
                  </a:lnTo>
                  <a:lnTo>
                    <a:pt x="2053463" y="384937"/>
                  </a:lnTo>
                  <a:lnTo>
                    <a:pt x="2045970" y="376478"/>
                  </a:lnTo>
                  <a:lnTo>
                    <a:pt x="2036152" y="371690"/>
                  </a:lnTo>
                  <a:lnTo>
                    <a:pt x="2025243" y="370928"/>
                  </a:lnTo>
                  <a:lnTo>
                    <a:pt x="2014474" y="374523"/>
                  </a:lnTo>
                  <a:lnTo>
                    <a:pt x="1934070" y="420941"/>
                  </a:lnTo>
                  <a:lnTo>
                    <a:pt x="2158365" y="28448"/>
                  </a:lnTo>
                  <a:close/>
                </a:path>
                <a:path w="2597150" h="1555750">
                  <a:moveTo>
                    <a:pt x="2596896" y="1062990"/>
                  </a:moveTo>
                  <a:lnTo>
                    <a:pt x="2108822" y="897661"/>
                  </a:lnTo>
                  <a:lnTo>
                    <a:pt x="2169414" y="885317"/>
                  </a:lnTo>
                  <a:lnTo>
                    <a:pt x="2176373" y="882345"/>
                  </a:lnTo>
                  <a:lnTo>
                    <a:pt x="2181504" y="877125"/>
                  </a:lnTo>
                  <a:lnTo>
                    <a:pt x="2182380" y="875030"/>
                  </a:lnTo>
                  <a:lnTo>
                    <a:pt x="2184298" y="870394"/>
                  </a:lnTo>
                  <a:lnTo>
                    <a:pt x="2184273" y="862838"/>
                  </a:lnTo>
                  <a:lnTo>
                    <a:pt x="2181339" y="855878"/>
                  </a:lnTo>
                  <a:lnTo>
                    <a:pt x="2176119" y="850747"/>
                  </a:lnTo>
                  <a:lnTo>
                    <a:pt x="2169350" y="847953"/>
                  </a:lnTo>
                  <a:lnTo>
                    <a:pt x="2161794" y="847979"/>
                  </a:lnTo>
                  <a:lnTo>
                    <a:pt x="2000123" y="880999"/>
                  </a:lnTo>
                  <a:lnTo>
                    <a:pt x="2108454" y="1005459"/>
                  </a:lnTo>
                  <a:lnTo>
                    <a:pt x="2114473" y="1010043"/>
                  </a:lnTo>
                  <a:lnTo>
                    <a:pt x="2121535" y="1011923"/>
                  </a:lnTo>
                  <a:lnTo>
                    <a:pt x="2128774" y="1011021"/>
                  </a:lnTo>
                  <a:lnTo>
                    <a:pt x="2096439" y="933665"/>
                  </a:lnTo>
                  <a:lnTo>
                    <a:pt x="2584704" y="1099058"/>
                  </a:lnTo>
                  <a:lnTo>
                    <a:pt x="2596896" y="10629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21336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514602"/>
            <a:ext cx="5454650" cy="2025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5" dirty="0">
                <a:solidFill>
                  <a:srgbClr val="D25200"/>
                </a:solidFill>
                <a:latin typeface="Arial"/>
                <a:cs typeface="Arial"/>
              </a:rPr>
              <a:t>AISC</a:t>
            </a:r>
            <a:r>
              <a:rPr sz="2800" b="1" spc="-10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DESIGN</a:t>
            </a:r>
            <a:r>
              <a:rPr sz="2800" b="1" spc="-9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PROVISIONS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50">
              <a:latin typeface="Arial"/>
              <a:cs typeface="Arial"/>
            </a:endParaRPr>
          </a:p>
          <a:p>
            <a:pPr marL="1880870">
              <a:lnSpc>
                <a:spcPct val="100000"/>
              </a:lnSpc>
            </a:pPr>
            <a:r>
              <a:rPr sz="36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AISC</a:t>
            </a:r>
            <a:r>
              <a:rPr sz="3600" b="1" spc="-6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36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Limitations</a:t>
            </a:r>
            <a:endParaRPr sz="3600">
              <a:latin typeface="Times New Roman"/>
              <a:cs typeface="Times New Roman"/>
            </a:endParaRPr>
          </a:p>
          <a:p>
            <a:pPr marL="498475">
              <a:lnSpc>
                <a:spcPct val="100000"/>
              </a:lnSpc>
              <a:spcBef>
                <a:spcPts val="45"/>
              </a:spcBef>
            </a:pPr>
            <a:r>
              <a:rPr sz="2800" spc="-130" dirty="0">
                <a:latin typeface="Calibri"/>
                <a:cs typeface="Calibri"/>
              </a:rPr>
              <a:t>To</a:t>
            </a:r>
            <a:r>
              <a:rPr sz="2800" spc="-10" dirty="0">
                <a:latin typeface="Calibri"/>
                <a:cs typeface="Calibri"/>
              </a:rPr>
              <a:t> qualify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 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composite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column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4301" y="4849825"/>
            <a:ext cx="5026660" cy="890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47010" algn="l"/>
              </a:tabLst>
            </a:pPr>
            <a:r>
              <a:rPr sz="2800" b="1" spc="-5" dirty="0">
                <a:latin typeface="Calibri"/>
                <a:cs typeface="Calibri"/>
              </a:rPr>
              <a:t>3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30" dirty="0">
                <a:latin typeface="Calibri"/>
                <a:cs typeface="Calibri"/>
              </a:rPr>
              <a:t>k</a:t>
            </a:r>
            <a:r>
              <a:rPr sz="2800" b="1" spc="-5" dirty="0">
                <a:latin typeface="Calibri"/>
                <a:cs typeface="Calibri"/>
              </a:rPr>
              <a:t>si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Arial"/>
                <a:cs typeface="Arial"/>
              </a:rPr>
              <a:t>≤</a:t>
            </a:r>
            <a:r>
              <a:rPr sz="2800" b="1" spc="-120" dirty="0">
                <a:latin typeface="Arial"/>
                <a:cs typeface="Arial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spc="-285" dirty="0">
                <a:latin typeface="Tahoma"/>
                <a:cs typeface="Tahoma"/>
              </a:rPr>
              <a:t>‘</a:t>
            </a:r>
            <a:r>
              <a:rPr sz="2800" b="1" spc="-5" dirty="0">
                <a:latin typeface="Times New Roman"/>
                <a:cs typeface="Times New Roman"/>
              </a:rPr>
              <a:t>c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Arial"/>
                <a:cs typeface="Arial"/>
              </a:rPr>
              <a:t>≤</a:t>
            </a:r>
            <a:r>
              <a:rPr sz="2800" b="1" spc="-110" dirty="0">
                <a:latin typeface="Arial"/>
                <a:cs typeface="Arial"/>
              </a:rPr>
              <a:t> </a:t>
            </a:r>
            <a:r>
              <a:rPr sz="2800" b="1" spc="-70" dirty="0">
                <a:latin typeface="Calibri"/>
                <a:cs typeface="Calibri"/>
              </a:rPr>
              <a:t>1</a:t>
            </a:r>
            <a:r>
              <a:rPr sz="2800" b="1" spc="-5" dirty="0">
                <a:latin typeface="Calibri"/>
                <a:cs typeface="Calibri"/>
              </a:rPr>
              <a:t>0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b="1" spc="-90" dirty="0">
                <a:latin typeface="Calibri"/>
                <a:cs typeface="Calibri"/>
              </a:rPr>
              <a:t>k</a:t>
            </a:r>
            <a:r>
              <a:rPr sz="2800" b="1" spc="-70" dirty="0">
                <a:latin typeface="Calibri"/>
                <a:cs typeface="Calibri"/>
              </a:rPr>
              <a:t>s</a:t>
            </a:r>
            <a:r>
              <a:rPr sz="2800" b="1" spc="-5" dirty="0">
                <a:latin typeface="Calibri"/>
                <a:cs typeface="Calibri"/>
              </a:rPr>
              <a:t>i</a:t>
            </a:r>
            <a:r>
              <a:rPr sz="2800" b="1" dirty="0">
                <a:latin typeface="Calibri"/>
                <a:cs typeface="Calibri"/>
              </a:rPr>
              <a:t>	</a:t>
            </a:r>
            <a:r>
              <a:rPr sz="2800" spc="-60" dirty="0">
                <a:latin typeface="Calibri"/>
                <a:cs typeface="Calibri"/>
              </a:rPr>
              <a:t>(</a:t>
            </a:r>
            <a:r>
              <a:rPr sz="2800" spc="-70" dirty="0">
                <a:latin typeface="Times New Roman"/>
                <a:cs typeface="Times New Roman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or</a:t>
            </a:r>
            <a:r>
              <a:rPr sz="2800" spc="-85" dirty="0">
                <a:latin typeface="Times New Roman"/>
                <a:cs typeface="Times New Roman"/>
              </a:rPr>
              <a:t>m</a:t>
            </a:r>
            <a:r>
              <a:rPr sz="2800" spc="-7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Times New Roman"/>
                <a:cs typeface="Times New Roman"/>
              </a:rPr>
              <a:t>we</a:t>
            </a:r>
            <a:r>
              <a:rPr sz="2800" spc="-65" dirty="0">
                <a:latin typeface="Times New Roman"/>
                <a:cs typeface="Times New Roman"/>
              </a:rPr>
              <a:t>ight</a:t>
            </a:r>
            <a:r>
              <a:rPr sz="2800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55900" algn="l"/>
              </a:tabLst>
            </a:pPr>
            <a:r>
              <a:rPr sz="2800" b="1" spc="-5" dirty="0">
                <a:latin typeface="Calibri"/>
                <a:cs typeface="Calibri"/>
              </a:rPr>
              <a:t>3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30" dirty="0">
                <a:latin typeface="Calibri"/>
                <a:cs typeface="Calibri"/>
              </a:rPr>
              <a:t>k</a:t>
            </a:r>
            <a:r>
              <a:rPr sz="2800" b="1" spc="-5" dirty="0">
                <a:latin typeface="Calibri"/>
                <a:cs typeface="Calibri"/>
              </a:rPr>
              <a:t>si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Arial"/>
                <a:cs typeface="Arial"/>
              </a:rPr>
              <a:t>≤</a:t>
            </a:r>
            <a:r>
              <a:rPr sz="2800" b="1" spc="-120" dirty="0">
                <a:latin typeface="Arial"/>
                <a:cs typeface="Arial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spc="-285" dirty="0">
                <a:latin typeface="Tahoma"/>
                <a:cs typeface="Tahoma"/>
              </a:rPr>
              <a:t>‘</a:t>
            </a:r>
            <a:r>
              <a:rPr sz="2800" b="1" spc="-5" dirty="0">
                <a:latin typeface="Times New Roman"/>
                <a:cs typeface="Times New Roman"/>
              </a:rPr>
              <a:t>c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Arial"/>
                <a:cs typeface="Arial"/>
              </a:rPr>
              <a:t>≤</a:t>
            </a:r>
            <a:r>
              <a:rPr sz="2800" b="1" spc="-10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6</a:t>
            </a:r>
            <a:r>
              <a:rPr sz="2800" b="1" spc="-114" dirty="0">
                <a:latin typeface="Arial"/>
                <a:cs typeface="Arial"/>
              </a:rPr>
              <a:t> </a:t>
            </a:r>
            <a:r>
              <a:rPr sz="2800" b="1" spc="-90" dirty="0">
                <a:latin typeface="Calibri"/>
                <a:cs typeface="Calibri"/>
              </a:rPr>
              <a:t>k</a:t>
            </a:r>
            <a:r>
              <a:rPr sz="2800" b="1" spc="-65" dirty="0">
                <a:latin typeface="Calibri"/>
                <a:cs typeface="Calibri"/>
              </a:rPr>
              <a:t>s</a:t>
            </a:r>
            <a:r>
              <a:rPr sz="2800" b="1" spc="-5" dirty="0">
                <a:latin typeface="Calibri"/>
                <a:cs typeface="Calibri"/>
              </a:rPr>
              <a:t>i</a:t>
            </a:r>
            <a:r>
              <a:rPr sz="2800" b="1" dirty="0">
                <a:latin typeface="Calibri"/>
                <a:cs typeface="Calibri"/>
              </a:rPr>
              <a:t>	</a:t>
            </a:r>
            <a:r>
              <a:rPr sz="2800" spc="-60" dirty="0">
                <a:latin typeface="Calibri"/>
                <a:cs typeface="Calibri"/>
              </a:rPr>
              <a:t>(</a:t>
            </a:r>
            <a:r>
              <a:rPr sz="2800" spc="-70" dirty="0">
                <a:latin typeface="Times New Roman"/>
                <a:cs typeface="Times New Roman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i</a:t>
            </a:r>
            <a:r>
              <a:rPr sz="2800" spc="-60" dirty="0">
                <a:latin typeface="Times New Roman"/>
                <a:cs typeface="Times New Roman"/>
              </a:rPr>
              <a:t>gh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we</a:t>
            </a:r>
            <a:r>
              <a:rPr sz="2800" spc="-65" dirty="0">
                <a:latin typeface="Times New Roman"/>
                <a:cs typeface="Times New Roman"/>
              </a:rPr>
              <a:t>i</a:t>
            </a:r>
            <a:r>
              <a:rPr sz="2800" spc="-60" dirty="0">
                <a:latin typeface="Times New Roman"/>
                <a:cs typeface="Times New Roman"/>
              </a:rPr>
              <a:t>gh</a:t>
            </a:r>
            <a:r>
              <a:rPr sz="2800" spc="-6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24300" y="3739134"/>
            <a:ext cx="16148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200" b="1" u="heavy" spc="-7" baseline="32738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4200" b="1" u="heavy" spc="-712" baseline="32738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4200" b="1" u="heavy" spc="-15" baseline="32738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3000" b="1" u="heavy" baseline="45833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3000" b="1" u="heavy" spc="44" baseline="45833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000" b="1" spc="262" baseline="45833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≥</a:t>
            </a:r>
            <a:r>
              <a:rPr sz="2800" b="1" spc="-225" dirty="0">
                <a:latin typeface="Arial"/>
                <a:cs typeface="Arial"/>
              </a:rPr>
              <a:t> </a:t>
            </a:r>
            <a:r>
              <a:rPr sz="2400" b="1" spc="-70" dirty="0">
                <a:latin typeface="Arial"/>
                <a:cs typeface="Arial"/>
              </a:rPr>
              <a:t>0</a:t>
            </a:r>
            <a:r>
              <a:rPr sz="2400" b="1" spc="-55" dirty="0">
                <a:latin typeface="Arial"/>
                <a:cs typeface="Arial"/>
              </a:rPr>
              <a:t>.</a:t>
            </a:r>
            <a:r>
              <a:rPr sz="2400" b="1" spc="-70" dirty="0">
                <a:latin typeface="Arial"/>
                <a:cs typeface="Arial"/>
              </a:rPr>
              <a:t>0</a:t>
            </a:r>
            <a:r>
              <a:rPr sz="2400" b="1" spc="-5" dirty="0"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28901" y="3841775"/>
            <a:ext cx="7143115" cy="101600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R="1871980" algn="ctr">
              <a:lnSpc>
                <a:spcPct val="100000"/>
              </a:lnSpc>
              <a:spcBef>
                <a:spcPts val="640"/>
              </a:spcBef>
            </a:pPr>
            <a:r>
              <a:rPr sz="2800" b="1" spc="-5" dirty="0">
                <a:latin typeface="Arial"/>
                <a:cs typeface="Arial"/>
              </a:rPr>
              <a:t>A</a:t>
            </a:r>
            <a:r>
              <a:rPr sz="2000" b="1" spc="-5" dirty="0">
                <a:latin typeface="Arial"/>
                <a:cs typeface="Arial"/>
              </a:rPr>
              <a:t>g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  <a:tabLst>
                <a:tab pos="4231640" algn="l"/>
              </a:tabLst>
            </a:pPr>
            <a:r>
              <a:rPr sz="2800" spc="-15" dirty="0">
                <a:latin typeface="Calibri"/>
                <a:cs typeface="Calibri"/>
              </a:rPr>
              <a:t>Concrete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strength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:	</a:t>
            </a:r>
            <a:r>
              <a:rPr sz="2800" spc="-10" dirty="0">
                <a:latin typeface="Calibri"/>
                <a:cs typeface="Calibri"/>
              </a:rPr>
              <a:t>Super column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12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ksi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21336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514602"/>
            <a:ext cx="7515225" cy="33547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5" dirty="0">
                <a:solidFill>
                  <a:srgbClr val="D25200"/>
                </a:solidFill>
                <a:latin typeface="Arial"/>
                <a:cs typeface="Arial"/>
              </a:rPr>
              <a:t>AISC</a:t>
            </a:r>
            <a:r>
              <a:rPr sz="2800" b="1" spc="-10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DESIGN</a:t>
            </a:r>
            <a:r>
              <a:rPr sz="2800" b="1" spc="-9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PROVISIONS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50">
              <a:latin typeface="Arial"/>
              <a:cs typeface="Arial"/>
            </a:endParaRPr>
          </a:p>
          <a:p>
            <a:pPr marL="757555">
              <a:lnSpc>
                <a:spcPct val="100000"/>
              </a:lnSpc>
            </a:pPr>
            <a:r>
              <a:rPr sz="36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AISC</a:t>
            </a:r>
            <a:r>
              <a:rPr sz="3600" b="1" spc="-5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36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Limitations,</a:t>
            </a:r>
            <a:r>
              <a:rPr sz="3600" b="1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36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cont’d</a:t>
            </a:r>
            <a:endParaRPr sz="3600">
              <a:latin typeface="Times New Roman"/>
              <a:cs typeface="Times New Roman"/>
            </a:endParaRPr>
          </a:p>
          <a:p>
            <a:pPr marL="498475">
              <a:lnSpc>
                <a:spcPct val="100000"/>
              </a:lnSpc>
              <a:spcBef>
                <a:spcPts val="45"/>
              </a:spcBef>
            </a:pPr>
            <a:r>
              <a:rPr sz="2800" spc="-10" dirty="0">
                <a:latin typeface="Calibri"/>
                <a:cs typeface="Calibri"/>
              </a:rPr>
              <a:t>Steel</a:t>
            </a:r>
            <a:r>
              <a:rPr sz="2800" spc="-20" dirty="0">
                <a:latin typeface="Calibri"/>
                <a:cs typeface="Calibri"/>
              </a:rPr>
              <a:t> strength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(used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calculations)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R="699135" algn="ctr">
              <a:lnSpc>
                <a:spcPct val="100000"/>
              </a:lnSpc>
              <a:spcBef>
                <a:spcPts val="165"/>
              </a:spcBef>
            </a:pPr>
            <a:r>
              <a:rPr sz="3200" b="1" spc="-35" dirty="0">
                <a:latin typeface="Times New Roman"/>
                <a:cs typeface="Times New Roman"/>
              </a:rPr>
              <a:t>F</a:t>
            </a:r>
            <a:r>
              <a:rPr sz="2400" b="1" spc="-35" dirty="0">
                <a:latin typeface="Times New Roman"/>
                <a:cs typeface="Times New Roman"/>
              </a:rPr>
              <a:t>y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800" b="1" spc="-40" dirty="0">
                <a:latin typeface="Times New Roman"/>
                <a:cs typeface="Times New Roman"/>
              </a:rPr>
              <a:t>and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3200" b="1" spc="-45" dirty="0">
                <a:latin typeface="Times New Roman"/>
                <a:cs typeface="Times New Roman"/>
              </a:rPr>
              <a:t>F</a:t>
            </a:r>
            <a:r>
              <a:rPr sz="2400" b="1" spc="-45" dirty="0">
                <a:latin typeface="Times New Roman"/>
                <a:cs typeface="Times New Roman"/>
              </a:rPr>
              <a:t>yr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Arial"/>
                <a:cs typeface="Arial"/>
              </a:rPr>
              <a:t>≤</a:t>
            </a:r>
            <a:r>
              <a:rPr sz="2800" b="1" spc="-130" dirty="0">
                <a:latin typeface="Arial"/>
                <a:cs typeface="Arial"/>
              </a:rPr>
              <a:t> </a:t>
            </a:r>
            <a:r>
              <a:rPr sz="2800" b="1" spc="-35" dirty="0">
                <a:latin typeface="Calibri"/>
                <a:cs typeface="Calibri"/>
              </a:rPr>
              <a:t>75</a:t>
            </a:r>
            <a:r>
              <a:rPr sz="2800" b="1" spc="-95" dirty="0">
                <a:latin typeface="Calibri"/>
                <a:cs typeface="Calibri"/>
              </a:rPr>
              <a:t> </a:t>
            </a:r>
            <a:r>
              <a:rPr sz="2800" b="1" spc="-50" dirty="0">
                <a:latin typeface="Calibri"/>
                <a:cs typeface="Calibri"/>
              </a:rPr>
              <a:t>ksi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00">
              <a:latin typeface="Calibri"/>
              <a:cs typeface="Calibri"/>
            </a:endParaRPr>
          </a:p>
          <a:p>
            <a:pPr marL="498475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Corresponds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roughly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0.003</a:t>
            </a:r>
            <a:r>
              <a:rPr sz="2400" b="1" spc="-5" dirty="0">
                <a:latin typeface="Times New Roman"/>
                <a:cs typeface="Times New Roman"/>
              </a:rPr>
              <a:t> strain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limit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for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concrete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21336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2796" y="1514602"/>
            <a:ext cx="6950075" cy="1656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5" dirty="0">
                <a:solidFill>
                  <a:srgbClr val="D25200"/>
                </a:solidFill>
                <a:latin typeface="Arial"/>
                <a:cs typeface="Arial"/>
              </a:rPr>
              <a:t>AISC</a:t>
            </a:r>
            <a:r>
              <a:rPr sz="2800" b="1" spc="-10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DESIGN</a:t>
            </a:r>
            <a:r>
              <a:rPr sz="2800" b="1" spc="-9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PROVISIONS</a:t>
            </a:r>
            <a:endParaRPr sz="2800">
              <a:latin typeface="Arial"/>
              <a:cs typeface="Arial"/>
            </a:endParaRPr>
          </a:p>
          <a:p>
            <a:pPr marL="2249170" algn="ctr">
              <a:lnSpc>
                <a:spcPts val="3360"/>
              </a:lnSpc>
              <a:spcBef>
                <a:spcPts val="2280"/>
              </a:spcBef>
            </a:pP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Local</a:t>
            </a:r>
            <a:r>
              <a:rPr sz="2800" b="1" spc="-5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Buckling</a:t>
            </a:r>
            <a:r>
              <a:rPr sz="2800" b="1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of</a:t>
            </a:r>
            <a:r>
              <a:rPr sz="2800" b="1" spc="-3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CFT</a:t>
            </a:r>
            <a:r>
              <a:rPr sz="2800" b="1" spc="-8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8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sections</a:t>
            </a:r>
            <a:endParaRPr sz="2800">
              <a:latin typeface="Times New Roman"/>
              <a:cs typeface="Times New Roman"/>
            </a:endParaRPr>
          </a:p>
          <a:p>
            <a:pPr marL="2209800" algn="ctr">
              <a:lnSpc>
                <a:spcPts val="3840"/>
              </a:lnSpc>
            </a:pPr>
            <a:r>
              <a:rPr sz="3200" dirty="0">
                <a:latin typeface="Calibri"/>
                <a:cs typeface="Calibri"/>
              </a:rPr>
              <a:t>λ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Axial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Compression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0" y="5715001"/>
            <a:ext cx="457200" cy="45720"/>
          </a:xfrm>
          <a:custGeom>
            <a:avLst/>
            <a:gdLst/>
            <a:ahLst/>
            <a:cxnLst/>
            <a:rect l="l" t="t" r="r" b="b"/>
            <a:pathLst>
              <a:path w="457200" h="45720">
                <a:moveTo>
                  <a:pt x="457187" y="0"/>
                </a:moveTo>
                <a:lnTo>
                  <a:pt x="0" y="0"/>
                </a:lnTo>
                <a:lnTo>
                  <a:pt x="0" y="45718"/>
                </a:lnTo>
                <a:lnTo>
                  <a:pt x="457187" y="45718"/>
                </a:lnTo>
                <a:lnTo>
                  <a:pt x="4571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3124200" y="3586353"/>
            <a:ext cx="1691005" cy="1384935"/>
            <a:chOff x="3124200" y="3586353"/>
            <a:chExt cx="1691005" cy="138493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24200" y="3586353"/>
              <a:ext cx="1447800" cy="138480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302000" y="3759327"/>
              <a:ext cx="1126490" cy="1038860"/>
            </a:xfrm>
            <a:custGeom>
              <a:avLst/>
              <a:gdLst/>
              <a:ahLst/>
              <a:cxnLst/>
              <a:rect l="l" t="t" r="r" b="b"/>
              <a:pathLst>
                <a:path w="1126489" h="1038860">
                  <a:moveTo>
                    <a:pt x="0" y="173228"/>
                  </a:moveTo>
                  <a:lnTo>
                    <a:pt x="6181" y="127191"/>
                  </a:lnTo>
                  <a:lnTo>
                    <a:pt x="23626" y="85814"/>
                  </a:lnTo>
                  <a:lnTo>
                    <a:pt x="50688" y="50752"/>
                  </a:lnTo>
                  <a:lnTo>
                    <a:pt x="85720" y="23659"/>
                  </a:lnTo>
                  <a:lnTo>
                    <a:pt x="127073" y="6190"/>
                  </a:lnTo>
                  <a:lnTo>
                    <a:pt x="173100" y="0"/>
                  </a:lnTo>
                  <a:lnTo>
                    <a:pt x="953008" y="0"/>
                  </a:lnTo>
                  <a:lnTo>
                    <a:pt x="998991" y="6190"/>
                  </a:lnTo>
                  <a:lnTo>
                    <a:pt x="1040332" y="23659"/>
                  </a:lnTo>
                  <a:lnTo>
                    <a:pt x="1075372" y="50752"/>
                  </a:lnTo>
                  <a:lnTo>
                    <a:pt x="1102454" y="85814"/>
                  </a:lnTo>
                  <a:lnTo>
                    <a:pt x="1119918" y="127191"/>
                  </a:lnTo>
                  <a:lnTo>
                    <a:pt x="1126109" y="173228"/>
                  </a:lnTo>
                  <a:lnTo>
                    <a:pt x="1126109" y="865632"/>
                  </a:lnTo>
                  <a:lnTo>
                    <a:pt x="1119918" y="911615"/>
                  </a:lnTo>
                  <a:lnTo>
                    <a:pt x="1102454" y="952956"/>
                  </a:lnTo>
                  <a:lnTo>
                    <a:pt x="1075372" y="987996"/>
                  </a:lnTo>
                  <a:lnTo>
                    <a:pt x="1040332" y="1015078"/>
                  </a:lnTo>
                  <a:lnTo>
                    <a:pt x="998991" y="1032542"/>
                  </a:lnTo>
                  <a:lnTo>
                    <a:pt x="953008" y="1038733"/>
                  </a:lnTo>
                  <a:lnTo>
                    <a:pt x="173100" y="1038733"/>
                  </a:lnTo>
                  <a:lnTo>
                    <a:pt x="127073" y="1032542"/>
                  </a:lnTo>
                  <a:lnTo>
                    <a:pt x="85720" y="1015078"/>
                  </a:lnTo>
                  <a:lnTo>
                    <a:pt x="50688" y="987996"/>
                  </a:lnTo>
                  <a:lnTo>
                    <a:pt x="23626" y="952956"/>
                  </a:lnTo>
                  <a:lnTo>
                    <a:pt x="6181" y="911615"/>
                  </a:lnTo>
                  <a:lnTo>
                    <a:pt x="0" y="865632"/>
                  </a:lnTo>
                  <a:lnTo>
                    <a:pt x="0" y="173228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91000" y="41148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0" y="228600"/>
                  </a:moveTo>
                  <a:lnTo>
                    <a:pt x="533400" y="230124"/>
                  </a:lnTo>
                </a:path>
                <a:path w="609600" h="381000">
                  <a:moveTo>
                    <a:pt x="457200" y="0"/>
                  </a:moveTo>
                  <a:lnTo>
                    <a:pt x="0" y="381000"/>
                  </a:lnTo>
                </a:path>
                <a:path w="609600" h="381000">
                  <a:moveTo>
                    <a:pt x="609600" y="0"/>
                  </a:moveTo>
                  <a:lnTo>
                    <a:pt x="152400" y="3810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768600" y="5299354"/>
            <a:ext cx="2246630" cy="819150"/>
          </a:xfrm>
          <a:prstGeom prst="rect">
            <a:avLst/>
          </a:prstGeom>
        </p:spPr>
        <p:txBody>
          <a:bodyPr vert="horz" wrap="square" lIns="0" tIns="285115" rIns="0" bIns="0" rtlCol="0">
            <a:spAutoFit/>
          </a:bodyPr>
          <a:lstStyle/>
          <a:p>
            <a:pPr marL="243204" marR="30480" indent="-193040">
              <a:lnSpc>
                <a:spcPct val="55200"/>
              </a:lnSpc>
              <a:spcBef>
                <a:spcPts val="2245"/>
              </a:spcBef>
              <a:tabLst>
                <a:tab pos="1908175" algn="l"/>
              </a:tabLst>
            </a:pPr>
            <a:r>
              <a:rPr sz="3600" b="1" u="heavy" baseline="2777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3600" b="1" u="heavy" spc="-427" baseline="2777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b="1" u="heavy" spc="-7" baseline="2777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</a:t>
            </a:r>
            <a:r>
              <a:rPr sz="3600" b="1" u="heavy" spc="217" baseline="2777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b="1" spc="254" baseline="27777" dirty="0">
                <a:latin typeface="Times New Roman"/>
                <a:cs typeface="Times New Roman"/>
              </a:rPr>
              <a:t> </a:t>
            </a:r>
            <a:r>
              <a:rPr sz="4200" b="1" spc="-7" baseline="-7936" dirty="0">
                <a:latin typeface="Arial"/>
                <a:cs typeface="Arial"/>
              </a:rPr>
              <a:t>≤</a:t>
            </a:r>
            <a:r>
              <a:rPr sz="4200" b="1" spc="-352" baseline="-7936" dirty="0">
                <a:latin typeface="Arial"/>
                <a:cs typeface="Arial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2.26</a:t>
            </a:r>
            <a:r>
              <a:rPr sz="2400" b="1" spc="-330" dirty="0">
                <a:latin typeface="Times New Roman"/>
                <a:cs typeface="Times New Roman"/>
              </a:rPr>
              <a:t> </a:t>
            </a:r>
            <a:r>
              <a:rPr sz="6000" b="1" spc="-7" baseline="-11805" dirty="0">
                <a:latin typeface="Cambria"/>
                <a:cs typeface="Cambria"/>
              </a:rPr>
              <a:t>√</a:t>
            </a:r>
            <a:r>
              <a:rPr sz="6000" b="1" spc="382" baseline="-11805" dirty="0">
                <a:latin typeface="Cambria"/>
                <a:cs typeface="Cambria"/>
              </a:rPr>
              <a:t> </a:t>
            </a:r>
            <a:r>
              <a:rPr sz="3600" b="1" baseline="27777" dirty="0">
                <a:latin typeface="Times New Roman"/>
                <a:cs typeface="Times New Roman"/>
              </a:rPr>
              <a:t>E  </a:t>
            </a:r>
            <a:r>
              <a:rPr sz="2400" b="1" dirty="0">
                <a:latin typeface="Times New Roman"/>
                <a:cs typeface="Times New Roman"/>
              </a:rPr>
              <a:t>t	</a:t>
            </a:r>
            <a:r>
              <a:rPr sz="3600" b="1" spc="-7" baseline="1157" dirty="0">
                <a:latin typeface="Times New Roman"/>
                <a:cs typeface="Times New Roman"/>
              </a:rPr>
              <a:t>F</a:t>
            </a:r>
            <a:r>
              <a:rPr sz="2700" b="1" baseline="1543" dirty="0">
                <a:latin typeface="Times New Roman"/>
                <a:cs typeface="Times New Roman"/>
              </a:rPr>
              <a:t>y</a:t>
            </a:r>
            <a:endParaRPr sz="2700" baseline="1543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767512" y="3352800"/>
            <a:ext cx="3062605" cy="1981200"/>
            <a:chOff x="6767512" y="3352800"/>
            <a:chExt cx="3062605" cy="1981200"/>
          </a:xfrm>
        </p:grpSpPr>
        <p:sp>
          <p:nvSpPr>
            <p:cNvPr id="12" name="object 12"/>
            <p:cNvSpPr/>
            <p:nvPr/>
          </p:nvSpPr>
          <p:spPr>
            <a:xfrm>
              <a:off x="7467600" y="3499611"/>
              <a:ext cx="1752600" cy="1687830"/>
            </a:xfrm>
            <a:custGeom>
              <a:avLst/>
              <a:gdLst/>
              <a:ahLst/>
              <a:cxnLst/>
              <a:rect l="l" t="t" r="r" b="b"/>
              <a:pathLst>
                <a:path w="1752600" h="1687829">
                  <a:moveTo>
                    <a:pt x="1752092" y="843788"/>
                  </a:moveTo>
                  <a:lnTo>
                    <a:pt x="1740916" y="716153"/>
                  </a:lnTo>
                  <a:lnTo>
                    <a:pt x="1733677" y="673608"/>
                  </a:lnTo>
                  <a:lnTo>
                    <a:pt x="1711579" y="595630"/>
                  </a:lnTo>
                  <a:lnTo>
                    <a:pt x="1696847" y="552958"/>
                  </a:lnTo>
                  <a:lnTo>
                    <a:pt x="1689481" y="535305"/>
                  </a:lnTo>
                  <a:lnTo>
                    <a:pt x="1689481" y="804672"/>
                  </a:lnTo>
                  <a:lnTo>
                    <a:pt x="1689481" y="882777"/>
                  </a:lnTo>
                  <a:lnTo>
                    <a:pt x="1685798" y="925322"/>
                  </a:lnTo>
                  <a:lnTo>
                    <a:pt x="1678432" y="964311"/>
                  </a:lnTo>
                  <a:lnTo>
                    <a:pt x="1671066" y="999744"/>
                  </a:lnTo>
                  <a:lnTo>
                    <a:pt x="1663700" y="1038733"/>
                  </a:lnTo>
                  <a:lnTo>
                    <a:pt x="1652651" y="1077849"/>
                  </a:lnTo>
                  <a:lnTo>
                    <a:pt x="1608455" y="1184148"/>
                  </a:lnTo>
                  <a:lnTo>
                    <a:pt x="1571625" y="1248029"/>
                  </a:lnTo>
                  <a:lnTo>
                    <a:pt x="1527556" y="1311783"/>
                  </a:lnTo>
                  <a:lnTo>
                    <a:pt x="1450340" y="1396873"/>
                  </a:lnTo>
                  <a:lnTo>
                    <a:pt x="1361821" y="1471295"/>
                  </a:lnTo>
                  <a:lnTo>
                    <a:pt x="1295654" y="1513840"/>
                  </a:lnTo>
                  <a:lnTo>
                    <a:pt x="1229360" y="1549400"/>
                  </a:lnTo>
                  <a:lnTo>
                    <a:pt x="1118997" y="1591945"/>
                  </a:lnTo>
                  <a:lnTo>
                    <a:pt x="1078484" y="1602486"/>
                  </a:lnTo>
                  <a:lnTo>
                    <a:pt x="1037971" y="1609598"/>
                  </a:lnTo>
                  <a:lnTo>
                    <a:pt x="1001141" y="1616710"/>
                  </a:lnTo>
                  <a:lnTo>
                    <a:pt x="960628" y="1623822"/>
                  </a:lnTo>
                  <a:lnTo>
                    <a:pt x="916559" y="1627378"/>
                  </a:lnTo>
                  <a:lnTo>
                    <a:pt x="835533" y="1627378"/>
                  </a:lnTo>
                  <a:lnTo>
                    <a:pt x="791337" y="1623822"/>
                  </a:lnTo>
                  <a:lnTo>
                    <a:pt x="750824" y="1616710"/>
                  </a:lnTo>
                  <a:lnTo>
                    <a:pt x="713994" y="1609598"/>
                  </a:lnTo>
                  <a:lnTo>
                    <a:pt x="673481" y="1602486"/>
                  </a:lnTo>
                  <a:lnTo>
                    <a:pt x="633095" y="1591945"/>
                  </a:lnTo>
                  <a:lnTo>
                    <a:pt x="522605" y="1549400"/>
                  </a:lnTo>
                  <a:lnTo>
                    <a:pt x="456438" y="1513840"/>
                  </a:lnTo>
                  <a:lnTo>
                    <a:pt x="390144" y="1471295"/>
                  </a:lnTo>
                  <a:lnTo>
                    <a:pt x="301752" y="1396873"/>
                  </a:lnTo>
                  <a:lnTo>
                    <a:pt x="224536" y="1311783"/>
                  </a:lnTo>
                  <a:lnTo>
                    <a:pt x="180467" y="1248029"/>
                  </a:lnTo>
                  <a:lnTo>
                    <a:pt x="143510" y="1184148"/>
                  </a:lnTo>
                  <a:lnTo>
                    <a:pt x="99441" y="1077849"/>
                  </a:lnTo>
                  <a:lnTo>
                    <a:pt x="88265" y="1038733"/>
                  </a:lnTo>
                  <a:lnTo>
                    <a:pt x="81026" y="999744"/>
                  </a:lnTo>
                  <a:lnTo>
                    <a:pt x="73660" y="964311"/>
                  </a:lnTo>
                  <a:lnTo>
                    <a:pt x="66167" y="925322"/>
                  </a:lnTo>
                  <a:lnTo>
                    <a:pt x="62611" y="882777"/>
                  </a:lnTo>
                  <a:lnTo>
                    <a:pt x="62611" y="804672"/>
                  </a:lnTo>
                  <a:lnTo>
                    <a:pt x="66167" y="762254"/>
                  </a:lnTo>
                  <a:lnTo>
                    <a:pt x="73660" y="723138"/>
                  </a:lnTo>
                  <a:lnTo>
                    <a:pt x="81026" y="687832"/>
                  </a:lnTo>
                  <a:lnTo>
                    <a:pt x="88265" y="648843"/>
                  </a:lnTo>
                  <a:lnTo>
                    <a:pt x="99441" y="609727"/>
                  </a:lnTo>
                  <a:lnTo>
                    <a:pt x="143510" y="503428"/>
                  </a:lnTo>
                  <a:lnTo>
                    <a:pt x="180467" y="439547"/>
                  </a:lnTo>
                  <a:lnTo>
                    <a:pt x="224536" y="375793"/>
                  </a:lnTo>
                  <a:lnTo>
                    <a:pt x="301752" y="290703"/>
                  </a:lnTo>
                  <a:lnTo>
                    <a:pt x="390144" y="216281"/>
                  </a:lnTo>
                  <a:lnTo>
                    <a:pt x="456438" y="173609"/>
                  </a:lnTo>
                  <a:lnTo>
                    <a:pt x="522605" y="138303"/>
                  </a:lnTo>
                  <a:lnTo>
                    <a:pt x="633095" y="95631"/>
                  </a:lnTo>
                  <a:lnTo>
                    <a:pt x="673481" y="84963"/>
                  </a:lnTo>
                  <a:lnTo>
                    <a:pt x="713994" y="77978"/>
                  </a:lnTo>
                  <a:lnTo>
                    <a:pt x="750824" y="70866"/>
                  </a:lnTo>
                  <a:lnTo>
                    <a:pt x="791337" y="63754"/>
                  </a:lnTo>
                  <a:lnTo>
                    <a:pt x="835533" y="60198"/>
                  </a:lnTo>
                  <a:lnTo>
                    <a:pt x="916559" y="60198"/>
                  </a:lnTo>
                  <a:lnTo>
                    <a:pt x="960628" y="63754"/>
                  </a:lnTo>
                  <a:lnTo>
                    <a:pt x="1001141" y="70866"/>
                  </a:lnTo>
                  <a:lnTo>
                    <a:pt x="1037971" y="77978"/>
                  </a:lnTo>
                  <a:lnTo>
                    <a:pt x="1078484" y="84963"/>
                  </a:lnTo>
                  <a:lnTo>
                    <a:pt x="1118997" y="95631"/>
                  </a:lnTo>
                  <a:lnTo>
                    <a:pt x="1229360" y="138303"/>
                  </a:lnTo>
                  <a:lnTo>
                    <a:pt x="1295654" y="173609"/>
                  </a:lnTo>
                  <a:lnTo>
                    <a:pt x="1361821" y="216281"/>
                  </a:lnTo>
                  <a:lnTo>
                    <a:pt x="1450340" y="290703"/>
                  </a:lnTo>
                  <a:lnTo>
                    <a:pt x="1527556" y="375793"/>
                  </a:lnTo>
                  <a:lnTo>
                    <a:pt x="1571625" y="439547"/>
                  </a:lnTo>
                  <a:lnTo>
                    <a:pt x="1608455" y="503428"/>
                  </a:lnTo>
                  <a:lnTo>
                    <a:pt x="1652651" y="609727"/>
                  </a:lnTo>
                  <a:lnTo>
                    <a:pt x="1663700" y="648843"/>
                  </a:lnTo>
                  <a:lnTo>
                    <a:pt x="1671066" y="687832"/>
                  </a:lnTo>
                  <a:lnTo>
                    <a:pt x="1678432" y="723138"/>
                  </a:lnTo>
                  <a:lnTo>
                    <a:pt x="1685798" y="762254"/>
                  </a:lnTo>
                  <a:lnTo>
                    <a:pt x="1689481" y="804672"/>
                  </a:lnTo>
                  <a:lnTo>
                    <a:pt x="1689481" y="535305"/>
                  </a:lnTo>
                  <a:lnTo>
                    <a:pt x="1663700" y="478663"/>
                  </a:lnTo>
                  <a:lnTo>
                    <a:pt x="1645285" y="443103"/>
                  </a:lnTo>
                  <a:lnTo>
                    <a:pt x="1601216" y="372237"/>
                  </a:lnTo>
                  <a:lnTo>
                    <a:pt x="1523873" y="276479"/>
                  </a:lnTo>
                  <a:lnTo>
                    <a:pt x="1464945" y="219710"/>
                  </a:lnTo>
                  <a:lnTo>
                    <a:pt x="1365504" y="145288"/>
                  </a:lnTo>
                  <a:lnTo>
                    <a:pt x="1291971" y="102882"/>
                  </a:lnTo>
                  <a:lnTo>
                    <a:pt x="1255141" y="84963"/>
                  </a:lnTo>
                  <a:lnTo>
                    <a:pt x="1214628" y="67310"/>
                  </a:lnTo>
                  <a:lnTo>
                    <a:pt x="1133602" y="38862"/>
                  </a:lnTo>
                  <a:lnTo>
                    <a:pt x="1052703" y="17653"/>
                  </a:lnTo>
                  <a:lnTo>
                    <a:pt x="1008507" y="10668"/>
                  </a:lnTo>
                  <a:lnTo>
                    <a:pt x="876046" y="0"/>
                  </a:lnTo>
                  <a:lnTo>
                    <a:pt x="743585" y="10668"/>
                  </a:lnTo>
                  <a:lnTo>
                    <a:pt x="699389" y="17653"/>
                  </a:lnTo>
                  <a:lnTo>
                    <a:pt x="618363" y="38862"/>
                  </a:lnTo>
                  <a:lnTo>
                    <a:pt x="574294" y="53086"/>
                  </a:lnTo>
                  <a:lnTo>
                    <a:pt x="496951" y="84963"/>
                  </a:lnTo>
                  <a:lnTo>
                    <a:pt x="460121" y="102882"/>
                  </a:lnTo>
                  <a:lnTo>
                    <a:pt x="386588" y="145288"/>
                  </a:lnTo>
                  <a:lnTo>
                    <a:pt x="287147" y="219710"/>
                  </a:lnTo>
                  <a:lnTo>
                    <a:pt x="228219" y="276479"/>
                  </a:lnTo>
                  <a:lnTo>
                    <a:pt x="150876" y="372237"/>
                  </a:lnTo>
                  <a:lnTo>
                    <a:pt x="106680" y="443103"/>
                  </a:lnTo>
                  <a:lnTo>
                    <a:pt x="88265" y="478663"/>
                  </a:lnTo>
                  <a:lnTo>
                    <a:pt x="69850" y="517525"/>
                  </a:lnTo>
                  <a:lnTo>
                    <a:pt x="40513" y="595630"/>
                  </a:lnTo>
                  <a:lnTo>
                    <a:pt x="18415" y="673608"/>
                  </a:lnTo>
                  <a:lnTo>
                    <a:pt x="11049" y="716153"/>
                  </a:lnTo>
                  <a:lnTo>
                    <a:pt x="0" y="843788"/>
                  </a:lnTo>
                  <a:lnTo>
                    <a:pt x="11049" y="971423"/>
                  </a:lnTo>
                  <a:lnTo>
                    <a:pt x="18415" y="1013968"/>
                  </a:lnTo>
                  <a:lnTo>
                    <a:pt x="40513" y="1091946"/>
                  </a:lnTo>
                  <a:lnTo>
                    <a:pt x="55245" y="1134618"/>
                  </a:lnTo>
                  <a:lnTo>
                    <a:pt x="88265" y="1208913"/>
                  </a:lnTo>
                  <a:lnTo>
                    <a:pt x="106680" y="1244473"/>
                  </a:lnTo>
                  <a:lnTo>
                    <a:pt x="150876" y="1315339"/>
                  </a:lnTo>
                  <a:lnTo>
                    <a:pt x="228219" y="1411097"/>
                  </a:lnTo>
                  <a:lnTo>
                    <a:pt x="287147" y="1467866"/>
                  </a:lnTo>
                  <a:lnTo>
                    <a:pt x="386588" y="1542288"/>
                  </a:lnTo>
                  <a:lnTo>
                    <a:pt x="460121" y="1584833"/>
                  </a:lnTo>
                  <a:lnTo>
                    <a:pt x="496951" y="1602486"/>
                  </a:lnTo>
                  <a:lnTo>
                    <a:pt x="537464" y="1620266"/>
                  </a:lnTo>
                  <a:lnTo>
                    <a:pt x="618363" y="1648587"/>
                  </a:lnTo>
                  <a:lnTo>
                    <a:pt x="699389" y="1669923"/>
                  </a:lnTo>
                  <a:lnTo>
                    <a:pt x="743585" y="1677035"/>
                  </a:lnTo>
                  <a:lnTo>
                    <a:pt x="876046" y="1687576"/>
                  </a:lnTo>
                  <a:lnTo>
                    <a:pt x="1008507" y="1677035"/>
                  </a:lnTo>
                  <a:lnTo>
                    <a:pt x="1052703" y="1669923"/>
                  </a:lnTo>
                  <a:lnTo>
                    <a:pt x="1133602" y="1648587"/>
                  </a:lnTo>
                  <a:lnTo>
                    <a:pt x="1177798" y="1634490"/>
                  </a:lnTo>
                  <a:lnTo>
                    <a:pt x="1194943" y="1627378"/>
                  </a:lnTo>
                  <a:lnTo>
                    <a:pt x="1255141" y="1602486"/>
                  </a:lnTo>
                  <a:lnTo>
                    <a:pt x="1291971" y="1584833"/>
                  </a:lnTo>
                  <a:lnTo>
                    <a:pt x="1365504" y="1542288"/>
                  </a:lnTo>
                  <a:lnTo>
                    <a:pt x="1464945" y="1467866"/>
                  </a:lnTo>
                  <a:lnTo>
                    <a:pt x="1523873" y="1411097"/>
                  </a:lnTo>
                  <a:lnTo>
                    <a:pt x="1601216" y="1315339"/>
                  </a:lnTo>
                  <a:lnTo>
                    <a:pt x="1645285" y="1244473"/>
                  </a:lnTo>
                  <a:lnTo>
                    <a:pt x="1663700" y="1208913"/>
                  </a:lnTo>
                  <a:lnTo>
                    <a:pt x="1682115" y="1170051"/>
                  </a:lnTo>
                  <a:lnTo>
                    <a:pt x="1711579" y="1091946"/>
                  </a:lnTo>
                  <a:lnTo>
                    <a:pt x="1733677" y="1013968"/>
                  </a:lnTo>
                  <a:lnTo>
                    <a:pt x="1740916" y="971423"/>
                  </a:lnTo>
                  <a:lnTo>
                    <a:pt x="1752092" y="843788"/>
                  </a:lnTo>
                  <a:close/>
                </a:path>
              </a:pathLst>
            </a:custGeom>
            <a:solidFill>
              <a:srgbClr val="1F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605266" y="4316094"/>
              <a:ext cx="33020" cy="31750"/>
            </a:xfrm>
            <a:custGeom>
              <a:avLst/>
              <a:gdLst/>
              <a:ahLst/>
              <a:cxnLst/>
              <a:rect l="l" t="t" r="r" b="b"/>
              <a:pathLst>
                <a:path w="33020" h="31750">
                  <a:moveTo>
                    <a:pt x="18033" y="0"/>
                  </a:moveTo>
                  <a:lnTo>
                    <a:pt x="10922" y="3555"/>
                  </a:lnTo>
                  <a:lnTo>
                    <a:pt x="0" y="13969"/>
                  </a:lnTo>
                  <a:lnTo>
                    <a:pt x="3682" y="20827"/>
                  </a:lnTo>
                  <a:lnTo>
                    <a:pt x="10922" y="27812"/>
                  </a:lnTo>
                  <a:lnTo>
                    <a:pt x="18033" y="31241"/>
                  </a:lnTo>
                  <a:lnTo>
                    <a:pt x="25400" y="27812"/>
                  </a:lnTo>
                  <a:lnTo>
                    <a:pt x="32511" y="20827"/>
                  </a:lnTo>
                  <a:lnTo>
                    <a:pt x="32511" y="10413"/>
                  </a:lnTo>
                  <a:lnTo>
                    <a:pt x="25400" y="3555"/>
                  </a:lnTo>
                  <a:lnTo>
                    <a:pt x="18033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605266" y="4316094"/>
              <a:ext cx="33020" cy="31750"/>
            </a:xfrm>
            <a:custGeom>
              <a:avLst/>
              <a:gdLst/>
              <a:ahLst/>
              <a:cxnLst/>
              <a:rect l="l" t="t" r="r" b="b"/>
              <a:pathLst>
                <a:path w="33020" h="31750">
                  <a:moveTo>
                    <a:pt x="18033" y="31241"/>
                  </a:moveTo>
                  <a:lnTo>
                    <a:pt x="25400" y="27812"/>
                  </a:lnTo>
                  <a:lnTo>
                    <a:pt x="28828" y="24383"/>
                  </a:lnTo>
                  <a:lnTo>
                    <a:pt x="32511" y="20827"/>
                  </a:lnTo>
                  <a:lnTo>
                    <a:pt x="32511" y="10413"/>
                  </a:lnTo>
                  <a:lnTo>
                    <a:pt x="28828" y="6857"/>
                  </a:lnTo>
                  <a:lnTo>
                    <a:pt x="25400" y="3555"/>
                  </a:lnTo>
                  <a:lnTo>
                    <a:pt x="18033" y="0"/>
                  </a:lnTo>
                  <a:lnTo>
                    <a:pt x="10922" y="3555"/>
                  </a:lnTo>
                  <a:lnTo>
                    <a:pt x="7238" y="6857"/>
                  </a:lnTo>
                  <a:lnTo>
                    <a:pt x="3682" y="10413"/>
                  </a:lnTo>
                  <a:lnTo>
                    <a:pt x="0" y="13969"/>
                  </a:lnTo>
                  <a:lnTo>
                    <a:pt x="3682" y="20827"/>
                  </a:lnTo>
                  <a:lnTo>
                    <a:pt x="7238" y="24383"/>
                  </a:lnTo>
                  <a:lnTo>
                    <a:pt x="10922" y="27812"/>
                  </a:lnTo>
                  <a:lnTo>
                    <a:pt x="18033" y="31241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174608" y="494741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605" y="0"/>
                  </a:moveTo>
                  <a:lnTo>
                    <a:pt x="0" y="0"/>
                  </a:lnTo>
                  <a:lnTo>
                    <a:pt x="0" y="10540"/>
                  </a:lnTo>
                  <a:lnTo>
                    <a:pt x="7366" y="14096"/>
                  </a:lnTo>
                  <a:lnTo>
                    <a:pt x="14605" y="10540"/>
                  </a:lnTo>
                  <a:lnTo>
                    <a:pt x="14605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174608" y="494741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7366" y="0"/>
                  </a:moveTo>
                  <a:lnTo>
                    <a:pt x="14605" y="0"/>
                  </a:lnTo>
                  <a:lnTo>
                    <a:pt x="14605" y="10540"/>
                  </a:lnTo>
                  <a:lnTo>
                    <a:pt x="7366" y="14096"/>
                  </a:lnTo>
                  <a:lnTo>
                    <a:pt x="0" y="10540"/>
                  </a:lnTo>
                  <a:lnTo>
                    <a:pt x="0" y="0"/>
                  </a:lnTo>
                  <a:lnTo>
                    <a:pt x="7366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096630" y="4453636"/>
              <a:ext cx="17780" cy="14604"/>
            </a:xfrm>
            <a:custGeom>
              <a:avLst/>
              <a:gdLst/>
              <a:ahLst/>
              <a:cxnLst/>
              <a:rect l="l" t="t" r="r" b="b"/>
              <a:pathLst>
                <a:path w="17779" h="14604">
                  <a:moveTo>
                    <a:pt x="14350" y="0"/>
                  </a:moveTo>
                  <a:lnTo>
                    <a:pt x="3428" y="0"/>
                  </a:lnTo>
                  <a:lnTo>
                    <a:pt x="0" y="6984"/>
                  </a:lnTo>
                  <a:lnTo>
                    <a:pt x="7112" y="14096"/>
                  </a:lnTo>
                  <a:lnTo>
                    <a:pt x="14350" y="10540"/>
                  </a:lnTo>
                  <a:lnTo>
                    <a:pt x="17779" y="6984"/>
                  </a:lnTo>
                  <a:lnTo>
                    <a:pt x="14350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096630" y="4453636"/>
              <a:ext cx="17780" cy="14604"/>
            </a:xfrm>
            <a:custGeom>
              <a:avLst/>
              <a:gdLst/>
              <a:ahLst/>
              <a:cxnLst/>
              <a:rect l="l" t="t" r="r" b="b"/>
              <a:pathLst>
                <a:path w="17779" h="14604">
                  <a:moveTo>
                    <a:pt x="7112" y="0"/>
                  </a:moveTo>
                  <a:lnTo>
                    <a:pt x="14350" y="0"/>
                  </a:lnTo>
                  <a:lnTo>
                    <a:pt x="17779" y="6984"/>
                  </a:lnTo>
                  <a:lnTo>
                    <a:pt x="14350" y="10540"/>
                  </a:lnTo>
                  <a:lnTo>
                    <a:pt x="7112" y="14096"/>
                  </a:lnTo>
                  <a:lnTo>
                    <a:pt x="3428" y="10540"/>
                  </a:lnTo>
                  <a:lnTo>
                    <a:pt x="0" y="6984"/>
                  </a:lnTo>
                  <a:lnTo>
                    <a:pt x="3428" y="0"/>
                  </a:lnTo>
                  <a:lnTo>
                    <a:pt x="7112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024620" y="4436491"/>
              <a:ext cx="19685" cy="13970"/>
            </a:xfrm>
            <a:custGeom>
              <a:avLst/>
              <a:gdLst/>
              <a:ahLst/>
              <a:cxnLst/>
              <a:rect l="l" t="t" r="r" b="b"/>
              <a:pathLst>
                <a:path w="19684" h="13970">
                  <a:moveTo>
                    <a:pt x="15621" y="0"/>
                  </a:moveTo>
                  <a:lnTo>
                    <a:pt x="3936" y="0"/>
                  </a:lnTo>
                  <a:lnTo>
                    <a:pt x="0" y="6984"/>
                  </a:lnTo>
                  <a:lnTo>
                    <a:pt x="3936" y="10540"/>
                  </a:lnTo>
                  <a:lnTo>
                    <a:pt x="11683" y="13969"/>
                  </a:lnTo>
                  <a:lnTo>
                    <a:pt x="19557" y="6984"/>
                  </a:lnTo>
                  <a:lnTo>
                    <a:pt x="15621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024620" y="4436491"/>
              <a:ext cx="19685" cy="13970"/>
            </a:xfrm>
            <a:custGeom>
              <a:avLst/>
              <a:gdLst/>
              <a:ahLst/>
              <a:cxnLst/>
              <a:rect l="l" t="t" r="r" b="b"/>
              <a:pathLst>
                <a:path w="19684" h="13970">
                  <a:moveTo>
                    <a:pt x="11683" y="0"/>
                  </a:moveTo>
                  <a:lnTo>
                    <a:pt x="15621" y="0"/>
                  </a:lnTo>
                  <a:lnTo>
                    <a:pt x="19557" y="6984"/>
                  </a:lnTo>
                  <a:lnTo>
                    <a:pt x="15621" y="10540"/>
                  </a:lnTo>
                  <a:lnTo>
                    <a:pt x="11683" y="13969"/>
                  </a:lnTo>
                  <a:lnTo>
                    <a:pt x="3936" y="10540"/>
                  </a:lnTo>
                  <a:lnTo>
                    <a:pt x="0" y="6984"/>
                  </a:lnTo>
                  <a:lnTo>
                    <a:pt x="3936" y="0"/>
                  </a:lnTo>
                  <a:lnTo>
                    <a:pt x="11683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667114" y="4872482"/>
              <a:ext cx="14604" cy="13970"/>
            </a:xfrm>
            <a:custGeom>
              <a:avLst/>
              <a:gdLst/>
              <a:ahLst/>
              <a:cxnLst/>
              <a:rect l="l" t="t" r="r" b="b"/>
              <a:pathLst>
                <a:path w="14604" h="13970">
                  <a:moveTo>
                    <a:pt x="7238" y="0"/>
                  </a:moveTo>
                  <a:lnTo>
                    <a:pt x="0" y="3429"/>
                  </a:lnTo>
                  <a:lnTo>
                    <a:pt x="0" y="13970"/>
                  </a:lnTo>
                  <a:lnTo>
                    <a:pt x="14604" y="13970"/>
                  </a:lnTo>
                  <a:lnTo>
                    <a:pt x="14604" y="3429"/>
                  </a:lnTo>
                  <a:lnTo>
                    <a:pt x="7238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667114" y="4872482"/>
              <a:ext cx="14604" cy="13970"/>
            </a:xfrm>
            <a:custGeom>
              <a:avLst/>
              <a:gdLst/>
              <a:ahLst/>
              <a:cxnLst/>
              <a:rect l="l" t="t" r="r" b="b"/>
              <a:pathLst>
                <a:path w="14604" h="13970">
                  <a:moveTo>
                    <a:pt x="7238" y="0"/>
                  </a:moveTo>
                  <a:lnTo>
                    <a:pt x="14604" y="3429"/>
                  </a:lnTo>
                  <a:lnTo>
                    <a:pt x="14604" y="13970"/>
                  </a:lnTo>
                  <a:lnTo>
                    <a:pt x="0" y="13970"/>
                  </a:lnTo>
                  <a:lnTo>
                    <a:pt x="0" y="3429"/>
                  </a:lnTo>
                  <a:lnTo>
                    <a:pt x="7238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788907" y="4067683"/>
              <a:ext cx="34290" cy="28575"/>
            </a:xfrm>
            <a:custGeom>
              <a:avLst/>
              <a:gdLst/>
              <a:ahLst/>
              <a:cxnLst/>
              <a:rect l="l" t="t" r="r" b="b"/>
              <a:pathLst>
                <a:path w="34290" h="28575">
                  <a:moveTo>
                    <a:pt x="26543" y="0"/>
                  </a:moveTo>
                  <a:lnTo>
                    <a:pt x="11430" y="0"/>
                  </a:lnTo>
                  <a:lnTo>
                    <a:pt x="3810" y="3429"/>
                  </a:lnTo>
                  <a:lnTo>
                    <a:pt x="0" y="6985"/>
                  </a:lnTo>
                  <a:lnTo>
                    <a:pt x="0" y="17526"/>
                  </a:lnTo>
                  <a:lnTo>
                    <a:pt x="3810" y="24638"/>
                  </a:lnTo>
                  <a:lnTo>
                    <a:pt x="11430" y="28067"/>
                  </a:lnTo>
                  <a:lnTo>
                    <a:pt x="26543" y="28067"/>
                  </a:lnTo>
                  <a:lnTo>
                    <a:pt x="30352" y="24638"/>
                  </a:lnTo>
                  <a:lnTo>
                    <a:pt x="34163" y="17526"/>
                  </a:lnTo>
                  <a:lnTo>
                    <a:pt x="34163" y="6985"/>
                  </a:lnTo>
                  <a:lnTo>
                    <a:pt x="26543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788907" y="4067683"/>
              <a:ext cx="34290" cy="28575"/>
            </a:xfrm>
            <a:custGeom>
              <a:avLst/>
              <a:gdLst/>
              <a:ahLst/>
              <a:cxnLst/>
              <a:rect l="l" t="t" r="r" b="b"/>
              <a:pathLst>
                <a:path w="34290" h="28575">
                  <a:moveTo>
                    <a:pt x="19050" y="28067"/>
                  </a:moveTo>
                  <a:lnTo>
                    <a:pt x="26543" y="28067"/>
                  </a:lnTo>
                  <a:lnTo>
                    <a:pt x="30352" y="24638"/>
                  </a:lnTo>
                  <a:lnTo>
                    <a:pt x="34163" y="17526"/>
                  </a:lnTo>
                  <a:lnTo>
                    <a:pt x="34163" y="6985"/>
                  </a:lnTo>
                  <a:lnTo>
                    <a:pt x="30352" y="3429"/>
                  </a:lnTo>
                  <a:lnTo>
                    <a:pt x="26543" y="0"/>
                  </a:lnTo>
                  <a:lnTo>
                    <a:pt x="11430" y="0"/>
                  </a:lnTo>
                  <a:lnTo>
                    <a:pt x="3810" y="3429"/>
                  </a:lnTo>
                  <a:lnTo>
                    <a:pt x="0" y="6985"/>
                  </a:lnTo>
                  <a:lnTo>
                    <a:pt x="0" y="17526"/>
                  </a:lnTo>
                  <a:lnTo>
                    <a:pt x="3810" y="24638"/>
                  </a:lnTo>
                  <a:lnTo>
                    <a:pt x="11430" y="28067"/>
                  </a:lnTo>
                  <a:lnTo>
                    <a:pt x="19050" y="28067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486648" y="3812920"/>
              <a:ext cx="34290" cy="28575"/>
            </a:xfrm>
            <a:custGeom>
              <a:avLst/>
              <a:gdLst/>
              <a:ahLst/>
              <a:cxnLst/>
              <a:rect l="l" t="t" r="r" b="b"/>
              <a:pathLst>
                <a:path w="34290" h="28575">
                  <a:moveTo>
                    <a:pt x="22732" y="0"/>
                  </a:moveTo>
                  <a:lnTo>
                    <a:pt x="11429" y="0"/>
                  </a:lnTo>
                  <a:lnTo>
                    <a:pt x="3809" y="3555"/>
                  </a:lnTo>
                  <a:lnTo>
                    <a:pt x="0" y="6984"/>
                  </a:lnTo>
                  <a:lnTo>
                    <a:pt x="0" y="17652"/>
                  </a:lnTo>
                  <a:lnTo>
                    <a:pt x="3809" y="24637"/>
                  </a:lnTo>
                  <a:lnTo>
                    <a:pt x="11429" y="28193"/>
                  </a:lnTo>
                  <a:lnTo>
                    <a:pt x="22732" y="28193"/>
                  </a:lnTo>
                  <a:lnTo>
                    <a:pt x="30352" y="24637"/>
                  </a:lnTo>
                  <a:lnTo>
                    <a:pt x="34162" y="17652"/>
                  </a:lnTo>
                  <a:lnTo>
                    <a:pt x="34162" y="6984"/>
                  </a:lnTo>
                  <a:lnTo>
                    <a:pt x="30352" y="3555"/>
                  </a:lnTo>
                  <a:lnTo>
                    <a:pt x="22732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486648" y="3812920"/>
              <a:ext cx="34290" cy="28575"/>
            </a:xfrm>
            <a:custGeom>
              <a:avLst/>
              <a:gdLst/>
              <a:ahLst/>
              <a:cxnLst/>
              <a:rect l="l" t="t" r="r" b="b"/>
              <a:pathLst>
                <a:path w="34290" h="28575">
                  <a:moveTo>
                    <a:pt x="15112" y="28193"/>
                  </a:moveTo>
                  <a:lnTo>
                    <a:pt x="22732" y="28193"/>
                  </a:lnTo>
                  <a:lnTo>
                    <a:pt x="30352" y="24637"/>
                  </a:lnTo>
                  <a:lnTo>
                    <a:pt x="34162" y="17652"/>
                  </a:lnTo>
                  <a:lnTo>
                    <a:pt x="34162" y="6984"/>
                  </a:lnTo>
                  <a:lnTo>
                    <a:pt x="30352" y="3555"/>
                  </a:lnTo>
                  <a:lnTo>
                    <a:pt x="22732" y="0"/>
                  </a:lnTo>
                  <a:lnTo>
                    <a:pt x="11429" y="0"/>
                  </a:lnTo>
                  <a:lnTo>
                    <a:pt x="3809" y="3555"/>
                  </a:lnTo>
                  <a:lnTo>
                    <a:pt x="0" y="6984"/>
                  </a:lnTo>
                  <a:lnTo>
                    <a:pt x="0" y="17652"/>
                  </a:lnTo>
                  <a:lnTo>
                    <a:pt x="3809" y="24637"/>
                  </a:lnTo>
                  <a:lnTo>
                    <a:pt x="11429" y="28193"/>
                  </a:lnTo>
                  <a:lnTo>
                    <a:pt x="15112" y="28193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942199" y="4227067"/>
              <a:ext cx="33020" cy="28575"/>
            </a:xfrm>
            <a:custGeom>
              <a:avLst/>
              <a:gdLst/>
              <a:ahLst/>
              <a:cxnLst/>
              <a:rect l="l" t="t" r="r" b="b"/>
              <a:pathLst>
                <a:path w="33020" h="28575">
                  <a:moveTo>
                    <a:pt x="21717" y="0"/>
                  </a:moveTo>
                  <a:lnTo>
                    <a:pt x="10795" y="0"/>
                  </a:lnTo>
                  <a:lnTo>
                    <a:pt x="3682" y="3428"/>
                  </a:lnTo>
                  <a:lnTo>
                    <a:pt x="0" y="6984"/>
                  </a:lnTo>
                  <a:lnTo>
                    <a:pt x="0" y="17525"/>
                  </a:lnTo>
                  <a:lnTo>
                    <a:pt x="3682" y="24637"/>
                  </a:lnTo>
                  <a:lnTo>
                    <a:pt x="10795" y="28066"/>
                  </a:lnTo>
                  <a:lnTo>
                    <a:pt x="21717" y="28066"/>
                  </a:lnTo>
                  <a:lnTo>
                    <a:pt x="28828" y="24637"/>
                  </a:lnTo>
                  <a:lnTo>
                    <a:pt x="32511" y="17525"/>
                  </a:lnTo>
                  <a:lnTo>
                    <a:pt x="32511" y="6984"/>
                  </a:lnTo>
                  <a:lnTo>
                    <a:pt x="28828" y="3428"/>
                  </a:lnTo>
                  <a:lnTo>
                    <a:pt x="21717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942199" y="4227067"/>
              <a:ext cx="33020" cy="28575"/>
            </a:xfrm>
            <a:custGeom>
              <a:avLst/>
              <a:gdLst/>
              <a:ahLst/>
              <a:cxnLst/>
              <a:rect l="l" t="t" r="r" b="b"/>
              <a:pathLst>
                <a:path w="33020" h="28575">
                  <a:moveTo>
                    <a:pt x="18033" y="28066"/>
                  </a:moveTo>
                  <a:lnTo>
                    <a:pt x="21717" y="28066"/>
                  </a:lnTo>
                  <a:lnTo>
                    <a:pt x="28828" y="24637"/>
                  </a:lnTo>
                  <a:lnTo>
                    <a:pt x="32511" y="17525"/>
                  </a:lnTo>
                  <a:lnTo>
                    <a:pt x="32511" y="6984"/>
                  </a:lnTo>
                  <a:lnTo>
                    <a:pt x="28828" y="3428"/>
                  </a:lnTo>
                  <a:lnTo>
                    <a:pt x="21717" y="0"/>
                  </a:lnTo>
                  <a:lnTo>
                    <a:pt x="10795" y="0"/>
                  </a:lnTo>
                  <a:lnTo>
                    <a:pt x="3682" y="3428"/>
                  </a:lnTo>
                  <a:lnTo>
                    <a:pt x="0" y="6984"/>
                  </a:lnTo>
                  <a:lnTo>
                    <a:pt x="0" y="17525"/>
                  </a:lnTo>
                  <a:lnTo>
                    <a:pt x="3682" y="24637"/>
                  </a:lnTo>
                  <a:lnTo>
                    <a:pt x="10795" y="28066"/>
                  </a:lnTo>
                  <a:lnTo>
                    <a:pt x="18033" y="28066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712963" y="4627117"/>
              <a:ext cx="34290" cy="29845"/>
            </a:xfrm>
            <a:custGeom>
              <a:avLst/>
              <a:gdLst/>
              <a:ahLst/>
              <a:cxnLst/>
              <a:rect l="l" t="t" r="r" b="b"/>
              <a:pathLst>
                <a:path w="34290" h="29845">
                  <a:moveTo>
                    <a:pt x="26542" y="0"/>
                  </a:moveTo>
                  <a:lnTo>
                    <a:pt x="11429" y="0"/>
                  </a:lnTo>
                  <a:lnTo>
                    <a:pt x="3809" y="3555"/>
                  </a:lnTo>
                  <a:lnTo>
                    <a:pt x="0" y="7365"/>
                  </a:lnTo>
                  <a:lnTo>
                    <a:pt x="0" y="22224"/>
                  </a:lnTo>
                  <a:lnTo>
                    <a:pt x="3809" y="25907"/>
                  </a:lnTo>
                  <a:lnTo>
                    <a:pt x="11429" y="29717"/>
                  </a:lnTo>
                  <a:lnTo>
                    <a:pt x="26542" y="29717"/>
                  </a:lnTo>
                  <a:lnTo>
                    <a:pt x="34162" y="22224"/>
                  </a:lnTo>
                  <a:lnTo>
                    <a:pt x="34162" y="7365"/>
                  </a:lnTo>
                  <a:lnTo>
                    <a:pt x="26542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712963" y="4627117"/>
              <a:ext cx="34290" cy="29845"/>
            </a:xfrm>
            <a:custGeom>
              <a:avLst/>
              <a:gdLst/>
              <a:ahLst/>
              <a:cxnLst/>
              <a:rect l="l" t="t" r="r" b="b"/>
              <a:pathLst>
                <a:path w="34290" h="29845">
                  <a:moveTo>
                    <a:pt x="19050" y="29717"/>
                  </a:moveTo>
                  <a:lnTo>
                    <a:pt x="26542" y="29717"/>
                  </a:lnTo>
                  <a:lnTo>
                    <a:pt x="30352" y="25907"/>
                  </a:lnTo>
                  <a:lnTo>
                    <a:pt x="34162" y="22224"/>
                  </a:lnTo>
                  <a:lnTo>
                    <a:pt x="34162" y="7365"/>
                  </a:lnTo>
                  <a:lnTo>
                    <a:pt x="30352" y="3555"/>
                  </a:lnTo>
                  <a:lnTo>
                    <a:pt x="26542" y="0"/>
                  </a:lnTo>
                  <a:lnTo>
                    <a:pt x="11429" y="0"/>
                  </a:lnTo>
                  <a:lnTo>
                    <a:pt x="3809" y="3555"/>
                  </a:lnTo>
                  <a:lnTo>
                    <a:pt x="0" y="7365"/>
                  </a:lnTo>
                  <a:lnTo>
                    <a:pt x="0" y="22224"/>
                  </a:lnTo>
                  <a:lnTo>
                    <a:pt x="3809" y="25907"/>
                  </a:lnTo>
                  <a:lnTo>
                    <a:pt x="11429" y="29717"/>
                  </a:lnTo>
                  <a:lnTo>
                    <a:pt x="19050" y="29717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13292" y="4630205"/>
              <a:ext cx="121895" cy="10625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09585" y="4611408"/>
              <a:ext cx="125147" cy="10626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127491" y="4189515"/>
              <a:ext cx="125147" cy="10625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86116" y="3991141"/>
              <a:ext cx="123521" cy="106259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72651" y="4300512"/>
              <a:ext cx="125147" cy="106260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56600" y="4959897"/>
              <a:ext cx="125147" cy="10625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260714" y="3772358"/>
              <a:ext cx="125147" cy="104697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8085200" y="3992626"/>
              <a:ext cx="69850" cy="57785"/>
            </a:xfrm>
            <a:custGeom>
              <a:avLst/>
              <a:gdLst/>
              <a:ahLst/>
              <a:cxnLst/>
              <a:rect l="l" t="t" r="r" b="b"/>
              <a:pathLst>
                <a:path w="69850" h="57785">
                  <a:moveTo>
                    <a:pt x="47878" y="0"/>
                  </a:moveTo>
                  <a:lnTo>
                    <a:pt x="22098" y="0"/>
                  </a:lnTo>
                  <a:lnTo>
                    <a:pt x="10922" y="7238"/>
                  </a:lnTo>
                  <a:lnTo>
                    <a:pt x="3682" y="18161"/>
                  </a:lnTo>
                  <a:lnTo>
                    <a:pt x="0" y="28956"/>
                  </a:lnTo>
                  <a:lnTo>
                    <a:pt x="3682" y="39750"/>
                  </a:lnTo>
                  <a:lnTo>
                    <a:pt x="10922" y="50546"/>
                  </a:lnTo>
                  <a:lnTo>
                    <a:pt x="22098" y="54229"/>
                  </a:lnTo>
                  <a:lnTo>
                    <a:pt x="36829" y="57785"/>
                  </a:lnTo>
                  <a:lnTo>
                    <a:pt x="58927" y="50546"/>
                  </a:lnTo>
                  <a:lnTo>
                    <a:pt x="66294" y="39750"/>
                  </a:lnTo>
                  <a:lnTo>
                    <a:pt x="69850" y="28956"/>
                  </a:lnTo>
                  <a:lnTo>
                    <a:pt x="66294" y="18161"/>
                  </a:lnTo>
                  <a:lnTo>
                    <a:pt x="58927" y="7238"/>
                  </a:lnTo>
                  <a:lnTo>
                    <a:pt x="47878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85200" y="3992626"/>
              <a:ext cx="69850" cy="57785"/>
            </a:xfrm>
            <a:custGeom>
              <a:avLst/>
              <a:gdLst/>
              <a:ahLst/>
              <a:cxnLst/>
              <a:rect l="l" t="t" r="r" b="b"/>
              <a:pathLst>
                <a:path w="69850" h="57785">
                  <a:moveTo>
                    <a:pt x="36829" y="0"/>
                  </a:moveTo>
                  <a:lnTo>
                    <a:pt x="47878" y="0"/>
                  </a:lnTo>
                  <a:lnTo>
                    <a:pt x="58927" y="7238"/>
                  </a:lnTo>
                  <a:lnTo>
                    <a:pt x="66294" y="18161"/>
                  </a:lnTo>
                  <a:lnTo>
                    <a:pt x="69850" y="28956"/>
                  </a:lnTo>
                  <a:lnTo>
                    <a:pt x="66294" y="39750"/>
                  </a:lnTo>
                  <a:lnTo>
                    <a:pt x="58927" y="50546"/>
                  </a:lnTo>
                  <a:lnTo>
                    <a:pt x="47878" y="54229"/>
                  </a:lnTo>
                  <a:lnTo>
                    <a:pt x="36829" y="57785"/>
                  </a:lnTo>
                  <a:lnTo>
                    <a:pt x="22098" y="54229"/>
                  </a:lnTo>
                  <a:lnTo>
                    <a:pt x="10922" y="50546"/>
                  </a:lnTo>
                  <a:lnTo>
                    <a:pt x="3682" y="39750"/>
                  </a:lnTo>
                  <a:lnTo>
                    <a:pt x="0" y="28956"/>
                  </a:lnTo>
                  <a:lnTo>
                    <a:pt x="3682" y="18161"/>
                  </a:lnTo>
                  <a:lnTo>
                    <a:pt x="10922" y="7238"/>
                  </a:lnTo>
                  <a:lnTo>
                    <a:pt x="22098" y="0"/>
                  </a:lnTo>
                  <a:lnTo>
                    <a:pt x="36829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860919" y="4724019"/>
              <a:ext cx="66675" cy="56515"/>
            </a:xfrm>
            <a:custGeom>
              <a:avLst/>
              <a:gdLst/>
              <a:ahLst/>
              <a:cxnLst/>
              <a:rect l="l" t="t" r="r" b="b"/>
              <a:pathLst>
                <a:path w="66675" h="56514">
                  <a:moveTo>
                    <a:pt x="44450" y="0"/>
                  </a:moveTo>
                  <a:lnTo>
                    <a:pt x="18541" y="0"/>
                  </a:lnTo>
                  <a:lnTo>
                    <a:pt x="7492" y="6984"/>
                  </a:lnTo>
                  <a:lnTo>
                    <a:pt x="0" y="17525"/>
                  </a:lnTo>
                  <a:lnTo>
                    <a:pt x="0" y="38607"/>
                  </a:lnTo>
                  <a:lnTo>
                    <a:pt x="7492" y="49148"/>
                  </a:lnTo>
                  <a:lnTo>
                    <a:pt x="18541" y="52704"/>
                  </a:lnTo>
                  <a:lnTo>
                    <a:pt x="33274" y="56260"/>
                  </a:lnTo>
                  <a:lnTo>
                    <a:pt x="55499" y="49148"/>
                  </a:lnTo>
                  <a:lnTo>
                    <a:pt x="62991" y="38607"/>
                  </a:lnTo>
                  <a:lnTo>
                    <a:pt x="66675" y="28066"/>
                  </a:lnTo>
                  <a:lnTo>
                    <a:pt x="62991" y="17525"/>
                  </a:lnTo>
                  <a:lnTo>
                    <a:pt x="55499" y="6984"/>
                  </a:lnTo>
                  <a:lnTo>
                    <a:pt x="44450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860919" y="4724019"/>
              <a:ext cx="66675" cy="56515"/>
            </a:xfrm>
            <a:custGeom>
              <a:avLst/>
              <a:gdLst/>
              <a:ahLst/>
              <a:cxnLst/>
              <a:rect l="l" t="t" r="r" b="b"/>
              <a:pathLst>
                <a:path w="66675" h="56514">
                  <a:moveTo>
                    <a:pt x="33274" y="0"/>
                  </a:moveTo>
                  <a:lnTo>
                    <a:pt x="44450" y="0"/>
                  </a:lnTo>
                  <a:lnTo>
                    <a:pt x="55499" y="6984"/>
                  </a:lnTo>
                  <a:lnTo>
                    <a:pt x="62991" y="17525"/>
                  </a:lnTo>
                  <a:lnTo>
                    <a:pt x="66675" y="28066"/>
                  </a:lnTo>
                  <a:lnTo>
                    <a:pt x="62991" y="38607"/>
                  </a:lnTo>
                  <a:lnTo>
                    <a:pt x="55499" y="49148"/>
                  </a:lnTo>
                  <a:lnTo>
                    <a:pt x="44450" y="52704"/>
                  </a:lnTo>
                  <a:lnTo>
                    <a:pt x="33274" y="56260"/>
                  </a:lnTo>
                  <a:lnTo>
                    <a:pt x="18541" y="52704"/>
                  </a:lnTo>
                  <a:lnTo>
                    <a:pt x="7492" y="49148"/>
                  </a:lnTo>
                  <a:lnTo>
                    <a:pt x="0" y="38607"/>
                  </a:lnTo>
                  <a:lnTo>
                    <a:pt x="0" y="17525"/>
                  </a:lnTo>
                  <a:lnTo>
                    <a:pt x="7492" y="6984"/>
                  </a:lnTo>
                  <a:lnTo>
                    <a:pt x="18541" y="0"/>
                  </a:lnTo>
                  <a:lnTo>
                    <a:pt x="33274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667561" y="4334827"/>
              <a:ext cx="73025" cy="6413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483345" y="4156709"/>
              <a:ext cx="70485" cy="56515"/>
            </a:xfrm>
            <a:custGeom>
              <a:avLst/>
              <a:gdLst/>
              <a:ahLst/>
              <a:cxnLst/>
              <a:rect l="l" t="t" r="r" b="b"/>
              <a:pathLst>
                <a:path w="70484" h="56514">
                  <a:moveTo>
                    <a:pt x="36956" y="0"/>
                  </a:moveTo>
                  <a:lnTo>
                    <a:pt x="22098" y="3556"/>
                  </a:lnTo>
                  <a:lnTo>
                    <a:pt x="11049" y="6984"/>
                  </a:lnTo>
                  <a:lnTo>
                    <a:pt x="3682" y="17525"/>
                  </a:lnTo>
                  <a:lnTo>
                    <a:pt x="0" y="28193"/>
                  </a:lnTo>
                  <a:lnTo>
                    <a:pt x="3682" y="38734"/>
                  </a:lnTo>
                  <a:lnTo>
                    <a:pt x="11049" y="49275"/>
                  </a:lnTo>
                  <a:lnTo>
                    <a:pt x="22098" y="56260"/>
                  </a:lnTo>
                  <a:lnTo>
                    <a:pt x="47878" y="56260"/>
                  </a:lnTo>
                  <a:lnTo>
                    <a:pt x="58927" y="49275"/>
                  </a:lnTo>
                  <a:lnTo>
                    <a:pt x="66294" y="38734"/>
                  </a:lnTo>
                  <a:lnTo>
                    <a:pt x="69976" y="28193"/>
                  </a:lnTo>
                  <a:lnTo>
                    <a:pt x="66294" y="17525"/>
                  </a:lnTo>
                  <a:lnTo>
                    <a:pt x="58927" y="6984"/>
                  </a:lnTo>
                  <a:lnTo>
                    <a:pt x="36956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483345" y="4156709"/>
              <a:ext cx="70485" cy="56515"/>
            </a:xfrm>
            <a:custGeom>
              <a:avLst/>
              <a:gdLst/>
              <a:ahLst/>
              <a:cxnLst/>
              <a:rect l="l" t="t" r="r" b="b"/>
              <a:pathLst>
                <a:path w="70484" h="56514">
                  <a:moveTo>
                    <a:pt x="36956" y="0"/>
                  </a:moveTo>
                  <a:lnTo>
                    <a:pt x="47878" y="3556"/>
                  </a:lnTo>
                  <a:lnTo>
                    <a:pt x="58927" y="6984"/>
                  </a:lnTo>
                  <a:lnTo>
                    <a:pt x="66294" y="17525"/>
                  </a:lnTo>
                  <a:lnTo>
                    <a:pt x="69976" y="28193"/>
                  </a:lnTo>
                  <a:lnTo>
                    <a:pt x="66294" y="38734"/>
                  </a:lnTo>
                  <a:lnTo>
                    <a:pt x="58927" y="49275"/>
                  </a:lnTo>
                  <a:lnTo>
                    <a:pt x="47878" y="56260"/>
                  </a:lnTo>
                  <a:lnTo>
                    <a:pt x="22098" y="56260"/>
                  </a:lnTo>
                  <a:lnTo>
                    <a:pt x="11049" y="49275"/>
                  </a:lnTo>
                  <a:lnTo>
                    <a:pt x="3682" y="38734"/>
                  </a:lnTo>
                  <a:lnTo>
                    <a:pt x="0" y="28193"/>
                  </a:lnTo>
                  <a:lnTo>
                    <a:pt x="3682" y="17525"/>
                  </a:lnTo>
                  <a:lnTo>
                    <a:pt x="11049" y="6984"/>
                  </a:lnTo>
                  <a:lnTo>
                    <a:pt x="22098" y="3556"/>
                  </a:lnTo>
                  <a:lnTo>
                    <a:pt x="36956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446007" y="4520819"/>
              <a:ext cx="69850" cy="57785"/>
            </a:xfrm>
            <a:custGeom>
              <a:avLst/>
              <a:gdLst/>
              <a:ahLst/>
              <a:cxnLst/>
              <a:rect l="l" t="t" r="r" b="b"/>
              <a:pathLst>
                <a:path w="69850" h="57785">
                  <a:moveTo>
                    <a:pt x="36830" y="0"/>
                  </a:moveTo>
                  <a:lnTo>
                    <a:pt x="22098" y="3682"/>
                  </a:lnTo>
                  <a:lnTo>
                    <a:pt x="10922" y="7111"/>
                  </a:lnTo>
                  <a:lnTo>
                    <a:pt x="3683" y="18160"/>
                  </a:lnTo>
                  <a:lnTo>
                    <a:pt x="0" y="28955"/>
                  </a:lnTo>
                  <a:lnTo>
                    <a:pt x="3683" y="39750"/>
                  </a:lnTo>
                  <a:lnTo>
                    <a:pt x="10922" y="50545"/>
                  </a:lnTo>
                  <a:lnTo>
                    <a:pt x="22098" y="57784"/>
                  </a:lnTo>
                  <a:lnTo>
                    <a:pt x="47878" y="57784"/>
                  </a:lnTo>
                  <a:lnTo>
                    <a:pt x="58927" y="50545"/>
                  </a:lnTo>
                  <a:lnTo>
                    <a:pt x="66294" y="39750"/>
                  </a:lnTo>
                  <a:lnTo>
                    <a:pt x="69850" y="28955"/>
                  </a:lnTo>
                  <a:lnTo>
                    <a:pt x="66294" y="18160"/>
                  </a:lnTo>
                  <a:lnTo>
                    <a:pt x="58927" y="7111"/>
                  </a:lnTo>
                  <a:lnTo>
                    <a:pt x="36830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446007" y="4520819"/>
              <a:ext cx="69850" cy="57785"/>
            </a:xfrm>
            <a:custGeom>
              <a:avLst/>
              <a:gdLst/>
              <a:ahLst/>
              <a:cxnLst/>
              <a:rect l="l" t="t" r="r" b="b"/>
              <a:pathLst>
                <a:path w="69850" h="57785">
                  <a:moveTo>
                    <a:pt x="36830" y="0"/>
                  </a:moveTo>
                  <a:lnTo>
                    <a:pt x="47878" y="3682"/>
                  </a:lnTo>
                  <a:lnTo>
                    <a:pt x="58927" y="7111"/>
                  </a:lnTo>
                  <a:lnTo>
                    <a:pt x="66294" y="18160"/>
                  </a:lnTo>
                  <a:lnTo>
                    <a:pt x="69850" y="28955"/>
                  </a:lnTo>
                  <a:lnTo>
                    <a:pt x="66294" y="39750"/>
                  </a:lnTo>
                  <a:lnTo>
                    <a:pt x="58927" y="50545"/>
                  </a:lnTo>
                  <a:lnTo>
                    <a:pt x="47878" y="57784"/>
                  </a:lnTo>
                  <a:lnTo>
                    <a:pt x="22098" y="57784"/>
                  </a:lnTo>
                  <a:lnTo>
                    <a:pt x="10922" y="50545"/>
                  </a:lnTo>
                  <a:lnTo>
                    <a:pt x="3683" y="39750"/>
                  </a:lnTo>
                  <a:lnTo>
                    <a:pt x="0" y="28955"/>
                  </a:lnTo>
                  <a:lnTo>
                    <a:pt x="3683" y="18160"/>
                  </a:lnTo>
                  <a:lnTo>
                    <a:pt x="10922" y="7111"/>
                  </a:lnTo>
                  <a:lnTo>
                    <a:pt x="22098" y="3682"/>
                  </a:lnTo>
                  <a:lnTo>
                    <a:pt x="36830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693023" y="3883279"/>
              <a:ext cx="70485" cy="56515"/>
            </a:xfrm>
            <a:custGeom>
              <a:avLst/>
              <a:gdLst/>
              <a:ahLst/>
              <a:cxnLst/>
              <a:rect l="l" t="t" r="r" b="b"/>
              <a:pathLst>
                <a:path w="70484" h="56514">
                  <a:moveTo>
                    <a:pt x="47878" y="0"/>
                  </a:moveTo>
                  <a:lnTo>
                    <a:pt x="22098" y="0"/>
                  </a:lnTo>
                  <a:lnTo>
                    <a:pt x="11049" y="6985"/>
                  </a:lnTo>
                  <a:lnTo>
                    <a:pt x="3682" y="17526"/>
                  </a:lnTo>
                  <a:lnTo>
                    <a:pt x="0" y="28067"/>
                  </a:lnTo>
                  <a:lnTo>
                    <a:pt x="3682" y="38608"/>
                  </a:lnTo>
                  <a:lnTo>
                    <a:pt x="11049" y="49149"/>
                  </a:lnTo>
                  <a:lnTo>
                    <a:pt x="33147" y="56261"/>
                  </a:lnTo>
                  <a:lnTo>
                    <a:pt x="47878" y="52705"/>
                  </a:lnTo>
                  <a:lnTo>
                    <a:pt x="58927" y="49149"/>
                  </a:lnTo>
                  <a:lnTo>
                    <a:pt x="66294" y="38608"/>
                  </a:lnTo>
                  <a:lnTo>
                    <a:pt x="69976" y="28067"/>
                  </a:lnTo>
                  <a:lnTo>
                    <a:pt x="66294" y="17526"/>
                  </a:lnTo>
                  <a:lnTo>
                    <a:pt x="58927" y="6985"/>
                  </a:lnTo>
                  <a:lnTo>
                    <a:pt x="47878" y="0"/>
                  </a:lnTo>
                  <a:close/>
                </a:path>
              </a:pathLst>
            </a:custGeom>
            <a:solidFill>
              <a:srgbClr val="7986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693023" y="3883279"/>
              <a:ext cx="70485" cy="56515"/>
            </a:xfrm>
            <a:custGeom>
              <a:avLst/>
              <a:gdLst/>
              <a:ahLst/>
              <a:cxnLst/>
              <a:rect l="l" t="t" r="r" b="b"/>
              <a:pathLst>
                <a:path w="70484" h="56514">
                  <a:moveTo>
                    <a:pt x="33147" y="0"/>
                  </a:moveTo>
                  <a:lnTo>
                    <a:pt x="47878" y="0"/>
                  </a:lnTo>
                  <a:lnTo>
                    <a:pt x="58927" y="6985"/>
                  </a:lnTo>
                  <a:lnTo>
                    <a:pt x="66294" y="17526"/>
                  </a:lnTo>
                  <a:lnTo>
                    <a:pt x="69976" y="28067"/>
                  </a:lnTo>
                  <a:lnTo>
                    <a:pt x="66294" y="38608"/>
                  </a:lnTo>
                  <a:lnTo>
                    <a:pt x="58927" y="49149"/>
                  </a:lnTo>
                  <a:lnTo>
                    <a:pt x="47878" y="52705"/>
                  </a:lnTo>
                  <a:lnTo>
                    <a:pt x="33147" y="56261"/>
                  </a:lnTo>
                  <a:lnTo>
                    <a:pt x="22098" y="52705"/>
                  </a:lnTo>
                  <a:lnTo>
                    <a:pt x="11049" y="49149"/>
                  </a:lnTo>
                  <a:lnTo>
                    <a:pt x="3682" y="38608"/>
                  </a:lnTo>
                  <a:lnTo>
                    <a:pt x="0" y="28067"/>
                  </a:lnTo>
                  <a:lnTo>
                    <a:pt x="3682" y="17526"/>
                  </a:lnTo>
                  <a:lnTo>
                    <a:pt x="11049" y="6985"/>
                  </a:lnTo>
                  <a:lnTo>
                    <a:pt x="22098" y="0"/>
                  </a:lnTo>
                  <a:lnTo>
                    <a:pt x="33147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491473" y="4772405"/>
              <a:ext cx="36195" cy="29845"/>
            </a:xfrm>
            <a:custGeom>
              <a:avLst/>
              <a:gdLst/>
              <a:ahLst/>
              <a:cxnLst/>
              <a:rect l="l" t="t" r="r" b="b"/>
              <a:pathLst>
                <a:path w="36195" h="29845">
                  <a:moveTo>
                    <a:pt x="25146" y="0"/>
                  </a:moveTo>
                  <a:lnTo>
                    <a:pt x="10795" y="0"/>
                  </a:lnTo>
                  <a:lnTo>
                    <a:pt x="7239" y="3683"/>
                  </a:lnTo>
                  <a:lnTo>
                    <a:pt x="3555" y="11049"/>
                  </a:lnTo>
                  <a:lnTo>
                    <a:pt x="0" y="14859"/>
                  </a:lnTo>
                  <a:lnTo>
                    <a:pt x="3555" y="22225"/>
                  </a:lnTo>
                  <a:lnTo>
                    <a:pt x="10795" y="29718"/>
                  </a:lnTo>
                  <a:lnTo>
                    <a:pt x="25146" y="29718"/>
                  </a:lnTo>
                  <a:lnTo>
                    <a:pt x="32257" y="22225"/>
                  </a:lnTo>
                  <a:lnTo>
                    <a:pt x="35814" y="14859"/>
                  </a:lnTo>
                  <a:lnTo>
                    <a:pt x="32257" y="11049"/>
                  </a:lnTo>
                  <a:lnTo>
                    <a:pt x="28575" y="3683"/>
                  </a:lnTo>
                  <a:lnTo>
                    <a:pt x="25146" y="0"/>
                  </a:lnTo>
                  <a:close/>
                </a:path>
              </a:pathLst>
            </a:custGeom>
            <a:solidFill>
              <a:srgbClr val="99A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491473" y="4772405"/>
              <a:ext cx="36195" cy="29845"/>
            </a:xfrm>
            <a:custGeom>
              <a:avLst/>
              <a:gdLst/>
              <a:ahLst/>
              <a:cxnLst/>
              <a:rect l="l" t="t" r="r" b="b"/>
              <a:pathLst>
                <a:path w="36195" h="29845">
                  <a:moveTo>
                    <a:pt x="17906" y="29718"/>
                  </a:moveTo>
                  <a:lnTo>
                    <a:pt x="25146" y="29718"/>
                  </a:lnTo>
                  <a:lnTo>
                    <a:pt x="28575" y="25908"/>
                  </a:lnTo>
                  <a:lnTo>
                    <a:pt x="32257" y="22225"/>
                  </a:lnTo>
                  <a:lnTo>
                    <a:pt x="35814" y="14859"/>
                  </a:lnTo>
                  <a:lnTo>
                    <a:pt x="32257" y="11049"/>
                  </a:lnTo>
                  <a:lnTo>
                    <a:pt x="28575" y="3683"/>
                  </a:lnTo>
                  <a:lnTo>
                    <a:pt x="25146" y="0"/>
                  </a:lnTo>
                  <a:lnTo>
                    <a:pt x="10795" y="0"/>
                  </a:lnTo>
                  <a:lnTo>
                    <a:pt x="7239" y="3683"/>
                  </a:lnTo>
                  <a:lnTo>
                    <a:pt x="3555" y="11049"/>
                  </a:lnTo>
                  <a:lnTo>
                    <a:pt x="0" y="14859"/>
                  </a:lnTo>
                  <a:lnTo>
                    <a:pt x="3555" y="22225"/>
                  </a:lnTo>
                  <a:lnTo>
                    <a:pt x="7239" y="25908"/>
                  </a:lnTo>
                  <a:lnTo>
                    <a:pt x="10795" y="29718"/>
                  </a:lnTo>
                  <a:lnTo>
                    <a:pt x="17906" y="29718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663561" y="3694302"/>
              <a:ext cx="1377315" cy="1298575"/>
            </a:xfrm>
            <a:custGeom>
              <a:avLst/>
              <a:gdLst/>
              <a:ahLst/>
              <a:cxnLst/>
              <a:rect l="l" t="t" r="r" b="b"/>
              <a:pathLst>
                <a:path w="1377315" h="1298575">
                  <a:moveTo>
                    <a:pt x="0" y="649097"/>
                  </a:moveTo>
                  <a:lnTo>
                    <a:pt x="1728" y="602737"/>
                  </a:lnTo>
                  <a:lnTo>
                    <a:pt x="6836" y="557257"/>
                  </a:lnTo>
                  <a:lnTo>
                    <a:pt x="15207" y="512768"/>
                  </a:lnTo>
                  <a:lnTo>
                    <a:pt x="26725" y="469378"/>
                  </a:lnTo>
                  <a:lnTo>
                    <a:pt x="41272" y="427199"/>
                  </a:lnTo>
                  <a:lnTo>
                    <a:pt x="58734" y="386339"/>
                  </a:lnTo>
                  <a:lnTo>
                    <a:pt x="78992" y="346908"/>
                  </a:lnTo>
                  <a:lnTo>
                    <a:pt x="101931" y="309017"/>
                  </a:lnTo>
                  <a:lnTo>
                    <a:pt x="127433" y="272774"/>
                  </a:lnTo>
                  <a:lnTo>
                    <a:pt x="155384" y="238290"/>
                  </a:lnTo>
                  <a:lnTo>
                    <a:pt x="185665" y="205675"/>
                  </a:lnTo>
                  <a:lnTo>
                    <a:pt x="218161" y="175038"/>
                  </a:lnTo>
                  <a:lnTo>
                    <a:pt x="252756" y="146489"/>
                  </a:lnTo>
                  <a:lnTo>
                    <a:pt x="289331" y="120139"/>
                  </a:lnTo>
                  <a:lnTo>
                    <a:pt x="327772" y="96095"/>
                  </a:lnTo>
                  <a:lnTo>
                    <a:pt x="367962" y="74469"/>
                  </a:lnTo>
                  <a:lnTo>
                    <a:pt x="409784" y="55371"/>
                  </a:lnTo>
                  <a:lnTo>
                    <a:pt x="453121" y="38909"/>
                  </a:lnTo>
                  <a:lnTo>
                    <a:pt x="497858" y="25194"/>
                  </a:lnTo>
                  <a:lnTo>
                    <a:pt x="543877" y="14336"/>
                  </a:lnTo>
                  <a:lnTo>
                    <a:pt x="591063" y="6445"/>
                  </a:lnTo>
                  <a:lnTo>
                    <a:pt x="639298" y="1629"/>
                  </a:lnTo>
                  <a:lnTo>
                    <a:pt x="688467" y="0"/>
                  </a:lnTo>
                  <a:lnTo>
                    <a:pt x="737636" y="1629"/>
                  </a:lnTo>
                  <a:lnTo>
                    <a:pt x="785873" y="6445"/>
                  </a:lnTo>
                  <a:lnTo>
                    <a:pt x="833062" y="14336"/>
                  </a:lnTo>
                  <a:lnTo>
                    <a:pt x="879085" y="25194"/>
                  </a:lnTo>
                  <a:lnTo>
                    <a:pt x="923827" y="38909"/>
                  </a:lnTo>
                  <a:lnTo>
                    <a:pt x="967171" y="55371"/>
                  </a:lnTo>
                  <a:lnTo>
                    <a:pt x="1008999" y="74469"/>
                  </a:lnTo>
                  <a:lnTo>
                    <a:pt x="1049196" y="96095"/>
                  </a:lnTo>
                  <a:lnTo>
                    <a:pt x="1087645" y="120139"/>
                  </a:lnTo>
                  <a:lnTo>
                    <a:pt x="1124229" y="146489"/>
                  </a:lnTo>
                  <a:lnTo>
                    <a:pt x="1158831" y="175038"/>
                  </a:lnTo>
                  <a:lnTo>
                    <a:pt x="1191335" y="205675"/>
                  </a:lnTo>
                  <a:lnTo>
                    <a:pt x="1221625" y="238290"/>
                  </a:lnTo>
                  <a:lnTo>
                    <a:pt x="1249584" y="272774"/>
                  </a:lnTo>
                  <a:lnTo>
                    <a:pt x="1275094" y="309017"/>
                  </a:lnTo>
                  <a:lnTo>
                    <a:pt x="1298040" y="346908"/>
                  </a:lnTo>
                  <a:lnTo>
                    <a:pt x="1318305" y="386339"/>
                  </a:lnTo>
                  <a:lnTo>
                    <a:pt x="1335772" y="427199"/>
                  </a:lnTo>
                  <a:lnTo>
                    <a:pt x="1350325" y="469378"/>
                  </a:lnTo>
                  <a:lnTo>
                    <a:pt x="1361847" y="512768"/>
                  </a:lnTo>
                  <a:lnTo>
                    <a:pt x="1370221" y="557257"/>
                  </a:lnTo>
                  <a:lnTo>
                    <a:pt x="1375331" y="602737"/>
                  </a:lnTo>
                  <a:lnTo>
                    <a:pt x="1377061" y="649097"/>
                  </a:lnTo>
                  <a:lnTo>
                    <a:pt x="1375331" y="695456"/>
                  </a:lnTo>
                  <a:lnTo>
                    <a:pt x="1370221" y="740936"/>
                  </a:lnTo>
                  <a:lnTo>
                    <a:pt x="1361847" y="785425"/>
                  </a:lnTo>
                  <a:lnTo>
                    <a:pt x="1350325" y="828815"/>
                  </a:lnTo>
                  <a:lnTo>
                    <a:pt x="1335772" y="870994"/>
                  </a:lnTo>
                  <a:lnTo>
                    <a:pt x="1318305" y="911854"/>
                  </a:lnTo>
                  <a:lnTo>
                    <a:pt x="1298040" y="951285"/>
                  </a:lnTo>
                  <a:lnTo>
                    <a:pt x="1275094" y="989176"/>
                  </a:lnTo>
                  <a:lnTo>
                    <a:pt x="1249584" y="1025419"/>
                  </a:lnTo>
                  <a:lnTo>
                    <a:pt x="1221625" y="1059903"/>
                  </a:lnTo>
                  <a:lnTo>
                    <a:pt x="1191335" y="1092518"/>
                  </a:lnTo>
                  <a:lnTo>
                    <a:pt x="1158831" y="1123155"/>
                  </a:lnTo>
                  <a:lnTo>
                    <a:pt x="1124229" y="1151704"/>
                  </a:lnTo>
                  <a:lnTo>
                    <a:pt x="1087645" y="1178054"/>
                  </a:lnTo>
                  <a:lnTo>
                    <a:pt x="1049196" y="1202098"/>
                  </a:lnTo>
                  <a:lnTo>
                    <a:pt x="1008999" y="1223724"/>
                  </a:lnTo>
                  <a:lnTo>
                    <a:pt x="967171" y="1242822"/>
                  </a:lnTo>
                  <a:lnTo>
                    <a:pt x="923827" y="1259284"/>
                  </a:lnTo>
                  <a:lnTo>
                    <a:pt x="879085" y="1272999"/>
                  </a:lnTo>
                  <a:lnTo>
                    <a:pt x="833062" y="1283857"/>
                  </a:lnTo>
                  <a:lnTo>
                    <a:pt x="785873" y="1291748"/>
                  </a:lnTo>
                  <a:lnTo>
                    <a:pt x="737636" y="1296564"/>
                  </a:lnTo>
                  <a:lnTo>
                    <a:pt x="688467" y="1298194"/>
                  </a:lnTo>
                  <a:lnTo>
                    <a:pt x="639298" y="1296564"/>
                  </a:lnTo>
                  <a:lnTo>
                    <a:pt x="591063" y="1291748"/>
                  </a:lnTo>
                  <a:lnTo>
                    <a:pt x="543877" y="1283857"/>
                  </a:lnTo>
                  <a:lnTo>
                    <a:pt x="497858" y="1272999"/>
                  </a:lnTo>
                  <a:lnTo>
                    <a:pt x="453121" y="1259284"/>
                  </a:lnTo>
                  <a:lnTo>
                    <a:pt x="409784" y="1242822"/>
                  </a:lnTo>
                  <a:lnTo>
                    <a:pt x="367962" y="1223724"/>
                  </a:lnTo>
                  <a:lnTo>
                    <a:pt x="327772" y="1202098"/>
                  </a:lnTo>
                  <a:lnTo>
                    <a:pt x="289331" y="1178054"/>
                  </a:lnTo>
                  <a:lnTo>
                    <a:pt x="252756" y="1151704"/>
                  </a:lnTo>
                  <a:lnTo>
                    <a:pt x="218161" y="1123155"/>
                  </a:lnTo>
                  <a:lnTo>
                    <a:pt x="185665" y="1092518"/>
                  </a:lnTo>
                  <a:lnTo>
                    <a:pt x="155384" y="1059903"/>
                  </a:lnTo>
                  <a:lnTo>
                    <a:pt x="127433" y="1025419"/>
                  </a:lnTo>
                  <a:lnTo>
                    <a:pt x="101931" y="989176"/>
                  </a:lnTo>
                  <a:lnTo>
                    <a:pt x="78992" y="951285"/>
                  </a:lnTo>
                  <a:lnTo>
                    <a:pt x="58734" y="911854"/>
                  </a:lnTo>
                  <a:lnTo>
                    <a:pt x="41272" y="870994"/>
                  </a:lnTo>
                  <a:lnTo>
                    <a:pt x="26725" y="828815"/>
                  </a:lnTo>
                  <a:lnTo>
                    <a:pt x="15207" y="785425"/>
                  </a:lnTo>
                  <a:lnTo>
                    <a:pt x="6836" y="740936"/>
                  </a:lnTo>
                  <a:lnTo>
                    <a:pt x="1728" y="695456"/>
                  </a:lnTo>
                  <a:lnTo>
                    <a:pt x="0" y="649097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692514" y="3585503"/>
              <a:ext cx="64871" cy="47839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6781800" y="3505200"/>
              <a:ext cx="1447800" cy="1905"/>
            </a:xfrm>
            <a:custGeom>
              <a:avLst/>
              <a:gdLst/>
              <a:ahLst/>
              <a:cxnLst/>
              <a:rect l="l" t="t" r="r" b="b"/>
              <a:pathLst>
                <a:path w="1447800" h="1904">
                  <a:moveTo>
                    <a:pt x="1447800" y="165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010400" y="3352800"/>
              <a:ext cx="0" cy="1981200"/>
            </a:xfrm>
            <a:custGeom>
              <a:avLst/>
              <a:gdLst/>
              <a:ahLst/>
              <a:cxnLst/>
              <a:rect l="l" t="t" r="r" b="b"/>
              <a:pathLst>
                <a:path h="1981200">
                  <a:moveTo>
                    <a:pt x="0" y="0"/>
                  </a:moveTo>
                  <a:lnTo>
                    <a:pt x="0" y="19812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781800" y="5179948"/>
              <a:ext cx="1447800" cy="1905"/>
            </a:xfrm>
            <a:custGeom>
              <a:avLst/>
              <a:gdLst/>
              <a:ahLst/>
              <a:cxnLst/>
              <a:rect l="l" t="t" r="r" b="b"/>
              <a:pathLst>
                <a:path w="1447800" h="1904">
                  <a:moveTo>
                    <a:pt x="1447800" y="1650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900160" y="3633343"/>
              <a:ext cx="472440" cy="1433195"/>
            </a:xfrm>
            <a:custGeom>
              <a:avLst/>
              <a:gdLst/>
              <a:ahLst/>
              <a:cxnLst/>
              <a:rect l="l" t="t" r="r" b="b"/>
              <a:pathLst>
                <a:path w="472440" h="1433195">
                  <a:moveTo>
                    <a:pt x="35051" y="0"/>
                  </a:moveTo>
                  <a:lnTo>
                    <a:pt x="167640" y="1432813"/>
                  </a:lnTo>
                </a:path>
                <a:path w="472440" h="1433195">
                  <a:moveTo>
                    <a:pt x="243840" y="101218"/>
                  </a:moveTo>
                  <a:lnTo>
                    <a:pt x="396240" y="1432813"/>
                  </a:lnTo>
                </a:path>
                <a:path w="472440" h="1433195">
                  <a:moveTo>
                    <a:pt x="0" y="1169034"/>
                  </a:moveTo>
                  <a:lnTo>
                    <a:pt x="472440" y="1147317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9144000" y="4471288"/>
              <a:ext cx="685800" cy="370205"/>
            </a:xfrm>
            <a:custGeom>
              <a:avLst/>
              <a:gdLst/>
              <a:ahLst/>
              <a:cxnLst/>
              <a:rect l="l" t="t" r="r" b="b"/>
              <a:pathLst>
                <a:path w="685800" h="370204">
                  <a:moveTo>
                    <a:pt x="87375" y="266446"/>
                  </a:moveTo>
                  <a:lnTo>
                    <a:pt x="0" y="320294"/>
                  </a:lnTo>
                  <a:lnTo>
                    <a:pt x="86741" y="368173"/>
                  </a:lnTo>
                  <a:lnTo>
                    <a:pt x="89789" y="369824"/>
                  </a:lnTo>
                  <a:lnTo>
                    <a:pt x="93725" y="368681"/>
                  </a:lnTo>
                  <a:lnTo>
                    <a:pt x="97027" y="362585"/>
                  </a:lnTo>
                  <a:lnTo>
                    <a:pt x="95884" y="358775"/>
                  </a:lnTo>
                  <a:lnTo>
                    <a:pt x="92836" y="356997"/>
                  </a:lnTo>
                  <a:lnTo>
                    <a:pt x="37057" y="326263"/>
                  </a:lnTo>
                  <a:lnTo>
                    <a:pt x="12700" y="326263"/>
                  </a:lnTo>
                  <a:lnTo>
                    <a:pt x="12446" y="313563"/>
                  </a:lnTo>
                  <a:lnTo>
                    <a:pt x="91058" y="279146"/>
                  </a:lnTo>
                  <a:lnTo>
                    <a:pt x="94996" y="273431"/>
                  </a:lnTo>
                  <a:lnTo>
                    <a:pt x="93091" y="270383"/>
                  </a:lnTo>
                  <a:lnTo>
                    <a:pt x="91313" y="267462"/>
                  </a:lnTo>
                  <a:lnTo>
                    <a:pt x="87375" y="266446"/>
                  </a:lnTo>
                  <a:close/>
                </a:path>
                <a:path w="685800" h="370204">
                  <a:moveTo>
                    <a:pt x="36198" y="312877"/>
                  </a:moveTo>
                  <a:lnTo>
                    <a:pt x="32003" y="313181"/>
                  </a:lnTo>
                  <a:lnTo>
                    <a:pt x="12446" y="313563"/>
                  </a:lnTo>
                  <a:lnTo>
                    <a:pt x="12700" y="326263"/>
                  </a:lnTo>
                  <a:lnTo>
                    <a:pt x="32257" y="325881"/>
                  </a:lnTo>
                  <a:lnTo>
                    <a:pt x="35895" y="325623"/>
                  </a:lnTo>
                  <a:lnTo>
                    <a:pt x="35443" y="325374"/>
                  </a:lnTo>
                  <a:lnTo>
                    <a:pt x="15875" y="325374"/>
                  </a:lnTo>
                  <a:lnTo>
                    <a:pt x="15621" y="314452"/>
                  </a:lnTo>
                  <a:lnTo>
                    <a:pt x="33638" y="314452"/>
                  </a:lnTo>
                  <a:lnTo>
                    <a:pt x="36198" y="312877"/>
                  </a:lnTo>
                  <a:close/>
                </a:path>
                <a:path w="685800" h="370204">
                  <a:moveTo>
                    <a:pt x="35895" y="325623"/>
                  </a:moveTo>
                  <a:lnTo>
                    <a:pt x="32257" y="325881"/>
                  </a:lnTo>
                  <a:lnTo>
                    <a:pt x="12700" y="326263"/>
                  </a:lnTo>
                  <a:lnTo>
                    <a:pt x="37057" y="326263"/>
                  </a:lnTo>
                  <a:lnTo>
                    <a:pt x="35895" y="325623"/>
                  </a:lnTo>
                  <a:close/>
                </a:path>
                <a:path w="685800" h="370204">
                  <a:moveTo>
                    <a:pt x="348902" y="189737"/>
                  </a:moveTo>
                  <a:lnTo>
                    <a:pt x="336296" y="189737"/>
                  </a:lnTo>
                  <a:lnTo>
                    <a:pt x="336042" y="190881"/>
                  </a:lnTo>
                  <a:lnTo>
                    <a:pt x="315722" y="223900"/>
                  </a:lnTo>
                  <a:lnTo>
                    <a:pt x="276732" y="251841"/>
                  </a:lnTo>
                  <a:lnTo>
                    <a:pt x="233552" y="272034"/>
                  </a:lnTo>
                  <a:lnTo>
                    <a:pt x="182245" y="289179"/>
                  </a:lnTo>
                  <a:lnTo>
                    <a:pt x="124841" y="302387"/>
                  </a:lnTo>
                  <a:lnTo>
                    <a:pt x="63500" y="310896"/>
                  </a:lnTo>
                  <a:lnTo>
                    <a:pt x="36198" y="312877"/>
                  </a:lnTo>
                  <a:lnTo>
                    <a:pt x="25123" y="319687"/>
                  </a:lnTo>
                  <a:lnTo>
                    <a:pt x="35895" y="325623"/>
                  </a:lnTo>
                  <a:lnTo>
                    <a:pt x="64389" y="323596"/>
                  </a:lnTo>
                  <a:lnTo>
                    <a:pt x="96011" y="319913"/>
                  </a:lnTo>
                  <a:lnTo>
                    <a:pt x="156845" y="308610"/>
                  </a:lnTo>
                  <a:lnTo>
                    <a:pt x="212598" y="293116"/>
                  </a:lnTo>
                  <a:lnTo>
                    <a:pt x="261239" y="273938"/>
                  </a:lnTo>
                  <a:lnTo>
                    <a:pt x="301371" y="251587"/>
                  </a:lnTo>
                  <a:lnTo>
                    <a:pt x="330453" y="226949"/>
                  </a:lnTo>
                  <a:lnTo>
                    <a:pt x="348615" y="192786"/>
                  </a:lnTo>
                  <a:lnTo>
                    <a:pt x="348742" y="191769"/>
                  </a:lnTo>
                  <a:lnTo>
                    <a:pt x="348902" y="189737"/>
                  </a:lnTo>
                  <a:close/>
                </a:path>
                <a:path w="685800" h="370204">
                  <a:moveTo>
                    <a:pt x="15621" y="314452"/>
                  </a:moveTo>
                  <a:lnTo>
                    <a:pt x="15875" y="325374"/>
                  </a:lnTo>
                  <a:lnTo>
                    <a:pt x="25123" y="319687"/>
                  </a:lnTo>
                  <a:lnTo>
                    <a:pt x="15621" y="314452"/>
                  </a:lnTo>
                  <a:close/>
                </a:path>
                <a:path w="685800" h="370204">
                  <a:moveTo>
                    <a:pt x="25123" y="319687"/>
                  </a:moveTo>
                  <a:lnTo>
                    <a:pt x="15875" y="325374"/>
                  </a:lnTo>
                  <a:lnTo>
                    <a:pt x="35443" y="325374"/>
                  </a:lnTo>
                  <a:lnTo>
                    <a:pt x="25123" y="319687"/>
                  </a:lnTo>
                  <a:close/>
                </a:path>
                <a:path w="685800" h="370204">
                  <a:moveTo>
                    <a:pt x="33638" y="314452"/>
                  </a:moveTo>
                  <a:lnTo>
                    <a:pt x="15621" y="314452"/>
                  </a:lnTo>
                  <a:lnTo>
                    <a:pt x="25123" y="319687"/>
                  </a:lnTo>
                  <a:lnTo>
                    <a:pt x="33638" y="314452"/>
                  </a:lnTo>
                  <a:close/>
                </a:path>
                <a:path w="685800" h="370204">
                  <a:moveTo>
                    <a:pt x="336056" y="190695"/>
                  </a:moveTo>
                  <a:lnTo>
                    <a:pt x="336010" y="190881"/>
                  </a:lnTo>
                  <a:lnTo>
                    <a:pt x="336056" y="190695"/>
                  </a:lnTo>
                  <a:close/>
                </a:path>
                <a:path w="685800" h="370204">
                  <a:moveTo>
                    <a:pt x="336296" y="189737"/>
                  </a:moveTo>
                  <a:lnTo>
                    <a:pt x="336056" y="190695"/>
                  </a:lnTo>
                  <a:lnTo>
                    <a:pt x="336042" y="190881"/>
                  </a:lnTo>
                  <a:lnTo>
                    <a:pt x="336296" y="189737"/>
                  </a:lnTo>
                  <a:close/>
                </a:path>
                <a:path w="685800" h="370204">
                  <a:moveTo>
                    <a:pt x="649896" y="44196"/>
                  </a:moveTo>
                  <a:lnTo>
                    <a:pt x="589406" y="49911"/>
                  </a:lnTo>
                  <a:lnTo>
                    <a:pt x="528701" y="61213"/>
                  </a:lnTo>
                  <a:lnTo>
                    <a:pt x="472948" y="76835"/>
                  </a:lnTo>
                  <a:lnTo>
                    <a:pt x="424179" y="96012"/>
                  </a:lnTo>
                  <a:lnTo>
                    <a:pt x="384175" y="118363"/>
                  </a:lnTo>
                  <a:lnTo>
                    <a:pt x="354965" y="143256"/>
                  </a:lnTo>
                  <a:lnTo>
                    <a:pt x="337184" y="177037"/>
                  </a:lnTo>
                  <a:lnTo>
                    <a:pt x="336987" y="178943"/>
                  </a:lnTo>
                  <a:lnTo>
                    <a:pt x="336056" y="190695"/>
                  </a:lnTo>
                  <a:lnTo>
                    <a:pt x="336296" y="189737"/>
                  </a:lnTo>
                  <a:lnTo>
                    <a:pt x="348902" y="189737"/>
                  </a:lnTo>
                  <a:lnTo>
                    <a:pt x="349667" y="180086"/>
                  </a:lnTo>
                  <a:lnTo>
                    <a:pt x="349503" y="180086"/>
                  </a:lnTo>
                  <a:lnTo>
                    <a:pt x="349729" y="179069"/>
                  </a:lnTo>
                  <a:lnTo>
                    <a:pt x="351027" y="173736"/>
                  </a:lnTo>
                  <a:lnTo>
                    <a:pt x="376554" y="139827"/>
                  </a:lnTo>
                  <a:lnTo>
                    <a:pt x="409321" y="117856"/>
                  </a:lnTo>
                  <a:lnTo>
                    <a:pt x="452500" y="97662"/>
                  </a:lnTo>
                  <a:lnTo>
                    <a:pt x="503808" y="80644"/>
                  </a:lnTo>
                  <a:lnTo>
                    <a:pt x="561213" y="67437"/>
                  </a:lnTo>
                  <a:lnTo>
                    <a:pt x="622553" y="58928"/>
                  </a:lnTo>
                  <a:lnTo>
                    <a:pt x="649552" y="56976"/>
                  </a:lnTo>
                  <a:lnTo>
                    <a:pt x="660676" y="50136"/>
                  </a:lnTo>
                  <a:lnTo>
                    <a:pt x="649896" y="44196"/>
                  </a:lnTo>
                  <a:close/>
                </a:path>
                <a:path w="685800" h="370204">
                  <a:moveTo>
                    <a:pt x="349757" y="178943"/>
                  </a:moveTo>
                  <a:lnTo>
                    <a:pt x="349503" y="180086"/>
                  </a:lnTo>
                  <a:lnTo>
                    <a:pt x="349747" y="179069"/>
                  </a:lnTo>
                  <a:close/>
                </a:path>
                <a:path w="685800" h="370204">
                  <a:moveTo>
                    <a:pt x="349747" y="179069"/>
                  </a:moveTo>
                  <a:lnTo>
                    <a:pt x="349503" y="180086"/>
                  </a:lnTo>
                  <a:lnTo>
                    <a:pt x="349667" y="180086"/>
                  </a:lnTo>
                  <a:lnTo>
                    <a:pt x="349747" y="179069"/>
                  </a:lnTo>
                  <a:close/>
                </a:path>
                <a:path w="685800" h="370204">
                  <a:moveTo>
                    <a:pt x="349778" y="178943"/>
                  </a:moveTo>
                  <a:close/>
                </a:path>
                <a:path w="685800" h="370204">
                  <a:moveTo>
                    <a:pt x="674986" y="43561"/>
                  </a:moveTo>
                  <a:lnTo>
                    <a:pt x="673100" y="43561"/>
                  </a:lnTo>
                  <a:lnTo>
                    <a:pt x="673353" y="56261"/>
                  </a:lnTo>
                  <a:lnTo>
                    <a:pt x="654176" y="56642"/>
                  </a:lnTo>
                  <a:lnTo>
                    <a:pt x="649552" y="56976"/>
                  </a:lnTo>
                  <a:lnTo>
                    <a:pt x="594741" y="90678"/>
                  </a:lnTo>
                  <a:lnTo>
                    <a:pt x="591820" y="92583"/>
                  </a:lnTo>
                  <a:lnTo>
                    <a:pt x="590803" y="96393"/>
                  </a:lnTo>
                  <a:lnTo>
                    <a:pt x="592708" y="99441"/>
                  </a:lnTo>
                  <a:lnTo>
                    <a:pt x="594486" y="102362"/>
                  </a:lnTo>
                  <a:lnTo>
                    <a:pt x="598424" y="103378"/>
                  </a:lnTo>
                  <a:lnTo>
                    <a:pt x="685800" y="49530"/>
                  </a:lnTo>
                  <a:lnTo>
                    <a:pt x="674986" y="43561"/>
                  </a:lnTo>
                  <a:close/>
                </a:path>
                <a:path w="685800" h="370204">
                  <a:moveTo>
                    <a:pt x="660676" y="50136"/>
                  </a:moveTo>
                  <a:lnTo>
                    <a:pt x="649552" y="56976"/>
                  </a:lnTo>
                  <a:lnTo>
                    <a:pt x="654176" y="56642"/>
                  </a:lnTo>
                  <a:lnTo>
                    <a:pt x="673353" y="56261"/>
                  </a:lnTo>
                  <a:lnTo>
                    <a:pt x="673336" y="55372"/>
                  </a:lnTo>
                  <a:lnTo>
                    <a:pt x="670178" y="55372"/>
                  </a:lnTo>
                  <a:lnTo>
                    <a:pt x="660676" y="50136"/>
                  </a:lnTo>
                  <a:close/>
                </a:path>
                <a:path w="685800" h="370204">
                  <a:moveTo>
                    <a:pt x="669925" y="44450"/>
                  </a:moveTo>
                  <a:lnTo>
                    <a:pt x="660676" y="50136"/>
                  </a:lnTo>
                  <a:lnTo>
                    <a:pt x="670178" y="55372"/>
                  </a:lnTo>
                  <a:lnTo>
                    <a:pt x="669925" y="44450"/>
                  </a:lnTo>
                  <a:close/>
                </a:path>
                <a:path w="685800" h="370204">
                  <a:moveTo>
                    <a:pt x="673117" y="44450"/>
                  </a:moveTo>
                  <a:lnTo>
                    <a:pt x="669925" y="44450"/>
                  </a:lnTo>
                  <a:lnTo>
                    <a:pt x="670178" y="55372"/>
                  </a:lnTo>
                  <a:lnTo>
                    <a:pt x="673336" y="55372"/>
                  </a:lnTo>
                  <a:lnTo>
                    <a:pt x="673117" y="44450"/>
                  </a:lnTo>
                  <a:close/>
                </a:path>
                <a:path w="685800" h="370204">
                  <a:moveTo>
                    <a:pt x="673100" y="43561"/>
                  </a:moveTo>
                  <a:lnTo>
                    <a:pt x="653288" y="43942"/>
                  </a:lnTo>
                  <a:lnTo>
                    <a:pt x="649896" y="44196"/>
                  </a:lnTo>
                  <a:lnTo>
                    <a:pt x="660676" y="50136"/>
                  </a:lnTo>
                  <a:lnTo>
                    <a:pt x="669925" y="44450"/>
                  </a:lnTo>
                  <a:lnTo>
                    <a:pt x="673117" y="44450"/>
                  </a:lnTo>
                  <a:lnTo>
                    <a:pt x="673100" y="43561"/>
                  </a:lnTo>
                  <a:close/>
                </a:path>
                <a:path w="685800" h="370204">
                  <a:moveTo>
                    <a:pt x="596010" y="0"/>
                  </a:moveTo>
                  <a:lnTo>
                    <a:pt x="592074" y="1143"/>
                  </a:lnTo>
                  <a:lnTo>
                    <a:pt x="588772" y="7238"/>
                  </a:lnTo>
                  <a:lnTo>
                    <a:pt x="589915" y="11049"/>
                  </a:lnTo>
                  <a:lnTo>
                    <a:pt x="592963" y="12827"/>
                  </a:lnTo>
                  <a:lnTo>
                    <a:pt x="649896" y="44196"/>
                  </a:lnTo>
                  <a:lnTo>
                    <a:pt x="653288" y="43942"/>
                  </a:lnTo>
                  <a:lnTo>
                    <a:pt x="673100" y="43561"/>
                  </a:lnTo>
                  <a:lnTo>
                    <a:pt x="674986" y="43561"/>
                  </a:lnTo>
                  <a:lnTo>
                    <a:pt x="599058" y="1650"/>
                  </a:lnTo>
                  <a:lnTo>
                    <a:pt x="5960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7144893" y="5299659"/>
            <a:ext cx="2006600" cy="818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3840" marR="43180" indent="-193675">
              <a:lnSpc>
                <a:spcPct val="100000"/>
              </a:lnSpc>
              <a:spcBef>
                <a:spcPts val="95"/>
              </a:spcBef>
              <a:tabLst>
                <a:tab pos="1604010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spc="175" dirty="0">
                <a:latin typeface="Times New Roman"/>
                <a:cs typeface="Times New Roman"/>
              </a:rPr>
              <a:t> </a:t>
            </a:r>
            <a:r>
              <a:rPr sz="4200" b="1" spc="-7" baseline="-31746" dirty="0">
                <a:latin typeface="Arial"/>
                <a:cs typeface="Arial"/>
              </a:rPr>
              <a:t>≤</a:t>
            </a:r>
            <a:r>
              <a:rPr sz="4200" b="1" spc="-352" baseline="-31746" dirty="0">
                <a:latin typeface="Arial"/>
                <a:cs typeface="Arial"/>
              </a:rPr>
              <a:t> </a:t>
            </a:r>
            <a:r>
              <a:rPr sz="3600" b="1" baseline="-27777" dirty="0">
                <a:latin typeface="Times New Roman"/>
                <a:cs typeface="Times New Roman"/>
              </a:rPr>
              <a:t>0.15</a:t>
            </a:r>
            <a:r>
              <a:rPr sz="3600" b="1" spc="209" baseline="-27777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2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 </a:t>
            </a:r>
            <a:r>
              <a:rPr sz="2400" b="1" u="heavy" spc="-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spc="-20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	</a:t>
            </a:r>
            <a:r>
              <a:rPr sz="3600" b="1" spc="-7" baseline="1157" dirty="0">
                <a:latin typeface="Times New Roman"/>
                <a:cs typeface="Times New Roman"/>
              </a:rPr>
              <a:t>F</a:t>
            </a:r>
            <a:r>
              <a:rPr sz="2700" b="1" spc="-7" baseline="1543" dirty="0">
                <a:latin typeface="Times New Roman"/>
                <a:cs typeface="Times New Roman"/>
              </a:rPr>
              <a:t>y</a:t>
            </a:r>
            <a:endParaRPr sz="2700" baseline="1543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794884" y="4206620"/>
            <a:ext cx="127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2500312" y="3720274"/>
            <a:ext cx="790575" cy="1095375"/>
            <a:chOff x="2500312" y="3720274"/>
            <a:chExt cx="790575" cy="1095375"/>
          </a:xfrm>
        </p:grpSpPr>
        <p:sp>
          <p:nvSpPr>
            <p:cNvPr id="61" name="object 61"/>
            <p:cNvSpPr/>
            <p:nvPr/>
          </p:nvSpPr>
          <p:spPr>
            <a:xfrm>
              <a:off x="2514600" y="3886199"/>
              <a:ext cx="762000" cy="762000"/>
            </a:xfrm>
            <a:custGeom>
              <a:avLst/>
              <a:gdLst/>
              <a:ahLst/>
              <a:cxnLst/>
              <a:rect l="l" t="t" r="r" b="b"/>
              <a:pathLst>
                <a:path w="762000" h="762000">
                  <a:moveTo>
                    <a:pt x="762000" y="1650"/>
                  </a:moveTo>
                  <a:lnTo>
                    <a:pt x="0" y="0"/>
                  </a:lnTo>
                </a:path>
                <a:path w="762000" h="762000">
                  <a:moveTo>
                    <a:pt x="762000" y="762000"/>
                  </a:moveTo>
                  <a:lnTo>
                    <a:pt x="0" y="760349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742438" y="3734561"/>
              <a:ext cx="1905" cy="1066800"/>
            </a:xfrm>
            <a:custGeom>
              <a:avLst/>
              <a:gdLst/>
              <a:ahLst/>
              <a:cxnLst/>
              <a:rect l="l" t="t" r="r" b="b"/>
              <a:pathLst>
                <a:path w="1905" h="1066800">
                  <a:moveTo>
                    <a:pt x="1524" y="0"/>
                  </a:moveTo>
                  <a:lnTo>
                    <a:pt x="0" y="106680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2288794" y="4054220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556629" y="4054220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986009" y="4437329"/>
            <a:ext cx="1270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>
              <a:lnSpc>
                <a:spcPct val="100000"/>
              </a:lnSpc>
              <a:spcBef>
                <a:spcPts val="100"/>
              </a:spcBef>
            </a:pPr>
            <a:r>
              <a:rPr dirty="0"/>
              <a:t>Concrete</a:t>
            </a:r>
            <a:r>
              <a:rPr spc="-15" dirty="0"/>
              <a:t> </a:t>
            </a:r>
            <a:r>
              <a:rPr spc="-5" dirty="0"/>
              <a:t>Filled</a:t>
            </a:r>
            <a:r>
              <a:rPr spc="-15" dirty="0"/>
              <a:t> </a:t>
            </a:r>
            <a:r>
              <a:rPr dirty="0"/>
              <a:t>Tube</a:t>
            </a:r>
            <a:r>
              <a:rPr spc="-10" dirty="0"/>
              <a:t> </a:t>
            </a:r>
            <a:r>
              <a:rPr dirty="0"/>
              <a:t>Column</a:t>
            </a:r>
            <a:r>
              <a:rPr spc="40" dirty="0"/>
              <a:t> </a:t>
            </a:r>
            <a:r>
              <a:rPr dirty="0"/>
              <a:t>(CFT)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2133601"/>
            <a:ext cx="9372600" cy="45720"/>
          </a:xfrm>
          <a:custGeom>
            <a:avLst/>
            <a:gdLst/>
            <a:ahLst/>
            <a:cxnLst/>
            <a:rect l="l" t="t" r="r" b="b"/>
            <a:pathLst>
              <a:path w="9372600" h="45719">
                <a:moveTo>
                  <a:pt x="9372473" y="0"/>
                </a:moveTo>
                <a:lnTo>
                  <a:pt x="0" y="0"/>
                </a:lnTo>
                <a:lnTo>
                  <a:pt x="0" y="45718"/>
                </a:lnTo>
                <a:lnTo>
                  <a:pt x="9372473" y="45718"/>
                </a:lnTo>
                <a:lnTo>
                  <a:pt x="9372473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820536" y="3051175"/>
            <a:ext cx="5347970" cy="18789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b="1" spc="-5" dirty="0">
                <a:solidFill>
                  <a:srgbClr val="0000F8"/>
                </a:solidFill>
                <a:latin typeface="Times New Roman"/>
                <a:cs typeface="Times New Roman"/>
              </a:rPr>
              <a:t>b</a:t>
            </a:r>
            <a:r>
              <a:rPr sz="2400" b="1" spc="-5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is</a:t>
            </a:r>
            <a:r>
              <a:rPr sz="2400" b="1" spc="-6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longer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side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/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dimension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solidFill>
                  <a:srgbClr val="0000F8"/>
                </a:solidFill>
                <a:latin typeface="Times New Roman"/>
                <a:cs typeface="Times New Roman"/>
              </a:rPr>
              <a:t>t</a:t>
            </a:r>
            <a:r>
              <a:rPr sz="2400" b="1" spc="-5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00F8"/>
                </a:solidFill>
                <a:latin typeface="Times New Roman"/>
                <a:cs typeface="Times New Roman"/>
              </a:rPr>
              <a:t>=</a:t>
            </a:r>
            <a:r>
              <a:rPr sz="2400" b="1" spc="-4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design</a:t>
            </a:r>
            <a:r>
              <a:rPr sz="2400" b="1" spc="-4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wall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thickness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(0.93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nominal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spc="-20" dirty="0">
                <a:latin typeface="Times New Roman"/>
                <a:cs typeface="Times New Roman"/>
              </a:rPr>
              <a:t>wall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thickness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(AISC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4.2))</a:t>
            </a:r>
            <a:endParaRPr sz="2400">
              <a:latin typeface="Times New Roman"/>
              <a:cs typeface="Times New Roman"/>
            </a:endParaRPr>
          </a:p>
          <a:p>
            <a:pPr marL="355600" marR="377190" indent="-34290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AISC</a:t>
            </a:r>
            <a:r>
              <a:rPr sz="24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B4.1</a:t>
            </a:r>
            <a:r>
              <a:rPr sz="2400" b="1" spc="-3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clear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distance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between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webs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less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inside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corner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radius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67400" y="5257800"/>
            <a:ext cx="2895600" cy="838200"/>
          </a:xfrm>
          <a:prstGeom prst="rect">
            <a:avLst/>
          </a:prstGeom>
          <a:solidFill>
            <a:srgbClr val="D1D9DF"/>
          </a:solidFill>
          <a:ln w="38100">
            <a:solidFill>
              <a:srgbClr val="000000"/>
            </a:solidFill>
          </a:ln>
        </p:spPr>
        <p:txBody>
          <a:bodyPr vert="horz" wrap="square" lIns="0" tIns="51435" rIns="0" bIns="0" rtlCol="0">
            <a:spAutoFit/>
          </a:bodyPr>
          <a:lstStyle/>
          <a:p>
            <a:pPr marL="259715">
              <a:lnSpc>
                <a:spcPct val="100000"/>
              </a:lnSpc>
              <a:spcBef>
                <a:spcPts val="405"/>
              </a:spcBef>
            </a:pP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Radius </a:t>
            </a:r>
            <a:r>
              <a:rPr sz="2400"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not</a:t>
            </a:r>
            <a:r>
              <a:rPr sz="2400" b="1" spc="-5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know?</a:t>
            </a:r>
            <a:endParaRPr sz="2400">
              <a:latin typeface="Times New Roman"/>
              <a:cs typeface="Times New Roman"/>
            </a:endParaRPr>
          </a:p>
          <a:p>
            <a:pPr marL="259715">
              <a:lnSpc>
                <a:spcPct val="100000"/>
              </a:lnSpc>
              <a:spcBef>
                <a:spcPts val="45"/>
              </a:spcBef>
            </a:pPr>
            <a:r>
              <a:rPr sz="2400" spc="-20" dirty="0">
                <a:latin typeface="Times New Roman"/>
                <a:cs typeface="Times New Roman"/>
              </a:rPr>
              <a:t>Use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3t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2796" y="1514602"/>
            <a:ext cx="4491990" cy="1173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5" dirty="0">
                <a:solidFill>
                  <a:srgbClr val="D25200"/>
                </a:solidFill>
                <a:latin typeface="Arial"/>
                <a:cs typeface="Arial"/>
              </a:rPr>
              <a:t>AISC</a:t>
            </a:r>
            <a:r>
              <a:rPr sz="2800" b="1" spc="-110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DESIGN</a:t>
            </a:r>
            <a:r>
              <a:rPr sz="2800" b="1" spc="-95" dirty="0">
                <a:solidFill>
                  <a:srgbClr val="D25200"/>
                </a:solidFill>
                <a:latin typeface="Arial"/>
                <a:cs typeface="Arial"/>
              </a:rPr>
              <a:t> </a:t>
            </a:r>
            <a:r>
              <a:rPr sz="2800" b="1" spc="-60" dirty="0">
                <a:solidFill>
                  <a:srgbClr val="D25200"/>
                </a:solidFill>
                <a:latin typeface="Arial"/>
                <a:cs typeface="Arial"/>
              </a:rPr>
              <a:t>PROVISIONS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5"/>
              </a:spcBef>
            </a:pP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Local</a:t>
            </a:r>
            <a:r>
              <a:rPr sz="2400" b="1" spc="-4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Buckling </a:t>
            </a:r>
            <a:r>
              <a:rPr sz="2400"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of</a:t>
            </a:r>
            <a:r>
              <a:rPr sz="2400" b="1" spc="-4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CFT</a:t>
            </a:r>
            <a:r>
              <a:rPr sz="2400" b="1" spc="-7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0000F8"/>
                </a:solidFill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47712" y="3110674"/>
            <a:ext cx="3533775" cy="2314575"/>
            <a:chOff x="747712" y="3110674"/>
            <a:chExt cx="3533775" cy="231457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81200" y="3289807"/>
              <a:ext cx="2057400" cy="196799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226691" y="3535806"/>
              <a:ext cx="1600200" cy="1476375"/>
            </a:xfrm>
            <a:custGeom>
              <a:avLst/>
              <a:gdLst/>
              <a:ahLst/>
              <a:cxnLst/>
              <a:rect l="l" t="t" r="r" b="b"/>
              <a:pathLst>
                <a:path w="1600200" h="1476375">
                  <a:moveTo>
                    <a:pt x="0" y="245998"/>
                  </a:moveTo>
                  <a:lnTo>
                    <a:pt x="5001" y="196449"/>
                  </a:lnTo>
                  <a:lnTo>
                    <a:pt x="19345" y="150286"/>
                  </a:lnTo>
                  <a:lnTo>
                    <a:pt x="42038" y="108501"/>
                  </a:lnTo>
                  <a:lnTo>
                    <a:pt x="72088" y="72088"/>
                  </a:lnTo>
                  <a:lnTo>
                    <a:pt x="108501" y="42038"/>
                  </a:lnTo>
                  <a:lnTo>
                    <a:pt x="150286" y="19345"/>
                  </a:lnTo>
                  <a:lnTo>
                    <a:pt x="196449" y="5001"/>
                  </a:lnTo>
                  <a:lnTo>
                    <a:pt x="245998" y="0"/>
                  </a:lnTo>
                  <a:lnTo>
                    <a:pt x="1354200" y="0"/>
                  </a:lnTo>
                  <a:lnTo>
                    <a:pt x="1403786" y="5001"/>
                  </a:lnTo>
                  <a:lnTo>
                    <a:pt x="1449966" y="19345"/>
                  </a:lnTo>
                  <a:lnTo>
                    <a:pt x="1491753" y="42038"/>
                  </a:lnTo>
                  <a:lnTo>
                    <a:pt x="1528159" y="72088"/>
                  </a:lnTo>
                  <a:lnTo>
                    <a:pt x="1558194" y="108501"/>
                  </a:lnTo>
                  <a:lnTo>
                    <a:pt x="1580872" y="150286"/>
                  </a:lnTo>
                  <a:lnTo>
                    <a:pt x="1595203" y="196449"/>
                  </a:lnTo>
                  <a:lnTo>
                    <a:pt x="1600199" y="245998"/>
                  </a:lnTo>
                  <a:lnTo>
                    <a:pt x="1600199" y="1229994"/>
                  </a:lnTo>
                  <a:lnTo>
                    <a:pt x="1595203" y="1279580"/>
                  </a:lnTo>
                  <a:lnTo>
                    <a:pt x="1580872" y="1325760"/>
                  </a:lnTo>
                  <a:lnTo>
                    <a:pt x="1558194" y="1367547"/>
                  </a:lnTo>
                  <a:lnTo>
                    <a:pt x="1528159" y="1403953"/>
                  </a:lnTo>
                  <a:lnTo>
                    <a:pt x="1491753" y="1433988"/>
                  </a:lnTo>
                  <a:lnTo>
                    <a:pt x="1449966" y="1456666"/>
                  </a:lnTo>
                  <a:lnTo>
                    <a:pt x="1403786" y="1470997"/>
                  </a:lnTo>
                  <a:lnTo>
                    <a:pt x="1354200" y="1475993"/>
                  </a:lnTo>
                  <a:lnTo>
                    <a:pt x="245998" y="1475993"/>
                  </a:lnTo>
                  <a:lnTo>
                    <a:pt x="196449" y="1470997"/>
                  </a:lnTo>
                  <a:lnTo>
                    <a:pt x="150286" y="1456666"/>
                  </a:lnTo>
                  <a:lnTo>
                    <a:pt x="108501" y="1433988"/>
                  </a:lnTo>
                  <a:lnTo>
                    <a:pt x="72088" y="1403953"/>
                  </a:lnTo>
                  <a:lnTo>
                    <a:pt x="42038" y="1367547"/>
                  </a:lnTo>
                  <a:lnTo>
                    <a:pt x="19345" y="1325760"/>
                  </a:lnTo>
                  <a:lnTo>
                    <a:pt x="5001" y="1279580"/>
                  </a:lnTo>
                  <a:lnTo>
                    <a:pt x="0" y="1229994"/>
                  </a:lnTo>
                  <a:lnTo>
                    <a:pt x="0" y="245998"/>
                  </a:lnTo>
                  <a:close/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47800" y="3732148"/>
              <a:ext cx="2819400" cy="758825"/>
            </a:xfrm>
            <a:custGeom>
              <a:avLst/>
              <a:gdLst/>
              <a:ahLst/>
              <a:cxnLst/>
              <a:rect l="l" t="t" r="r" b="b"/>
              <a:pathLst>
                <a:path w="2819400" h="758825">
                  <a:moveTo>
                    <a:pt x="2173732" y="606425"/>
                  </a:moveTo>
                  <a:lnTo>
                    <a:pt x="2819400" y="606044"/>
                  </a:lnTo>
                </a:path>
                <a:path w="2819400" h="758825">
                  <a:moveTo>
                    <a:pt x="2630932" y="377825"/>
                  </a:moveTo>
                  <a:lnTo>
                    <a:pt x="2173732" y="758825"/>
                  </a:lnTo>
                </a:path>
                <a:path w="2819400" h="758825">
                  <a:moveTo>
                    <a:pt x="2783332" y="377825"/>
                  </a:moveTo>
                  <a:lnTo>
                    <a:pt x="2326132" y="758825"/>
                  </a:lnTo>
                </a:path>
                <a:path w="2819400" h="758825">
                  <a:moveTo>
                    <a:pt x="0" y="0"/>
                  </a:moveTo>
                  <a:lnTo>
                    <a:pt x="770001" y="165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600200" y="3505326"/>
              <a:ext cx="1270" cy="1447800"/>
            </a:xfrm>
            <a:custGeom>
              <a:avLst/>
              <a:gdLst/>
              <a:ahLst/>
              <a:cxnLst/>
              <a:rect l="l" t="t" r="r" b="b"/>
              <a:pathLst>
                <a:path w="1269" h="1447800">
                  <a:moveTo>
                    <a:pt x="1143" y="0"/>
                  </a:moveTo>
                  <a:lnTo>
                    <a:pt x="0" y="0"/>
                  </a:lnTo>
                  <a:lnTo>
                    <a:pt x="0" y="1447673"/>
                  </a:lnTo>
                  <a:lnTo>
                    <a:pt x="1143" y="1447673"/>
                  </a:lnTo>
                  <a:lnTo>
                    <a:pt x="114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33600" y="3429001"/>
              <a:ext cx="117348" cy="10210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19400" y="3403093"/>
              <a:ext cx="117348" cy="10210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71800" y="5079493"/>
              <a:ext cx="117348" cy="102106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3800" y="5029201"/>
              <a:ext cx="117348" cy="10210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62000" y="3124961"/>
              <a:ext cx="1464945" cy="2286000"/>
            </a:xfrm>
            <a:custGeom>
              <a:avLst/>
              <a:gdLst/>
              <a:ahLst/>
              <a:cxnLst/>
              <a:rect l="l" t="t" r="r" b="b"/>
              <a:pathLst>
                <a:path w="1464945" h="2286000">
                  <a:moveTo>
                    <a:pt x="694690" y="1692910"/>
                  </a:moveTo>
                  <a:lnTo>
                    <a:pt x="1464691" y="1694561"/>
                  </a:lnTo>
                </a:path>
                <a:path w="1464945" h="2286000">
                  <a:moveTo>
                    <a:pt x="0" y="227837"/>
                  </a:moveTo>
                  <a:lnTo>
                    <a:pt x="1455801" y="229362"/>
                  </a:lnTo>
                </a:path>
                <a:path w="1464945" h="2286000">
                  <a:moveTo>
                    <a:pt x="0" y="2131187"/>
                  </a:moveTo>
                  <a:lnTo>
                    <a:pt x="1455801" y="2132838"/>
                  </a:lnTo>
                </a:path>
                <a:path w="1464945" h="2286000">
                  <a:moveTo>
                    <a:pt x="151599" y="2286000"/>
                  </a:moveTo>
                  <a:lnTo>
                    <a:pt x="15320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346575" y="4130420"/>
            <a:ext cx="127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22044" y="3952113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3973448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w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1271</Words>
  <Application>Microsoft Office PowerPoint</Application>
  <PresentationFormat>Widescreen</PresentationFormat>
  <Paragraphs>272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Cambria</vt:lpstr>
      <vt:lpstr>Cambria Math</vt:lpstr>
      <vt:lpstr>Tahoma</vt:lpstr>
      <vt:lpstr>Times New Roman</vt:lpstr>
      <vt:lpstr>Wingdings</vt:lpstr>
      <vt:lpstr>Office Theme</vt:lpstr>
      <vt:lpstr>CE 413 Structural Analysis &amp; Design III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Concrete Filled Tube Column (CFT)</vt:lpstr>
      <vt:lpstr>PowerPoint Presentation</vt:lpstr>
      <vt:lpstr>Concrete Filled Tube Column (CFT)</vt:lpstr>
      <vt:lpstr>Concrete Filled Tube Column (CFT)</vt:lpstr>
      <vt:lpstr>PowerPoint Presentation</vt:lpstr>
      <vt:lpstr>Concrete Filled Tube Column (CFT)</vt:lpstr>
      <vt:lpstr>Concrete Filled Tube Column (CFT)</vt:lpstr>
      <vt:lpstr>J. M. Raisul Islam Shohag, Lecturer, Department of Civil Engineering, DIU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Md. Imran Hasan Bappy</dc:title>
  <dc:creator>Md. Imran Hasan Bappy</dc:creator>
  <cp:lastModifiedBy>Rubel</cp:lastModifiedBy>
  <cp:revision>2</cp:revision>
  <dcterms:created xsi:type="dcterms:W3CDTF">2022-09-09T13:41:40Z</dcterms:created>
  <dcterms:modified xsi:type="dcterms:W3CDTF">2022-09-09T15:00:04Z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2022-09-09T00:00:00Z</vt:filetime>
  </property>
</Properties>
</file>