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86" r:id="rId2"/>
    <p:sldId id="616" r:id="rId3"/>
    <p:sldId id="617" r:id="rId4"/>
    <p:sldId id="618" r:id="rId5"/>
    <p:sldId id="619" r:id="rId6"/>
    <p:sldId id="620" r:id="rId7"/>
    <p:sldId id="625" r:id="rId8"/>
    <p:sldId id="621" r:id="rId9"/>
    <p:sldId id="622" r:id="rId10"/>
    <p:sldId id="623" r:id="rId11"/>
    <p:sldId id="624" r:id="rId12"/>
    <p:sldId id="316" r:id="rId13"/>
  </p:sldIdLst>
  <p:sldSz cx="9144000" cy="6858000" type="screen4x3"/>
  <p:notesSz cx="6858000" cy="9144000"/>
  <p:defaultTextStyle>
    <a:defPPr>
      <a:defRPr lang="en-US"/>
    </a:defPPr>
    <a:lvl1pPr algn="l" rtl="0" fontAlgn="base">
      <a:spcBef>
        <a:spcPct val="0"/>
      </a:spcBef>
      <a:spcAft>
        <a:spcPct val="0"/>
      </a:spcAft>
      <a:defRPr sz="1200" kern="1200">
        <a:solidFill>
          <a:schemeClr val="tx1"/>
        </a:solidFill>
        <a:latin typeface="Calibri" pitchFamily="34" charset="0"/>
        <a:ea typeface="+mn-ea"/>
        <a:cs typeface="+mn-cs"/>
      </a:defRPr>
    </a:lvl1pPr>
    <a:lvl2pPr marL="457200" algn="l" rtl="0" fontAlgn="base">
      <a:spcBef>
        <a:spcPct val="0"/>
      </a:spcBef>
      <a:spcAft>
        <a:spcPct val="0"/>
      </a:spcAft>
      <a:defRPr sz="1200" kern="1200">
        <a:solidFill>
          <a:schemeClr val="tx1"/>
        </a:solidFill>
        <a:latin typeface="Calibri" pitchFamily="34" charset="0"/>
        <a:ea typeface="+mn-ea"/>
        <a:cs typeface="+mn-cs"/>
      </a:defRPr>
    </a:lvl2pPr>
    <a:lvl3pPr marL="914400" algn="l" rtl="0" fontAlgn="base">
      <a:spcBef>
        <a:spcPct val="0"/>
      </a:spcBef>
      <a:spcAft>
        <a:spcPct val="0"/>
      </a:spcAft>
      <a:defRPr sz="1200" kern="1200">
        <a:solidFill>
          <a:schemeClr val="tx1"/>
        </a:solidFill>
        <a:latin typeface="Calibri" pitchFamily="34" charset="0"/>
        <a:ea typeface="+mn-ea"/>
        <a:cs typeface="+mn-cs"/>
      </a:defRPr>
    </a:lvl3pPr>
    <a:lvl4pPr marL="1371600" algn="l" rtl="0" fontAlgn="base">
      <a:spcBef>
        <a:spcPct val="0"/>
      </a:spcBef>
      <a:spcAft>
        <a:spcPct val="0"/>
      </a:spcAft>
      <a:defRPr sz="1200" kern="1200">
        <a:solidFill>
          <a:schemeClr val="tx1"/>
        </a:solidFill>
        <a:latin typeface="Calibri" pitchFamily="34" charset="0"/>
        <a:ea typeface="+mn-ea"/>
        <a:cs typeface="+mn-cs"/>
      </a:defRPr>
    </a:lvl4pPr>
    <a:lvl5pPr marL="1828800" algn="l" rtl="0" fontAlgn="base">
      <a:spcBef>
        <a:spcPct val="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Calibri" pitchFamily="34" charset="0"/>
        <a:ea typeface="+mn-ea"/>
        <a:cs typeface="+mn-cs"/>
      </a:defRPr>
    </a:lvl6pPr>
    <a:lvl7pPr marL="2743200" algn="l" defTabSz="914400" rtl="0" eaLnBrk="1" latinLnBrk="0" hangingPunct="1">
      <a:defRPr sz="1200" kern="1200">
        <a:solidFill>
          <a:schemeClr val="tx1"/>
        </a:solidFill>
        <a:latin typeface="Calibri" pitchFamily="34" charset="0"/>
        <a:ea typeface="+mn-ea"/>
        <a:cs typeface="+mn-cs"/>
      </a:defRPr>
    </a:lvl7pPr>
    <a:lvl8pPr marL="3200400" algn="l" defTabSz="914400" rtl="0" eaLnBrk="1" latinLnBrk="0" hangingPunct="1">
      <a:defRPr sz="1200" kern="1200">
        <a:solidFill>
          <a:schemeClr val="tx1"/>
        </a:solidFill>
        <a:latin typeface="Calibri" pitchFamily="34" charset="0"/>
        <a:ea typeface="+mn-ea"/>
        <a:cs typeface="+mn-cs"/>
      </a:defRPr>
    </a:lvl8pPr>
    <a:lvl9pPr marL="3657600" algn="l" defTabSz="914400" rtl="0" eaLnBrk="1" latinLnBrk="0" hangingPunct="1">
      <a:defRPr sz="1200"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9"/>
  </p:normalViewPr>
  <p:slideViewPr>
    <p:cSldViewPr>
      <p:cViewPr varScale="1">
        <p:scale>
          <a:sx n="82" d="100"/>
          <a:sy n="82" d="100"/>
        </p:scale>
        <p:origin x="1474" y="58"/>
      </p:cViewPr>
      <p:guideLst>
        <p:guide orient="horz" pos="2160"/>
        <p:guide pos="2880"/>
      </p:guideLst>
    </p:cSldViewPr>
  </p:slideViewPr>
  <p:notesTextViewPr>
    <p:cViewPr>
      <p:scale>
        <a:sx n="1" d="1"/>
        <a:sy n="1" d="1"/>
      </p:scale>
      <p:origin x="0" y="0"/>
    </p:cViewPr>
  </p:notesTextViewPr>
  <p:sorterViewPr>
    <p:cViewPr>
      <p:scale>
        <a:sx n="184" d="100"/>
        <a:sy n="184"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38F4E9-C850-FD4C-867E-59BA5F69EE4E}" type="datetimeFigureOut">
              <a:rPr lang="en-US" smtClean="0"/>
              <a:t>9/17/2022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8DEA80-24DB-3248-836D-9D3B5287C97B}" type="slidenum">
              <a:rPr lang="en-US" smtClean="0"/>
              <a:t>‹#›</a:t>
            </a:fld>
            <a:endParaRPr lang="en-US"/>
          </a:p>
        </p:txBody>
      </p:sp>
    </p:spTree>
    <p:extLst>
      <p:ext uri="{BB962C8B-B14F-4D97-AF65-F5344CB8AC3E}">
        <p14:creationId xmlns:p14="http://schemas.microsoft.com/office/powerpoint/2010/main" val="263358007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MY"/>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MY"/>
          </a:p>
        </p:txBody>
      </p:sp>
      <p:sp>
        <p:nvSpPr>
          <p:cNvPr id="4" name="Date Placeholder 3"/>
          <p:cNvSpPr>
            <a:spLocks noGrp="1"/>
          </p:cNvSpPr>
          <p:nvPr>
            <p:ph type="dt" sz="half" idx="10"/>
          </p:nvPr>
        </p:nvSpPr>
        <p:spPr/>
        <p:txBody>
          <a:bodyPr/>
          <a:lstStyle>
            <a:lvl1pPr>
              <a:defRPr/>
            </a:lvl1pPr>
          </a:lstStyle>
          <a:p>
            <a:pPr>
              <a:defRPr/>
            </a:pPr>
            <a:fld id="{AFBE6F5D-5D4F-40EF-B9C2-BDDE6F7798E4}" type="datetimeFigureOut">
              <a:rPr lang="en-MY"/>
              <a:pPr>
                <a:defRPr/>
              </a:pPr>
              <a:t>17/9/2022</a:t>
            </a:fld>
            <a:endParaRPr lang="en-MY"/>
          </a:p>
        </p:txBody>
      </p:sp>
      <p:sp>
        <p:nvSpPr>
          <p:cNvPr id="5" name="Footer Placeholder 4"/>
          <p:cNvSpPr>
            <a:spLocks noGrp="1"/>
          </p:cNvSpPr>
          <p:nvPr>
            <p:ph type="ftr" sz="quarter" idx="11"/>
          </p:nvPr>
        </p:nvSpPr>
        <p:spPr/>
        <p:txBody>
          <a:bodyPr/>
          <a:lstStyle>
            <a:lvl1pPr>
              <a:defRPr/>
            </a:lvl1pPr>
          </a:lstStyle>
          <a:p>
            <a:pPr>
              <a:defRPr/>
            </a:pPr>
            <a:endParaRPr lang="en-MY"/>
          </a:p>
        </p:txBody>
      </p:sp>
      <p:sp>
        <p:nvSpPr>
          <p:cNvPr id="6" name="Slide Number Placeholder 5"/>
          <p:cNvSpPr>
            <a:spLocks noGrp="1"/>
          </p:cNvSpPr>
          <p:nvPr>
            <p:ph type="sldNum" sz="quarter" idx="12"/>
          </p:nvPr>
        </p:nvSpPr>
        <p:spPr/>
        <p:txBody>
          <a:bodyPr/>
          <a:lstStyle>
            <a:lvl1pPr>
              <a:defRPr/>
            </a:lvl1pPr>
          </a:lstStyle>
          <a:p>
            <a:pPr>
              <a:defRPr/>
            </a:pPr>
            <a:fld id="{37A8EDD9-6238-426A-992D-99F06BAF565F}" type="slidenum">
              <a:rPr lang="en-MY"/>
              <a:pPr>
                <a:defRPr/>
              </a:pPr>
              <a:t>‹#›</a:t>
            </a:fld>
            <a:endParaRPr lang="en-M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lvl1pPr>
              <a:defRPr/>
            </a:lvl1pPr>
          </a:lstStyle>
          <a:p>
            <a:pPr>
              <a:defRPr/>
            </a:pPr>
            <a:fld id="{81D70622-1AAB-476B-AB7D-227F995A1B25}" type="datetimeFigureOut">
              <a:rPr lang="en-MY"/>
              <a:pPr>
                <a:defRPr/>
              </a:pPr>
              <a:t>17/9/2022</a:t>
            </a:fld>
            <a:endParaRPr lang="en-MY"/>
          </a:p>
        </p:txBody>
      </p:sp>
      <p:sp>
        <p:nvSpPr>
          <p:cNvPr id="5" name="Footer Placeholder 4"/>
          <p:cNvSpPr>
            <a:spLocks noGrp="1"/>
          </p:cNvSpPr>
          <p:nvPr>
            <p:ph type="ftr" sz="quarter" idx="11"/>
          </p:nvPr>
        </p:nvSpPr>
        <p:spPr/>
        <p:txBody>
          <a:bodyPr/>
          <a:lstStyle>
            <a:lvl1pPr>
              <a:defRPr/>
            </a:lvl1pPr>
          </a:lstStyle>
          <a:p>
            <a:pPr>
              <a:defRPr/>
            </a:pPr>
            <a:endParaRPr lang="en-MY"/>
          </a:p>
        </p:txBody>
      </p:sp>
      <p:sp>
        <p:nvSpPr>
          <p:cNvPr id="6" name="Slide Number Placeholder 5"/>
          <p:cNvSpPr>
            <a:spLocks noGrp="1"/>
          </p:cNvSpPr>
          <p:nvPr>
            <p:ph type="sldNum" sz="quarter" idx="12"/>
          </p:nvPr>
        </p:nvSpPr>
        <p:spPr/>
        <p:txBody>
          <a:bodyPr/>
          <a:lstStyle>
            <a:lvl1pPr>
              <a:defRPr/>
            </a:lvl1pPr>
          </a:lstStyle>
          <a:p>
            <a:pPr>
              <a:defRPr/>
            </a:pPr>
            <a:fld id="{AE907752-5868-41E8-B45B-AC23EF694237}" type="slidenum">
              <a:rPr lang="en-MY"/>
              <a:pPr>
                <a:defRPr/>
              </a:pPr>
              <a:t>‹#›</a:t>
            </a:fld>
            <a:endParaRPr lang="en-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endParaRPr lang="en-MY"/>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lvl1pPr>
              <a:defRPr/>
            </a:lvl1pPr>
          </a:lstStyle>
          <a:p>
            <a:pPr>
              <a:defRPr/>
            </a:pPr>
            <a:fld id="{4C54DBCF-D17B-453F-9DCF-57D1612C2CE6}" type="datetimeFigureOut">
              <a:rPr lang="en-MY"/>
              <a:pPr>
                <a:defRPr/>
              </a:pPr>
              <a:t>17/9/2022</a:t>
            </a:fld>
            <a:endParaRPr lang="en-MY"/>
          </a:p>
        </p:txBody>
      </p:sp>
      <p:sp>
        <p:nvSpPr>
          <p:cNvPr id="5" name="Footer Placeholder 4"/>
          <p:cNvSpPr>
            <a:spLocks noGrp="1"/>
          </p:cNvSpPr>
          <p:nvPr>
            <p:ph type="ftr" sz="quarter" idx="11"/>
          </p:nvPr>
        </p:nvSpPr>
        <p:spPr/>
        <p:txBody>
          <a:bodyPr/>
          <a:lstStyle>
            <a:lvl1pPr>
              <a:defRPr/>
            </a:lvl1pPr>
          </a:lstStyle>
          <a:p>
            <a:pPr>
              <a:defRPr/>
            </a:pPr>
            <a:endParaRPr lang="en-MY"/>
          </a:p>
        </p:txBody>
      </p:sp>
      <p:sp>
        <p:nvSpPr>
          <p:cNvPr id="6" name="Slide Number Placeholder 5"/>
          <p:cNvSpPr>
            <a:spLocks noGrp="1"/>
          </p:cNvSpPr>
          <p:nvPr>
            <p:ph type="sldNum" sz="quarter" idx="12"/>
          </p:nvPr>
        </p:nvSpPr>
        <p:spPr/>
        <p:txBody>
          <a:bodyPr/>
          <a:lstStyle>
            <a:lvl1pPr>
              <a:defRPr/>
            </a:lvl1pPr>
          </a:lstStyle>
          <a:p>
            <a:pPr>
              <a:defRPr/>
            </a:pPr>
            <a:fld id="{4CF6E762-AD2D-48D7-8446-148BFBFEC730}" type="slidenum">
              <a:rPr lang="en-MY"/>
              <a:pPr>
                <a:defRPr/>
              </a:pPr>
              <a:t>‹#›</a:t>
            </a:fld>
            <a:endParaRPr lang="en-M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10"/>
          </p:nvPr>
        </p:nvSpPr>
        <p:spPr/>
        <p:txBody>
          <a:bodyPr/>
          <a:lstStyle>
            <a:lvl1pPr>
              <a:defRPr/>
            </a:lvl1pPr>
          </a:lstStyle>
          <a:p>
            <a:pPr>
              <a:defRPr/>
            </a:pPr>
            <a:fld id="{E932B91B-19B4-4B85-B7F3-10EE8328B30C}" type="datetimeFigureOut">
              <a:rPr lang="en-MY"/>
              <a:pPr>
                <a:defRPr/>
              </a:pPr>
              <a:t>17/9/2022</a:t>
            </a:fld>
            <a:endParaRPr lang="en-MY"/>
          </a:p>
        </p:txBody>
      </p:sp>
      <p:sp>
        <p:nvSpPr>
          <p:cNvPr id="5" name="Footer Placeholder 4"/>
          <p:cNvSpPr>
            <a:spLocks noGrp="1"/>
          </p:cNvSpPr>
          <p:nvPr>
            <p:ph type="ftr" sz="quarter" idx="11"/>
          </p:nvPr>
        </p:nvSpPr>
        <p:spPr/>
        <p:txBody>
          <a:bodyPr/>
          <a:lstStyle>
            <a:lvl1pPr>
              <a:defRPr/>
            </a:lvl1pPr>
          </a:lstStyle>
          <a:p>
            <a:pPr>
              <a:defRPr/>
            </a:pPr>
            <a:endParaRPr lang="en-MY"/>
          </a:p>
        </p:txBody>
      </p:sp>
      <p:sp>
        <p:nvSpPr>
          <p:cNvPr id="6" name="Slide Number Placeholder 5"/>
          <p:cNvSpPr>
            <a:spLocks noGrp="1"/>
          </p:cNvSpPr>
          <p:nvPr>
            <p:ph type="sldNum" sz="quarter" idx="12"/>
          </p:nvPr>
        </p:nvSpPr>
        <p:spPr/>
        <p:txBody>
          <a:bodyPr/>
          <a:lstStyle>
            <a:lvl1pPr>
              <a:defRPr/>
            </a:lvl1pPr>
          </a:lstStyle>
          <a:p>
            <a:pPr>
              <a:defRPr/>
            </a:pPr>
            <a:fld id="{8AD3D484-6B5A-4586-8643-2CB451280154}" type="slidenum">
              <a:rPr lang="en-MY"/>
              <a:pPr>
                <a:defRPr/>
              </a:pPr>
              <a:t>‹#›</a:t>
            </a:fld>
            <a:endParaRPr lang="en-M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en-M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BADA355-C948-4000-A707-80D64BA3FF8C}" type="datetimeFigureOut">
              <a:rPr lang="en-MY"/>
              <a:pPr>
                <a:defRPr/>
              </a:pPr>
              <a:t>17/9/2022</a:t>
            </a:fld>
            <a:endParaRPr lang="en-MY"/>
          </a:p>
        </p:txBody>
      </p:sp>
      <p:sp>
        <p:nvSpPr>
          <p:cNvPr id="5" name="Footer Placeholder 4"/>
          <p:cNvSpPr>
            <a:spLocks noGrp="1"/>
          </p:cNvSpPr>
          <p:nvPr>
            <p:ph type="ftr" sz="quarter" idx="11"/>
          </p:nvPr>
        </p:nvSpPr>
        <p:spPr/>
        <p:txBody>
          <a:bodyPr/>
          <a:lstStyle>
            <a:lvl1pPr>
              <a:defRPr/>
            </a:lvl1pPr>
          </a:lstStyle>
          <a:p>
            <a:pPr>
              <a:defRPr/>
            </a:pPr>
            <a:endParaRPr lang="en-MY"/>
          </a:p>
        </p:txBody>
      </p:sp>
      <p:sp>
        <p:nvSpPr>
          <p:cNvPr id="6" name="Slide Number Placeholder 5"/>
          <p:cNvSpPr>
            <a:spLocks noGrp="1"/>
          </p:cNvSpPr>
          <p:nvPr>
            <p:ph type="sldNum" sz="quarter" idx="12"/>
          </p:nvPr>
        </p:nvSpPr>
        <p:spPr/>
        <p:txBody>
          <a:bodyPr/>
          <a:lstStyle>
            <a:lvl1pPr>
              <a:defRPr/>
            </a:lvl1pPr>
          </a:lstStyle>
          <a:p>
            <a:pPr>
              <a:defRPr/>
            </a:pPr>
            <a:fld id="{C559152F-EFFC-44D0-9AFA-6B88E39BB554}" type="slidenum">
              <a:rPr lang="en-MY"/>
              <a:pPr>
                <a:defRPr/>
              </a:pPr>
              <a:t>‹#›</a:t>
            </a:fld>
            <a:endParaRPr lang="en-M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Date Placeholder 3"/>
          <p:cNvSpPr>
            <a:spLocks noGrp="1"/>
          </p:cNvSpPr>
          <p:nvPr>
            <p:ph type="dt" sz="half" idx="10"/>
          </p:nvPr>
        </p:nvSpPr>
        <p:spPr/>
        <p:txBody>
          <a:bodyPr/>
          <a:lstStyle>
            <a:lvl1pPr>
              <a:defRPr/>
            </a:lvl1pPr>
          </a:lstStyle>
          <a:p>
            <a:pPr>
              <a:defRPr/>
            </a:pPr>
            <a:fld id="{0A96A4DF-615D-49EA-B22F-6E1D0EB8B291}" type="datetimeFigureOut">
              <a:rPr lang="en-MY"/>
              <a:pPr>
                <a:defRPr/>
              </a:pPr>
              <a:t>17/9/2022</a:t>
            </a:fld>
            <a:endParaRPr lang="en-MY"/>
          </a:p>
        </p:txBody>
      </p:sp>
      <p:sp>
        <p:nvSpPr>
          <p:cNvPr id="6" name="Footer Placeholder 4"/>
          <p:cNvSpPr>
            <a:spLocks noGrp="1"/>
          </p:cNvSpPr>
          <p:nvPr>
            <p:ph type="ftr" sz="quarter" idx="11"/>
          </p:nvPr>
        </p:nvSpPr>
        <p:spPr/>
        <p:txBody>
          <a:bodyPr/>
          <a:lstStyle>
            <a:lvl1pPr>
              <a:defRPr/>
            </a:lvl1pPr>
          </a:lstStyle>
          <a:p>
            <a:pPr>
              <a:defRPr/>
            </a:pPr>
            <a:endParaRPr lang="en-MY"/>
          </a:p>
        </p:txBody>
      </p:sp>
      <p:sp>
        <p:nvSpPr>
          <p:cNvPr id="7" name="Slide Number Placeholder 5"/>
          <p:cNvSpPr>
            <a:spLocks noGrp="1"/>
          </p:cNvSpPr>
          <p:nvPr>
            <p:ph type="sldNum" sz="quarter" idx="12"/>
          </p:nvPr>
        </p:nvSpPr>
        <p:spPr/>
        <p:txBody>
          <a:bodyPr/>
          <a:lstStyle>
            <a:lvl1pPr>
              <a:defRPr/>
            </a:lvl1pPr>
          </a:lstStyle>
          <a:p>
            <a:pPr>
              <a:defRPr/>
            </a:pPr>
            <a:fld id="{B05644F7-9A78-4380-87D0-5F99A9FC540A}" type="slidenum">
              <a:rPr lang="en-MY"/>
              <a:pPr>
                <a:defRPr/>
              </a:pPr>
              <a:t>‹#›</a:t>
            </a:fld>
            <a:endParaRPr lang="en-M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M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Date Placeholder 3"/>
          <p:cNvSpPr>
            <a:spLocks noGrp="1"/>
          </p:cNvSpPr>
          <p:nvPr>
            <p:ph type="dt" sz="half" idx="10"/>
          </p:nvPr>
        </p:nvSpPr>
        <p:spPr/>
        <p:txBody>
          <a:bodyPr/>
          <a:lstStyle>
            <a:lvl1pPr>
              <a:defRPr/>
            </a:lvl1pPr>
          </a:lstStyle>
          <a:p>
            <a:pPr>
              <a:defRPr/>
            </a:pPr>
            <a:fld id="{BFF480CE-70C8-4E4E-937B-FB2D74229E2F}" type="datetimeFigureOut">
              <a:rPr lang="en-MY"/>
              <a:pPr>
                <a:defRPr/>
              </a:pPr>
              <a:t>17/9/2022</a:t>
            </a:fld>
            <a:endParaRPr lang="en-MY"/>
          </a:p>
        </p:txBody>
      </p:sp>
      <p:sp>
        <p:nvSpPr>
          <p:cNvPr id="8" name="Footer Placeholder 4"/>
          <p:cNvSpPr>
            <a:spLocks noGrp="1"/>
          </p:cNvSpPr>
          <p:nvPr>
            <p:ph type="ftr" sz="quarter" idx="11"/>
          </p:nvPr>
        </p:nvSpPr>
        <p:spPr/>
        <p:txBody>
          <a:bodyPr/>
          <a:lstStyle>
            <a:lvl1pPr>
              <a:defRPr/>
            </a:lvl1pPr>
          </a:lstStyle>
          <a:p>
            <a:pPr>
              <a:defRPr/>
            </a:pPr>
            <a:endParaRPr lang="en-MY"/>
          </a:p>
        </p:txBody>
      </p:sp>
      <p:sp>
        <p:nvSpPr>
          <p:cNvPr id="9" name="Slide Number Placeholder 5"/>
          <p:cNvSpPr>
            <a:spLocks noGrp="1"/>
          </p:cNvSpPr>
          <p:nvPr>
            <p:ph type="sldNum" sz="quarter" idx="12"/>
          </p:nvPr>
        </p:nvSpPr>
        <p:spPr/>
        <p:txBody>
          <a:bodyPr/>
          <a:lstStyle>
            <a:lvl1pPr>
              <a:defRPr/>
            </a:lvl1pPr>
          </a:lstStyle>
          <a:p>
            <a:pPr>
              <a:defRPr/>
            </a:pPr>
            <a:fld id="{F945BD0C-9EF5-46BD-994A-CA9011FB0E3B}" type="slidenum">
              <a:rPr lang="en-MY"/>
              <a:pPr>
                <a:defRPr/>
              </a:pPr>
              <a:t>‹#›</a:t>
            </a:fld>
            <a:endParaRPr lang="en-M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MY"/>
          </a:p>
        </p:txBody>
      </p:sp>
      <p:sp>
        <p:nvSpPr>
          <p:cNvPr id="3" name="Date Placeholder 3"/>
          <p:cNvSpPr>
            <a:spLocks noGrp="1"/>
          </p:cNvSpPr>
          <p:nvPr>
            <p:ph type="dt" sz="half" idx="10"/>
          </p:nvPr>
        </p:nvSpPr>
        <p:spPr/>
        <p:txBody>
          <a:bodyPr/>
          <a:lstStyle>
            <a:lvl1pPr>
              <a:defRPr/>
            </a:lvl1pPr>
          </a:lstStyle>
          <a:p>
            <a:pPr>
              <a:defRPr/>
            </a:pPr>
            <a:fld id="{A97AB2DE-8BCB-42EE-A3E2-E0970718F26B}" type="datetimeFigureOut">
              <a:rPr lang="en-MY"/>
              <a:pPr>
                <a:defRPr/>
              </a:pPr>
              <a:t>17/9/2022</a:t>
            </a:fld>
            <a:endParaRPr lang="en-MY"/>
          </a:p>
        </p:txBody>
      </p:sp>
      <p:sp>
        <p:nvSpPr>
          <p:cNvPr id="4" name="Footer Placeholder 4"/>
          <p:cNvSpPr>
            <a:spLocks noGrp="1"/>
          </p:cNvSpPr>
          <p:nvPr>
            <p:ph type="ftr" sz="quarter" idx="11"/>
          </p:nvPr>
        </p:nvSpPr>
        <p:spPr/>
        <p:txBody>
          <a:bodyPr/>
          <a:lstStyle>
            <a:lvl1pPr>
              <a:defRPr/>
            </a:lvl1pPr>
          </a:lstStyle>
          <a:p>
            <a:pPr>
              <a:defRPr/>
            </a:pPr>
            <a:endParaRPr lang="en-MY"/>
          </a:p>
        </p:txBody>
      </p:sp>
      <p:sp>
        <p:nvSpPr>
          <p:cNvPr id="5" name="Slide Number Placeholder 5"/>
          <p:cNvSpPr>
            <a:spLocks noGrp="1"/>
          </p:cNvSpPr>
          <p:nvPr>
            <p:ph type="sldNum" sz="quarter" idx="12"/>
          </p:nvPr>
        </p:nvSpPr>
        <p:spPr/>
        <p:txBody>
          <a:bodyPr/>
          <a:lstStyle>
            <a:lvl1pPr>
              <a:defRPr/>
            </a:lvl1pPr>
          </a:lstStyle>
          <a:p>
            <a:pPr>
              <a:defRPr/>
            </a:pPr>
            <a:fld id="{B4A1A3BA-9FCA-4ED6-B718-CB9FDEE68EDF}" type="slidenum">
              <a:rPr lang="en-MY"/>
              <a:pPr>
                <a:defRPr/>
              </a:pPr>
              <a:t>‹#›</a:t>
            </a:fld>
            <a:endParaRPr lang="en-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16EF7E8-278B-4C55-A59E-B8D2226BA2DE}" type="datetimeFigureOut">
              <a:rPr lang="en-MY"/>
              <a:pPr>
                <a:defRPr/>
              </a:pPr>
              <a:t>17/9/2022</a:t>
            </a:fld>
            <a:endParaRPr lang="en-MY"/>
          </a:p>
        </p:txBody>
      </p:sp>
      <p:sp>
        <p:nvSpPr>
          <p:cNvPr id="3" name="Footer Placeholder 4"/>
          <p:cNvSpPr>
            <a:spLocks noGrp="1"/>
          </p:cNvSpPr>
          <p:nvPr>
            <p:ph type="ftr" sz="quarter" idx="11"/>
          </p:nvPr>
        </p:nvSpPr>
        <p:spPr/>
        <p:txBody>
          <a:bodyPr/>
          <a:lstStyle>
            <a:lvl1pPr>
              <a:defRPr/>
            </a:lvl1pPr>
          </a:lstStyle>
          <a:p>
            <a:pPr>
              <a:defRPr/>
            </a:pPr>
            <a:endParaRPr lang="en-MY"/>
          </a:p>
        </p:txBody>
      </p:sp>
      <p:sp>
        <p:nvSpPr>
          <p:cNvPr id="4" name="Slide Number Placeholder 5"/>
          <p:cNvSpPr>
            <a:spLocks noGrp="1"/>
          </p:cNvSpPr>
          <p:nvPr>
            <p:ph type="sldNum" sz="quarter" idx="12"/>
          </p:nvPr>
        </p:nvSpPr>
        <p:spPr/>
        <p:txBody>
          <a:bodyPr/>
          <a:lstStyle>
            <a:lvl1pPr>
              <a:defRPr/>
            </a:lvl1pPr>
          </a:lstStyle>
          <a:p>
            <a:pPr>
              <a:defRPr/>
            </a:pPr>
            <a:fld id="{E3D8C7B7-3BB0-4CD7-BE2E-74BB2B90F0ED}" type="slidenum">
              <a:rPr lang="en-MY"/>
              <a:pPr>
                <a:defRPr/>
              </a:pPr>
              <a:t>‹#›</a:t>
            </a:fld>
            <a:endParaRPr lang="en-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en-MY"/>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699E768-2AB6-4B65-AC12-4155DAA543EC}" type="datetimeFigureOut">
              <a:rPr lang="en-MY"/>
              <a:pPr>
                <a:defRPr/>
              </a:pPr>
              <a:t>17/9/2022</a:t>
            </a:fld>
            <a:endParaRPr lang="en-MY"/>
          </a:p>
        </p:txBody>
      </p:sp>
      <p:sp>
        <p:nvSpPr>
          <p:cNvPr id="6" name="Footer Placeholder 4"/>
          <p:cNvSpPr>
            <a:spLocks noGrp="1"/>
          </p:cNvSpPr>
          <p:nvPr>
            <p:ph type="ftr" sz="quarter" idx="11"/>
          </p:nvPr>
        </p:nvSpPr>
        <p:spPr/>
        <p:txBody>
          <a:bodyPr/>
          <a:lstStyle>
            <a:lvl1pPr>
              <a:defRPr/>
            </a:lvl1pPr>
          </a:lstStyle>
          <a:p>
            <a:pPr>
              <a:defRPr/>
            </a:pPr>
            <a:endParaRPr lang="en-MY"/>
          </a:p>
        </p:txBody>
      </p:sp>
      <p:sp>
        <p:nvSpPr>
          <p:cNvPr id="7" name="Slide Number Placeholder 5"/>
          <p:cNvSpPr>
            <a:spLocks noGrp="1"/>
          </p:cNvSpPr>
          <p:nvPr>
            <p:ph type="sldNum" sz="quarter" idx="12"/>
          </p:nvPr>
        </p:nvSpPr>
        <p:spPr/>
        <p:txBody>
          <a:bodyPr/>
          <a:lstStyle>
            <a:lvl1pPr>
              <a:defRPr/>
            </a:lvl1pPr>
          </a:lstStyle>
          <a:p>
            <a:pPr>
              <a:defRPr/>
            </a:pPr>
            <a:fld id="{2EDF9726-CF39-4497-9EC1-0B1EDD4D7784}" type="slidenum">
              <a:rPr lang="en-MY"/>
              <a:pPr>
                <a:defRPr/>
              </a:pPr>
              <a:t>‹#›</a:t>
            </a:fld>
            <a:endParaRPr lang="en-M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MY"/>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MY"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9B551A0-4F41-4614-8FA0-CA8BFADC129E}" type="datetimeFigureOut">
              <a:rPr lang="en-MY"/>
              <a:pPr>
                <a:defRPr/>
              </a:pPr>
              <a:t>17/9/2022</a:t>
            </a:fld>
            <a:endParaRPr lang="en-MY"/>
          </a:p>
        </p:txBody>
      </p:sp>
      <p:sp>
        <p:nvSpPr>
          <p:cNvPr id="6" name="Footer Placeholder 4"/>
          <p:cNvSpPr>
            <a:spLocks noGrp="1"/>
          </p:cNvSpPr>
          <p:nvPr>
            <p:ph type="ftr" sz="quarter" idx="11"/>
          </p:nvPr>
        </p:nvSpPr>
        <p:spPr/>
        <p:txBody>
          <a:bodyPr/>
          <a:lstStyle>
            <a:lvl1pPr>
              <a:defRPr/>
            </a:lvl1pPr>
          </a:lstStyle>
          <a:p>
            <a:pPr>
              <a:defRPr/>
            </a:pPr>
            <a:endParaRPr lang="en-MY"/>
          </a:p>
        </p:txBody>
      </p:sp>
      <p:sp>
        <p:nvSpPr>
          <p:cNvPr id="7" name="Slide Number Placeholder 5"/>
          <p:cNvSpPr>
            <a:spLocks noGrp="1"/>
          </p:cNvSpPr>
          <p:nvPr>
            <p:ph type="sldNum" sz="quarter" idx="12"/>
          </p:nvPr>
        </p:nvSpPr>
        <p:spPr/>
        <p:txBody>
          <a:bodyPr/>
          <a:lstStyle>
            <a:lvl1pPr>
              <a:defRPr/>
            </a:lvl1pPr>
          </a:lstStyle>
          <a:p>
            <a:pPr>
              <a:defRPr/>
            </a:pPr>
            <a:fld id="{95594F39-059F-4CE6-B04F-0DDB51909A3A}" type="slidenum">
              <a:rPr lang="en-MY"/>
              <a:pPr>
                <a:defRPr/>
              </a:pPr>
              <a:t>‹#›</a:t>
            </a:fld>
            <a:endParaRPr lang="en-M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MY"/>
          </a:p>
        </p:txBody>
      </p:sp>
      <p:sp>
        <p:nvSpPr>
          <p:cNvPr id="1027" name="Text Placeholder 2"/>
          <p:cNvSpPr>
            <a:spLocks noGrp="1"/>
          </p:cNvSpPr>
          <p:nvPr>
            <p:ph type="body" idx="1"/>
          </p:nvPr>
        </p:nvSpPr>
        <p:spPr bwMode="auto">
          <a:xfrm>
            <a:off x="457200" y="1600202"/>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72EBCD4A-FBF3-4DD8-9A58-8E4173EB6C68}" type="datetimeFigureOut">
              <a:rPr lang="en-MY"/>
              <a:pPr>
                <a:defRPr/>
              </a:pPr>
              <a:t>17/9/2022</a:t>
            </a:fld>
            <a:endParaRPr lang="en-MY"/>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MY"/>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51B11AF1-E895-417D-B59D-2D3825517EB5}" type="slidenum">
              <a:rPr lang="en-MY"/>
              <a:pPr>
                <a:defRPr/>
              </a:pPr>
              <a:t>‹#›</a:t>
            </a:fld>
            <a:endParaRPr lang="en-MY"/>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hyperlink" Target="mailto:amin@" TargetMode="External"/><Relationship Id="rId4" Type="http://schemas.openxmlformats.org/officeDocument/2006/relationships/hyperlink" Target="mailto:amin@unimap.edu.my"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9792" y="980728"/>
            <a:ext cx="6264696" cy="5178335"/>
          </a:xfrm>
          <a:prstGeom prst="rect">
            <a:avLst/>
          </a:prstGeom>
        </p:spPr>
      </p:pic>
      <p:sp>
        <p:nvSpPr>
          <p:cNvPr id="2" name="text 1"/>
          <p:cNvSpPr txBox="1"/>
          <p:nvPr/>
        </p:nvSpPr>
        <p:spPr>
          <a:xfrm>
            <a:off x="2836459" y="1405510"/>
            <a:ext cx="6120680" cy="1077218"/>
          </a:xfrm>
          <a:prstGeom prst="rect">
            <a:avLst/>
          </a:prstGeom>
          <a:solidFill>
            <a:schemeClr val="accent5">
              <a:lumMod val="60000"/>
              <a:lumOff val="40000"/>
            </a:schemeClr>
          </a:solidFill>
        </p:spPr>
        <p:txBody>
          <a:bodyPr vert="horz" wrap="square" lIns="0" tIns="0" rIns="0" bIns="0" rtlCol="0">
            <a:spAutoFit/>
          </a:bodyPr>
          <a:lstStyle/>
          <a:p>
            <a:pPr algn="ctr"/>
            <a:endParaRPr lang="en-US" sz="2800" b="1" spc="9" dirty="0">
              <a:solidFill>
                <a:srgbClr val="7030A0"/>
              </a:solidFill>
              <a:latin typeface="+mj-lt"/>
              <a:cs typeface="Arial"/>
            </a:endParaRPr>
          </a:p>
          <a:p>
            <a:pPr algn="ctr" eaLnBrk="1" hangingPunct="1"/>
            <a:r>
              <a:rPr lang="en-US" altLang="en-US" sz="2800" b="1" dirty="0"/>
              <a:t>FORECASTING EXCHANGE RATES</a:t>
            </a:r>
          </a:p>
          <a:p>
            <a:pPr algn="ctr"/>
            <a:endParaRPr lang="en-US" sz="1400" spc="9" dirty="0">
              <a:solidFill>
                <a:srgbClr val="FFFFFF"/>
              </a:solidFill>
              <a:latin typeface="Arial"/>
              <a:cs typeface="Arial"/>
            </a:endParaRPr>
          </a:p>
        </p:txBody>
      </p:sp>
      <p:pic>
        <p:nvPicPr>
          <p:cNvPr id="12" name="Picture 11"/>
          <p:cNvPicPr/>
          <p:nvPr/>
        </p:nvPicPr>
        <p:blipFill>
          <a:blip r:embed="rId3" cstate="print"/>
          <a:srcRect/>
          <a:stretch>
            <a:fillRect/>
          </a:stretch>
        </p:blipFill>
        <p:spPr bwMode="auto">
          <a:xfrm>
            <a:off x="150353" y="146629"/>
            <a:ext cx="2735288" cy="888643"/>
          </a:xfrm>
          <a:prstGeom prst="rect">
            <a:avLst/>
          </a:prstGeom>
          <a:noFill/>
          <a:ln w="9525">
            <a:noFill/>
            <a:miter lim="800000"/>
            <a:headEnd/>
            <a:tailEnd/>
          </a:ln>
        </p:spPr>
      </p:pic>
      <p:sp>
        <p:nvSpPr>
          <p:cNvPr id="4" name="TextBox 3"/>
          <p:cNvSpPr txBox="1"/>
          <p:nvPr/>
        </p:nvSpPr>
        <p:spPr>
          <a:xfrm>
            <a:off x="2800456" y="2595493"/>
            <a:ext cx="6192687" cy="3693319"/>
          </a:xfrm>
          <a:prstGeom prst="rect">
            <a:avLst/>
          </a:prstGeom>
          <a:solidFill>
            <a:schemeClr val="accent3">
              <a:lumMod val="20000"/>
              <a:lumOff val="80000"/>
            </a:schemeClr>
          </a:solidFill>
        </p:spPr>
        <p:txBody>
          <a:bodyPr wrap="square" rtlCol="0">
            <a:spAutoFit/>
          </a:bodyPr>
          <a:lstStyle/>
          <a:p>
            <a:pPr algn="ctr"/>
            <a:r>
              <a:rPr lang="en-US" sz="1800" spc="300" dirty="0">
                <a:solidFill>
                  <a:srgbClr val="0000FF"/>
                </a:solidFill>
                <a:latin typeface="Abadi MT Condensed Extra Bold"/>
                <a:cs typeface="Abadi MT Condensed Extra Bold"/>
              </a:rPr>
              <a:t>PROFESSOR DR. MD. AMINUL ISLAM</a:t>
            </a:r>
          </a:p>
          <a:p>
            <a:pPr algn="ctr"/>
            <a:r>
              <a:rPr lang="en-US" sz="1800" spc="300" dirty="0">
                <a:solidFill>
                  <a:srgbClr val="0000FF"/>
                </a:solidFill>
                <a:latin typeface="Abadi MT Condensed Extra Bold"/>
                <a:cs typeface="Abadi MT Condensed Extra Bold"/>
              </a:rPr>
              <a:t>FACULTY OF APPLIED AND HUMAN SCIENCES</a:t>
            </a:r>
          </a:p>
          <a:p>
            <a:pPr algn="ctr"/>
            <a:r>
              <a:rPr lang="en-US" sz="1800" spc="300" dirty="0">
                <a:solidFill>
                  <a:srgbClr val="0000FF"/>
                </a:solidFill>
                <a:latin typeface="Abadi MT Condensed Extra Bold"/>
                <a:cs typeface="Abadi MT Condensed Extra Bold"/>
              </a:rPr>
              <a:t>UNIVERSITI MALAYSIA PERLIS</a:t>
            </a:r>
          </a:p>
          <a:p>
            <a:pPr algn="ctr"/>
            <a:endParaRPr lang="en-US" sz="1800" spc="300" dirty="0">
              <a:solidFill>
                <a:srgbClr val="0000FF"/>
              </a:solidFill>
              <a:latin typeface="Abadi MT Condensed Extra Bold"/>
              <a:cs typeface="Abadi MT Condensed Extra Bold"/>
            </a:endParaRPr>
          </a:p>
          <a:p>
            <a:pPr algn="ctr"/>
            <a:r>
              <a:rPr lang="en-US" sz="1800" spc="300" dirty="0">
                <a:solidFill>
                  <a:srgbClr val="0000FF"/>
                </a:solidFill>
                <a:latin typeface="Abadi MT Condensed Extra Bold"/>
                <a:cs typeface="Abadi MT Condensed Extra Bold"/>
              </a:rPr>
              <a:t>Visiting Professor</a:t>
            </a:r>
          </a:p>
          <a:p>
            <a:pPr algn="ctr"/>
            <a:r>
              <a:rPr lang="en-US" sz="1800" spc="300" dirty="0">
                <a:solidFill>
                  <a:srgbClr val="0000FF"/>
                </a:solidFill>
                <a:latin typeface="Abadi MT Condensed Extra Bold"/>
                <a:cs typeface="Abadi MT Condensed Extra Bold"/>
              </a:rPr>
              <a:t>Daffodil International University</a:t>
            </a:r>
          </a:p>
          <a:p>
            <a:pPr algn="ctr"/>
            <a:endParaRPr lang="en-US" sz="1800" spc="300" dirty="0">
              <a:solidFill>
                <a:srgbClr val="0000FF"/>
              </a:solidFill>
              <a:latin typeface="Abadi MT Condensed Extra Bold"/>
              <a:cs typeface="Abadi MT Condensed Extra Bold"/>
              <a:hlinkClick r:id="rId4"/>
            </a:endParaRPr>
          </a:p>
          <a:p>
            <a:pPr algn="ctr"/>
            <a:r>
              <a:rPr lang="en-US" sz="1800" spc="300" dirty="0" err="1">
                <a:solidFill>
                  <a:srgbClr val="0000FF"/>
                </a:solidFill>
                <a:latin typeface="Abadi MT Condensed Extra Bold"/>
                <a:cs typeface="Abadi MT Condensed Extra Bold"/>
                <a:hlinkClick r:id="rId5"/>
              </a:rPr>
              <a:t>amin@</a:t>
            </a:r>
            <a:r>
              <a:rPr lang="en-US" sz="1800" spc="300" dirty="0" err="1">
                <a:solidFill>
                  <a:srgbClr val="0000FF"/>
                </a:solidFill>
                <a:latin typeface="Abadi MT Condensed Extra Bold"/>
                <a:cs typeface="Abadi MT Condensed Extra Bold"/>
              </a:rPr>
              <a:t>unimap.edu.my</a:t>
            </a:r>
            <a:endParaRPr lang="en-US" sz="1800" spc="300" dirty="0">
              <a:solidFill>
                <a:srgbClr val="0000FF"/>
              </a:solidFill>
              <a:latin typeface="Abadi MT Condensed Extra Bold"/>
              <a:cs typeface="Abadi MT Condensed Extra Bold"/>
            </a:endParaRPr>
          </a:p>
          <a:p>
            <a:pPr algn="ctr"/>
            <a:endParaRPr lang="en-US" sz="1800" spc="300" dirty="0">
              <a:solidFill>
                <a:srgbClr val="0000FF"/>
              </a:solidFill>
              <a:latin typeface="Abadi MT Condensed Extra Bold"/>
              <a:cs typeface="Abadi MT Condensed Extra Bold"/>
            </a:endParaRPr>
          </a:p>
          <a:p>
            <a:pPr algn="ctr"/>
            <a:r>
              <a:rPr lang="en-US" sz="1800" b="1" spc="300" dirty="0" err="1">
                <a:solidFill>
                  <a:srgbClr val="660066"/>
                </a:solidFill>
                <a:latin typeface="Abadi MT Condensed Extra Bold"/>
                <a:cs typeface="Abadi MT Condensed Extra Bold"/>
              </a:rPr>
              <a:t>WhatsApp</a:t>
            </a:r>
            <a:r>
              <a:rPr lang="en-US" sz="1800" b="1" spc="300" dirty="0">
                <a:solidFill>
                  <a:srgbClr val="660066"/>
                </a:solidFill>
                <a:latin typeface="Abadi MT Condensed Extra Bold"/>
                <a:cs typeface="Abadi MT Condensed Extra Bold"/>
              </a:rPr>
              <a:t>: +60164049087</a:t>
            </a:r>
          </a:p>
          <a:p>
            <a:pPr algn="ctr"/>
            <a:endParaRPr lang="en-US" sz="1800" spc="300" dirty="0">
              <a:solidFill>
                <a:srgbClr val="0000FF"/>
              </a:solidFill>
              <a:latin typeface="Abadi MT Condensed Extra Bold"/>
              <a:cs typeface="Abadi MT Condensed Extra Bold"/>
            </a:endParaRPr>
          </a:p>
          <a:p>
            <a:pPr algn="ctr">
              <a:defRPr/>
            </a:pPr>
            <a:r>
              <a:rPr lang="en-US" sz="1800" b="1" spc="300" dirty="0">
                <a:solidFill>
                  <a:srgbClr val="C00000"/>
                </a:solidFill>
                <a:latin typeface="Abadi MT Condensed Extra Bold"/>
                <a:cs typeface="Abadi MT Condensed Extra Bold"/>
              </a:rPr>
              <a:t>MY YOUTUBE CHANNEL:</a:t>
            </a:r>
          </a:p>
          <a:p>
            <a:pPr algn="ctr">
              <a:defRPr/>
            </a:pPr>
            <a:r>
              <a:rPr lang="en-US" sz="1800" b="1" spc="300" dirty="0">
                <a:latin typeface="Abadi MT Condensed Extra Bold"/>
                <a:cs typeface="Abadi MT Condensed Extra Bold"/>
              </a:rPr>
              <a:t>PLATFORM FOR RESEARCH AND DEVELOPMENT</a:t>
            </a:r>
          </a:p>
        </p:txBody>
      </p:sp>
      <p:sp>
        <p:nvSpPr>
          <p:cNvPr id="10" name="TextBox 9"/>
          <p:cNvSpPr txBox="1"/>
          <p:nvPr/>
        </p:nvSpPr>
        <p:spPr>
          <a:xfrm>
            <a:off x="0" y="6384593"/>
            <a:ext cx="9144000" cy="276999"/>
          </a:xfrm>
          <a:prstGeom prst="rect">
            <a:avLst/>
          </a:prstGeom>
          <a:solidFill>
            <a:schemeClr val="accent2"/>
          </a:solidFill>
        </p:spPr>
        <p:txBody>
          <a:bodyPr wrap="square" rtlCol="0">
            <a:spAutoFit/>
          </a:bodyPr>
          <a:lstStyle/>
          <a:p>
            <a:r>
              <a:rPr lang="en-US" dirty="0">
                <a:solidFill>
                  <a:schemeClr val="bg1"/>
                </a:solidFill>
              </a:rPr>
              <a:t>Knowledge  		                          Sincerity  			Excellence                       		</a:t>
            </a:r>
            <a:r>
              <a:rPr lang="en-US" dirty="0" err="1">
                <a:solidFill>
                  <a:schemeClr val="bg1"/>
                </a:solidFill>
              </a:rPr>
              <a:t>UniMAP</a:t>
            </a:r>
            <a:endParaRPr lang="en-US" dirty="0">
              <a:solidFill>
                <a:schemeClr val="bg1"/>
              </a:solidFill>
            </a:endParaRPr>
          </a:p>
        </p:txBody>
      </p:sp>
      <p:pic>
        <p:nvPicPr>
          <p:cNvPr id="9" name="Picture 8" descr="My photo Oct2020.pdf">
            <a:extLst>
              <a:ext uri="{FF2B5EF4-FFF2-40B4-BE49-F238E27FC236}">
                <a16:creationId xmlns:a16="http://schemas.microsoft.com/office/drawing/2014/main" id="{713F7E3E-534F-5147-AAA0-B1D8A0A674E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980728"/>
            <a:ext cx="2735288" cy="5400600"/>
          </a:xfrm>
          <a:prstGeom prst="rect">
            <a:avLst/>
          </a:prstGeom>
        </p:spPr>
      </p:pic>
    </p:spTree>
    <p:extLst>
      <p:ext uri="{BB962C8B-B14F-4D97-AF65-F5344CB8AC3E}">
        <p14:creationId xmlns:p14="http://schemas.microsoft.com/office/powerpoint/2010/main" val="358539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072" y="32998"/>
            <a:ext cx="8924528" cy="6857999"/>
          </a:xfrm>
          <a:prstGeom prst="rect">
            <a:avLst/>
          </a:prstGeom>
        </p:spPr>
      </p:pic>
      <p:sp>
        <p:nvSpPr>
          <p:cNvPr id="101" name="object 101"/>
          <p:cNvSpPr/>
          <p:nvPr/>
        </p:nvSpPr>
        <p:spPr>
          <a:xfrm>
            <a:off x="28600" y="969114"/>
            <a:ext cx="8863880" cy="5855887"/>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pPr algn="ctr"/>
            <a:endParaRPr lang="en-US" altLang="en-US" sz="2800" b="1" dirty="0"/>
          </a:p>
          <a:p>
            <a:pPr algn="ctr"/>
            <a:r>
              <a:rPr lang="en-US" altLang="en-US" sz="2800" b="1" dirty="0"/>
              <a:t>Forecasting under Market Efficiency</a:t>
            </a:r>
            <a:endParaRPr sz="2800" b="1"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9" name="text 1">
            <a:extLst>
              <a:ext uri="{FF2B5EF4-FFF2-40B4-BE49-F238E27FC236}">
                <a16:creationId xmlns:a16="http://schemas.microsoft.com/office/drawing/2014/main" id="{661DACF4-DCAB-2D43-A2B0-7097B732C5BE}"/>
              </a:ext>
            </a:extLst>
          </p:cNvPr>
          <p:cNvSpPr txBox="1"/>
          <p:nvPr/>
        </p:nvSpPr>
        <p:spPr>
          <a:xfrm>
            <a:off x="248072" y="2108319"/>
            <a:ext cx="8068344" cy="3323987"/>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marL="800100" lvl="1" indent="-342900" algn="just">
              <a:buFont typeface="Wingdings" panose="05000000000000000000" pitchFamily="2" charset="2"/>
              <a:buChar char="§"/>
            </a:pPr>
            <a:r>
              <a:rPr lang="en-US" altLang="en-US" sz="2400" u="sng" dirty="0"/>
              <a:t>Weak-form efficiency</a:t>
            </a:r>
            <a:r>
              <a:rPr lang="en-US" altLang="en-US" sz="2400" dirty="0"/>
              <a:t>: historical and current exchange rate information is already reflected in today’s exchange rate and is not useful for forecasting.</a:t>
            </a:r>
          </a:p>
          <a:p>
            <a:pPr lvl="1" algn="just"/>
            <a:endParaRPr lang="en-US" altLang="en-US" sz="2400" dirty="0"/>
          </a:p>
          <a:p>
            <a:pPr marL="800100" lvl="1" indent="-342900" algn="just">
              <a:buFont typeface="Wingdings" panose="05000000000000000000" pitchFamily="2" charset="2"/>
              <a:buChar char="§"/>
            </a:pPr>
            <a:r>
              <a:rPr lang="en-US" altLang="en-US" sz="2400" u="sng" dirty="0" err="1"/>
              <a:t>Semistrong</a:t>
            </a:r>
            <a:r>
              <a:rPr lang="en-US" altLang="en-US" sz="2400" u="sng" dirty="0"/>
              <a:t>-form efficiency</a:t>
            </a:r>
            <a:r>
              <a:rPr lang="en-US" altLang="en-US" sz="2400" dirty="0"/>
              <a:t>: all relevant public information is already reflected in today’s exchange rate.</a:t>
            </a:r>
          </a:p>
          <a:p>
            <a:pPr marL="800100" lvl="1" indent="-342900" algn="just">
              <a:buFont typeface="Wingdings" panose="05000000000000000000" pitchFamily="2" charset="2"/>
              <a:buChar char="§"/>
            </a:pPr>
            <a:endParaRPr lang="en-US" altLang="en-US" sz="2400" dirty="0"/>
          </a:p>
          <a:p>
            <a:pPr marL="800100" lvl="1" indent="-342900" algn="just">
              <a:buFont typeface="Wingdings" panose="05000000000000000000" pitchFamily="2" charset="2"/>
              <a:buChar char="§"/>
            </a:pPr>
            <a:r>
              <a:rPr lang="en-US" altLang="en-US" sz="2400" u="sng" dirty="0"/>
              <a:t>Strong-form efficiency</a:t>
            </a:r>
            <a:r>
              <a:rPr lang="en-US" altLang="en-US" sz="2400" dirty="0"/>
              <a:t>: all relevant public and private information is already reflected in today’s exchange rate.</a:t>
            </a:r>
          </a:p>
        </p:txBody>
      </p:sp>
    </p:spTree>
    <p:extLst>
      <p:ext uri="{BB962C8B-B14F-4D97-AF65-F5344CB8AC3E}">
        <p14:creationId xmlns:p14="http://schemas.microsoft.com/office/powerpoint/2010/main" val="3676615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072" y="32998"/>
            <a:ext cx="8924528" cy="6857999"/>
          </a:xfrm>
          <a:prstGeom prst="rect">
            <a:avLst/>
          </a:prstGeom>
        </p:spPr>
      </p:pic>
      <p:sp>
        <p:nvSpPr>
          <p:cNvPr id="101" name="object 101"/>
          <p:cNvSpPr/>
          <p:nvPr/>
        </p:nvSpPr>
        <p:spPr>
          <a:xfrm>
            <a:off x="28600" y="969114"/>
            <a:ext cx="8863880" cy="5855887"/>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3616"/>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pPr algn="ctr"/>
            <a:endParaRPr lang="en-US" altLang="en-US" sz="2800" dirty="0"/>
          </a:p>
          <a:p>
            <a:pPr algn="ctr"/>
            <a:r>
              <a:rPr lang="en-US" altLang="en-US" sz="2800" dirty="0"/>
              <a:t>Methods of Forecasting Exchange Rate Volatility</a:t>
            </a:r>
            <a:endParaRPr sz="2800"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9" name="text 1">
            <a:extLst>
              <a:ext uri="{FF2B5EF4-FFF2-40B4-BE49-F238E27FC236}">
                <a16:creationId xmlns:a16="http://schemas.microsoft.com/office/drawing/2014/main" id="{661DACF4-DCAB-2D43-A2B0-7097B732C5BE}"/>
              </a:ext>
            </a:extLst>
          </p:cNvPr>
          <p:cNvSpPr txBox="1"/>
          <p:nvPr/>
        </p:nvSpPr>
        <p:spPr>
          <a:xfrm>
            <a:off x="248072" y="1700808"/>
            <a:ext cx="8068344" cy="4801314"/>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lvl="1" algn="just"/>
            <a:r>
              <a:rPr lang="en-US" sz="2000" b="0" i="0" dirty="0">
                <a:solidFill>
                  <a:srgbClr val="111111"/>
                </a:solidFill>
                <a:effectLst/>
                <a:latin typeface="SourceSansPro"/>
              </a:rPr>
              <a:t>Currency exchange rate forecasts help brokers and businesses make better decisions. There are </a:t>
            </a:r>
            <a:r>
              <a:rPr lang="en-US" sz="2000" b="0" i="0" dirty="0">
                <a:solidFill>
                  <a:srgbClr val="111111"/>
                </a:solidFill>
                <a:effectLst/>
                <a:latin typeface="Cabin-semi-bold"/>
              </a:rPr>
              <a:t>3 Common Ways to Forecast Currency Exchange Rates</a:t>
            </a:r>
          </a:p>
          <a:p>
            <a:pPr lvl="1" algn="just"/>
            <a:endParaRPr lang="en-US" sz="2000" b="0" i="0" dirty="0">
              <a:solidFill>
                <a:srgbClr val="111111"/>
              </a:solidFill>
              <a:effectLst/>
              <a:latin typeface="SourceSansPro"/>
            </a:endParaRPr>
          </a:p>
          <a:p>
            <a:pPr marL="800100" lvl="1" indent="-342900" algn="just">
              <a:buFont typeface="Wingdings" panose="05000000000000000000" pitchFamily="2" charset="2"/>
              <a:buChar char="§"/>
            </a:pPr>
            <a:r>
              <a:rPr lang="en-US" sz="2000" b="1" i="0" dirty="0">
                <a:solidFill>
                  <a:srgbClr val="111111"/>
                </a:solidFill>
                <a:effectLst/>
                <a:latin typeface="SourceSansPro"/>
              </a:rPr>
              <a:t>Purchasing power parity </a:t>
            </a:r>
            <a:r>
              <a:rPr lang="en-US" sz="2000" b="0" i="0" dirty="0">
                <a:solidFill>
                  <a:srgbClr val="111111"/>
                </a:solidFill>
                <a:effectLst/>
                <a:latin typeface="SourceSansPro"/>
              </a:rPr>
              <a:t>looks at the prices of goods in different countries and is one of the more widely used methods for forecasting exchange rates due to its indoctrination in textbooks.</a:t>
            </a:r>
          </a:p>
          <a:p>
            <a:pPr marL="800100" lvl="1" indent="-342900" algn="just">
              <a:buFont typeface="Wingdings" panose="05000000000000000000" pitchFamily="2" charset="2"/>
              <a:buChar char="§"/>
            </a:pPr>
            <a:r>
              <a:rPr lang="en-US" sz="2000" b="1" i="0" dirty="0">
                <a:solidFill>
                  <a:srgbClr val="111111"/>
                </a:solidFill>
                <a:effectLst/>
                <a:latin typeface="SourceSansPro"/>
              </a:rPr>
              <a:t>The relative economic strength approach </a:t>
            </a:r>
            <a:r>
              <a:rPr lang="en-US" sz="2000" b="0" i="0" dirty="0">
                <a:solidFill>
                  <a:srgbClr val="111111"/>
                </a:solidFill>
                <a:effectLst/>
                <a:latin typeface="SourceSansPro"/>
              </a:rPr>
              <a:t>compares levels of economic growth across countries to forecast exchange rates.</a:t>
            </a:r>
          </a:p>
          <a:p>
            <a:pPr marL="800100" lvl="1" indent="-342900" algn="just">
              <a:buFont typeface="Wingdings" panose="05000000000000000000" pitchFamily="2" charset="2"/>
              <a:buChar char="§"/>
            </a:pPr>
            <a:r>
              <a:rPr lang="en-US" sz="2000" b="0" i="0" dirty="0">
                <a:solidFill>
                  <a:srgbClr val="111111"/>
                </a:solidFill>
                <a:effectLst/>
                <a:latin typeface="SourceSansPro"/>
              </a:rPr>
              <a:t>Lastly, </a:t>
            </a:r>
            <a:r>
              <a:rPr lang="en-US" sz="2000" b="1" i="0" dirty="0">
                <a:solidFill>
                  <a:srgbClr val="111111"/>
                </a:solidFill>
                <a:effectLst/>
                <a:latin typeface="SourceSansPro"/>
              </a:rPr>
              <a:t>econometric models </a:t>
            </a:r>
            <a:r>
              <a:rPr lang="en-US" sz="2000" b="0" i="0" dirty="0">
                <a:solidFill>
                  <a:srgbClr val="111111"/>
                </a:solidFill>
                <a:effectLst/>
                <a:latin typeface="SourceSansPro"/>
              </a:rPr>
              <a:t>can consider a wide range of variables when attempting to understand trends in the currency markets.</a:t>
            </a:r>
          </a:p>
          <a:p>
            <a:pPr lvl="1" algn="just"/>
            <a:endParaRPr lang="en-US" sz="2000" b="0" i="0" dirty="0">
              <a:solidFill>
                <a:srgbClr val="111111"/>
              </a:solidFill>
              <a:effectLst/>
              <a:latin typeface="SourceSansPro"/>
            </a:endParaRPr>
          </a:p>
          <a:p>
            <a:pPr marL="952500" lvl="1" indent="-495300">
              <a:buFont typeface="Wingdings" panose="05000000000000000000" pitchFamily="2" charset="2"/>
              <a:buAutoNum type="arabicPeriod"/>
            </a:pPr>
            <a:r>
              <a:rPr lang="en-US" altLang="en-US" sz="2400" dirty="0"/>
              <a:t>Use of recent volatility level</a:t>
            </a:r>
          </a:p>
          <a:p>
            <a:pPr marL="952500" lvl="1" indent="-495300">
              <a:buFont typeface="Wingdings" panose="05000000000000000000" pitchFamily="2" charset="2"/>
              <a:buAutoNum type="arabicPeriod"/>
            </a:pPr>
            <a:r>
              <a:rPr lang="en-US" altLang="en-US" sz="2400" dirty="0"/>
              <a:t>Use of historical pattern of volatilities</a:t>
            </a:r>
          </a:p>
          <a:p>
            <a:pPr marL="952500" lvl="1" indent="-495300">
              <a:buFont typeface="Wingdings" panose="05000000000000000000" pitchFamily="2" charset="2"/>
              <a:buAutoNum type="arabicPeriod"/>
            </a:pPr>
            <a:r>
              <a:rPr lang="en-US" altLang="en-US" sz="2400" dirty="0"/>
              <a:t>Implied standard deviation</a:t>
            </a:r>
          </a:p>
        </p:txBody>
      </p:sp>
    </p:spTree>
    <p:extLst>
      <p:ext uri="{BB962C8B-B14F-4D97-AF65-F5344CB8AC3E}">
        <p14:creationId xmlns:p14="http://schemas.microsoft.com/office/powerpoint/2010/main" val="878900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65532" y="2722991"/>
            <a:ext cx="7659480" cy="2044700"/>
          </a:xfrm>
          <a:prstGeom prst="rect">
            <a:avLst/>
          </a:prstGeom>
        </p:spPr>
      </p:pic>
      <p:sp>
        <p:nvSpPr>
          <p:cNvPr id="3" name="TextBox 2"/>
          <p:cNvSpPr txBox="1"/>
          <p:nvPr/>
        </p:nvSpPr>
        <p:spPr>
          <a:xfrm>
            <a:off x="0" y="6384593"/>
            <a:ext cx="9144000" cy="276999"/>
          </a:xfrm>
          <a:prstGeom prst="rect">
            <a:avLst/>
          </a:prstGeom>
          <a:solidFill>
            <a:schemeClr val="accent2"/>
          </a:solidFill>
        </p:spPr>
        <p:txBody>
          <a:bodyPr wrap="square" rtlCol="0">
            <a:spAutoFit/>
          </a:bodyPr>
          <a:lstStyle/>
          <a:p>
            <a:r>
              <a:rPr lang="en-US" dirty="0">
                <a:solidFill>
                  <a:schemeClr val="bg1"/>
                </a:solidFill>
              </a:rPr>
              <a:t>Knowledge  			Sincerity  			Excellence                       		</a:t>
            </a:r>
            <a:r>
              <a:rPr lang="en-US" dirty="0" err="1">
                <a:solidFill>
                  <a:schemeClr val="bg1"/>
                </a:solidFill>
              </a:rPr>
              <a:t>UniMAP</a:t>
            </a:r>
            <a:endParaRPr lang="en-US" dirty="0">
              <a:solidFill>
                <a:schemeClr val="bg1"/>
              </a:solidFill>
            </a:endParaRPr>
          </a:p>
        </p:txBody>
      </p:sp>
      <p:pic>
        <p:nvPicPr>
          <p:cNvPr id="4" name="Picture 3"/>
          <p:cNvPicPr/>
          <p:nvPr/>
        </p:nvPicPr>
        <p:blipFill>
          <a:blip r:embed="rId3" cstate="print"/>
          <a:srcRect/>
          <a:stretch>
            <a:fillRect/>
          </a:stretch>
        </p:blipFill>
        <p:spPr bwMode="auto">
          <a:xfrm>
            <a:off x="150353" y="146629"/>
            <a:ext cx="2209869" cy="888643"/>
          </a:xfrm>
          <a:prstGeom prst="rect">
            <a:avLst/>
          </a:prstGeom>
          <a:noFill/>
          <a:ln w="9525">
            <a:noFill/>
            <a:miter lim="800000"/>
            <a:headEnd/>
            <a:tailEnd/>
          </a:ln>
        </p:spPr>
      </p:pic>
    </p:spTree>
    <p:extLst>
      <p:ext uri="{BB962C8B-B14F-4D97-AF65-F5344CB8AC3E}">
        <p14:creationId xmlns:p14="http://schemas.microsoft.com/office/powerpoint/2010/main" val="3509930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072" y="32998"/>
            <a:ext cx="8924528" cy="6857999"/>
          </a:xfrm>
          <a:prstGeom prst="rect">
            <a:avLst/>
          </a:prstGeom>
        </p:spPr>
      </p:pic>
      <p:sp>
        <p:nvSpPr>
          <p:cNvPr id="101" name="object 101"/>
          <p:cNvSpPr/>
          <p:nvPr/>
        </p:nvSpPr>
        <p:spPr>
          <a:xfrm>
            <a:off x="28600" y="969114"/>
            <a:ext cx="8863880" cy="5855887"/>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pPr algn="ctr"/>
            <a:endParaRPr lang="en-US" sz="2800" b="1" dirty="0"/>
          </a:p>
          <a:p>
            <a:pPr algn="ctr"/>
            <a:r>
              <a:rPr lang="en-US" sz="2800" b="1" dirty="0"/>
              <a:t>LEARNING OUTCOMES</a:t>
            </a:r>
            <a:endParaRPr sz="2800" b="1"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9" name="text 1">
            <a:extLst>
              <a:ext uri="{FF2B5EF4-FFF2-40B4-BE49-F238E27FC236}">
                <a16:creationId xmlns:a16="http://schemas.microsoft.com/office/drawing/2014/main" id="{661DACF4-DCAB-2D43-A2B0-7097B732C5BE}"/>
              </a:ext>
            </a:extLst>
          </p:cNvPr>
          <p:cNvSpPr txBox="1"/>
          <p:nvPr/>
        </p:nvSpPr>
        <p:spPr>
          <a:xfrm>
            <a:off x="248072" y="2108319"/>
            <a:ext cx="8068344" cy="2712730"/>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lvl="1" indent="-742950" eaLnBrk="1" hangingPunct="1">
              <a:lnSpc>
                <a:spcPct val="150000"/>
              </a:lnSpc>
              <a:buClr>
                <a:srgbClr val="0D0D0D"/>
              </a:buClr>
              <a:buFont typeface="Wingdings" panose="05000000000000000000" pitchFamily="2" charset="2"/>
              <a:buNone/>
            </a:pPr>
            <a:r>
              <a:rPr lang="en-US" altLang="en-US" sz="2400" b="1" dirty="0"/>
              <a:t>After this session participants will be able to:</a:t>
            </a:r>
          </a:p>
          <a:p>
            <a:pPr lvl="1" indent="-742950" eaLnBrk="1" hangingPunct="1">
              <a:lnSpc>
                <a:spcPct val="150000"/>
              </a:lnSpc>
              <a:buClr>
                <a:srgbClr val="0D0D0D"/>
              </a:buClr>
              <a:buFont typeface="Wingdings" panose="05000000000000000000" pitchFamily="2" charset="2"/>
              <a:buChar char="§"/>
            </a:pPr>
            <a:r>
              <a:rPr lang="en-US" altLang="en-US" sz="2400" dirty="0"/>
              <a:t>Explain how firms can benefit from forecasting exchange </a:t>
            </a:r>
          </a:p>
          <a:p>
            <a:pPr marL="0" lvl="1" eaLnBrk="1" hangingPunct="1">
              <a:lnSpc>
                <a:spcPct val="150000"/>
              </a:lnSpc>
              <a:buClr>
                <a:srgbClr val="0D0D0D"/>
              </a:buClr>
            </a:pPr>
            <a:r>
              <a:rPr lang="en-US" altLang="en-US" sz="2400" dirty="0"/>
              <a:t>           rates</a:t>
            </a:r>
          </a:p>
          <a:p>
            <a:pPr lvl="1" indent="-742950" eaLnBrk="1" hangingPunct="1">
              <a:lnSpc>
                <a:spcPct val="150000"/>
              </a:lnSpc>
              <a:buClr>
                <a:srgbClr val="0D0D0D"/>
              </a:buClr>
              <a:buFont typeface="Wingdings" panose="05000000000000000000" pitchFamily="2" charset="2"/>
              <a:buChar char="§"/>
            </a:pPr>
            <a:r>
              <a:rPr lang="en-US" altLang="en-US" sz="2400" dirty="0"/>
              <a:t>Describe the common techniques used for forecasting</a:t>
            </a:r>
          </a:p>
          <a:p>
            <a:pPr lvl="1" indent="-742950" eaLnBrk="1" hangingPunct="1">
              <a:lnSpc>
                <a:spcPct val="150000"/>
              </a:lnSpc>
              <a:buClr>
                <a:srgbClr val="0D0D0D"/>
              </a:buClr>
              <a:buFont typeface="Wingdings" panose="05000000000000000000" pitchFamily="2" charset="2"/>
              <a:buChar char="§"/>
            </a:pPr>
            <a:r>
              <a:rPr lang="en-US" altLang="en-US" sz="2400" dirty="0"/>
              <a:t>Explain how forecasting performance can be evaluated</a:t>
            </a:r>
          </a:p>
        </p:txBody>
      </p:sp>
    </p:spTree>
    <p:extLst>
      <p:ext uri="{BB962C8B-B14F-4D97-AF65-F5344CB8AC3E}">
        <p14:creationId xmlns:p14="http://schemas.microsoft.com/office/powerpoint/2010/main" val="107568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072" y="32998"/>
            <a:ext cx="8924528" cy="6857999"/>
          </a:xfrm>
          <a:prstGeom prst="rect">
            <a:avLst/>
          </a:prstGeom>
        </p:spPr>
      </p:pic>
      <p:sp>
        <p:nvSpPr>
          <p:cNvPr id="101" name="object 101"/>
          <p:cNvSpPr/>
          <p:nvPr/>
        </p:nvSpPr>
        <p:spPr>
          <a:xfrm>
            <a:off x="28600" y="969114"/>
            <a:ext cx="8863880" cy="5855887"/>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pPr algn="ctr"/>
            <a:endParaRPr lang="en-US" altLang="en-US" sz="2800" b="1" dirty="0"/>
          </a:p>
          <a:p>
            <a:pPr algn="ctr"/>
            <a:r>
              <a:rPr lang="en-US" altLang="en-US" sz="2800" b="1" dirty="0"/>
              <a:t>Why Firms Forecast Exchange Rates</a:t>
            </a:r>
            <a:endParaRPr sz="2800" b="1"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9" name="text 1">
            <a:extLst>
              <a:ext uri="{FF2B5EF4-FFF2-40B4-BE49-F238E27FC236}">
                <a16:creationId xmlns:a16="http://schemas.microsoft.com/office/drawing/2014/main" id="{661DACF4-DCAB-2D43-A2B0-7097B732C5BE}"/>
              </a:ext>
            </a:extLst>
          </p:cNvPr>
          <p:cNvSpPr txBox="1"/>
          <p:nvPr/>
        </p:nvSpPr>
        <p:spPr>
          <a:xfrm>
            <a:off x="243001" y="1588733"/>
            <a:ext cx="8428384" cy="4616648"/>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lvl="1" algn="just"/>
            <a:r>
              <a:rPr lang="en-US" sz="2000" b="0" i="0" dirty="0">
                <a:solidFill>
                  <a:srgbClr val="202124"/>
                </a:solidFill>
                <a:effectLst/>
                <a:latin typeface="arial" panose="020B0604020202020204" pitchFamily="34" charset="0"/>
              </a:rPr>
              <a:t>Exchange rate forecasts are </a:t>
            </a:r>
            <a:r>
              <a:rPr lang="en-US" sz="2000" b="1" i="0" dirty="0">
                <a:solidFill>
                  <a:srgbClr val="202124"/>
                </a:solidFill>
                <a:effectLst/>
                <a:latin typeface="arial" panose="020B0604020202020204" pitchFamily="34" charset="0"/>
              </a:rPr>
              <a:t>necessary to evaluate the foreign denominated cash flows involved in international transactions</a:t>
            </a:r>
            <a:r>
              <a:rPr lang="en-US" sz="2000" b="0" i="0" dirty="0">
                <a:solidFill>
                  <a:srgbClr val="202124"/>
                </a:solidFill>
                <a:effectLst/>
                <a:latin typeface="arial" panose="020B0604020202020204" pitchFamily="34" charset="0"/>
              </a:rPr>
              <a:t>. Thus, exchange rate forecasting is very important to evaluate the benefits and risks attached to the international business environment.</a:t>
            </a:r>
          </a:p>
          <a:p>
            <a:pPr lvl="1" algn="just"/>
            <a:endParaRPr lang="en-US" sz="2000" b="0" i="0" dirty="0">
              <a:solidFill>
                <a:srgbClr val="202124"/>
              </a:solidFill>
              <a:effectLst/>
              <a:latin typeface="arial" panose="020B0604020202020204" pitchFamily="34" charset="0"/>
            </a:endParaRPr>
          </a:p>
          <a:p>
            <a:pPr lvl="1" algn="just"/>
            <a:r>
              <a:rPr lang="en-US" sz="2000" b="0" i="0" dirty="0">
                <a:solidFill>
                  <a:srgbClr val="202124"/>
                </a:solidFill>
                <a:effectLst/>
                <a:latin typeface="arial" panose="020B0604020202020204" pitchFamily="34" charset="0"/>
              </a:rPr>
              <a:t>Multinational corporations need exchange rate forecasts </a:t>
            </a:r>
            <a:r>
              <a:rPr lang="en-US" sz="2000" b="1" i="0" dirty="0">
                <a:solidFill>
                  <a:srgbClr val="202124"/>
                </a:solidFill>
                <a:effectLst/>
                <a:latin typeface="arial" panose="020B0604020202020204" pitchFamily="34" charset="0"/>
              </a:rPr>
              <a:t>to make decisions on hedging payables and receivables</a:t>
            </a:r>
            <a:r>
              <a:rPr lang="en-US" sz="2000" b="0" i="0" dirty="0">
                <a:solidFill>
                  <a:srgbClr val="202124"/>
                </a:solidFill>
                <a:effectLst/>
                <a:latin typeface="arial" panose="020B0604020202020204" pitchFamily="34" charset="0"/>
              </a:rPr>
              <a:t>, short-term financing and investment, capital budgeting, and long-term financing.</a:t>
            </a:r>
          </a:p>
          <a:p>
            <a:pPr algn="just"/>
            <a:endParaRPr lang="en-US" sz="2000" b="0" i="0" dirty="0">
              <a:solidFill>
                <a:srgbClr val="202124"/>
              </a:solidFill>
              <a:effectLst/>
              <a:latin typeface="arial" panose="020B0604020202020204" pitchFamily="34" charset="0"/>
            </a:endParaRPr>
          </a:p>
          <a:p>
            <a:pPr marL="800100" lvl="1" indent="-342900">
              <a:buFont typeface="Wingdings" panose="05000000000000000000" pitchFamily="2" charset="2"/>
              <a:buChar char="§"/>
            </a:pPr>
            <a:r>
              <a:rPr lang="en-US" altLang="en-US" sz="2400" dirty="0"/>
              <a:t>Hedging decisions</a:t>
            </a:r>
          </a:p>
          <a:p>
            <a:pPr marL="800100" lvl="1" indent="-342900">
              <a:buFont typeface="Wingdings" panose="05000000000000000000" pitchFamily="2" charset="2"/>
              <a:buChar char="§"/>
            </a:pPr>
            <a:r>
              <a:rPr lang="en-US" altLang="en-US" sz="2400" dirty="0"/>
              <a:t>Short-term investment decisions</a:t>
            </a:r>
          </a:p>
          <a:p>
            <a:pPr marL="800100" lvl="1" indent="-342900">
              <a:buFont typeface="Wingdings" panose="05000000000000000000" pitchFamily="2" charset="2"/>
              <a:buChar char="§"/>
            </a:pPr>
            <a:r>
              <a:rPr lang="en-US" altLang="en-US" sz="2400" dirty="0"/>
              <a:t>Capital budgeting decisions</a:t>
            </a:r>
          </a:p>
          <a:p>
            <a:pPr marL="800100" lvl="1" indent="-342900">
              <a:buFont typeface="Wingdings" panose="05000000000000000000" pitchFamily="2" charset="2"/>
              <a:buChar char="§"/>
            </a:pPr>
            <a:r>
              <a:rPr lang="en-US" altLang="en-US" sz="2400" dirty="0"/>
              <a:t>Earnings assessment</a:t>
            </a:r>
          </a:p>
          <a:p>
            <a:pPr marL="800100" lvl="1" indent="-342900">
              <a:buFont typeface="Wingdings" panose="05000000000000000000" pitchFamily="2" charset="2"/>
              <a:buChar char="§"/>
            </a:pPr>
            <a:r>
              <a:rPr lang="en-US" altLang="en-US" sz="2400" dirty="0"/>
              <a:t>Long-term financing decisions</a:t>
            </a:r>
          </a:p>
        </p:txBody>
      </p:sp>
    </p:spTree>
    <p:extLst>
      <p:ext uri="{BB962C8B-B14F-4D97-AF65-F5344CB8AC3E}">
        <p14:creationId xmlns:p14="http://schemas.microsoft.com/office/powerpoint/2010/main" val="3021589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072" y="32998"/>
            <a:ext cx="8924528" cy="6857999"/>
          </a:xfrm>
          <a:prstGeom prst="rect">
            <a:avLst/>
          </a:prstGeom>
        </p:spPr>
      </p:pic>
      <p:sp>
        <p:nvSpPr>
          <p:cNvPr id="101" name="object 101"/>
          <p:cNvSpPr/>
          <p:nvPr/>
        </p:nvSpPr>
        <p:spPr>
          <a:xfrm>
            <a:off x="28600" y="969114"/>
            <a:ext cx="8863880" cy="5855887"/>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pPr algn="ctr"/>
            <a:endParaRPr lang="en-US" altLang="en-US" sz="2800" b="1" dirty="0"/>
          </a:p>
          <a:p>
            <a:pPr algn="ctr"/>
            <a:r>
              <a:rPr lang="en-US" altLang="en-US" sz="2800" b="1" dirty="0"/>
              <a:t>Forecasting Techniques</a:t>
            </a:r>
            <a:endParaRPr sz="2800" b="1"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9" name="text 1">
            <a:extLst>
              <a:ext uri="{FF2B5EF4-FFF2-40B4-BE49-F238E27FC236}">
                <a16:creationId xmlns:a16="http://schemas.microsoft.com/office/drawing/2014/main" id="{661DACF4-DCAB-2D43-A2B0-7097B732C5BE}"/>
              </a:ext>
            </a:extLst>
          </p:cNvPr>
          <p:cNvSpPr txBox="1"/>
          <p:nvPr/>
        </p:nvSpPr>
        <p:spPr>
          <a:xfrm>
            <a:off x="248072" y="2108319"/>
            <a:ext cx="8068344" cy="2646878"/>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lvl="1" algn="just"/>
            <a:r>
              <a:rPr lang="en-US" sz="2000" b="0" i="0" dirty="0">
                <a:solidFill>
                  <a:srgbClr val="202124"/>
                </a:solidFill>
                <a:effectLst/>
                <a:latin typeface="arial" panose="020B0604020202020204" pitchFamily="34" charset="0"/>
              </a:rPr>
              <a:t>Exchange rate forecasting means </a:t>
            </a:r>
            <a:r>
              <a:rPr lang="en-US" sz="2000" b="1" i="0" dirty="0">
                <a:solidFill>
                  <a:srgbClr val="202124"/>
                </a:solidFill>
                <a:effectLst/>
                <a:latin typeface="arial" panose="020B0604020202020204" pitchFamily="34" charset="0"/>
              </a:rPr>
              <a:t>to estimate the rate which will be any of future date</a:t>
            </a:r>
            <a:r>
              <a:rPr lang="en-US" sz="2000" b="0" i="0" dirty="0">
                <a:solidFill>
                  <a:srgbClr val="202124"/>
                </a:solidFill>
                <a:effectLst/>
                <a:latin typeface="arial" panose="020B0604020202020204" pitchFamily="34" charset="0"/>
              </a:rPr>
              <a:t>. It is just expectation of currency rate. In future, our currency may be depreciated or may be appreciated. There are 3 common methods of forecasting exchange rates:</a:t>
            </a:r>
          </a:p>
          <a:p>
            <a:pPr lvl="1" algn="just"/>
            <a:endParaRPr lang="en-US" altLang="en-US" sz="2000" dirty="0"/>
          </a:p>
          <a:p>
            <a:pPr marL="952500" lvl="1" indent="-495300">
              <a:buFont typeface="Wingdings" panose="05000000000000000000" pitchFamily="2" charset="2"/>
              <a:buAutoNum type="arabicPeriod"/>
            </a:pPr>
            <a:r>
              <a:rPr lang="en-US" altLang="en-US" sz="2400" dirty="0"/>
              <a:t>Technical Forecasting</a:t>
            </a:r>
          </a:p>
          <a:p>
            <a:pPr marL="952500" lvl="1" indent="-495300">
              <a:buFont typeface="Wingdings" panose="05000000000000000000" pitchFamily="2" charset="2"/>
              <a:buAutoNum type="arabicPeriod"/>
            </a:pPr>
            <a:r>
              <a:rPr lang="en-US" altLang="en-US" sz="2400" dirty="0"/>
              <a:t>Fundamental Forecasting</a:t>
            </a:r>
          </a:p>
          <a:p>
            <a:pPr marL="952500" lvl="1" indent="-495300">
              <a:buFont typeface="Wingdings" panose="05000000000000000000" pitchFamily="2" charset="2"/>
              <a:buAutoNum type="arabicPeriod"/>
            </a:pPr>
            <a:r>
              <a:rPr lang="en-US" altLang="en-US" sz="2400" dirty="0"/>
              <a:t>Market-Based Forecasting</a:t>
            </a:r>
          </a:p>
        </p:txBody>
      </p:sp>
    </p:spTree>
    <p:extLst>
      <p:ext uri="{BB962C8B-B14F-4D97-AF65-F5344CB8AC3E}">
        <p14:creationId xmlns:p14="http://schemas.microsoft.com/office/powerpoint/2010/main" val="2023394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072" y="32998"/>
            <a:ext cx="8924528" cy="6857999"/>
          </a:xfrm>
          <a:prstGeom prst="rect">
            <a:avLst/>
          </a:prstGeom>
        </p:spPr>
      </p:pic>
      <p:sp>
        <p:nvSpPr>
          <p:cNvPr id="101" name="object 101"/>
          <p:cNvSpPr/>
          <p:nvPr/>
        </p:nvSpPr>
        <p:spPr>
          <a:xfrm>
            <a:off x="28600" y="969114"/>
            <a:ext cx="8863880" cy="5855887"/>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pPr algn="ctr"/>
            <a:r>
              <a:rPr lang="en-US" altLang="en-US" sz="2800" b="1" dirty="0"/>
              <a:t>Technical Forecasting</a:t>
            </a:r>
            <a:endParaRPr sz="2800" b="1"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9" name="text 1">
            <a:extLst>
              <a:ext uri="{FF2B5EF4-FFF2-40B4-BE49-F238E27FC236}">
                <a16:creationId xmlns:a16="http://schemas.microsoft.com/office/drawing/2014/main" id="{661DACF4-DCAB-2D43-A2B0-7097B732C5BE}"/>
              </a:ext>
            </a:extLst>
          </p:cNvPr>
          <p:cNvSpPr txBox="1"/>
          <p:nvPr/>
        </p:nvSpPr>
        <p:spPr>
          <a:xfrm>
            <a:off x="248072" y="2108319"/>
            <a:ext cx="8068344" cy="3877985"/>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lvl="1" algn="just"/>
            <a:r>
              <a:rPr lang="en-US" sz="2000" b="0" i="0" dirty="0">
                <a:solidFill>
                  <a:srgbClr val="202124"/>
                </a:solidFill>
                <a:effectLst/>
                <a:latin typeface="arial" panose="020B0604020202020204" pitchFamily="34" charset="0"/>
              </a:rPr>
              <a:t>Technical analysis is a currency forecasting technique that </a:t>
            </a:r>
            <a:r>
              <a:rPr lang="en-US" sz="2000" b="1" i="0" dirty="0">
                <a:solidFill>
                  <a:srgbClr val="202124"/>
                </a:solidFill>
                <a:effectLst/>
                <a:latin typeface="arial" panose="020B0604020202020204" pitchFamily="34" charset="0"/>
              </a:rPr>
              <a:t>uses historical prices or trends</a:t>
            </a:r>
            <a:r>
              <a:rPr lang="en-US" sz="2000" b="0" i="0" dirty="0">
                <a:solidFill>
                  <a:srgbClr val="202124"/>
                </a:solidFill>
                <a:effectLst/>
                <a:latin typeface="arial" panose="020B0604020202020204" pitchFamily="34" charset="0"/>
              </a:rPr>
              <a:t>. This focuses solely on past prices and volume movements not on economic and political factors.</a:t>
            </a:r>
          </a:p>
          <a:p>
            <a:pPr lvl="1" algn="just"/>
            <a:endParaRPr lang="en-US" altLang="en-US" sz="2000" dirty="0"/>
          </a:p>
          <a:p>
            <a:pPr marL="952500" lvl="1" indent="-495300">
              <a:buFont typeface="Wingdings" panose="05000000000000000000" pitchFamily="2" charset="2"/>
              <a:buAutoNum type="arabicPeriod"/>
            </a:pPr>
            <a:r>
              <a:rPr lang="en-US" altLang="en-US" sz="2400" dirty="0"/>
              <a:t>Involves the use of historical exchange rate data to predict future values</a:t>
            </a:r>
          </a:p>
          <a:p>
            <a:pPr marL="952500" lvl="1" indent="-495300">
              <a:buFont typeface="Wingdings" panose="05000000000000000000" pitchFamily="2" charset="2"/>
              <a:buAutoNum type="arabicPeriod"/>
            </a:pPr>
            <a:r>
              <a:rPr lang="en-US" altLang="en-US" sz="2400" dirty="0"/>
              <a:t>Limitations of technical forecasting:</a:t>
            </a:r>
          </a:p>
          <a:p>
            <a:pPr marL="1327150" lvl="2" indent="-412750">
              <a:buFont typeface="Wingdings" panose="05000000000000000000" pitchFamily="2" charset="2"/>
              <a:buAutoNum type="alphaLcPeriod"/>
            </a:pPr>
            <a:r>
              <a:rPr lang="en-US" altLang="en-US" sz="2000" dirty="0"/>
              <a:t>Focuses on the near future</a:t>
            </a:r>
          </a:p>
          <a:p>
            <a:pPr marL="1327150" lvl="2" indent="-412750">
              <a:buFont typeface="Wingdings" panose="05000000000000000000" pitchFamily="2" charset="2"/>
              <a:buAutoNum type="alphaLcPeriod"/>
            </a:pPr>
            <a:r>
              <a:rPr lang="en-US" altLang="en-US" sz="2000" dirty="0"/>
              <a:t>Rarely provides point estimates or range of possible future values</a:t>
            </a:r>
          </a:p>
          <a:p>
            <a:pPr marL="1327150" lvl="2" indent="-412750">
              <a:buFont typeface="Wingdings" panose="05000000000000000000" pitchFamily="2" charset="2"/>
              <a:buAutoNum type="alphaLcPeriod"/>
            </a:pPr>
            <a:r>
              <a:rPr lang="en-US" altLang="en-US" sz="2000" dirty="0"/>
              <a:t>Technical forecasting model that worked well in one period may not work well in another</a:t>
            </a:r>
          </a:p>
        </p:txBody>
      </p:sp>
    </p:spTree>
    <p:extLst>
      <p:ext uri="{BB962C8B-B14F-4D97-AF65-F5344CB8AC3E}">
        <p14:creationId xmlns:p14="http://schemas.microsoft.com/office/powerpoint/2010/main" val="713229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072" y="32998"/>
            <a:ext cx="8924528" cy="6857999"/>
          </a:xfrm>
          <a:prstGeom prst="rect">
            <a:avLst/>
          </a:prstGeom>
        </p:spPr>
      </p:pic>
      <p:sp>
        <p:nvSpPr>
          <p:cNvPr id="101" name="object 101"/>
          <p:cNvSpPr/>
          <p:nvPr/>
        </p:nvSpPr>
        <p:spPr>
          <a:xfrm>
            <a:off x="28600" y="969114"/>
            <a:ext cx="8863880" cy="5855887"/>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pPr algn="ctr"/>
            <a:endParaRPr lang="en-US" altLang="en-US" sz="2800" b="1" dirty="0"/>
          </a:p>
          <a:p>
            <a:pPr algn="ctr"/>
            <a:r>
              <a:rPr lang="en-US" altLang="en-US" sz="2800" b="1" dirty="0"/>
              <a:t>Fundamental Forecasting</a:t>
            </a:r>
            <a:endParaRPr sz="2800" b="1"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9" name="text 1">
            <a:extLst>
              <a:ext uri="{FF2B5EF4-FFF2-40B4-BE49-F238E27FC236}">
                <a16:creationId xmlns:a16="http://schemas.microsoft.com/office/drawing/2014/main" id="{661DACF4-DCAB-2D43-A2B0-7097B732C5BE}"/>
              </a:ext>
            </a:extLst>
          </p:cNvPr>
          <p:cNvSpPr txBox="1"/>
          <p:nvPr/>
        </p:nvSpPr>
        <p:spPr>
          <a:xfrm>
            <a:off x="248072" y="1516702"/>
            <a:ext cx="8500392" cy="3268587"/>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lvl="1" algn="just">
              <a:lnSpc>
                <a:spcPct val="90000"/>
              </a:lnSpc>
            </a:pPr>
            <a:r>
              <a:rPr lang="en-US" sz="2400" b="0" i="0" dirty="0">
                <a:solidFill>
                  <a:srgbClr val="202124"/>
                </a:solidFill>
                <a:effectLst/>
                <a:latin typeface="arial" panose="020B0604020202020204" pitchFamily="34" charset="0"/>
              </a:rPr>
              <a:t>This is a forecasting technique that utilizes elementary data related to a country, such as GDP, inflation rates, productivity, balance of trade, and unemployment rate.</a:t>
            </a:r>
          </a:p>
          <a:p>
            <a:pPr>
              <a:lnSpc>
                <a:spcPct val="90000"/>
              </a:lnSpc>
            </a:pPr>
            <a:endParaRPr lang="en-US" altLang="en-US" sz="2000" dirty="0"/>
          </a:p>
          <a:p>
            <a:pPr marL="952500" lvl="1" indent="-495300">
              <a:lnSpc>
                <a:spcPct val="90000"/>
              </a:lnSpc>
              <a:buFont typeface="Wingdings" panose="05000000000000000000" pitchFamily="2" charset="2"/>
              <a:buAutoNum type="arabicPeriod"/>
            </a:pPr>
            <a:r>
              <a:rPr lang="en-US" altLang="en-US" sz="2400" dirty="0"/>
              <a:t>Based on fundamental relationships between economic variables and exchange rates</a:t>
            </a:r>
          </a:p>
          <a:p>
            <a:pPr marL="952500" lvl="1" indent="-495300">
              <a:lnSpc>
                <a:spcPct val="90000"/>
              </a:lnSpc>
              <a:buFont typeface="Wingdings" panose="05000000000000000000" pitchFamily="2" charset="2"/>
              <a:buAutoNum type="arabicPeriod"/>
            </a:pPr>
            <a:r>
              <a:rPr lang="en-US" altLang="en-US" sz="2400" u="sng" dirty="0"/>
              <a:t>Use of sensitivity analysis</a:t>
            </a:r>
            <a:r>
              <a:rPr lang="en-US" altLang="en-US" sz="2400" dirty="0"/>
              <a:t> to account for uncertainty by considering more than one possible outcome.</a:t>
            </a:r>
          </a:p>
          <a:p>
            <a:pPr marL="952500" lvl="1" indent="-495300">
              <a:lnSpc>
                <a:spcPct val="90000"/>
              </a:lnSpc>
              <a:buFont typeface="Wingdings" panose="05000000000000000000" pitchFamily="2" charset="2"/>
              <a:buAutoNum type="arabicPeriod"/>
            </a:pPr>
            <a:r>
              <a:rPr lang="en-US" altLang="en-US" sz="2400" u="sng" dirty="0"/>
              <a:t>Use of PPP</a:t>
            </a:r>
            <a:r>
              <a:rPr lang="en-US" altLang="en-US" sz="2400" dirty="0"/>
              <a:t> for fundamental analysis by forecasting inflation rate differentials</a:t>
            </a:r>
          </a:p>
        </p:txBody>
      </p:sp>
    </p:spTree>
    <p:extLst>
      <p:ext uri="{BB962C8B-B14F-4D97-AF65-F5344CB8AC3E}">
        <p14:creationId xmlns:p14="http://schemas.microsoft.com/office/powerpoint/2010/main" val="585281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072" y="32998"/>
            <a:ext cx="8924528" cy="6857999"/>
          </a:xfrm>
          <a:prstGeom prst="rect">
            <a:avLst/>
          </a:prstGeom>
        </p:spPr>
      </p:pic>
      <p:sp>
        <p:nvSpPr>
          <p:cNvPr id="101" name="object 101"/>
          <p:cNvSpPr/>
          <p:nvPr/>
        </p:nvSpPr>
        <p:spPr>
          <a:xfrm>
            <a:off x="28600" y="969114"/>
            <a:ext cx="8863880" cy="5855887"/>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pPr algn="ctr"/>
            <a:endParaRPr lang="en-US" altLang="en-US" sz="2800" b="1" dirty="0"/>
          </a:p>
          <a:p>
            <a:pPr algn="ctr"/>
            <a:r>
              <a:rPr lang="en-US" altLang="en-US" sz="2800" b="1" dirty="0"/>
              <a:t>Fundamental Forecasting</a:t>
            </a:r>
            <a:endParaRPr sz="2800" b="1"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9" name="text 1">
            <a:extLst>
              <a:ext uri="{FF2B5EF4-FFF2-40B4-BE49-F238E27FC236}">
                <a16:creationId xmlns:a16="http://schemas.microsoft.com/office/drawing/2014/main" id="{661DACF4-DCAB-2D43-A2B0-7097B732C5BE}"/>
              </a:ext>
            </a:extLst>
          </p:cNvPr>
          <p:cNvSpPr txBox="1"/>
          <p:nvPr/>
        </p:nvSpPr>
        <p:spPr>
          <a:xfrm>
            <a:off x="570384" y="1628800"/>
            <a:ext cx="7780312" cy="1994392"/>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algn="just">
              <a:lnSpc>
                <a:spcPct val="90000"/>
              </a:lnSpc>
            </a:pPr>
            <a:r>
              <a:rPr lang="en-US" altLang="en-US" sz="2400" u="sng" dirty="0"/>
              <a:t>Limitations</a:t>
            </a:r>
            <a:r>
              <a:rPr lang="en-US" altLang="en-US" sz="2400" dirty="0"/>
              <a:t> of fundamental forecasting include:</a:t>
            </a:r>
          </a:p>
          <a:p>
            <a:pPr algn="just">
              <a:lnSpc>
                <a:spcPct val="90000"/>
              </a:lnSpc>
            </a:pPr>
            <a:endParaRPr lang="en-US" altLang="en-US" sz="2400" dirty="0"/>
          </a:p>
          <a:p>
            <a:pPr marL="869950" lvl="1" indent="-412750" algn="just">
              <a:lnSpc>
                <a:spcPct val="90000"/>
              </a:lnSpc>
              <a:buFont typeface="Wingdings" panose="05000000000000000000" pitchFamily="2" charset="2"/>
              <a:buAutoNum type="alphaLcPeriod"/>
            </a:pPr>
            <a:r>
              <a:rPr lang="en-US" altLang="en-US" sz="2400" dirty="0"/>
              <a:t>Unknown timing of the impact of some factors</a:t>
            </a:r>
          </a:p>
          <a:p>
            <a:pPr marL="869950" lvl="1" indent="-412750" algn="just">
              <a:lnSpc>
                <a:spcPct val="90000"/>
              </a:lnSpc>
              <a:buFont typeface="Wingdings" panose="05000000000000000000" pitchFamily="2" charset="2"/>
              <a:buAutoNum type="alphaLcPeriod"/>
            </a:pPr>
            <a:r>
              <a:rPr lang="en-US" altLang="en-US" sz="2400" dirty="0"/>
              <a:t>Forecasts of some factors may be difficult to obtain</a:t>
            </a:r>
          </a:p>
          <a:p>
            <a:pPr marL="869950" lvl="1" indent="-412750" algn="just">
              <a:lnSpc>
                <a:spcPct val="90000"/>
              </a:lnSpc>
              <a:buFont typeface="Wingdings" panose="05000000000000000000" pitchFamily="2" charset="2"/>
              <a:buAutoNum type="alphaLcPeriod"/>
            </a:pPr>
            <a:r>
              <a:rPr lang="en-US" altLang="en-US" sz="2400" dirty="0"/>
              <a:t>Some factors are not easily quantified</a:t>
            </a:r>
          </a:p>
          <a:p>
            <a:pPr marL="869950" lvl="1" indent="-412750" algn="just">
              <a:lnSpc>
                <a:spcPct val="90000"/>
              </a:lnSpc>
              <a:buFont typeface="Wingdings" panose="05000000000000000000" pitchFamily="2" charset="2"/>
              <a:buAutoNum type="alphaLcPeriod"/>
            </a:pPr>
            <a:r>
              <a:rPr lang="en-US" altLang="en-US" sz="2400" dirty="0"/>
              <a:t>Regression coefficients may not remain constant</a:t>
            </a:r>
          </a:p>
        </p:txBody>
      </p:sp>
    </p:spTree>
    <p:extLst>
      <p:ext uri="{BB962C8B-B14F-4D97-AF65-F5344CB8AC3E}">
        <p14:creationId xmlns:p14="http://schemas.microsoft.com/office/powerpoint/2010/main" val="291392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072" y="32998"/>
            <a:ext cx="8924528" cy="6857999"/>
          </a:xfrm>
          <a:prstGeom prst="rect">
            <a:avLst/>
          </a:prstGeom>
        </p:spPr>
      </p:pic>
      <p:sp>
        <p:nvSpPr>
          <p:cNvPr id="101" name="object 101"/>
          <p:cNvSpPr/>
          <p:nvPr/>
        </p:nvSpPr>
        <p:spPr>
          <a:xfrm>
            <a:off x="32048" y="1035110"/>
            <a:ext cx="8863880" cy="5855887"/>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pPr algn="ctr"/>
            <a:endParaRPr lang="en-US" altLang="en-US" sz="2800" b="1" dirty="0"/>
          </a:p>
          <a:p>
            <a:pPr algn="ctr"/>
            <a:r>
              <a:rPr lang="en-US" altLang="en-US" sz="2800" b="1" dirty="0"/>
              <a:t>Market-Based Forecasting</a:t>
            </a:r>
            <a:endParaRPr sz="2800" b="1"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9" name="text 1">
            <a:extLst>
              <a:ext uri="{FF2B5EF4-FFF2-40B4-BE49-F238E27FC236}">
                <a16:creationId xmlns:a16="http://schemas.microsoft.com/office/drawing/2014/main" id="{661DACF4-DCAB-2D43-A2B0-7097B732C5BE}"/>
              </a:ext>
            </a:extLst>
          </p:cNvPr>
          <p:cNvSpPr txBox="1"/>
          <p:nvPr/>
        </p:nvSpPr>
        <p:spPr>
          <a:xfrm>
            <a:off x="248072" y="1460729"/>
            <a:ext cx="8068344" cy="2739211"/>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lvl="1"/>
            <a:r>
              <a:rPr lang="en-US" sz="2000" b="0" i="0" dirty="0">
                <a:solidFill>
                  <a:srgbClr val="202124"/>
                </a:solidFill>
                <a:effectLst/>
                <a:latin typeface="arial" panose="020B0604020202020204" pitchFamily="34" charset="0"/>
              </a:rPr>
              <a:t>Market-based forecasts </a:t>
            </a:r>
            <a:r>
              <a:rPr lang="en-US" sz="2000" b="1" i="0" dirty="0">
                <a:solidFill>
                  <a:srgbClr val="202124"/>
                </a:solidFill>
                <a:effectLst/>
                <a:latin typeface="arial" panose="020B0604020202020204" pitchFamily="34" charset="0"/>
              </a:rPr>
              <a:t>should reflect an expectation of the market on future rates</a:t>
            </a:r>
            <a:r>
              <a:rPr lang="en-US" sz="2000" b="0" i="0" dirty="0">
                <a:solidFill>
                  <a:srgbClr val="202124"/>
                </a:solidFill>
                <a:effectLst/>
                <a:latin typeface="arial" panose="020B0604020202020204" pitchFamily="34" charset="0"/>
              </a:rPr>
              <a:t>. If the market's expectation differed from existing rates, then the market participants should react by taking positions in various currencies until the current rates do reflect an expectation of the future.</a:t>
            </a:r>
          </a:p>
          <a:p>
            <a:pPr lvl="1"/>
            <a:endParaRPr lang="en-US" altLang="en-US" sz="2000" dirty="0"/>
          </a:p>
          <a:p>
            <a:pPr marL="952500" lvl="1" indent="-495300">
              <a:buFont typeface="Wingdings" panose="05000000000000000000" pitchFamily="2" charset="2"/>
              <a:buAutoNum type="arabicPeriod"/>
            </a:pPr>
            <a:r>
              <a:rPr lang="en-US" altLang="en-US" sz="2000" dirty="0"/>
              <a:t>Use of the spot rate to forecast the future spot rate.</a:t>
            </a:r>
          </a:p>
          <a:p>
            <a:pPr marL="952500" lvl="1" indent="-495300">
              <a:buFont typeface="Wingdings" panose="05000000000000000000" pitchFamily="2" charset="2"/>
              <a:buAutoNum type="arabicPeriod"/>
            </a:pPr>
            <a:r>
              <a:rPr lang="en-US" altLang="en-US" sz="2000" dirty="0"/>
              <a:t>Use of the forward rate to forecast the future spot rate</a:t>
            </a:r>
          </a:p>
          <a:p>
            <a:pPr>
              <a:lnSpc>
                <a:spcPct val="90000"/>
              </a:lnSpc>
            </a:pPr>
            <a:endParaRPr lang="en-US" altLang="en-US" sz="2000" dirty="0"/>
          </a:p>
        </p:txBody>
      </p:sp>
      <p:graphicFrame>
        <p:nvGraphicFramePr>
          <p:cNvPr id="7" name="Object 4">
            <a:extLst>
              <a:ext uri="{FF2B5EF4-FFF2-40B4-BE49-F238E27FC236}">
                <a16:creationId xmlns:a16="http://schemas.microsoft.com/office/drawing/2014/main" id="{91604527-58C6-4216-AC3A-DE0DC75A5DFF}"/>
              </a:ext>
            </a:extLst>
          </p:cNvPr>
          <p:cNvGraphicFramePr>
            <a:graphicFrameLocks noChangeAspect="1"/>
          </p:cNvGraphicFramePr>
          <p:nvPr>
            <p:extLst>
              <p:ext uri="{D42A27DB-BD31-4B8C-83A1-F6EECF244321}">
                <p14:modId xmlns:p14="http://schemas.microsoft.com/office/powerpoint/2010/main" val="961546571"/>
              </p:ext>
            </p:extLst>
          </p:nvPr>
        </p:nvGraphicFramePr>
        <p:xfrm>
          <a:off x="2157636" y="4365104"/>
          <a:ext cx="5105400" cy="2093913"/>
        </p:xfrm>
        <a:graphic>
          <a:graphicData uri="http://schemas.openxmlformats.org/presentationml/2006/ole">
            <mc:AlternateContent xmlns:mc="http://schemas.openxmlformats.org/markup-compatibility/2006">
              <mc:Choice xmlns:v="urn:schemas-microsoft-com:vml" Requires="v">
                <p:oleObj name="Equation" r:id="rId4" imgW="3467100" imgH="1422400" progId="Equation.3">
                  <p:embed/>
                </p:oleObj>
              </mc:Choice>
              <mc:Fallback>
                <p:oleObj name="Equation" r:id="rId4" imgW="3467100" imgH="1422400" progId="Equation.3">
                  <p:embed/>
                  <p:pic>
                    <p:nvPicPr>
                      <p:cNvPr id="11269" name="Object 4">
                        <a:extLst>
                          <a:ext uri="{FF2B5EF4-FFF2-40B4-BE49-F238E27FC236}">
                            <a16:creationId xmlns:a16="http://schemas.microsoft.com/office/drawing/2014/main" id="{876B52A0-FB2D-4F17-B070-92E29EDA381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7636" y="4365104"/>
                        <a:ext cx="5105400" cy="2093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212996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Imag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072" y="32998"/>
            <a:ext cx="8924528" cy="6857999"/>
          </a:xfrm>
          <a:prstGeom prst="rect">
            <a:avLst/>
          </a:prstGeom>
        </p:spPr>
      </p:pic>
      <p:sp>
        <p:nvSpPr>
          <p:cNvPr id="101" name="object 101"/>
          <p:cNvSpPr/>
          <p:nvPr/>
        </p:nvSpPr>
        <p:spPr>
          <a:xfrm>
            <a:off x="28600" y="969114"/>
            <a:ext cx="8863880" cy="5855887"/>
          </a:xfrm>
          <a:custGeom>
            <a:avLst/>
            <a:gdLst/>
            <a:ahLst/>
            <a:cxnLst/>
            <a:rect l="l" t="t" r="r" b="b"/>
            <a:pathLst>
              <a:path w="8356854" h="5766054">
                <a:moveTo>
                  <a:pt x="25527" y="810006"/>
                </a:moveTo>
                <a:cubicBezTo>
                  <a:pt x="25527" y="376809"/>
                  <a:pt x="376758" y="25527"/>
                  <a:pt x="810031" y="25527"/>
                </a:cubicBezTo>
                <a:lnTo>
                  <a:pt x="7546848" y="25527"/>
                </a:lnTo>
                <a:cubicBezTo>
                  <a:pt x="7980045" y="25527"/>
                  <a:pt x="8331327" y="376809"/>
                  <a:pt x="8331327" y="810006"/>
                </a:cubicBezTo>
                <a:lnTo>
                  <a:pt x="8331327" y="4956048"/>
                </a:lnTo>
                <a:cubicBezTo>
                  <a:pt x="8331327" y="5389296"/>
                  <a:pt x="7980045" y="5740527"/>
                  <a:pt x="7546848" y="5740527"/>
                </a:cubicBezTo>
                <a:lnTo>
                  <a:pt x="810031" y="5740527"/>
                </a:lnTo>
                <a:cubicBezTo>
                  <a:pt x="376758" y="5740527"/>
                  <a:pt x="25527" y="5389296"/>
                  <a:pt x="25527" y="4956048"/>
                </a:cubicBezTo>
                <a:close/>
              </a:path>
            </a:pathLst>
          </a:custGeom>
          <a:ln/>
        </p:spPr>
        <p:style>
          <a:lnRef idx="2">
            <a:schemeClr val="accent5"/>
          </a:lnRef>
          <a:fillRef idx="1">
            <a:schemeClr val="lt1"/>
          </a:fillRef>
          <a:effectRef idx="0">
            <a:schemeClr val="accent5"/>
          </a:effectRef>
          <a:fontRef idx="minor">
            <a:schemeClr val="dk1"/>
          </a:fontRef>
        </p:style>
        <p:txBody>
          <a:bodyPr wrap="square" lIns="0" tIns="0" rIns="0" bIns="0" rtlCol="0">
            <a:noAutofit/>
          </a:bodyPr>
          <a:lstStyle/>
          <a:p>
            <a:endParaRPr/>
          </a:p>
        </p:txBody>
      </p:sp>
      <p:sp>
        <p:nvSpPr>
          <p:cNvPr id="102" name="object 102"/>
          <p:cNvSpPr/>
          <p:nvPr/>
        </p:nvSpPr>
        <p:spPr>
          <a:xfrm>
            <a:off x="0" y="188640"/>
            <a:ext cx="8800355" cy="1063558"/>
          </a:xfrm>
          <a:custGeom>
            <a:avLst/>
            <a:gdLst/>
            <a:ahLst/>
            <a:cxnLst/>
            <a:rect l="l" t="t" r="r" b="b"/>
            <a:pathLst>
              <a:path w="8534400" h="1219200">
                <a:moveTo>
                  <a:pt x="0" y="0"/>
                </a:moveTo>
                <a:lnTo>
                  <a:pt x="7923530" y="0"/>
                </a:lnTo>
                <a:cubicBezTo>
                  <a:pt x="8261350" y="0"/>
                  <a:pt x="8534400" y="271907"/>
                  <a:pt x="8534400" y="609600"/>
                </a:cubicBezTo>
                <a:cubicBezTo>
                  <a:pt x="8534400" y="946150"/>
                  <a:pt x="8261350" y="1217930"/>
                  <a:pt x="7924800" y="1219200"/>
                </a:cubicBezTo>
                <a:lnTo>
                  <a:pt x="0" y="1219200"/>
                </a:lnTo>
                <a:lnTo>
                  <a:pt x="0" y="0"/>
                </a:lnTo>
                <a:close/>
              </a:path>
            </a:pathLst>
          </a:custGeom>
          <a:solidFill>
            <a:schemeClr val="accent5">
              <a:lumMod val="40000"/>
              <a:lumOff val="60000"/>
            </a:schemeClr>
          </a:solidFill>
        </p:spPr>
        <p:txBody>
          <a:bodyPr wrap="square" lIns="0" tIns="0" rIns="0" bIns="0" rtlCol="0">
            <a:noAutofit/>
          </a:bodyPr>
          <a:lstStyle/>
          <a:p>
            <a:pPr algn="ctr"/>
            <a:endParaRPr lang="en-US" altLang="en-US" sz="2800" b="1" dirty="0"/>
          </a:p>
          <a:p>
            <a:pPr algn="ctr"/>
            <a:r>
              <a:rPr lang="en-US" altLang="en-US" sz="2800" b="1" dirty="0"/>
              <a:t>Mixed Forecasting</a:t>
            </a:r>
            <a:endParaRPr sz="2800" b="1" dirty="0"/>
          </a:p>
        </p:txBody>
      </p:sp>
      <p:pic>
        <p:nvPicPr>
          <p:cNvPr id="92" name="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00150"/>
            <a:ext cx="8096250" cy="38100"/>
          </a:xfrm>
          <a:prstGeom prst="rect">
            <a:avLst/>
          </a:prstGeom>
        </p:spPr>
      </p:pic>
      <p:sp>
        <p:nvSpPr>
          <p:cNvPr id="9" name="text 1">
            <a:extLst>
              <a:ext uri="{FF2B5EF4-FFF2-40B4-BE49-F238E27FC236}">
                <a16:creationId xmlns:a16="http://schemas.microsoft.com/office/drawing/2014/main" id="{661DACF4-DCAB-2D43-A2B0-7097B732C5BE}"/>
              </a:ext>
            </a:extLst>
          </p:cNvPr>
          <p:cNvSpPr txBox="1"/>
          <p:nvPr/>
        </p:nvSpPr>
        <p:spPr>
          <a:xfrm>
            <a:off x="248072" y="2108319"/>
            <a:ext cx="8068344" cy="3631763"/>
          </a:xfrm>
          <a:prstGeom prst="rect">
            <a:avLst/>
          </a:prstGeom>
          <a:solidFill>
            <a:schemeClr val="accent6">
              <a:lumMod val="20000"/>
              <a:lumOff val="80000"/>
            </a:schemeClr>
          </a:solidFill>
          <a:ln w="38100">
            <a:solidFill>
              <a:schemeClr val="accent3">
                <a:lumMod val="50000"/>
              </a:schemeClr>
            </a:solidFill>
          </a:ln>
        </p:spPr>
        <p:txBody>
          <a:bodyPr vert="horz" wrap="square" lIns="0" tIns="0" rIns="0" bIns="0" rtlCol="0">
            <a:spAutoFit/>
          </a:bodyPr>
          <a:lstStyle/>
          <a:p>
            <a:pPr lvl="1" algn="just"/>
            <a:r>
              <a:rPr lang="en-US" sz="2400" b="0" i="0" dirty="0">
                <a:solidFill>
                  <a:srgbClr val="202124"/>
                </a:solidFill>
                <a:effectLst/>
                <a:latin typeface="arial" panose="020B0604020202020204" pitchFamily="34" charset="0"/>
              </a:rPr>
              <a:t>Mixed forecasting is a composite of two or more methods. The same or different weight can be assigned to each method in mixed forecasting. One issue in exchange rate forecast is to forecast exchange rate using high frequency data in shorter period such as in a day or a week.</a:t>
            </a:r>
          </a:p>
          <a:p>
            <a:pPr lvl="1" algn="just"/>
            <a:endParaRPr lang="en-US" altLang="en-US" sz="2000" dirty="0"/>
          </a:p>
          <a:p>
            <a:pPr marL="952500" lvl="1" indent="-495300">
              <a:buFont typeface="Wingdings" panose="05000000000000000000" pitchFamily="2" charset="2"/>
              <a:buAutoNum type="arabicPeriod"/>
            </a:pPr>
            <a:r>
              <a:rPr lang="en-US" altLang="en-US" sz="2400" dirty="0"/>
              <a:t>Use a combination of forecasting techniques</a:t>
            </a:r>
          </a:p>
          <a:p>
            <a:pPr marL="952500" lvl="1" indent="-495300">
              <a:buFont typeface="Wingdings" panose="05000000000000000000" pitchFamily="2" charset="2"/>
              <a:buAutoNum type="arabicPeriod"/>
            </a:pPr>
            <a:r>
              <a:rPr lang="en-US" altLang="en-US" sz="2400" dirty="0"/>
              <a:t>Mixed forecast is then a weighted average of the various forecasts developed</a:t>
            </a:r>
          </a:p>
        </p:txBody>
      </p:sp>
    </p:spTree>
    <p:extLst>
      <p:ext uri="{BB962C8B-B14F-4D97-AF65-F5344CB8AC3E}">
        <p14:creationId xmlns:p14="http://schemas.microsoft.com/office/powerpoint/2010/main" val="3189032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7351</TotalTime>
  <Words>742</Words>
  <Application>Microsoft Office PowerPoint</Application>
  <PresentationFormat>On-screen Show (4:3)</PresentationFormat>
  <Paragraphs>95</Paragraphs>
  <Slides>12</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1" baseType="lpstr">
      <vt:lpstr>Abadi MT Condensed Extra Bold</vt:lpstr>
      <vt:lpstr>Arial</vt:lpstr>
      <vt:lpstr>Arial</vt:lpstr>
      <vt:lpstr>Cabin-semi-bold</vt:lpstr>
      <vt:lpstr>Calibri</vt:lpstr>
      <vt:lpstr>SourceSansPro</vt:lpstr>
      <vt:lpstr>Wingdings</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Tengku Hizam</dc:creator>
  <cp:lastModifiedBy>aminul islam</cp:lastModifiedBy>
  <cp:revision>629</cp:revision>
  <cp:lastPrinted>2020-05-19T08:58:37Z</cp:lastPrinted>
  <dcterms:created xsi:type="dcterms:W3CDTF">2014-04-22T13:43:09Z</dcterms:created>
  <dcterms:modified xsi:type="dcterms:W3CDTF">2022-09-17T12:18:58Z</dcterms:modified>
</cp:coreProperties>
</file>