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0" r:id="rId4"/>
    <p:sldId id="261" r:id="rId5"/>
    <p:sldId id="262" r:id="rId6"/>
    <p:sldId id="273" r:id="rId7"/>
    <p:sldId id="274" r:id="rId8"/>
    <p:sldId id="275" r:id="rId9"/>
    <p:sldId id="288" r:id="rId10"/>
    <p:sldId id="298" r:id="rId11"/>
    <p:sldId id="277" r:id="rId12"/>
    <p:sldId id="300" r:id="rId13"/>
    <p:sldId id="301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TEXTILE\M.Sc%20%20DIU%20IN%20TEXTILE%20ENGINEERING\APPERAL%20MERCHANDISING\THESIS\COSTING\COSTING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2800"/>
            </a:pPr>
            <a:r>
              <a:rPr lang="en-US" sz="2800"/>
              <a:t>FABRIC</a:t>
            </a:r>
          </a:p>
          <a:p>
            <a:pPr algn="l">
              <a:defRPr sz="2800"/>
            </a:pPr>
            <a:r>
              <a:rPr lang="en-US" sz="2800"/>
              <a:t>CM</a:t>
            </a:r>
          </a:p>
          <a:p>
            <a:pPr algn="l">
              <a:defRPr sz="2800"/>
            </a:pPr>
            <a:r>
              <a:rPr lang="en-US" sz="2800"/>
              <a:t>ACCESSORIES</a:t>
            </a:r>
          </a:p>
        </c:rich>
      </c:tx>
      <c:layout>
        <c:manualLayout>
          <c:xMode val="edge"/>
          <c:yMode val="edge"/>
          <c:x val="0.70702077865266844"/>
          <c:y val="1.3793103448275862E-2"/>
        </c:manualLayout>
      </c:layout>
      <c:overlay val="0"/>
    </c:title>
    <c:autoTitleDeleted val="0"/>
    <c:view3D>
      <c:rotX val="0"/>
      <c:rotY val="10"/>
      <c:rAngAx val="0"/>
      <c:perspective val="6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087428752252282E-2"/>
          <c:w val="0.96666666666666667"/>
          <c:h val="0.72018507157068212"/>
        </c:manualLayout>
      </c:layout>
      <c:bar3DChart>
        <c:barDir val="col"/>
        <c:grouping val="clustered"/>
        <c:varyColors val="0"/>
        <c:ser>
          <c:idx val="1"/>
          <c:order val="1"/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Sheet3!$A$4:$A$8</c:f>
              <c:strCache>
                <c:ptCount val="5"/>
                <c:pt idx="0">
                  <c:v>FOB</c:v>
                </c:pt>
                <c:pt idx="1">
                  <c:v>WOVEN</c:v>
                </c:pt>
                <c:pt idx="2">
                  <c:v>KNIT</c:v>
                </c:pt>
                <c:pt idx="3">
                  <c:v>SWEATER</c:v>
                </c:pt>
                <c:pt idx="4">
                  <c:v>AVG</c:v>
                </c:pt>
              </c:strCache>
            </c:strRef>
          </c:cat>
          <c:val>
            <c:numRef>
              <c:f>Sheet3!$B$4:$B$8</c:f>
              <c:numCache>
                <c:formatCode>0.00%</c:formatCode>
                <c:ptCount val="5"/>
                <c:pt idx="0" formatCode="0%">
                  <c:v>0</c:v>
                </c:pt>
                <c:pt idx="1">
                  <c:v>0.52539999999999998</c:v>
                </c:pt>
                <c:pt idx="2">
                  <c:v>0.58760000000000001</c:v>
                </c:pt>
                <c:pt idx="3">
                  <c:v>0.46700000000000003</c:v>
                </c:pt>
                <c:pt idx="4">
                  <c:v>0.52666666666666673</c:v>
                </c:pt>
              </c:numCache>
            </c:numRef>
          </c:val>
        </c:ser>
        <c:ser>
          <c:idx val="2"/>
          <c:order val="2"/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Sheet3!$A$11:$A$15</c:f>
              <c:strCache>
                <c:ptCount val="5"/>
                <c:pt idx="0">
                  <c:v>FOB</c:v>
                </c:pt>
                <c:pt idx="1">
                  <c:v>WOVEN</c:v>
                </c:pt>
                <c:pt idx="2">
                  <c:v>KNIT</c:v>
                </c:pt>
                <c:pt idx="3">
                  <c:v>SWEATER</c:v>
                </c:pt>
                <c:pt idx="4">
                  <c:v>AVG</c:v>
                </c:pt>
              </c:strCache>
            </c:strRef>
          </c:cat>
          <c:val>
            <c:numRef>
              <c:f>Sheet3!$B$11:$B$15</c:f>
              <c:numCache>
                <c:formatCode>0.00%</c:formatCode>
                <c:ptCount val="5"/>
                <c:pt idx="0" formatCode="0%">
                  <c:v>1</c:v>
                </c:pt>
                <c:pt idx="1">
                  <c:v>0.15870000000000001</c:v>
                </c:pt>
                <c:pt idx="2">
                  <c:v>0.1153</c:v>
                </c:pt>
                <c:pt idx="3">
                  <c:v>0.1208</c:v>
                </c:pt>
                <c:pt idx="4">
                  <c:v>0.13160000000000002</c:v>
                </c:pt>
              </c:numCache>
            </c:numRef>
          </c:val>
        </c:ser>
        <c:ser>
          <c:idx val="0"/>
          <c:order val="0"/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Sheet3!$A$18:$A$22</c:f>
              <c:strCache>
                <c:ptCount val="5"/>
                <c:pt idx="0">
                  <c:v>FOB</c:v>
                </c:pt>
                <c:pt idx="1">
                  <c:v>WOVEN</c:v>
                </c:pt>
                <c:pt idx="2">
                  <c:v>KNIT</c:v>
                </c:pt>
                <c:pt idx="3">
                  <c:v>SWEATER</c:v>
                </c:pt>
                <c:pt idx="4">
                  <c:v>AVG</c:v>
                </c:pt>
              </c:strCache>
            </c:strRef>
          </c:cat>
          <c:val>
            <c:numRef>
              <c:f>Sheet3!$B$18:$B$22</c:f>
              <c:numCache>
                <c:formatCode>0.00%</c:formatCode>
                <c:ptCount val="5"/>
                <c:pt idx="0" formatCode="0%">
                  <c:v>0</c:v>
                </c:pt>
                <c:pt idx="1">
                  <c:v>0.31590000000000001</c:v>
                </c:pt>
                <c:pt idx="2">
                  <c:v>0.29709999999999998</c:v>
                </c:pt>
                <c:pt idx="3">
                  <c:v>0.41220000000000001</c:v>
                </c:pt>
                <c:pt idx="4">
                  <c:v>0.34173333333333328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79849472"/>
        <c:axId val="1779850016"/>
        <c:axId val="0"/>
      </c:bar3DChart>
      <c:catAx>
        <c:axId val="177984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79850016"/>
        <c:crosses val="autoZero"/>
        <c:auto val="1"/>
        <c:lblAlgn val="ctr"/>
        <c:lblOffset val="100"/>
        <c:noMultiLvlLbl val="0"/>
      </c:catAx>
      <c:valAx>
        <c:axId val="17798500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79849472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path path="shape">
        <a:fillToRect l="50000" t="50000" r="50000" b="50000"/>
      </a:path>
    </a:gradFill>
  </c:spPr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0.62037</cdr:x>
      <cdr:y>0.09776</cdr:y>
    </cdr:from>
    <cdr:to>
      <cdr:x>0.67454</cdr:x>
      <cdr:y>0.17252</cdr:y>
    </cdr:to>
    <cdr:sp macro="" textlink="">
      <cdr:nvSpPr>
        <cdr:cNvPr id="2" name="Cube 1"/>
        <cdr:cNvSpPr/>
      </cdr:nvSpPr>
      <cdr:spPr>
        <a:xfrm xmlns:a="http://schemas.openxmlformats.org/drawingml/2006/main">
          <a:off x="5105400" y="533400"/>
          <a:ext cx="445797" cy="407908"/>
        </a:xfrm>
        <a:prstGeom xmlns:a="http://schemas.openxmlformats.org/drawingml/2006/main" prst="cub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0.62037</cdr:x>
      <cdr:y>0.01397</cdr:y>
    </cdr:from>
    <cdr:to>
      <cdr:x>0.67662</cdr:x>
      <cdr:y>0.08183</cdr:y>
    </cdr:to>
    <cdr:sp macro="" textlink="">
      <cdr:nvSpPr>
        <cdr:cNvPr id="3" name="Cube 2"/>
        <cdr:cNvSpPr/>
      </cdr:nvSpPr>
      <cdr:spPr>
        <a:xfrm xmlns:a="http://schemas.openxmlformats.org/drawingml/2006/main">
          <a:off x="5105400" y="76200"/>
          <a:ext cx="462915" cy="370260"/>
        </a:xfrm>
        <a:prstGeom xmlns:a="http://schemas.openxmlformats.org/drawingml/2006/main" prst="cube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0.62037</cdr:x>
      <cdr:y>0.18155</cdr:y>
    </cdr:from>
    <cdr:to>
      <cdr:x>0.6787</cdr:x>
      <cdr:y>0.25286</cdr:y>
    </cdr:to>
    <cdr:sp macro="" textlink="">
      <cdr:nvSpPr>
        <cdr:cNvPr id="4" name="Cube 3"/>
        <cdr:cNvSpPr/>
      </cdr:nvSpPr>
      <cdr:spPr>
        <a:xfrm xmlns:a="http://schemas.openxmlformats.org/drawingml/2006/main">
          <a:off x="5105400" y="990600"/>
          <a:ext cx="480033" cy="389084"/>
        </a:xfrm>
        <a:prstGeom xmlns:a="http://schemas.openxmlformats.org/drawingml/2006/main" prst="cube">
          <a:avLst/>
        </a:prstGeom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3:04:39.7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18394 9462,'-21'0,"-1"0,1-22,-21 1,0 21,-1-21,22 21,-21-21,21 21,21-42,0 20,0 1,0 0,0 0,0 0,-22 0,22-1,0 1,0 0,0-21,0 21,0-1,0 1,0 0,0 0,0 0,0 0,22-1,-1 1,0 21,-21-21,21 21,0 0,-21-21,21 21,1 0,-1-21,21 21,-21 0,0 0,1 0,-1 0,21-21,-21 21,0 0,43 0,-22 0,1-43,-22 43,21 0,43-21,-1 21,-41 0,-1-21,22 0,-22 0,0 21,1 0,20 0,-42 0,22 0,-1-22,0 22,1 0,-1 0,21 0,-20 0,20 0,1 0,-1 0,-20 0,20 0,1 0,-22 0,0 0,22 0,-43 0,0 0,21 0,22 0,-43 0,21 0,-20 0,20 0,-21 0,21 0,-20 0,20 22,-42-1,21-21,0 0,0 42,1-21,-22 0,21-21,-21 22,21-1,0 21,-21-21,21 22,-21-22,0 0,0 21,0 1,0-22,0 0,0 0,0 21,0-20,0-1,0 0,0 0,-21 0,21 0,-21-21,21 22,-42-1,42 0,-43-21,1 42,0-21,42 1,-22-22,-20 0,21 21,-21-21,20 0,-20 0,21 0,-21 0,-1 21,22-21,0 0,0 0,0 0,-22 0,22 0,0 0,0 0,-22 0,22 0,0 0,0 0,-21 0,-1 0,1 0,0 0,-22 0,22 0,-1 0,1 0,21 0,-43 0,22 0,0 0,-1 21,22-21,-42 21,42-21,-22 0,22 0,-21 21,-22-21,43 0,0 0,-43 0,43 0,-21 0,21 0,-22 0,22 0,0 0,0 0,0 0,0 0,-1 0,1 0,0 0,0 0,0 0,0 0,-1 0,1 0,0 0,0 0,0 0,0 0</inkml:trace>
  <inkml:trace contextRef="#ctx0" brushRef="#br0" timeOffset="24559.4341">19135 10964,'-22'0,"1"0,-21 0,21 0,0 0,-22 0,22 0,0 0,0 0,-22 0,22 0,0 0,0 0,-21-21,-1 21,22 0,0-21,-21 21,20 0,-20-21,21 21,-43 0,43 0,0 0,0 0,0 0,0 0,-1 0,1 0,0 0,0-21</inkml:trace>
  <inkml:trace contextRef="#ctx0" brushRef="#br0" timeOffset="40701.1138">18436 12340,'21'0,"0"0,1 0,-1 0,0 0,0 0,0 0,0 0,1 21,-1-21,0 0,0 0,0 0,0 0,1 22,-1-22,0 0,0 0,21 0,-20 0,-1 0,0 0,0 0,0 0,22 0,-22 0,21 0,-21 0,0 0,1 0,-1 0,0 0,0 0,0 0,0 0,1 0,-1 0,0 0</inkml:trace>
  <inkml:trace contextRef="#ctx0" brushRef="#br0" timeOffset="79933.7433">17780 13335,'0'64,"0"-1,0-42,0 43,0-43,0 21,0-21,0 1,0 20,21-21,-21 21,0 1,0-22,0 0,0 0,0 0,21-21,-21 22,0-1,21 21,1-21,-22 0,0 1,0-1,0 0,21-21,-21 21,21 0,0 0,0 1,0-1,1-21,20 0,-21 42,0-42,0 0,22 0,-22 0,0 0,21 21,22-21,-43 0,21 0,1 0,20 0,1 0,-1 0,-20 0,20 0,-21 0,1 0,-1 0,-21 0,22 0,-22 0,42 0,-20 0,20 0,1 0,-1 0,-21 0,22 0,-22 0,-21 0,43 0,-22 0,22 0,-64-21,21 21,21 0,-21 0,22 0,-1 0,-21 0,22-21,-1 0,-21 21,0-21,0 21,1-22,20 22,-42-21,21 0,0 0,0 0,1 0,-1-1,0 22,-21-21,21 0,0-21,0 21,1-1,-22 1,0 0,42-21,-21-22,-21 43,0-21,21-1,-21 22,0 0,0 0,0 0,0-22,-21 43,0 0,-21-21,20 21,-20 0,21 0,-21-21,20 21,-20 0,21 0,21-21,-21 21,0 0,-1 0,-20 0,21 0,0-21,0 21,-1 0,1 0,0 0,0 0,0 0,-22 0,22-21,0 21,0 0,-21 0,20 0,-20 0,21-22,0 22,0 0,-1 0,1 0,0-21,0 21,-21 0,20 0,1 0,0 0,-21 0,-1 0,22 0,-21 0,0 0,-1 0,-20 0,42 0,-22 0,1 0,0 0,20 0,-20 0,0 0,-1 0,1 0,0 0,21 0,-22 0,22 0,-42 0,-1 0,43 0,-21 0,20 0,-20 0,0 0,21 0,-1 0,1 0,-21 0,21 0,-22 0,22 0,-21 0,21 0,0 0,-1 0,1 0,0 0</inkml:trace>
  <inkml:trace contextRef="#ctx0" brushRef="#br0" timeOffset="93637.7414">6625 17124,'42'0,"-20"0,20 0,-21 0,43 0,-1 0,22 0,-1 0,1 0,-43 0,22 0,-1 0,1 0,-43 0,0 0,22 0,-1 0,-21 0,0 0,0 0,1 0,-1 0,21 0,-21 0,22 0,-22 0,0 0,0 0,0 0,0 0,1 0,-1 0,0 0,0 0,0 0,0 0,1 0,-1 0,0 0,0 0,21 0,1 0,-22 0,0 0,0 0,0 0,1 0,-1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3:08:20.9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9356 1376,'-64'0,"43"0,0-21,0-22,21 22,-22 0,22 0,0 0,0-22,0 22,0 0,-21-21,21-1,0 22,-21-21,21 21,0 0,0-22,0 22,0 0,0 0,0-22,0 22,0 0,0-21,0 21,0-1,0-20,0 0,0 21,0-1,0 1,0 0,0-21,0 21,0-1,0-20,0 21,21 21,0-42,1 42,-1 0,0-22,0 22,21-21,-20 0,-1 21,0 0,0-21,21 0,1-22,20 22,-20-21,-22 42,-21-21,21 21,0 0,0-21,0 21,1-22,-1 22,0 0,0 0,0 0,0 0,1 0,-1 0,0 0,21 0,-21 0,1 0,-1 0,0 0,0 0,0 0,0 0,22 0,-43 22,42-1,-21-21,0 21,22-21,-43 21,21-21,21 21,-21 0,1 1,-1-1,0 0,0 0,-21 0,42 0,-20 1,-1-1,0-21,0 21,-21 21,0-21,21 1,0 20,1 0,-1 1,-21 20,21-63,-21 21,0 22,0-22,0 21,0-21,0 22,0-22,0 0,0 21,0-21,-21 22,0-43,-1 21,1 0,-21-21,42 21,-21-21,-22 0,43 21,-21-21,-21 22,42-1,-21-21,-22 0,43 21,-42 0,21 0,0-21,-22 21,22 22,0-43,0 21,0-21,0 42,-1-42,1 0,-21 21,21-21,0 0,-1 0,1 43,-21-43,21 0,-22 0,22 0,0 0,0 0,0 0,0 0,-1 0,1 0,-21 0,21 0,-22 0,22 0,-21 0,21 0,0 21,-1-21,1 21,-21-21,0 0,42 21,-22-21,1 0</inkml:trace>
  <inkml:trace contextRef="#ctx0" brushRef="#br0" timeOffset="4400.8927">2095 5186,'22'0,"-1"0,0 0,21 21,-42 0,21 0,-21 1,43-44,-1-20,-42 21,0 0,42 0,-42-1,22 1,-22 0,21-21,0 21,0-1,-21 1,0 0,0 0,21 0</inkml:trace>
  <inkml:trace contextRef="#ctx0" brushRef="#br0" timeOffset="45207.3599">3196 7705,'-21'0,"-21"0,-1 0,-20 0,20 0,22 0,-21 0,21 0,-43 0,43 0,-21 0,21 0,-22-21,22 21,21-22,-21-20,21 21,0 0,-21 0,21-1,0 1,-21 0,21 0,0 0,0 0,0-1,0 1,0 0,0 0,0 0,0 0,0-1,0 1,0 0,42 0,-21 21,0-21,-21 0,21 21,22-22,-43 1,42 21,-21 0,22-21,-22 21,21 0,-21 0,22 0,-22 0,21 0,-21 0,0 0,1 0,-1 0,0 0,0 0,0 0,0 21,1-21,-1 21,0-21,0 0,-21 22,21-22,0 21,-21 0,0 0,0 0,0 0,0 1,0-1,0 0,0 0,0 21,0-20,0-1,-21 0,21 0,-21 0,21 0,0 1,-21-1,0 0,21 0,-21 0,21 0,-22-21,1 22,0-22,21 21</inkml:trace>
  <inkml:trace contextRef="#ctx0" brushRef="#br0" timeOffset="50006.6775">3006 10880,'-22'0,"1"0,0 0,0 0,-21-21,20 21,1 0,0-22,21 1,-21 0,21 0,0 0,0 0,-21 21,21-22,-21-20,21 21,0 0,0 0,0-1,0 1,0 0,0 0,0 0,0 0,0-1,0 1,21 0,-21 0,0 0,21 21,0-21,-21-1,21 1,0 21,1-21,-1 21,21-21,0 0,-20 21,-22-21,21 21,0 0,0 0,0 0,0 0,1 0,-1 0,0 21,0 0,0-21,-21 21,21 0,22 0,-22 43,21-43,-42 21,21-20,1-1,-22 0,21-21,-21 21,0 0,0 0,0 1,0 20,0-21,0 21,0 1,0-22,0 0,0 0,0 0,0 1,0 20,0-21,-21 0,-1-21,1 0,-21 21,21-21,0 0,-1 0,1 0,0 0,0 0,0 0,0 0,-1 0,1 0,0 0,0 0,0 0,0-21,-1 21</inkml:trace>
  <inkml:trace contextRef="#ctx0" brushRef="#br0" timeOffset="55001.3636">3133 12975,'-43'0,"1"-21,21 21,-22-21,1 0,21 21,0-21,0 21,-1 0,-20 0,42-22,-21 22,21-21,0-21,0 21,-21-22,21 22,-21 0,21 0,-22 0,22-22,0 22,0-21,0 21,0-22,0 22,0 0,0-21,22-1,-1 43,0-42,0 42,0 0,0 0,22-21,-22 21,0 0,21 0,-20 0,-1 0,0 0,0 0,0 0,0 0,22 0,-22 21,0 21,-21 1,0-22,21 21,-21-21,21 22,-21-1,0 0,0-20,0-1,0 0,0 0,0 0,0 0,0 1,0-1,0 0,0 0,0 0,-42 22,21-22,0-21,0 21,-1 0,1-21,0 0</inkml:trace>
  <inkml:trace contextRef="#ctx0" brushRef="#br0" timeOffset="57438.0215">2794 13504,'21'0,"21"0,-20 0,20 0,-21 0,21 0,-20 0,-1 22,0-22,0 21,21 0,-20-21,20 0,-21 0,0 42,22-42,-22 21,0-21,0 22,21-1,-20-21,-22 21,21-21,0 21,-21 21,21-42,-21 43,0-22,0 0,0 0,0 0,0 22,0-22,0 21,0-21,0 22,-21-22,0 0,0-21,-1 0,1 0,0 0,0 0,0 42,0-42,-1 0,1 0,0 0,0 0,0 0,0 0,-1 0,1 0,0 0,0 0,-21 0,20 0,1 0,0 0,0 0,0 0,0-21,-1 0,1 0,0 0,0 0,21-1,-21 1,21 0,-21 0,-1-21,1-1,21 22,-21 21,21-21,-21 21,21-42,0 20,0 1,0 0,0 0,0 0,21-22,0 22,0 0,-21-21,22 42,-22-21,21-1,0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3:13:58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4127 3006,'85'-85,"-85"64,21 0,43-22,-64 22,21 21,21-42,1 42,-22-21,21 0,-21 21,22-43,-22 43,0 0,21 0,1-21,-22 21,0 0,21-42,22 42,-43 0,42-21,-41 21,-22-22,42 22,-21 0,0 0,0 0,1-21,-1 21,21 0,-21 0,22 0,-1 0,0 0,-21 0,22 0,20 0,-42 0,43 0,-43 0,21 0,-20 0,-1 0,0 0,0 0,0 0,22 0,-22 0,0 0,0 0,0 0,0 0,1 0,-1 21,0 1,0-22,-21 21,21-21,0 21,1-21,-22 21,21-21,-21 21,0 0,0 1,42 20,-42-21,0 0,21 22,-21-22,0 0,0 0,0 0,0 22,0-1,0 0,0-21,0 22,0-22,0 42,0-41,0 20,0 0,0-21,0 1,0-1,0 0,0 0,0 0,0 0,0 1,0-1,0 0,0 0,0 0,-21-21,-21 21,42 1,-21-22,-22 0,22 21,0-21,-21 0,20 21,1-21,0 0,0 0,0 0,0 0,-1 0,1 0,0 0,-42 0,41 0,-20 0,0 0,-1 0,22 0,-42 0,42 0,-22 0,22 0,-21 0,21 0,-22 0,1 0,0 0,20 0,-20 0,0 0,-1 0,22 0,-21 0,0 0,-1 0,22-21,-21 21,21 0,-22 0,1-21,21 21,-22-22,22 1,0 21,0 0,0-21,21 0,-21 0,-1 0,22-1,-42-20,42 21,-21-21,21-1,-21 1,0 0,-1-1,22 1,0 21,-21 0,21-1,-21 1,21 0,0 0,0 0,0 0,-21 21,21-22</inkml:trace>
  <inkml:trace contextRef="#ctx0" brushRef="#br0" timeOffset="8056.5559">16764 5038,'21'0,"21"0,-20 0,20 0,-21 0,21 0,-20 0,20 21,-21-21,21 21,-42 0,22-21,-1 0,0 0,0 0,0 21,0-21,1 0,-1 0,21 0,-21 0,22 22,-1-1,0-21,-21 21,22-21,-22 0,0 0,0 0,0 0,1 0,-1 0,0 0,0 0,0 0,0 0,1 0,-1 0,0 0,0 0,0 0,0 0,1 0,-22 21,21-21,21 0,-21 0,22 0,20 0,-42 0,22 0,-1 0,0 0,-21 0,43 0,-43 0,43 0,-1 0,-21 0,1 0,-22 0,0 0,0 0,0 0,1 0,-1 0,0 0,21 0,-21 0,22 0,-1 0,22 0,-22 0,0 0,1 0,-22 0,21 0,0 0,-20 0,-1 0,42 0,-20 0,20 0,1 0,-1 0,1 0,-1 0,1 0,-43 0,21 0,-21 0,0 0,1 0,20 0,0 0,1 0,-22 0,21 0,0 0,-20 0,20 0,0 0,-21-21,1 21,-1 0,0 0,21-21,22 21,-43 0,0 0,0 0,0 0,22 0,-22-21,21 21,-21 0,1 0,-1 0</inkml:trace>
  <inkml:trace contextRef="#ctx0" brushRef="#br0" timeOffset="12087.5125">14859 6350,'42'0,"-21"0,1 0,-1 0,21 0,0 0,-20 0,62 0,-20 0,20 0,-20 0,-22 0,1 0,-22 0,21 0,0 0,-20 0,-1 0,21 0,0 0,22 0,-43 0,21 0,22 0,-43 0,21 0,-20 0,-1 0,21 0,-21 0,43 0,-1 0,-42 0,22 0,-22 0,21 0,-21 0,1 0,-1 0,21 0,-21 0,0 0,1 0,20 0,-21 0,0 0,0 0,1 0,-1 0,21 0,-21 0,0 0,1 0,-1 0,0 0,0 0</inkml:trace>
  <inkml:trace contextRef="#ctx0" brushRef="#br0" timeOffset="19498.3267">20172 7705,'42'0,"0"0,-20 0,-1 0,0 0,0 0,0 0,0 0,1 0,20 0,-21 0,21 0,-20 0,20 0,21 0,-20 0,20 0,-20 0,-1 0,0 0,1 0,-22 0,42 0,-20 0,-22 0,21 0,0 0,1 0,20 0,-20 0,20 0,1 0,-43 0,42 0,-20 0,-22 0,42 0,-42 0,22 0,-22 0,21 0,-21 0,22 0,-22 0,21 0,1-21,20 21,-21 0,1 0,20 0,-42 0,1 0,-1 0,21 0,-21 0,0-22,1 22,-1 0,0 0,42 0,-20 0,-1 0,22 0,20-21,-20 21,20 0,22 0,-21-42,-64 42,43-21,-1 21,-42 0,22 0,-22 0,63-21,-20 21,-43 0,43 0,-43-43,21 43</inkml:trace>
  <inkml:trace contextRef="#ctx0" brushRef="#br0" timeOffset="37392.2906">19113 8911,'22'0,"41"0,-21 0,1 0,41 0,-20 0,-22 0,22 0,-1 0,22 0,-22 0,22 0,-21 0,-22 0,-21 0,0 0,0 0,1 0,-1 0,0 0,0 0,0 0,22 0,-22 0,0 0,21 0,-21 0,22 0,-22 0,21 0,-21 0,43 0,-43 0,43 0,-43 0,21 0,0 0,1 0,-22 0,0 0,0 0,0 0,1 0,-1 0,0 0,0 0,0 0,0 0,22 0,-1-21,-21 21,0 0,1 0</inkml:trace>
  <inkml:trace contextRef="#ctx0" brushRef="#br0" timeOffset="71232.298">21145 12658,'43'0,"-1"0,43 0,-22 0,1 0,-1 0,22-21,-43 21,22-22,-22 22,0-21,1 21,-22 0,0 0,-21-21,21 21,0 0,1 0,-1 0,42 0,-42 0,43 0,-43 0,21-21,1 21,-22 0,0 0,0-21</inkml:trace>
  <inkml:trace contextRef="#ctx0" brushRef="#br0" timeOffset="92704.5486">17335 13970,'22'0,"20"0,-21 0,21 0,-20 0,20 0,-21 0,0 0,22 0,20 0,1 0,-43 0,42 0,1 0,-43 0,42 0,1 0,-22 0,1 0,-22 0,0 0,21 0,-21 0,1 0,-1 0,0 0,0 0,0 0,0 0,1 0</inkml:trace>
  <inkml:trace contextRef="#ctx0" brushRef="#br0" timeOffset="98015.9535">19346 13885,'21'0,"22"0,-1 0,0 0,-20 0,-1 0,0 0,0 0,43-21,-22 21,0 0,1-21,-22 21,0 0,21 0,-21 0</inkml:trace>
  <inkml:trace contextRef="#ctx0" brushRef="#br0" timeOffset="101063.7017">15409 15261,'43'0,"41"0,-20 0,-1 0,22 0,0 0,-22 0,-21 0,22 0,-1 0,-41 0,20 0,0 0,-21 0,1 0,20 0,-21 0,21 0,-20 0,20 0,-21 0,0 0,0 0,22 0,-1 0,-21 0,22 0,-22 0,21 0,0 0,1 0,20 0,-42 0,1 0,20-21,-21 21</inkml:trace>
  <inkml:trace contextRef="#ctx0" brushRef="#br0" timeOffset="121527.9852">15938 16637,'22'0,"-1"0,0 0,21 0,1 0,20 0,1 0,-1 0,-21 0,43 0,-21 0,-1 0,1 0,-43 0,21 0,-21 0,43 0,-22 0,0 0,-20 0,41 0,-21 0,-20 0,41 0,-42 0,22 0,-22 0,21 0,0 0,1 0,-22 0,42 0,-41 0,41 0,-21 0,1 0,20 0,-42 0,22 0,-22 0,42 0,-41 0,-1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3:17:03.5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13568 6033,'21'0,"21"0,-21 0,43 0,-43 0,43 0,-1 21,-42-21,43 0,-1 0,-42 0,43 0,-43 0,21 0,-20 0,-1 0,0 0,0 0,0 0,0 0,1 0,20 0,0 0,1 0,-22 0,21 0,-21 0,43 0,-43 0,21 0,-21 0,1 0,-1 0,42 0,-42 0,1 0,20 0,0 0,1 0,-22 0,0 0,21 0,1 0,-22 0,0 0,0 0,0 0,0 0</inkml:trace>
  <inkml:trace contextRef="#ctx0" brushRef="#br0" timeOffset="8639.6966">14563 7726,'21'0,"42"0,22 0,0 0,-1 0,-20 0,20-21,-62 21,83-21,-83 21,20 0,21-22,-41 22,20 0,-21 0,0 0,22-21,-1 21,0 0,-21 0,1 0,-1 0,0 0,21-21,1 21,-22 0,0 0,0 0,0 0,0-21,1 21,-1 0,21 0,-21 0,22 0,-22 0,21 0,-21 0,22 0,-22 0,0 0,0 0,0 0,0 0,1 0,-1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3:18:55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18775 7387,'21'0,"21"0,-21 0,22 0,-1 0,22 0,-1 0,-42 0,64 0,-22 0,1 0,-1 0,-20 0,41 0,-41 0,41 0,-41 0,-1 0,22 0,-22 0,0 0,-21 0,1 0,20 0,-21 0,0 0,0 0,1 0,-1 0,0 0,0 0,21 0,1 0,-22 0,21 0,-21 0,22 0,-22 0,21 0,-21 0,43 0,-43 0,0 0,0 0,1 0,-1 0,0 0,0 0,0 0,0 0,1-21,-1 21,0 0,0 0,0 0,0 0</inkml:trace>
  <inkml:trace contextRef="#ctx0" brushRef="#br0" timeOffset="33640.2168">14351 11515,'-21'0,"0"0,-1 0,1 0,0 0,0 0,0 0,0 0,-1 0,-41 0,21 0,20 0,-20 0,-21 0,20 0,1 0,-22 0,22 21,0-21,-1 0,22 0,-42 0,42 0,-22 0,22 21,-21-21,21 0,-1 0,1 0,0 0,0 0,-21 0,20 0,-20 0,0 0,-1 0,1 21,21-21,-21 0,20 0,-20 0,21 0,0 0,0 0</inkml:trace>
  <inkml:trace contextRef="#ctx0" brushRef="#br0" timeOffset="40623.8427">11832 14372,'21'-21,"106"21,0 0,-63 0,42 0,-43 21,1-21,-1 0,-21 0,1 0,41 21,-41-21,-22 0,0 0,21 0,1 0,-22 0,0 0,0 0,22 0,20 0,-42 0,22 0,-22 0,42 0,1 0,-43 0,42 0,-41 0,20 0,21 0,-20 0,20 0,1 0,-43 0,21 0,1 0,-1 0,21 0,-41 0,41 0,-21 0,1 0,-22 0,21 0,22 0,-22 0,0 0,-20 0,20 0,-21 0,43 0,-43 0,21 0,-21 0,22 0,-1 0,21 0,1 0,-1 0,1 0,-1 0,-20 0,-22 0,0 0</inkml:trace>
  <inkml:trace contextRef="#ctx0" brushRef="#br0" timeOffset="45671.7535">18055 14330,'21'0,"0"0,1 0,20 0,0 0,22 0,-1 0,22 0,0 0,-1 0,22 0,-64 0,22 0,-1 0,-20 0,-22 0,21 0,1 0,-1 0,-21 0,0 0,0 0,1 0,20 0,-21 0,0 0,0 0,22 0,-1 0,-21 0,22 0,-1 0,0 0,1 0,-22 0,0 0,21 0,-21 0,1 0,-1 0,0 0,0 0,21 0,-20 0,-1 0,0 0,0 0,0 0,0 0</inkml:trace>
  <inkml:trace contextRef="#ctx0" brushRef="#br0" timeOffset="60496.4402">18563 15727,'0'-21,"42"21,64 0,21 0,-42 0,84 0,-21 0,22 0,-64 0,21 0,0 0,0 0,-64 0,-21 0,22 0,-1 0,-41 0,41-21,-21 21,1 0,-1 0,-21 0,43 0,-43 0,42 0,-20 0,-1 0,0 0,-20-22,20 22,-21 0,0 0,22 0,-22 0,0-21,0 21,0 0,0 0,1 0,-1 0,0 0,0 0,0 0,0 0,1 0,-1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D877B-FAAD-44C0-877C-A9D31177C7F4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ACD75-BF8D-4DBE-BE19-6A00863E9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1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ACD75-BF8D-4DBE-BE19-6A00863E9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5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ACD75-BF8D-4DBE-BE19-6A00863E9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3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6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5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054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5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178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13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5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6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8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7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2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0F00F-DCF8-40E8-99E7-33B79C6D4139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3275AD-1797-400B-8231-360AF82A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1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emf"/><Relationship Id="rId5" Type="http://schemas.openxmlformats.org/officeDocument/2006/relationships/customXml" Target="../ink/ink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emf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emf"/><Relationship Id="rId5" Type="http://schemas.openxmlformats.org/officeDocument/2006/relationships/customXml" Target="../ink/ink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32202"/>
            <a:ext cx="7772400" cy="1010798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Costing of Garment: </a:t>
            </a:r>
            <a:br>
              <a:rPr lang="en-US" sz="3200" dirty="0" smtClean="0"/>
            </a:br>
            <a:r>
              <a:rPr lang="en-US" sz="2400" dirty="0" smtClean="0"/>
              <a:t>Direct and indirect Cost</a:t>
            </a:r>
            <a:endParaRPr lang="en-US" sz="24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371600"/>
            <a:ext cx="7848600" cy="4648200"/>
          </a:xfrm>
        </p:spPr>
        <p:txBody>
          <a:bodyPr rtlCol="0">
            <a:normAutofit/>
          </a:bodyPr>
          <a:lstStyle/>
          <a:p>
            <a:pPr algn="l">
              <a:lnSpc>
                <a:spcPct val="80000"/>
              </a:lnSpc>
              <a:defRPr/>
            </a:pPr>
            <a:endParaRPr lang="en-US" sz="2000" b="1" dirty="0"/>
          </a:p>
          <a:p>
            <a:pPr algn="l">
              <a:lnSpc>
                <a:spcPct val="150000"/>
              </a:lnSpc>
              <a:defRPr/>
            </a:pPr>
            <a:r>
              <a:rPr lang="en-US" sz="2400" b="1" dirty="0"/>
              <a:t>Direct Cost:</a:t>
            </a:r>
            <a:r>
              <a:rPr lang="en-US" sz="2400" dirty="0"/>
              <a:t> </a:t>
            </a:r>
            <a:r>
              <a:rPr lang="en-US" sz="2000" dirty="0"/>
              <a:t>A </a:t>
            </a:r>
            <a:r>
              <a:rPr lang="en-US" sz="2000" dirty="0" smtClean="0"/>
              <a:t>cost </a:t>
            </a:r>
            <a:r>
              <a:rPr lang="en-US" sz="2000" dirty="0"/>
              <a:t>that can be </a:t>
            </a:r>
            <a:r>
              <a:rPr lang="en-US" sz="2000" dirty="0" smtClean="0"/>
              <a:t>directly attributed </a:t>
            </a:r>
            <a:r>
              <a:rPr lang="en-US" sz="2000" dirty="0"/>
              <a:t>to the production of specific goods or services is called direct cost. Direct costs refer to materials, labor and expenses related to the production of a product.  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2000" dirty="0" smtClean="0"/>
              <a:t>Example: </a:t>
            </a:r>
            <a:endParaRPr lang="en-US" sz="2000" dirty="0"/>
          </a:p>
          <a:p>
            <a:pPr marL="342900" indent="-342900" algn="l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Salary of directly engaged </a:t>
            </a:r>
            <a:r>
              <a:rPr lang="en-US" sz="2000" dirty="0" smtClean="0"/>
              <a:t>worker</a:t>
            </a:r>
            <a:endParaRPr lang="en-US" sz="2000" dirty="0"/>
          </a:p>
          <a:p>
            <a:pPr marL="342900" indent="-342900" algn="l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Fabric and accessories cost</a:t>
            </a:r>
          </a:p>
          <a:p>
            <a:pPr algn="l">
              <a:lnSpc>
                <a:spcPct val="80000"/>
              </a:lnSpc>
              <a:defRPr/>
            </a:pPr>
            <a:endParaRPr lang="en-US" sz="2000" dirty="0"/>
          </a:p>
          <a:p>
            <a:pPr>
              <a:lnSpc>
                <a:spcPct val="80000"/>
              </a:lnSpc>
              <a:defRPr/>
            </a:pPr>
            <a:endParaRPr lang="en-US" sz="2000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0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22"/>
    </mc:Choice>
    <mc:Fallback xmlns="">
      <p:transition spd="slow" advTm="7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6912"/>
            <a:ext cx="8596668" cy="845792"/>
          </a:xfrm>
        </p:spPr>
        <p:txBody>
          <a:bodyPr/>
          <a:lstStyle/>
          <a:p>
            <a:pPr algn="ctr"/>
            <a:r>
              <a:rPr lang="en-US" dirty="0"/>
              <a:t>Costing: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46189"/>
            <a:ext cx="8596668" cy="4515633"/>
          </a:xfrm>
        </p:spPr>
        <p:txBody>
          <a:bodyPr>
            <a:normAutofit lnSpcReduction="10000"/>
          </a:bodyPr>
          <a:lstStyle/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Total cost (1.1-1.7) 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= 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$ (</a:t>
            </a: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10,808+</a:t>
            </a: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</a:rPr>
              <a:t>5441+3,750</a:t>
            </a: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+2,725+100+100+300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)</a:t>
            </a:r>
            <a:endParaRPr lang="en-US" sz="2200" kern="0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2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			= </a:t>
            </a:r>
            <a:r>
              <a:rPr lang="en-US" sz="2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23,224</a:t>
            </a:r>
            <a:endParaRPr lang="en-US" sz="22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1.8 	Documentation cost (1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%)		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= 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233</a:t>
            </a:r>
            <a:endParaRPr lang="en-US" sz="2200" kern="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Total cost (1.1-1.8) 			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= 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23,457</a:t>
            </a:r>
            <a:endParaRPr lang="en-US" sz="2200" kern="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1.9 Buying house commission (5%) 		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= 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1173</a:t>
            </a:r>
            <a:endParaRPr lang="en-US" sz="2200" kern="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Total cost (1.1-1.9) 			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	= 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24,630</a:t>
            </a:r>
            <a:endParaRPr lang="en-US" sz="2200" kern="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200" b="1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1.10 Transportation to </a:t>
            </a:r>
            <a:r>
              <a:rPr lang="en-US" sz="2200" kern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Ctg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(FOB-</a:t>
            </a:r>
            <a:r>
              <a:rPr lang="en-US" sz="2200" kern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Ctg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 port 	= $ 400 </a:t>
            </a: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	Total Cost – FOB </a:t>
            </a:r>
            <a:r>
              <a:rPr lang="en-US" sz="2200" kern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Ctg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(1.1-1.10)		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	= </a:t>
            </a:r>
            <a:r>
              <a:rPr lang="en-US" sz="2200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200" kern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25,030</a:t>
            </a:r>
            <a:endParaRPr lang="en-US" sz="2200" kern="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259520" y="2651760"/>
              <a:ext cx="3337920" cy="3010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0160" y="2642400"/>
                <a:ext cx="3356640" cy="3029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93"/>
    </mc:Choice>
    <mc:Fallback xmlns="">
      <p:transition spd="slow" advTm="9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317" y="235027"/>
            <a:ext cx="8596668" cy="800559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Costing of a knit order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476298" y="1431275"/>
            <a:ext cx="8229600" cy="1524000"/>
          </a:xfrm>
        </p:spPr>
        <p:txBody>
          <a:bodyPr rtlCol="0">
            <a:normAutofit/>
          </a:bodyPr>
          <a:lstStyle/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Total Direct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ost: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$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25,030</a:t>
            </a:r>
            <a:endParaRPr lang="en-US" sz="20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Indirect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Cost (15%) : $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25,030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0.15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%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$ 3755</a:t>
            </a:r>
          </a:p>
          <a:p>
            <a:pPr marL="0" indent="0">
              <a:buNone/>
              <a:defRPr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Cost of production (COP)=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$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25,030+$ 3755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= $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28,785</a:t>
            </a:r>
            <a:endParaRPr lang="en-US" sz="2000" b="1" dirty="0" smtClean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  <a:p>
            <a:pPr lvl="8">
              <a:defRPr/>
            </a:pP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9219"/>
              </p:ext>
            </p:extLst>
          </p:nvPr>
        </p:nvGraphicFramePr>
        <p:xfrm>
          <a:off x="1887557" y="3085641"/>
          <a:ext cx="7038975" cy="2914652"/>
        </p:xfrm>
        <a:graphic>
          <a:graphicData uri="http://schemas.openxmlformats.org/drawingml/2006/table">
            <a:tbl>
              <a:tblPr/>
              <a:tblGrid>
                <a:gridCol w="3505200"/>
                <a:gridCol w="3533775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Profit  : 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Quoted Price/dozen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AA33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$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28785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$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3.17*12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2CD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(10%)  +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$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2879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$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38.04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E8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$ 31,664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2CD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Unit price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E8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$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31,664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/10000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2CD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$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3.17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E8"/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0"/>
    </mc:Choice>
    <mc:Fallback xmlns="">
      <p:transition spd="slow" advTm="9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Home Work: CM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Running cost of a garment factory is BDT 55,00,000 per month and the number of machine of that factory is 85. To produce of that garment a line is allocated consisting 5 machine that produces 110 pieces garments per hour. Find out the cost of making (CM) of per dozen garment of  that order in US $ considering conversion rate $ 1=BDT 84.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86"/>
    </mc:Choice>
    <mc:Fallback xmlns="">
      <p:transition spd="slow" advTm="4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38130"/>
          </a:xfrm>
        </p:spPr>
        <p:txBody>
          <a:bodyPr/>
          <a:lstStyle/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66" y="1036869"/>
            <a:ext cx="8984458" cy="5044442"/>
          </a:xfrm>
        </p:spPr>
        <p:txBody>
          <a:bodyPr>
            <a:normAutofit fontScale="92500" lnSpcReduction="20000"/>
          </a:bodyPr>
          <a:lstStyle/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Total monthly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factory cost: BDT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55,00,000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Total 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numbers of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machine: 85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Per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machine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cost/month :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55,00,000/85=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BDT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64,706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Per Machine cost/hour: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64706/208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 BDT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311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Numbers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of machine per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line=15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Production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of that line per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hour=110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Total machine cost of that line: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15*311=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BDT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4665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So, Per piece production cost: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4665/110= BDT 42.41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Per dozen production cost=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42.41*12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509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So, CM in DU $ = $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509/84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  $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6.06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2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Costing: </a:t>
            </a:r>
            <a:r>
              <a:rPr lang="en-US" sz="4000" dirty="0"/>
              <a:t>w</a:t>
            </a:r>
            <a:r>
              <a:rPr lang="en-US" sz="4000" dirty="0" smtClean="0"/>
              <a:t>oven garment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219200"/>
            <a:ext cx="8077200" cy="5410200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dirty="0" smtClean="0"/>
              <a:t>Fabric Cost / </a:t>
            </a:r>
            <a:r>
              <a:rPr lang="en-US" dirty="0" err="1" smtClean="0"/>
              <a:t>dz</a:t>
            </a:r>
            <a:r>
              <a:rPr lang="en-US" dirty="0" smtClean="0"/>
              <a:t> 	= $ 2.00x22	= $ 44</a:t>
            </a:r>
          </a:p>
          <a:p>
            <a:pPr algn="l">
              <a:defRPr/>
            </a:pPr>
            <a:r>
              <a:rPr lang="en-US" dirty="0" smtClean="0"/>
              <a:t>Accessories /</a:t>
            </a:r>
            <a:r>
              <a:rPr lang="en-US" dirty="0" err="1" smtClean="0"/>
              <a:t>dz</a:t>
            </a:r>
            <a:r>
              <a:rPr lang="en-US" dirty="0" smtClean="0"/>
              <a:t>	= $ 8.00</a:t>
            </a:r>
          </a:p>
          <a:p>
            <a:pPr algn="l">
              <a:defRPr/>
            </a:pPr>
            <a:r>
              <a:rPr lang="en-US" dirty="0" smtClean="0"/>
              <a:t>Wash/</a:t>
            </a:r>
            <a:r>
              <a:rPr lang="en-US" dirty="0" err="1" smtClean="0"/>
              <a:t>dz</a:t>
            </a:r>
            <a:r>
              <a:rPr lang="en-US" dirty="0" smtClean="0"/>
              <a:t>			= $ 5.00</a:t>
            </a:r>
          </a:p>
          <a:p>
            <a:pPr algn="l">
              <a:defRPr/>
            </a:pPr>
            <a:r>
              <a:rPr lang="en-US" dirty="0" smtClean="0"/>
              <a:t>CM/</a:t>
            </a:r>
            <a:r>
              <a:rPr lang="en-US" dirty="0" err="1" smtClean="0"/>
              <a:t>dz</a:t>
            </a:r>
            <a:r>
              <a:rPr lang="en-US" dirty="0" smtClean="0"/>
              <a:t>			= $ 20.00</a:t>
            </a:r>
          </a:p>
          <a:p>
            <a:pPr algn="l">
              <a:defRPr/>
            </a:pPr>
            <a:r>
              <a:rPr lang="en-US" dirty="0" smtClean="0"/>
              <a:t>Bank Charge (BC)	= $ 1.00</a:t>
            </a:r>
          </a:p>
          <a:p>
            <a:pPr algn="l">
              <a:defRPr/>
            </a:pPr>
            <a:r>
              <a:rPr lang="en-US" dirty="0" smtClean="0"/>
              <a:t>……………………………………………………</a:t>
            </a:r>
          </a:p>
          <a:p>
            <a:pPr algn="l">
              <a:defRPr/>
            </a:pPr>
            <a:r>
              <a:rPr lang="en-US" dirty="0" smtClean="0"/>
              <a:t> Quoted price /</a:t>
            </a:r>
            <a:r>
              <a:rPr lang="en-US" dirty="0" err="1" smtClean="0"/>
              <a:t>dz</a:t>
            </a:r>
            <a:r>
              <a:rPr lang="en-US" dirty="0" smtClean="0"/>
              <a:t>	= $ 78</a:t>
            </a:r>
          </a:p>
          <a:p>
            <a:pPr algn="l">
              <a:defRPr/>
            </a:pPr>
            <a:r>
              <a:rPr lang="en-US" dirty="0" smtClean="0"/>
              <a:t>Quoted price/pc	= $ 6.5</a:t>
            </a:r>
          </a:p>
          <a:p>
            <a:pPr algn="l"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6"/>
    </mc:Choice>
    <mc:Fallback xmlns="">
      <p:transition spd="slow" advTm="7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0"/>
            <a:ext cx="8229600" cy="8318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/>
              <a:t>Costing: Indirect </a:t>
            </a:r>
            <a:r>
              <a:rPr lang="en-US" sz="3200" dirty="0"/>
              <a:t>Cost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95400"/>
            <a:ext cx="7772400" cy="5562600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170000"/>
              </a:lnSpc>
              <a:defRPr/>
            </a:pPr>
            <a:r>
              <a:rPr lang="en-US" sz="3000" b="1" dirty="0"/>
              <a:t>Indirect Cost:</a:t>
            </a:r>
            <a:r>
              <a:rPr lang="en-US" sz="2600" dirty="0"/>
              <a:t> </a:t>
            </a:r>
            <a:r>
              <a:rPr lang="en-US" sz="2000" b="1" dirty="0"/>
              <a:t>Indirect costs</a:t>
            </a:r>
            <a:r>
              <a:rPr lang="en-US" sz="2000" dirty="0"/>
              <a:t> are the costs that are not directly accountable to a cost of </a:t>
            </a:r>
            <a:r>
              <a:rPr lang="en-US" sz="2000" dirty="0" smtClean="0"/>
              <a:t>a product. </a:t>
            </a:r>
            <a:r>
              <a:rPr lang="en-US" sz="2000" dirty="0"/>
              <a:t>These are those costs which are not directly related to production.  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en-US" sz="2200" b="1" dirty="0"/>
              <a:t>Example: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Utilities </a:t>
            </a:r>
            <a:r>
              <a:rPr lang="en-US" sz="1800" dirty="0" smtClean="0"/>
              <a:t> 			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Rent </a:t>
            </a:r>
            <a:endParaRPr lang="en-US" sz="1800" dirty="0"/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Audit and legal </a:t>
            </a:r>
            <a:r>
              <a:rPr lang="en-US" sz="1800" dirty="0" smtClean="0"/>
              <a:t>expenses</a:t>
            </a:r>
            <a:endParaRPr lang="en-US" sz="1800" dirty="0"/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Administrative staff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Equipment rental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Fuel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Maintenance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Generator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Security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Telephone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Business travel expenditure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25"/>
    </mc:Choice>
    <mc:Fallback xmlns="">
      <p:transition spd="slow" advTm="89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571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Cost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Breakdown of Garments</a:t>
            </a:r>
          </a:p>
        </p:txBody>
      </p:sp>
      <p:sp>
        <p:nvSpPr>
          <p:cNvPr id="921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232079-AFB3-41FD-8B07-531310B5CB79}" type="slidenum">
              <a:rPr lang="en-US" smtClean="0">
                <a:solidFill>
                  <a:schemeClr val="accent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smtClean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09900" y="5372101"/>
          <a:ext cx="6172200" cy="296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</a:tblGrid>
              <a:tr h="29686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Cost Break Down for RMG with respect to  FOB%</a:t>
                      </a:r>
                      <a:endParaRPr lang="en-US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187" marB="34187"/>
                </a:tc>
              </a:tr>
            </a:tbl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5010150" y="5715000"/>
            <a:ext cx="2514600" cy="274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“©Daffodil International University”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133600" y="1295401"/>
          <a:ext cx="822960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1620"/>
      </p:ext>
    </p:extLst>
  </p:cSld>
  <p:clrMapOvr>
    <a:masterClrMapping/>
  </p:clrMapOvr>
  <p:transition spd="slow" advTm="107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1" y="152400"/>
            <a:ext cx="6348413" cy="762000"/>
          </a:xfrm>
        </p:spPr>
        <p:txBody>
          <a:bodyPr/>
          <a:lstStyle/>
          <a:p>
            <a:pPr algn="ctr" eaLnBrk="1" hangingPunct="1"/>
            <a:r>
              <a:rPr lang="en-US" sz="3200"/>
              <a:t>Factors Affecting Costing</a:t>
            </a:r>
            <a:r>
              <a:rPr lang="en-US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833377" y="914400"/>
            <a:ext cx="8622175" cy="585293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/>
              <a:t>Yarn/ </a:t>
            </a:r>
            <a:r>
              <a:rPr lang="en-US" sz="2800" dirty="0" err="1"/>
              <a:t>Fibre</a:t>
            </a:r>
            <a:r>
              <a:rPr lang="en-US" sz="2800" dirty="0"/>
              <a:t> content</a:t>
            </a:r>
          </a:p>
          <a:p>
            <a:pPr eaLnBrk="1" hangingPunct="1"/>
            <a:r>
              <a:rPr lang="en-US" sz="2800" dirty="0"/>
              <a:t>Yarn count and type (carded or combed)</a:t>
            </a:r>
          </a:p>
          <a:p>
            <a:pPr eaLnBrk="1" hangingPunct="1"/>
            <a:r>
              <a:rPr lang="en-US" sz="2800" dirty="0"/>
              <a:t>Knitting pattern/ Fabric </a:t>
            </a:r>
            <a:r>
              <a:rPr lang="en-US" sz="2800" dirty="0" smtClean="0"/>
              <a:t>construction </a:t>
            </a:r>
            <a:endParaRPr lang="en-US" sz="2800" dirty="0"/>
          </a:p>
          <a:p>
            <a:pPr eaLnBrk="1" hangingPunct="1"/>
            <a:r>
              <a:rPr lang="en-US" sz="2800" dirty="0"/>
              <a:t>Finishing of fabric</a:t>
            </a:r>
          </a:p>
          <a:p>
            <a:pPr eaLnBrk="1" hangingPunct="1"/>
            <a:r>
              <a:rPr lang="en-US" sz="2800" dirty="0"/>
              <a:t>Type of dyes and chemicals to be used</a:t>
            </a:r>
          </a:p>
          <a:p>
            <a:pPr eaLnBrk="1" hangingPunct="1"/>
            <a:r>
              <a:rPr lang="en-US" sz="2800" dirty="0"/>
              <a:t>Tolerance in shade </a:t>
            </a:r>
            <a:r>
              <a:rPr lang="en-US" sz="2800" dirty="0" smtClean="0"/>
              <a:t>variation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Level of Acceptable Quality Level (AQL</a:t>
            </a:r>
            <a:r>
              <a:rPr lang="en-US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Inspection </a:t>
            </a:r>
            <a:r>
              <a:rPr lang="en-US" sz="2800" dirty="0" smtClean="0"/>
              <a:t>authority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Lab test requirement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Design of garments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Matching instruction in case of Yarn Dyed (Y/D) and printed fabrics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 eaLnBrk="1" hangingPunct="1"/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20"/>
    </mc:Choice>
    <mc:Fallback xmlns="">
      <p:transition spd="slow" advTm="43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228600"/>
            <a:ext cx="6348413" cy="609600"/>
          </a:xfrm>
        </p:spPr>
        <p:txBody>
          <a:bodyPr/>
          <a:lstStyle/>
          <a:p>
            <a:pPr algn="ctr" eaLnBrk="1" hangingPunct="1"/>
            <a:r>
              <a:rPr lang="en-US" sz="3200"/>
              <a:t>Factors Affecting Costing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091879" y="1105384"/>
            <a:ext cx="7565984" cy="531856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Cost of making (CM)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Details of accessories and their sources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Details of printing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Details of </a:t>
            </a:r>
            <a:r>
              <a:rPr lang="en-US" sz="2800" dirty="0" smtClean="0"/>
              <a:t>embroidery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Details of value adding work, if any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Production lead time</a:t>
            </a:r>
          </a:p>
          <a:p>
            <a:r>
              <a:rPr lang="en-US" sz="2800" dirty="0"/>
              <a:t>Quantity of garments</a:t>
            </a:r>
          </a:p>
          <a:p>
            <a:r>
              <a:rPr lang="en-US" sz="2800" dirty="0"/>
              <a:t>Number of color and size in the order</a:t>
            </a:r>
          </a:p>
          <a:p>
            <a:r>
              <a:rPr lang="en-US" sz="2800" dirty="0"/>
              <a:t>Size and color ratio</a:t>
            </a:r>
          </a:p>
          <a:p>
            <a:r>
              <a:rPr lang="en-US" sz="2800" dirty="0"/>
              <a:t>Tolerance in measurement</a:t>
            </a:r>
          </a:p>
          <a:p>
            <a:r>
              <a:rPr lang="en-US" sz="2800" dirty="0"/>
              <a:t>Any hidden losses/costs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39"/>
    </mc:Choice>
    <mc:Fallback xmlns="">
      <p:transition spd="slow" advTm="24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0" y="-60685"/>
            <a:ext cx="9753600" cy="813039"/>
          </a:xfrm>
        </p:spPr>
        <p:txBody>
          <a:bodyPr anchor="ctr"/>
          <a:lstStyle/>
          <a:p>
            <a:pPr algn="ctr" eaLnBrk="1" hangingPunct="1"/>
            <a:r>
              <a:rPr lang="en-US" sz="33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Costing of a knit order</a:t>
            </a:r>
            <a:endParaRPr lang="en-US" sz="33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6875" y="1156384"/>
            <a:ext cx="8253975" cy="511709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85000" lnSpcReduction="20000"/>
          </a:bodyPr>
          <a:lstStyle/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Lets, Order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Quantity: 10000 pieces, Consumption per dozen: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2.18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 marL="365125" indent="-282575">
              <a:lnSpc>
                <a:spcPct val="90000"/>
              </a:lnSpc>
              <a:buNone/>
              <a:defRPr/>
            </a:pP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1.1 Fabric costing</a:t>
            </a: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100% cotton, single jersey, 190 GSM, combed yarn.</a:t>
            </a: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Yarn price (22’s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)…………………………………………………………....$ 3.40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/ kg</a:t>
            </a: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Landed cost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………………………………………………………………...$ 0.08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/kg </a:t>
            </a: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Knitting charge……………………………………………………………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$ 0.25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/ kg</a:t>
            </a: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3.73/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Process loss in knitting is 2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%...............................................(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3.73X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%} = $ 0.08/ kg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Grey fabric cost                                         $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3.81/kg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Dyeing charge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…………………………………………………………..…$1.50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kg </a:t>
            </a:r>
          </a:p>
          <a:p>
            <a:pPr marL="82550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									  $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5.31/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kg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Process loss in dyeing 12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%……………………………...…(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5.31x12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%) = $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0.64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/kg</a:t>
            </a: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		   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		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Finished fabric cost		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$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5.95/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kg</a:t>
            </a: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Per dozen fabric cost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5.95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2.18) = </a:t>
            </a:r>
            <a:r>
              <a:rPr lang="en-US" sz="15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15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12.97 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Garments quantity 10,000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pieces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Overall fabric cost=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12.97</a:t>
            </a:r>
            <a:r>
              <a:rPr lang="en-US" sz="17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 10,000)/12</a:t>
            </a:r>
          </a:p>
          <a:p>
            <a:pPr marL="365125" indent="-282575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		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10,808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90000"/>
              </a:lnSpc>
              <a:buNone/>
              <a:defRPr/>
            </a:pP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10595" y="3662843"/>
            <a:ext cx="6293030" cy="11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10595" y="4433100"/>
            <a:ext cx="6293030" cy="2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10595" y="4768770"/>
            <a:ext cx="62930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00800"/>
            <a:ext cx="2266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 flipV="1">
            <a:off x="1010595" y="3145149"/>
            <a:ext cx="6293030" cy="2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385000" y="3124080"/>
              <a:ext cx="5037120" cy="3040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5640" y="3114720"/>
                <a:ext cx="5055840" cy="3059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1926"/>
      </p:ext>
    </p:extLst>
  </p:cSld>
  <p:clrMapOvr>
    <a:masterClrMapping/>
  </p:clrMapOvr>
  <p:transition advTm="201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906045"/>
              </p:ext>
            </p:extLst>
          </p:nvPr>
        </p:nvGraphicFramePr>
        <p:xfrm>
          <a:off x="977095" y="1116958"/>
          <a:ext cx="7877537" cy="477753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69734"/>
                <a:gridCol w="1206337"/>
                <a:gridCol w="1652616"/>
                <a:gridCol w="798653"/>
                <a:gridCol w="984679"/>
                <a:gridCol w="921839"/>
                <a:gridCol w="754232"/>
                <a:gridCol w="1089447"/>
              </a:tblGrid>
              <a:tr h="5340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SL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Name 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Qty</a:t>
                      </a:r>
                      <a:r>
                        <a:rPr lang="en-US" sz="1200" dirty="0"/>
                        <a:t>.(pcs)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Wastage 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Total </a:t>
                      </a:r>
                      <a:r>
                        <a:rPr lang="en-US" sz="1200" dirty="0"/>
                        <a:t>Qty. (pcs)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Unit </a:t>
                      </a:r>
                      <a:r>
                        <a:rPr lang="en-US" sz="1200" dirty="0"/>
                        <a:t>price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 New Roman"/>
                        <a:ea typeface="SimSu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Price/</a:t>
                      </a:r>
                      <a:r>
                        <a:rPr lang="en-US" sz="1200" dirty="0" err="1" smtClean="0">
                          <a:latin typeface="Times New Roman"/>
                          <a:ea typeface="SimSun"/>
                        </a:rPr>
                        <a:t>dz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Total </a:t>
                      </a:r>
                      <a:r>
                        <a:rPr lang="en-US" sz="1200" dirty="0"/>
                        <a:t>price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3059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A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Main label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10,000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3%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10,300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$0.017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$0.204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$175.1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3059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Size label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10,000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3%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10,300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$0.01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$0.12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$103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2811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Care label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10,000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3%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10,300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$0.017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$0.204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$175.1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4029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Sewing thread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80*1.12*10,000/4000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12%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224 cones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$</a:t>
                      </a:r>
                      <a:r>
                        <a:rPr lang="en-US" sz="1200" baseline="0" dirty="0" smtClean="0"/>
                        <a:t> 0.95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$0.255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$212.8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4272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Back board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10,000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2%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10,200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$0.05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$0.6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$510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3059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F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Poly bag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10,000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2%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10,200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$0.042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$0.504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$428.5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336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G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Carton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10,000/20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n</a:t>
                      </a:r>
                      <a:r>
                        <a:rPr lang="en-US" sz="1200" dirty="0" smtClean="0"/>
                        <a:t>o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500 carton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$1.50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$0.9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$750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416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H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Hang tag/ </a:t>
                      </a:r>
                      <a:endParaRPr lang="en-US" sz="1200" dirty="0" smtClean="0"/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Price </a:t>
                      </a:r>
                      <a:r>
                        <a:rPr lang="en-US" sz="1200" dirty="0"/>
                        <a:t>tag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10,000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2%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10,200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$0.02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$0.24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$204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4272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Tag pin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10,000/4500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n</a:t>
                      </a:r>
                      <a:r>
                        <a:rPr lang="en-US" sz="1200" dirty="0" smtClean="0"/>
                        <a:t>o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3 box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$1.13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$0.032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$3.39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2865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J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Gum tape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500/8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no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63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$0.35</a:t>
                      </a:r>
                      <a:endParaRPr lang="en-US" sz="120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$0.26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$22.05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4272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Snap button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10,000 * 7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2%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71,400 set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$ 0.04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</a:rPr>
                        <a:t>$3.36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$ 2856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305985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/>
                        <a:t>Total accessories cost 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$6.7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$ 5441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-81023" y="0"/>
            <a:ext cx="1013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Accessories costing</a:t>
            </a:r>
            <a:endParaRPr lang="en-US" sz="2800" i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2266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754200" y="15120"/>
              <a:ext cx="3086640" cy="5075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840" y="5760"/>
                <a:ext cx="3105360" cy="5094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16415"/>
      </p:ext>
    </p:extLst>
  </p:cSld>
  <p:clrMapOvr>
    <a:masterClrMapping/>
  </p:clrMapOvr>
  <p:transition advTm="201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53600" cy="609600"/>
          </a:xfrm>
        </p:spPr>
        <p:txBody>
          <a:bodyPr anchor="ctr"/>
          <a:lstStyle/>
          <a:p>
            <a:pPr algn="ctr" eaLnBrk="1" hangingPunct="1"/>
            <a:r>
              <a:rPr lang="en-US" sz="33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Costing: CM</a:t>
            </a:r>
            <a:endParaRPr lang="en-US" sz="33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11484" y="881203"/>
            <a:ext cx="7497763" cy="58610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85000" lnSpcReduction="20000"/>
          </a:bodyPr>
          <a:lstStyle/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1.3 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Cost of making/manufacturing (CM)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Let, Total Monthly factory cost: BDT 50,00000.00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Let, Total  numbers of machine:100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Per Machine cost/month : 50,00,000/100= BDT  50,000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Per Machine cost/hour: 50,000/208= BDT  240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Let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Numbers of machine per line=15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Let, Production of that line per hour=120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Total machine cost of that line: 15*240= BDT 3600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So, Per piece production cost: 3600/120= 30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Per dozen production cost=  30*12 = 360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	So, CM in DU $ = $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360/80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  $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4.50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So CM for 10000 pieces = (10000*4.5)/12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 $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3,750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endParaRPr lang="en-US" sz="2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endParaRPr lang="en-US" sz="2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endParaRPr 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2266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485720" y="921960"/>
              <a:ext cx="6980400" cy="5067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6360" y="912600"/>
                <a:ext cx="6999120" cy="5086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19536"/>
      </p:ext>
    </p:extLst>
  </p:cSld>
  <p:clrMapOvr>
    <a:masterClrMapping/>
  </p:clrMapOvr>
  <p:transition advTm="146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9766" cy="782198"/>
          </a:xfrm>
        </p:spPr>
        <p:txBody>
          <a:bodyPr/>
          <a:lstStyle/>
          <a:p>
            <a:pPr algn="ctr"/>
            <a:r>
              <a:rPr lang="en-US" dirty="0" smtClean="0"/>
              <a:t>Costing: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468" y="1058902"/>
            <a:ext cx="8841239" cy="5154611"/>
          </a:xfrm>
        </p:spPr>
        <p:txBody>
          <a:bodyPr>
            <a:normAutofit/>
          </a:bodyPr>
          <a:lstStyle/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1.4 		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Printing 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cost</a:t>
            </a: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All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over print cost $1.50/kg</a:t>
            </a: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Total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print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cost = 1.50*2.18*10,000/12</a:t>
            </a: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   =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$ 2,725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Sample making cost=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$ 100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82575">
              <a:lnSpc>
                <a:spcPct val="120000"/>
              </a:lnSpc>
              <a:buNone/>
              <a:defRPr/>
            </a:pP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   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1.6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Testing cost=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$ 100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639763" lvl="1" indent="-236538">
              <a:lnSpc>
                <a:spcPct val="120000"/>
              </a:lnSpc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1.7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Courier cost=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$ 300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884480" y="2171880"/>
              <a:ext cx="975600" cy="609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5120" y="2162520"/>
                <a:ext cx="994320" cy="628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97"/>
    </mc:Choice>
    <mc:Fallback xmlns="">
      <p:transition spd="slow" advTm="101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545</TotalTime>
  <Words>691</Words>
  <Application>Microsoft Office PowerPoint</Application>
  <PresentationFormat>Widescreen</PresentationFormat>
  <Paragraphs>251</Paragraphs>
  <Slides>14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SimSun</vt:lpstr>
      <vt:lpstr>Arial</vt:lpstr>
      <vt:lpstr>Arial Black</vt:lpstr>
      <vt:lpstr>Calibri</vt:lpstr>
      <vt:lpstr>Times New Roman</vt:lpstr>
      <vt:lpstr>Trebuchet MS</vt:lpstr>
      <vt:lpstr>Verdana</vt:lpstr>
      <vt:lpstr>Wingdings</vt:lpstr>
      <vt:lpstr>Wingdings 3</vt:lpstr>
      <vt:lpstr>Facet</vt:lpstr>
      <vt:lpstr>Costing of Garment:  Direct and indirect Cost</vt:lpstr>
      <vt:lpstr>Costing: Indirect Cost</vt:lpstr>
      <vt:lpstr>Typical Cost Breakdown of Garments</vt:lpstr>
      <vt:lpstr>Factors Affecting Costing </vt:lpstr>
      <vt:lpstr>Factors Affecting Costing</vt:lpstr>
      <vt:lpstr>Costing of a knit order</vt:lpstr>
      <vt:lpstr>PowerPoint Presentation</vt:lpstr>
      <vt:lpstr>Costing: CM</vt:lpstr>
      <vt:lpstr>Costing: Other</vt:lpstr>
      <vt:lpstr>Costing: Other</vt:lpstr>
      <vt:lpstr>Costing of a knit order</vt:lpstr>
      <vt:lpstr>Home Work: CM Calculation</vt:lpstr>
      <vt:lpstr>Solution</vt:lpstr>
      <vt:lpstr>Costing: woven garment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OIKKO</dc:creator>
  <cp:lastModifiedBy>User</cp:lastModifiedBy>
  <cp:revision>34</cp:revision>
  <dcterms:created xsi:type="dcterms:W3CDTF">2020-05-07T00:18:04Z</dcterms:created>
  <dcterms:modified xsi:type="dcterms:W3CDTF">2020-07-20T05:40:03Z</dcterms:modified>
</cp:coreProperties>
</file>