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565E6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565E6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565E6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9144000" cy="10337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381500" y="0"/>
            <a:ext cx="4762500" cy="5994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810" y="201929"/>
            <a:ext cx="9140190" cy="64897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47650"/>
            <a:ext cx="9144000" cy="5651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30859" y="1363980"/>
            <a:ext cx="8309609" cy="19024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9144000" cy="10337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381500" y="0"/>
            <a:ext cx="4762500" cy="59943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810" y="201929"/>
            <a:ext cx="9140190" cy="64897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47650"/>
            <a:ext cx="9144000" cy="56515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073150"/>
            <a:ext cx="8255000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565E6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69" y="1925320"/>
            <a:ext cx="8074660" cy="41008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73150"/>
            <a:ext cx="4189729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5" dirty="0"/>
              <a:t>Code</a:t>
            </a:r>
            <a:r>
              <a:rPr spc="70" dirty="0"/>
              <a:t> </a:t>
            </a:r>
            <a:r>
              <a:rPr spc="254" dirty="0"/>
              <a:t>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901190"/>
            <a:ext cx="5745480" cy="407542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2744470">
              <a:lnSpc>
                <a:spcPct val="100800"/>
              </a:lnSpc>
              <a:spcBef>
                <a:spcPts val="75"/>
              </a:spcBef>
            </a:pPr>
            <a:r>
              <a:rPr sz="2200" b="1" spc="40" dirty="0">
                <a:latin typeface="Times New Roman"/>
                <a:cs typeface="Times New Roman"/>
              </a:rPr>
              <a:t>/ </a:t>
            </a:r>
            <a:r>
              <a:rPr sz="2200" spc="35" dirty="0">
                <a:latin typeface="Times New Roman"/>
                <a:cs typeface="Times New Roman"/>
              </a:rPr>
              <a:t>Sample</a:t>
            </a:r>
            <a:r>
              <a:rPr sz="2200" spc="-40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drawing </a:t>
            </a:r>
            <a:r>
              <a:rPr sz="2200" spc="10" dirty="0">
                <a:latin typeface="Times New Roman"/>
                <a:cs typeface="Times New Roman"/>
              </a:rPr>
              <a:t>function  </a:t>
            </a:r>
            <a:r>
              <a:rPr sz="2200" spc="35" dirty="0">
                <a:latin typeface="Times New Roman"/>
                <a:cs typeface="Times New Roman"/>
              </a:rPr>
              <a:t>void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display_callback(){</a:t>
            </a:r>
            <a:endParaRPr sz="2200">
              <a:latin typeface="Times New Roman"/>
              <a:cs typeface="Times New Roman"/>
            </a:endParaRPr>
          </a:p>
          <a:p>
            <a:pPr marL="285115">
              <a:lnSpc>
                <a:spcPct val="100000"/>
              </a:lnSpc>
              <a:spcBef>
                <a:spcPts val="20"/>
              </a:spcBef>
            </a:pPr>
            <a:r>
              <a:rPr sz="2200" b="1" spc="60" dirty="0">
                <a:latin typeface="Times New Roman"/>
                <a:cs typeface="Times New Roman"/>
              </a:rPr>
              <a:t>.</a:t>
            </a:r>
            <a:r>
              <a:rPr sz="2200" b="1" spc="-150" dirty="0">
                <a:latin typeface="Times New Roman"/>
                <a:cs typeface="Times New Roman"/>
              </a:rPr>
              <a:t> </a:t>
            </a:r>
            <a:r>
              <a:rPr sz="2200" spc="6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285115">
              <a:lnSpc>
                <a:spcPct val="100000"/>
              </a:lnSpc>
              <a:spcBef>
                <a:spcPts val="20"/>
              </a:spcBef>
            </a:pPr>
            <a:r>
              <a:rPr sz="2200" spc="-5" dirty="0">
                <a:latin typeface="Times New Roman"/>
                <a:cs typeface="Times New Roman"/>
              </a:rPr>
              <a:t>glBegin(GL_QUADS);</a:t>
            </a:r>
            <a:endParaRPr sz="2200">
              <a:latin typeface="Times New Roman"/>
              <a:cs typeface="Times New Roman"/>
            </a:endParaRPr>
          </a:p>
          <a:p>
            <a:pPr marL="927100" marR="5080">
              <a:lnSpc>
                <a:spcPts val="2660"/>
              </a:lnSpc>
              <a:spcBef>
                <a:spcPts val="85"/>
              </a:spcBef>
            </a:pPr>
            <a:r>
              <a:rPr sz="2200" spc="-15" dirty="0">
                <a:latin typeface="Times New Roman"/>
                <a:cs typeface="Times New Roman"/>
              </a:rPr>
              <a:t>glColor3f(0.0,</a:t>
            </a:r>
            <a:r>
              <a:rPr sz="2200" spc="-14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0.0,</a:t>
            </a:r>
            <a:r>
              <a:rPr sz="2200" spc="-140" dirty="0">
                <a:latin typeface="Times New Roman"/>
                <a:cs typeface="Times New Roman"/>
              </a:rPr>
              <a:t> </a:t>
            </a:r>
            <a:r>
              <a:rPr sz="2200" spc="-55" dirty="0">
                <a:latin typeface="Times New Roman"/>
                <a:cs typeface="Times New Roman"/>
              </a:rPr>
              <a:t>1.0);</a:t>
            </a:r>
            <a:r>
              <a:rPr sz="2200" spc="-140" dirty="0">
                <a:latin typeface="Times New Roman"/>
                <a:cs typeface="Times New Roman"/>
              </a:rPr>
              <a:t> </a:t>
            </a:r>
            <a:r>
              <a:rPr sz="2200" spc="15" dirty="0">
                <a:latin typeface="Times New Roman"/>
                <a:cs typeface="Times New Roman"/>
              </a:rPr>
              <a:t>//sets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45" dirty="0">
                <a:latin typeface="Times New Roman"/>
                <a:cs typeface="Times New Roman"/>
              </a:rPr>
              <a:t>color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80" dirty="0">
                <a:latin typeface="Times New Roman"/>
                <a:cs typeface="Times New Roman"/>
              </a:rPr>
              <a:t>to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85" dirty="0">
                <a:latin typeface="Times New Roman"/>
                <a:cs typeface="Times New Roman"/>
              </a:rPr>
              <a:t>blue  </a:t>
            </a:r>
            <a:r>
              <a:rPr sz="2200" spc="-5" dirty="0">
                <a:latin typeface="Times New Roman"/>
                <a:cs typeface="Times New Roman"/>
              </a:rPr>
              <a:t>glVertex2f(0.0,</a:t>
            </a:r>
            <a:r>
              <a:rPr sz="2200" spc="-10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0.0);</a:t>
            </a:r>
            <a:endParaRPr sz="2200">
              <a:latin typeface="Times New Roman"/>
              <a:cs typeface="Times New Roman"/>
            </a:endParaRPr>
          </a:p>
          <a:p>
            <a:pPr marL="927100">
              <a:lnSpc>
                <a:spcPts val="2570"/>
              </a:lnSpc>
            </a:pPr>
            <a:r>
              <a:rPr sz="2200" spc="-5" dirty="0">
                <a:latin typeface="Times New Roman"/>
                <a:cs typeface="Times New Roman"/>
              </a:rPr>
              <a:t>glVertex2f(0.0,</a:t>
            </a:r>
            <a:r>
              <a:rPr sz="2200" spc="-16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1.0);</a:t>
            </a:r>
            <a:endParaRPr sz="22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20"/>
              </a:spcBef>
            </a:pPr>
            <a:r>
              <a:rPr sz="2200" spc="-5" dirty="0">
                <a:latin typeface="Times New Roman"/>
                <a:cs typeface="Times New Roman"/>
              </a:rPr>
              <a:t>glVertex2f(1.0,</a:t>
            </a:r>
            <a:r>
              <a:rPr sz="2200" spc="-16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1.0);</a:t>
            </a:r>
            <a:endParaRPr sz="2200">
              <a:latin typeface="Times New Roman"/>
              <a:cs typeface="Times New Roman"/>
            </a:endParaRPr>
          </a:p>
          <a:p>
            <a:pPr marL="285115" marR="2524125" indent="641350">
              <a:lnSpc>
                <a:spcPts val="2660"/>
              </a:lnSpc>
              <a:spcBef>
                <a:spcPts val="90"/>
              </a:spcBef>
            </a:pPr>
            <a:r>
              <a:rPr sz="2200" spc="-5" dirty="0">
                <a:latin typeface="Times New Roman"/>
                <a:cs typeface="Times New Roman"/>
              </a:rPr>
              <a:t>glVertex2f(1.0,</a:t>
            </a:r>
            <a:r>
              <a:rPr sz="2200" spc="-15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0.0);  </a:t>
            </a:r>
            <a:r>
              <a:rPr sz="2200" spc="-5" dirty="0">
                <a:latin typeface="Times New Roman"/>
                <a:cs typeface="Times New Roman"/>
              </a:rPr>
              <a:t>glEnd();</a:t>
            </a:r>
            <a:endParaRPr sz="2200">
              <a:latin typeface="Times New Roman"/>
              <a:cs typeface="Times New Roman"/>
            </a:endParaRPr>
          </a:p>
          <a:p>
            <a:pPr marL="285115">
              <a:lnSpc>
                <a:spcPts val="2570"/>
              </a:lnSpc>
            </a:pPr>
            <a:r>
              <a:rPr sz="2200" b="1" spc="60" dirty="0">
                <a:latin typeface="Times New Roman"/>
                <a:cs typeface="Times New Roman"/>
              </a:rPr>
              <a:t>.</a:t>
            </a:r>
            <a:r>
              <a:rPr sz="2200" b="1" spc="-150" dirty="0">
                <a:latin typeface="Times New Roman"/>
                <a:cs typeface="Times New Roman"/>
              </a:rPr>
              <a:t> </a:t>
            </a:r>
            <a:r>
              <a:rPr sz="2200" spc="6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200" spc="-325" dirty="0">
                <a:latin typeface="Times New Roman"/>
                <a:cs typeface="Times New Roman"/>
              </a:rPr>
              <a:t>}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73150"/>
            <a:ext cx="535559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0" dirty="0"/>
              <a:t>Types </a:t>
            </a:r>
            <a:r>
              <a:rPr spc="120" dirty="0"/>
              <a:t>of</a:t>
            </a:r>
            <a:r>
              <a:rPr spc="80" dirty="0"/>
              <a:t> </a:t>
            </a:r>
            <a:r>
              <a:rPr spc="175" dirty="0"/>
              <a:t>Primitives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907540"/>
            <a:ext cx="16529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5115" algn="l"/>
              </a:tabLst>
            </a:pPr>
            <a:r>
              <a:rPr sz="2850" spc="-750" baseline="5847" dirty="0">
                <a:solidFill>
                  <a:srgbClr val="B22B15"/>
                </a:solidFill>
                <a:latin typeface="Arial"/>
                <a:cs typeface="Arial"/>
              </a:rPr>
              <a:t>	</a:t>
            </a:r>
            <a:r>
              <a:rPr sz="2000" spc="-5" dirty="0">
                <a:latin typeface="Times New Roman"/>
                <a:cs typeface="Times New Roman"/>
              </a:rPr>
              <a:t>GL_POINTS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8369" y="2218689"/>
            <a:ext cx="13906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415" dirty="0">
                <a:solidFill>
                  <a:srgbClr val="FD8536"/>
                </a:solidFill>
                <a:latin typeface="Arial"/>
                <a:cs typeface="Arial"/>
              </a:rPr>
              <a:t>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74750" y="2213609"/>
            <a:ext cx="528447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60240" algn="l"/>
              </a:tabLst>
            </a:pPr>
            <a:r>
              <a:rPr sz="1900" spc="-15" dirty="0">
                <a:latin typeface="Times New Roman"/>
                <a:cs typeface="Times New Roman"/>
              </a:rPr>
              <a:t>Simply</a:t>
            </a:r>
            <a:r>
              <a:rPr sz="1900" spc="-75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Times New Roman"/>
                <a:cs typeface="Times New Roman"/>
              </a:rPr>
              <a:t>draws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50" dirty="0">
                <a:latin typeface="Times New Roman"/>
                <a:cs typeface="Times New Roman"/>
              </a:rPr>
              <a:t>the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5" dirty="0">
                <a:latin typeface="Times New Roman"/>
                <a:cs typeface="Times New Roman"/>
              </a:rPr>
              <a:t>points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55" dirty="0">
                <a:latin typeface="Times New Roman"/>
                <a:cs typeface="Times New Roman"/>
              </a:rPr>
              <a:t>in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50" dirty="0">
                <a:latin typeface="Times New Roman"/>
                <a:cs typeface="Times New Roman"/>
              </a:rPr>
              <a:t>the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order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Times New Roman"/>
                <a:cs typeface="Times New Roman"/>
              </a:rPr>
              <a:t>you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15" dirty="0">
                <a:latin typeface="Times New Roman"/>
                <a:cs typeface="Times New Roman"/>
              </a:rPr>
              <a:t>pa</a:t>
            </a:r>
            <a:r>
              <a:rPr sz="1900" b="1" spc="15" dirty="0">
                <a:latin typeface="Times New Roman"/>
                <a:cs typeface="Times New Roman"/>
              </a:rPr>
              <a:t>s	</a:t>
            </a:r>
            <a:r>
              <a:rPr sz="1900" spc="45" dirty="0">
                <a:latin typeface="Times New Roman"/>
                <a:cs typeface="Times New Roman"/>
              </a:rPr>
              <a:t>them</a:t>
            </a:r>
            <a:r>
              <a:rPr sz="1900" spc="-135" dirty="0">
                <a:latin typeface="Times New Roman"/>
                <a:cs typeface="Times New Roman"/>
              </a:rPr>
              <a:t> </a:t>
            </a:r>
            <a:r>
              <a:rPr sz="1900" spc="5" dirty="0">
                <a:latin typeface="Times New Roman"/>
                <a:cs typeface="Times New Roman"/>
              </a:rPr>
              <a:t>in.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2505709"/>
            <a:ext cx="14827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5115" algn="l"/>
              </a:tabLst>
            </a:pPr>
            <a:r>
              <a:rPr sz="2850" spc="-750" baseline="5847" dirty="0">
                <a:solidFill>
                  <a:srgbClr val="B22B15"/>
                </a:solidFill>
                <a:latin typeface="Arial"/>
                <a:cs typeface="Arial"/>
              </a:rPr>
              <a:t>	</a:t>
            </a:r>
            <a:r>
              <a:rPr sz="2000" dirty="0">
                <a:latin typeface="Times New Roman"/>
                <a:cs typeface="Times New Roman"/>
              </a:rPr>
              <a:t>G</a:t>
            </a:r>
            <a:r>
              <a:rPr sz="2000" spc="5" dirty="0">
                <a:latin typeface="Times New Roman"/>
                <a:cs typeface="Times New Roman"/>
              </a:rPr>
              <a:t>L</a:t>
            </a:r>
            <a:r>
              <a:rPr sz="2000" spc="-140" dirty="0">
                <a:latin typeface="Times New Roman"/>
                <a:cs typeface="Times New Roman"/>
              </a:rPr>
              <a:t>_</a:t>
            </a:r>
            <a:r>
              <a:rPr sz="2000" spc="5" dirty="0">
                <a:latin typeface="Times New Roman"/>
                <a:cs typeface="Times New Roman"/>
              </a:rPr>
              <a:t>L</a:t>
            </a:r>
            <a:r>
              <a:rPr sz="2000" spc="-30" dirty="0">
                <a:latin typeface="Times New Roman"/>
                <a:cs typeface="Times New Roman"/>
              </a:rPr>
              <a:t>I</a:t>
            </a:r>
            <a:r>
              <a:rPr sz="2000" spc="-140" dirty="0">
                <a:latin typeface="Times New Roman"/>
                <a:cs typeface="Times New Roman"/>
              </a:rPr>
              <a:t>N</a:t>
            </a:r>
            <a:r>
              <a:rPr sz="2000" spc="45" dirty="0">
                <a:latin typeface="Times New Roman"/>
                <a:cs typeface="Times New Roman"/>
              </a:rPr>
              <a:t>E</a:t>
            </a:r>
            <a:r>
              <a:rPr sz="2000" spc="220" dirty="0">
                <a:latin typeface="Times New Roman"/>
                <a:cs typeface="Times New Roman"/>
              </a:rPr>
              <a:t>S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8369" y="2816859"/>
            <a:ext cx="13906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415" dirty="0">
                <a:solidFill>
                  <a:srgbClr val="FD8536"/>
                </a:solidFill>
                <a:latin typeface="Arial"/>
                <a:cs typeface="Arial"/>
              </a:rPr>
              <a:t>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74750" y="2813050"/>
            <a:ext cx="515429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5" dirty="0">
                <a:latin typeface="Times New Roman"/>
                <a:cs typeface="Times New Roman"/>
              </a:rPr>
              <a:t>Takes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5" dirty="0">
                <a:latin typeface="Times New Roman"/>
                <a:cs typeface="Times New Roman"/>
              </a:rPr>
              <a:t>pairs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of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30" dirty="0">
                <a:latin typeface="Times New Roman"/>
                <a:cs typeface="Times New Roman"/>
              </a:rPr>
              <a:t>vertices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75" dirty="0">
                <a:latin typeface="Times New Roman"/>
                <a:cs typeface="Times New Roman"/>
              </a:rPr>
              <a:t>and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draws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lines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20" dirty="0">
                <a:latin typeface="Times New Roman"/>
                <a:cs typeface="Times New Roman"/>
              </a:rPr>
              <a:t>between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60" dirty="0">
                <a:latin typeface="Times New Roman"/>
                <a:cs typeface="Times New Roman"/>
              </a:rPr>
              <a:t>them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4669" y="3105150"/>
            <a:ext cx="21602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5115" algn="l"/>
              </a:tabLst>
            </a:pPr>
            <a:r>
              <a:rPr sz="2850" spc="-750" baseline="5847" dirty="0">
                <a:solidFill>
                  <a:srgbClr val="B22B15"/>
                </a:solidFill>
                <a:latin typeface="Arial"/>
                <a:cs typeface="Arial"/>
              </a:rPr>
              <a:t>	</a:t>
            </a:r>
            <a:r>
              <a:rPr sz="2000" spc="-5" dirty="0">
                <a:latin typeface="Times New Roman"/>
                <a:cs typeface="Times New Roman"/>
              </a:rPr>
              <a:t>GL_LINE_STRIP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28369" y="3416300"/>
            <a:ext cx="13906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415" dirty="0">
                <a:solidFill>
                  <a:srgbClr val="FD8536"/>
                </a:solidFill>
                <a:latin typeface="Arial"/>
                <a:cs typeface="Arial"/>
              </a:rPr>
              <a:t>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74750" y="3411220"/>
            <a:ext cx="7366634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5" dirty="0">
                <a:latin typeface="Times New Roman"/>
                <a:cs typeface="Times New Roman"/>
              </a:rPr>
              <a:t>Takes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any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65" dirty="0">
                <a:latin typeface="Times New Roman"/>
                <a:cs typeface="Times New Roman"/>
              </a:rPr>
              <a:t>number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of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-30" dirty="0">
                <a:latin typeface="Times New Roman"/>
                <a:cs typeface="Times New Roman"/>
              </a:rPr>
              <a:t>vertices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75" dirty="0">
                <a:latin typeface="Times New Roman"/>
                <a:cs typeface="Times New Roman"/>
              </a:rPr>
              <a:t>and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draws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70" dirty="0">
                <a:latin typeface="Times New Roman"/>
                <a:cs typeface="Times New Roman"/>
              </a:rPr>
              <a:t>a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series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of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connected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10" dirty="0">
                <a:latin typeface="Times New Roman"/>
                <a:cs typeface="Times New Roman"/>
              </a:rPr>
              <a:t>line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5" dirty="0">
                <a:latin typeface="Times New Roman"/>
                <a:cs typeface="Times New Roman"/>
              </a:rPr>
              <a:t>segments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4669" y="3703320"/>
            <a:ext cx="21336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5115" algn="l"/>
              </a:tabLst>
            </a:pPr>
            <a:r>
              <a:rPr sz="2850" spc="-750" baseline="5847" dirty="0">
                <a:solidFill>
                  <a:srgbClr val="B22B15"/>
                </a:solidFill>
                <a:latin typeface="Arial"/>
                <a:cs typeface="Arial"/>
              </a:rPr>
              <a:t>	</a:t>
            </a:r>
            <a:r>
              <a:rPr sz="2000" spc="-5" dirty="0">
                <a:latin typeface="Times New Roman"/>
                <a:cs typeface="Times New Roman"/>
              </a:rPr>
              <a:t>GL_LINE_LOOP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28369" y="4014470"/>
            <a:ext cx="13906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415" dirty="0">
                <a:solidFill>
                  <a:srgbClr val="FD8536"/>
                </a:solidFill>
                <a:latin typeface="Arial"/>
                <a:cs typeface="Arial"/>
              </a:rPr>
              <a:t>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74750" y="4010659"/>
            <a:ext cx="737108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60" dirty="0">
                <a:latin typeface="Times New Roman"/>
                <a:cs typeface="Times New Roman"/>
              </a:rPr>
              <a:t>Same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15" dirty="0">
                <a:latin typeface="Times New Roman"/>
                <a:cs typeface="Times New Roman"/>
              </a:rPr>
              <a:t>as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-30" dirty="0">
                <a:latin typeface="Times New Roman"/>
                <a:cs typeface="Times New Roman"/>
              </a:rPr>
              <a:t>GL_LINE_STRIP,</a:t>
            </a:r>
            <a:r>
              <a:rPr sz="1900" spc="-15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except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40" dirty="0">
                <a:latin typeface="Times New Roman"/>
                <a:cs typeface="Times New Roman"/>
              </a:rPr>
              <a:t>that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15" dirty="0">
                <a:latin typeface="Times New Roman"/>
                <a:cs typeface="Times New Roman"/>
              </a:rPr>
              <a:t>it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20" dirty="0">
                <a:latin typeface="Times New Roman"/>
                <a:cs typeface="Times New Roman"/>
              </a:rPr>
              <a:t>connects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65" dirty="0">
                <a:latin typeface="Times New Roman"/>
                <a:cs typeface="Times New Roman"/>
              </a:rPr>
              <a:t>the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114" dirty="0">
                <a:latin typeface="Times New Roman"/>
                <a:cs typeface="Times New Roman"/>
              </a:rPr>
              <a:t>frst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75" dirty="0">
                <a:latin typeface="Times New Roman"/>
                <a:cs typeface="Times New Roman"/>
              </a:rPr>
              <a:t>and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Times New Roman"/>
                <a:cs typeface="Times New Roman"/>
              </a:rPr>
              <a:t>last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-35" dirty="0">
                <a:latin typeface="Times New Roman"/>
                <a:cs typeface="Times New Roman"/>
              </a:rPr>
              <a:t>vertices.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71600" y="4842509"/>
            <a:ext cx="5943600" cy="13296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73150"/>
            <a:ext cx="535559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0" dirty="0"/>
              <a:t>Types </a:t>
            </a:r>
            <a:r>
              <a:rPr spc="120" dirty="0"/>
              <a:t>of</a:t>
            </a:r>
            <a:r>
              <a:rPr spc="80" dirty="0"/>
              <a:t> </a:t>
            </a:r>
            <a:r>
              <a:rPr spc="175" dirty="0"/>
              <a:t>Primitives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907540"/>
            <a:ext cx="21736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5115" algn="l"/>
              </a:tabLst>
            </a:pPr>
            <a:r>
              <a:rPr sz="2850" spc="-750" baseline="5847" dirty="0">
                <a:solidFill>
                  <a:srgbClr val="B22B15"/>
                </a:solidFill>
                <a:latin typeface="Arial"/>
                <a:cs typeface="Arial"/>
              </a:rPr>
              <a:t>	</a:t>
            </a:r>
            <a:r>
              <a:rPr sz="2000" spc="-5" dirty="0">
                <a:latin typeface="Times New Roman"/>
                <a:cs typeface="Times New Roman"/>
              </a:rPr>
              <a:t>GL_TRIANGLES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8369" y="2218689"/>
            <a:ext cx="13906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415" dirty="0">
                <a:solidFill>
                  <a:srgbClr val="FD8536"/>
                </a:solidFill>
                <a:latin typeface="Arial"/>
                <a:cs typeface="Arial"/>
              </a:rPr>
              <a:t>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74750" y="2213609"/>
            <a:ext cx="590169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5" dirty="0">
                <a:latin typeface="Times New Roman"/>
                <a:cs typeface="Times New Roman"/>
              </a:rPr>
              <a:t>Takes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-30" dirty="0">
                <a:latin typeface="Times New Roman"/>
                <a:cs typeface="Times New Roman"/>
              </a:rPr>
              <a:t>vertices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65" dirty="0">
                <a:latin typeface="Times New Roman"/>
                <a:cs typeface="Times New Roman"/>
              </a:rPr>
              <a:t>in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triples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75" dirty="0">
                <a:latin typeface="Times New Roman"/>
                <a:cs typeface="Times New Roman"/>
              </a:rPr>
              <a:t>and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5" dirty="0">
                <a:latin typeface="Times New Roman"/>
                <a:cs typeface="Times New Roman"/>
              </a:rPr>
              <a:t>draws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60" dirty="0">
                <a:latin typeface="Times New Roman"/>
                <a:cs typeface="Times New Roman"/>
              </a:rPr>
              <a:t>them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10" dirty="0">
                <a:latin typeface="Times New Roman"/>
                <a:cs typeface="Times New Roman"/>
              </a:rPr>
              <a:t>as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60" dirty="0">
                <a:latin typeface="Times New Roman"/>
                <a:cs typeface="Times New Roman"/>
              </a:rPr>
              <a:t>them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10" dirty="0">
                <a:latin typeface="Times New Roman"/>
                <a:cs typeface="Times New Roman"/>
              </a:rPr>
              <a:t>as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25" dirty="0">
                <a:latin typeface="Times New Roman"/>
                <a:cs typeface="Times New Roman"/>
              </a:rPr>
              <a:t>triangles.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2505709"/>
            <a:ext cx="16402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5115" algn="l"/>
              </a:tabLst>
            </a:pPr>
            <a:r>
              <a:rPr sz="2850" spc="-750" baseline="5847" dirty="0">
                <a:solidFill>
                  <a:srgbClr val="B22B15"/>
                </a:solidFill>
                <a:latin typeface="Arial"/>
                <a:cs typeface="Arial"/>
              </a:rPr>
              <a:t>	</a:t>
            </a:r>
            <a:r>
              <a:rPr sz="2000" spc="-5" dirty="0">
                <a:latin typeface="Times New Roman"/>
                <a:cs typeface="Times New Roman"/>
              </a:rPr>
              <a:t>GL_QUADS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8369" y="2816859"/>
            <a:ext cx="13906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415" dirty="0">
                <a:solidFill>
                  <a:srgbClr val="FD8536"/>
                </a:solidFill>
                <a:latin typeface="Arial"/>
                <a:cs typeface="Arial"/>
              </a:rPr>
              <a:t>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74750" y="2813050"/>
            <a:ext cx="667575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5" dirty="0">
                <a:latin typeface="Times New Roman"/>
                <a:cs typeface="Times New Roman"/>
              </a:rPr>
              <a:t>Takes </a:t>
            </a:r>
            <a:r>
              <a:rPr sz="1900" spc="-30" dirty="0">
                <a:latin typeface="Times New Roman"/>
                <a:cs typeface="Times New Roman"/>
              </a:rPr>
              <a:t>vertices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65" dirty="0">
                <a:latin typeface="Times New Roman"/>
                <a:cs typeface="Times New Roman"/>
              </a:rPr>
              <a:t>in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quadruples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75" dirty="0">
                <a:latin typeface="Times New Roman"/>
                <a:cs typeface="Times New Roman"/>
              </a:rPr>
              <a:t>and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spc="5" dirty="0">
                <a:latin typeface="Times New Roman"/>
                <a:cs typeface="Times New Roman"/>
              </a:rPr>
              <a:t>draws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60" dirty="0">
                <a:latin typeface="Times New Roman"/>
                <a:cs typeface="Times New Roman"/>
              </a:rPr>
              <a:t>them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10" dirty="0">
                <a:latin typeface="Times New Roman"/>
                <a:cs typeface="Times New Roman"/>
              </a:rPr>
              <a:t>as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-25" dirty="0">
                <a:latin typeface="Times New Roman"/>
                <a:cs typeface="Times New Roman"/>
              </a:rPr>
              <a:t>four-sided-polygons.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4669" y="3105150"/>
            <a:ext cx="19526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5115" algn="l"/>
              </a:tabLst>
            </a:pPr>
            <a:r>
              <a:rPr sz="2850" spc="-750" baseline="5847" dirty="0">
                <a:solidFill>
                  <a:srgbClr val="B22B15"/>
                </a:solidFill>
                <a:latin typeface="Arial"/>
                <a:cs typeface="Arial"/>
              </a:rPr>
              <a:t>	</a:t>
            </a:r>
            <a:r>
              <a:rPr sz="2000" spc="-25" dirty="0">
                <a:latin typeface="Times New Roman"/>
                <a:cs typeface="Times New Roman"/>
              </a:rPr>
              <a:t>GL_POLYGON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28369" y="3416300"/>
            <a:ext cx="13906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415" dirty="0">
                <a:solidFill>
                  <a:srgbClr val="FD8536"/>
                </a:solidFill>
                <a:latin typeface="Arial"/>
                <a:cs typeface="Arial"/>
              </a:rPr>
              <a:t>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28369" y="3939540"/>
            <a:ext cx="13906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415" dirty="0">
                <a:solidFill>
                  <a:srgbClr val="FD8536"/>
                </a:solidFill>
                <a:latin typeface="Arial"/>
                <a:cs typeface="Arial"/>
              </a:rPr>
              <a:t>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74750" y="3411220"/>
            <a:ext cx="7411720" cy="106934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806450">
              <a:lnSpc>
                <a:spcPts val="1830"/>
              </a:lnSpc>
              <a:spcBef>
                <a:spcPts val="535"/>
              </a:spcBef>
            </a:pPr>
            <a:r>
              <a:rPr sz="1900" spc="-55" dirty="0">
                <a:latin typeface="Times New Roman"/>
                <a:cs typeface="Times New Roman"/>
              </a:rPr>
              <a:t>Takes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any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65" dirty="0">
                <a:latin typeface="Times New Roman"/>
                <a:cs typeface="Times New Roman"/>
              </a:rPr>
              <a:t>number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of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-30" dirty="0">
                <a:latin typeface="Times New Roman"/>
                <a:cs typeface="Times New Roman"/>
              </a:rPr>
              <a:t>vertices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75" dirty="0">
                <a:latin typeface="Times New Roman"/>
                <a:cs typeface="Times New Roman"/>
              </a:rPr>
              <a:t>and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draws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60" dirty="0">
                <a:latin typeface="Times New Roman"/>
                <a:cs typeface="Times New Roman"/>
              </a:rPr>
              <a:t>the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20" dirty="0">
                <a:latin typeface="Times New Roman"/>
                <a:cs typeface="Times New Roman"/>
              </a:rPr>
              <a:t>boundary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of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60" dirty="0">
                <a:latin typeface="Times New Roman"/>
                <a:cs typeface="Times New Roman"/>
              </a:rPr>
              <a:t>the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-35" dirty="0">
                <a:latin typeface="Times New Roman"/>
                <a:cs typeface="Times New Roman"/>
              </a:rPr>
              <a:t>convex  </a:t>
            </a:r>
            <a:r>
              <a:rPr sz="1900" spc="-5" dirty="0">
                <a:latin typeface="Times New Roman"/>
                <a:cs typeface="Times New Roman"/>
              </a:rPr>
              <a:t>polygon </a:t>
            </a:r>
            <a:r>
              <a:rPr sz="1900" spc="10" dirty="0">
                <a:latin typeface="Times New Roman"/>
                <a:cs typeface="Times New Roman"/>
              </a:rPr>
              <a:t>they</a:t>
            </a:r>
            <a:r>
              <a:rPr sz="1900" spc="-120" dirty="0">
                <a:latin typeface="Times New Roman"/>
                <a:cs typeface="Times New Roman"/>
              </a:rPr>
              <a:t> </a:t>
            </a:r>
            <a:r>
              <a:rPr sz="1900" spc="5" dirty="0">
                <a:latin typeface="Times New Roman"/>
                <a:cs typeface="Times New Roman"/>
              </a:rPr>
              <a:t>form.</a:t>
            </a:r>
            <a:endParaRPr sz="1900">
              <a:latin typeface="Times New Roman"/>
              <a:cs typeface="Times New Roman"/>
            </a:endParaRPr>
          </a:p>
          <a:p>
            <a:pPr marL="12700" marR="5080">
              <a:lnSpc>
                <a:spcPct val="79800"/>
              </a:lnSpc>
              <a:spcBef>
                <a:spcPts val="484"/>
              </a:spcBef>
            </a:pPr>
            <a:r>
              <a:rPr sz="1900" spc="-25" dirty="0">
                <a:latin typeface="Times New Roman"/>
                <a:cs typeface="Times New Roman"/>
              </a:rPr>
              <a:t>Note: </a:t>
            </a:r>
            <a:r>
              <a:rPr sz="1900" spc="65" dirty="0">
                <a:latin typeface="Times New Roman"/>
                <a:cs typeface="Times New Roman"/>
              </a:rPr>
              <a:t>Order </a:t>
            </a:r>
            <a:r>
              <a:rPr sz="1900" spc="-5" dirty="0">
                <a:latin typeface="Times New Roman"/>
                <a:cs typeface="Times New Roman"/>
              </a:rPr>
              <a:t>of </a:t>
            </a:r>
            <a:r>
              <a:rPr sz="1900" spc="-25" dirty="0">
                <a:latin typeface="Times New Roman"/>
                <a:cs typeface="Times New Roman"/>
              </a:rPr>
              <a:t>vertices </a:t>
            </a:r>
            <a:r>
              <a:rPr sz="1900" spc="60" dirty="0">
                <a:latin typeface="Times New Roman"/>
                <a:cs typeface="Times New Roman"/>
              </a:rPr>
              <a:t>here </a:t>
            </a:r>
            <a:r>
              <a:rPr sz="1900" spc="-5" dirty="0">
                <a:latin typeface="Times New Roman"/>
                <a:cs typeface="Times New Roman"/>
              </a:rPr>
              <a:t>is </a:t>
            </a:r>
            <a:r>
              <a:rPr sz="1900" spc="20" dirty="0">
                <a:latin typeface="Times New Roman"/>
                <a:cs typeface="Times New Roman"/>
              </a:rPr>
              <a:t>important. </a:t>
            </a:r>
            <a:r>
              <a:rPr sz="1900" spc="-20" dirty="0">
                <a:latin typeface="Times New Roman"/>
                <a:cs typeface="Times New Roman"/>
              </a:rPr>
              <a:t>A</a:t>
            </a:r>
            <a:r>
              <a:rPr sz="1900" b="1" spc="-20" dirty="0">
                <a:latin typeface="Times New Roman"/>
                <a:cs typeface="Times New Roman"/>
              </a:rPr>
              <a:t>l </a:t>
            </a:r>
            <a:r>
              <a:rPr sz="1900" spc="-10" dirty="0">
                <a:latin typeface="Times New Roman"/>
                <a:cs typeface="Times New Roman"/>
              </a:rPr>
              <a:t>polygons </a:t>
            </a:r>
            <a:r>
              <a:rPr sz="1900" spc="45" dirty="0">
                <a:latin typeface="Times New Roman"/>
                <a:cs typeface="Times New Roman"/>
              </a:rPr>
              <a:t>must </a:t>
            </a:r>
            <a:r>
              <a:rPr sz="1900" spc="85" dirty="0">
                <a:latin typeface="Times New Roman"/>
                <a:cs typeface="Times New Roman"/>
              </a:rPr>
              <a:t>be</a:t>
            </a:r>
            <a:r>
              <a:rPr sz="1900" spc="-225" dirty="0">
                <a:latin typeface="Times New Roman"/>
                <a:cs typeface="Times New Roman"/>
              </a:rPr>
              <a:t> </a:t>
            </a:r>
            <a:r>
              <a:rPr sz="1900" spc="-25" dirty="0">
                <a:latin typeface="Times New Roman"/>
                <a:cs typeface="Times New Roman"/>
              </a:rPr>
              <a:t>convex </a:t>
            </a:r>
            <a:r>
              <a:rPr sz="1900" spc="80" dirty="0">
                <a:latin typeface="Times New Roman"/>
                <a:cs typeface="Times New Roman"/>
              </a:rPr>
              <a:t>and  </a:t>
            </a:r>
            <a:r>
              <a:rPr sz="1900" spc="20" dirty="0">
                <a:latin typeface="Times New Roman"/>
                <a:cs typeface="Times New Roman"/>
              </a:rPr>
              <a:t>their </a:t>
            </a:r>
            <a:r>
              <a:rPr sz="1900" dirty="0">
                <a:latin typeface="Times New Roman"/>
                <a:cs typeface="Times New Roman"/>
              </a:rPr>
              <a:t>edges </a:t>
            </a:r>
            <a:r>
              <a:rPr sz="1900" spc="20" dirty="0">
                <a:latin typeface="Times New Roman"/>
                <a:cs typeface="Times New Roman"/>
              </a:rPr>
              <a:t>cannot</a:t>
            </a:r>
            <a:r>
              <a:rPr sz="1900" spc="-229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Times New Roman"/>
                <a:cs typeface="Times New Roman"/>
              </a:rPr>
              <a:t>intersect.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19200" y="4648200"/>
            <a:ext cx="6737350" cy="15062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73150"/>
            <a:ext cx="535559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0" dirty="0"/>
              <a:t>Types </a:t>
            </a:r>
            <a:r>
              <a:rPr spc="120" dirty="0"/>
              <a:t>of</a:t>
            </a:r>
            <a:r>
              <a:rPr spc="80" dirty="0"/>
              <a:t> </a:t>
            </a:r>
            <a:r>
              <a:rPr spc="175" dirty="0"/>
              <a:t>Primitives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907540"/>
            <a:ext cx="28536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5115" algn="l"/>
              </a:tabLst>
            </a:pPr>
            <a:r>
              <a:rPr sz="2850" spc="-750" baseline="5847" dirty="0">
                <a:solidFill>
                  <a:srgbClr val="B22B15"/>
                </a:solidFill>
                <a:latin typeface="Arial"/>
                <a:cs typeface="Arial"/>
              </a:rPr>
              <a:t>	</a:t>
            </a:r>
            <a:r>
              <a:rPr sz="2000" spc="-5" dirty="0">
                <a:latin typeface="Times New Roman"/>
                <a:cs typeface="Times New Roman"/>
              </a:rPr>
              <a:t>GL_TRIANGLE_STRIP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4750" y="2213609"/>
            <a:ext cx="577596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0" dirty="0">
                <a:latin typeface="Times New Roman"/>
                <a:cs typeface="Times New Roman"/>
              </a:rPr>
              <a:t>Takes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5" dirty="0">
                <a:latin typeface="Times New Roman"/>
                <a:cs typeface="Times New Roman"/>
              </a:rPr>
              <a:t>any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70" dirty="0">
                <a:latin typeface="Times New Roman"/>
                <a:cs typeface="Times New Roman"/>
              </a:rPr>
              <a:t>number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of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25" dirty="0">
                <a:latin typeface="Times New Roman"/>
                <a:cs typeface="Times New Roman"/>
              </a:rPr>
              <a:t>vertices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75" dirty="0">
                <a:latin typeface="Times New Roman"/>
                <a:cs typeface="Times New Roman"/>
              </a:rPr>
              <a:t>and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5" dirty="0">
                <a:latin typeface="Times New Roman"/>
                <a:cs typeface="Times New Roman"/>
              </a:rPr>
              <a:t>draws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70" dirty="0">
                <a:latin typeface="Times New Roman"/>
                <a:cs typeface="Times New Roman"/>
              </a:rPr>
              <a:t>a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15" dirty="0">
                <a:latin typeface="Times New Roman"/>
                <a:cs typeface="Times New Roman"/>
              </a:rPr>
              <a:t>strip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of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20" dirty="0">
                <a:latin typeface="Times New Roman"/>
                <a:cs typeface="Times New Roman"/>
              </a:rPr>
              <a:t>triangles.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8369" y="2171953"/>
            <a:ext cx="139065" cy="60960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1600" spc="-415" dirty="0">
                <a:solidFill>
                  <a:srgbClr val="FD8536"/>
                </a:solidFill>
                <a:latin typeface="Arial"/>
                <a:cs typeface="Arial"/>
              </a:rPr>
              <a:t>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600" spc="-415" dirty="0">
                <a:solidFill>
                  <a:srgbClr val="FD8536"/>
                </a:solidFill>
                <a:latin typeface="Arial"/>
                <a:cs typeface="Arial"/>
              </a:rPr>
              <a:t>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74750" y="2505709"/>
            <a:ext cx="631698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40" dirty="0">
                <a:latin typeface="Times New Roman"/>
                <a:cs typeface="Times New Roman"/>
              </a:rPr>
              <a:t>Here:</a:t>
            </a:r>
            <a:r>
              <a:rPr sz="1900" spc="-135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p0,</a:t>
            </a:r>
            <a:r>
              <a:rPr sz="1900" spc="-130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p1,</a:t>
            </a:r>
            <a:r>
              <a:rPr sz="1900" spc="-135" dirty="0">
                <a:latin typeface="Times New Roman"/>
                <a:cs typeface="Times New Roman"/>
              </a:rPr>
              <a:t> </a:t>
            </a:r>
            <a:r>
              <a:rPr sz="1900" spc="60" dirty="0">
                <a:latin typeface="Times New Roman"/>
                <a:cs typeface="Times New Roman"/>
              </a:rPr>
              <a:t>p2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followed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15" dirty="0">
                <a:latin typeface="Times New Roman"/>
                <a:cs typeface="Times New Roman"/>
              </a:rPr>
              <a:t>by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p2,</a:t>
            </a:r>
            <a:r>
              <a:rPr sz="1900" spc="-130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p1,</a:t>
            </a:r>
            <a:r>
              <a:rPr sz="1900" spc="-135" dirty="0">
                <a:latin typeface="Times New Roman"/>
                <a:cs typeface="Times New Roman"/>
              </a:rPr>
              <a:t> </a:t>
            </a:r>
            <a:r>
              <a:rPr sz="1900" spc="60" dirty="0">
                <a:latin typeface="Times New Roman"/>
                <a:cs typeface="Times New Roman"/>
              </a:rPr>
              <a:t>p3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followed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15" dirty="0">
                <a:latin typeface="Times New Roman"/>
                <a:cs typeface="Times New Roman"/>
              </a:rPr>
              <a:t>by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p2,</a:t>
            </a:r>
            <a:r>
              <a:rPr sz="1900" spc="-130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p3,</a:t>
            </a:r>
            <a:r>
              <a:rPr sz="1900" spc="-135" dirty="0">
                <a:latin typeface="Times New Roman"/>
                <a:cs typeface="Times New Roman"/>
              </a:rPr>
              <a:t> </a:t>
            </a:r>
            <a:r>
              <a:rPr sz="1900" spc="10" dirty="0">
                <a:latin typeface="Times New Roman"/>
                <a:cs typeface="Times New Roman"/>
              </a:rPr>
              <a:t>p4…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669" y="2797809"/>
            <a:ext cx="23190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5115" algn="l"/>
              </a:tabLst>
            </a:pPr>
            <a:r>
              <a:rPr sz="2850" spc="-750" baseline="5847" dirty="0">
                <a:solidFill>
                  <a:srgbClr val="B22B15"/>
                </a:solidFill>
                <a:latin typeface="Arial"/>
                <a:cs typeface="Arial"/>
              </a:rPr>
              <a:t>	</a:t>
            </a:r>
            <a:r>
              <a:rPr sz="2000" spc="20" dirty="0">
                <a:latin typeface="Times New Roman"/>
                <a:cs typeface="Times New Roman"/>
              </a:rPr>
              <a:t>G</a:t>
            </a:r>
            <a:r>
              <a:rPr sz="2000" spc="25" dirty="0">
                <a:latin typeface="Times New Roman"/>
                <a:cs typeface="Times New Roman"/>
              </a:rPr>
              <a:t>L</a:t>
            </a:r>
            <a:r>
              <a:rPr sz="2000" spc="-120" dirty="0">
                <a:latin typeface="Times New Roman"/>
                <a:cs typeface="Times New Roman"/>
              </a:rPr>
              <a:t>_</a:t>
            </a:r>
            <a:r>
              <a:rPr sz="2000" spc="90" dirty="0">
                <a:latin typeface="Times New Roman"/>
                <a:cs typeface="Times New Roman"/>
              </a:rPr>
              <a:t>Q</a:t>
            </a:r>
            <a:r>
              <a:rPr sz="2000" spc="-160" dirty="0">
                <a:latin typeface="Times New Roman"/>
                <a:cs typeface="Times New Roman"/>
              </a:rPr>
              <a:t>U</a:t>
            </a:r>
            <a:r>
              <a:rPr sz="2000" spc="-90" dirty="0">
                <a:latin typeface="Times New Roman"/>
                <a:cs typeface="Times New Roman"/>
              </a:rPr>
              <a:t>A</a:t>
            </a:r>
            <a:r>
              <a:rPr sz="2000" spc="65" dirty="0">
                <a:latin typeface="Times New Roman"/>
                <a:cs typeface="Times New Roman"/>
              </a:rPr>
              <a:t>D</a:t>
            </a:r>
            <a:r>
              <a:rPr sz="2000" spc="-120" dirty="0">
                <a:latin typeface="Times New Roman"/>
                <a:cs typeface="Times New Roman"/>
              </a:rPr>
              <a:t>_</a:t>
            </a:r>
            <a:r>
              <a:rPr sz="2000" spc="95" dirty="0">
                <a:latin typeface="Times New Roman"/>
                <a:cs typeface="Times New Roman"/>
              </a:rPr>
              <a:t>S</a:t>
            </a:r>
            <a:r>
              <a:rPr sz="2000" spc="25" dirty="0">
                <a:latin typeface="Times New Roman"/>
                <a:cs typeface="Times New Roman"/>
              </a:rPr>
              <a:t>T</a:t>
            </a:r>
            <a:r>
              <a:rPr sz="2000" spc="-15" dirty="0">
                <a:latin typeface="Times New Roman"/>
                <a:cs typeface="Times New Roman"/>
              </a:rPr>
              <a:t>R</a:t>
            </a:r>
            <a:r>
              <a:rPr sz="2000" spc="-20" dirty="0">
                <a:latin typeface="Times New Roman"/>
                <a:cs typeface="Times New Roman"/>
              </a:rPr>
              <a:t>I</a:t>
            </a:r>
            <a:r>
              <a:rPr sz="2000" spc="180" dirty="0">
                <a:latin typeface="Times New Roman"/>
                <a:cs typeface="Times New Roman"/>
              </a:rPr>
              <a:t>P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74750" y="3103879"/>
            <a:ext cx="556704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5" dirty="0">
                <a:latin typeface="Times New Roman"/>
                <a:cs typeface="Times New Roman"/>
              </a:rPr>
              <a:t>Takes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any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65" dirty="0">
                <a:latin typeface="Times New Roman"/>
                <a:cs typeface="Times New Roman"/>
              </a:rPr>
              <a:t>number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of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-30" dirty="0">
                <a:latin typeface="Times New Roman"/>
                <a:cs typeface="Times New Roman"/>
              </a:rPr>
              <a:t>vertices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75" dirty="0">
                <a:latin typeface="Times New Roman"/>
                <a:cs typeface="Times New Roman"/>
              </a:rPr>
              <a:t>and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draws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70" dirty="0">
                <a:latin typeface="Times New Roman"/>
                <a:cs typeface="Times New Roman"/>
              </a:rPr>
              <a:t>a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10" dirty="0">
                <a:latin typeface="Times New Roman"/>
                <a:cs typeface="Times New Roman"/>
              </a:rPr>
              <a:t>strip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of</a:t>
            </a:r>
            <a:r>
              <a:rPr sz="1900" spc="-75" dirty="0">
                <a:latin typeface="Times New Roman"/>
                <a:cs typeface="Times New Roman"/>
              </a:rPr>
              <a:t> </a:t>
            </a:r>
            <a:r>
              <a:rPr sz="1900" spc="35" dirty="0">
                <a:latin typeface="Times New Roman"/>
                <a:cs typeface="Times New Roman"/>
              </a:rPr>
              <a:t>quads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50" dirty="0">
                <a:latin typeface="Times New Roman"/>
                <a:cs typeface="Times New Roman"/>
              </a:rPr>
              <a:t>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8369" y="3062223"/>
            <a:ext cx="139065" cy="60960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1600" spc="-415" dirty="0">
                <a:solidFill>
                  <a:srgbClr val="FD8536"/>
                </a:solidFill>
                <a:latin typeface="Arial"/>
                <a:cs typeface="Arial"/>
              </a:rPr>
              <a:t>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600" spc="-415" dirty="0">
                <a:solidFill>
                  <a:srgbClr val="FD8536"/>
                </a:solidFill>
                <a:latin typeface="Arial"/>
                <a:cs typeface="Arial"/>
              </a:rPr>
              <a:t>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74750" y="3395979"/>
            <a:ext cx="483997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35" dirty="0">
                <a:latin typeface="Times New Roman"/>
                <a:cs typeface="Times New Roman"/>
              </a:rPr>
              <a:t>Here:</a:t>
            </a:r>
            <a:r>
              <a:rPr sz="1900" spc="-145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p0,</a:t>
            </a:r>
            <a:r>
              <a:rPr sz="1900" spc="-145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p1,</a:t>
            </a:r>
            <a:r>
              <a:rPr sz="1900" spc="-140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p3,</a:t>
            </a:r>
            <a:r>
              <a:rPr sz="1900" spc="-145" dirty="0">
                <a:latin typeface="Times New Roman"/>
                <a:cs typeface="Times New Roman"/>
              </a:rPr>
              <a:t> </a:t>
            </a:r>
            <a:r>
              <a:rPr sz="1900" spc="60" dirty="0">
                <a:latin typeface="Times New Roman"/>
                <a:cs typeface="Times New Roman"/>
              </a:rPr>
              <a:t>p2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followed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spc="10" dirty="0">
                <a:latin typeface="Times New Roman"/>
                <a:cs typeface="Times New Roman"/>
              </a:rPr>
              <a:t>by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p2,</a:t>
            </a:r>
            <a:r>
              <a:rPr sz="1900" spc="-140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p3,</a:t>
            </a:r>
            <a:r>
              <a:rPr sz="1900" spc="-145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p5,</a:t>
            </a:r>
            <a:r>
              <a:rPr sz="1900" spc="-140" dirty="0">
                <a:latin typeface="Times New Roman"/>
                <a:cs typeface="Times New Roman"/>
              </a:rPr>
              <a:t> </a:t>
            </a:r>
            <a:r>
              <a:rPr sz="1900" spc="60" dirty="0">
                <a:latin typeface="Times New Roman"/>
                <a:cs typeface="Times New Roman"/>
              </a:rPr>
              <a:t>p4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…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4669" y="3688079"/>
            <a:ext cx="264985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5115" algn="l"/>
              </a:tabLst>
            </a:pPr>
            <a:r>
              <a:rPr sz="2850" spc="-750" baseline="5847" dirty="0">
                <a:solidFill>
                  <a:srgbClr val="B22B15"/>
                </a:solidFill>
                <a:latin typeface="Arial"/>
                <a:cs typeface="Arial"/>
              </a:rPr>
              <a:t>	</a:t>
            </a:r>
            <a:r>
              <a:rPr sz="2000" spc="-15" dirty="0">
                <a:latin typeface="Times New Roman"/>
                <a:cs typeface="Times New Roman"/>
              </a:rPr>
              <a:t>GL_TRIANGLE_FAN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28369" y="3999229"/>
            <a:ext cx="13906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415" dirty="0">
                <a:solidFill>
                  <a:srgbClr val="FD8536"/>
                </a:solidFill>
                <a:latin typeface="Arial"/>
                <a:cs typeface="Arial"/>
              </a:rPr>
              <a:t>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28369" y="4522470"/>
            <a:ext cx="13906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415" dirty="0">
                <a:solidFill>
                  <a:srgbClr val="FD8536"/>
                </a:solidFill>
                <a:latin typeface="Arial"/>
                <a:cs typeface="Arial"/>
              </a:rPr>
              <a:t>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74750" y="3994150"/>
            <a:ext cx="7177405" cy="83820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1830"/>
              </a:lnSpc>
              <a:spcBef>
                <a:spcPts val="535"/>
              </a:spcBef>
            </a:pPr>
            <a:r>
              <a:rPr sz="1900" spc="-50" dirty="0">
                <a:latin typeface="Times New Roman"/>
                <a:cs typeface="Times New Roman"/>
              </a:rPr>
              <a:t>Takes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5" dirty="0">
                <a:latin typeface="Times New Roman"/>
                <a:cs typeface="Times New Roman"/>
              </a:rPr>
              <a:t>any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70" dirty="0">
                <a:latin typeface="Times New Roman"/>
                <a:cs typeface="Times New Roman"/>
              </a:rPr>
              <a:t>number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of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25" dirty="0">
                <a:latin typeface="Times New Roman"/>
                <a:cs typeface="Times New Roman"/>
              </a:rPr>
              <a:t>vertices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75" dirty="0">
                <a:latin typeface="Times New Roman"/>
                <a:cs typeface="Times New Roman"/>
              </a:rPr>
              <a:t>and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5" dirty="0">
                <a:latin typeface="Times New Roman"/>
                <a:cs typeface="Times New Roman"/>
              </a:rPr>
              <a:t>draws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70" dirty="0">
                <a:latin typeface="Times New Roman"/>
                <a:cs typeface="Times New Roman"/>
              </a:rPr>
              <a:t>a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circular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20" dirty="0">
                <a:latin typeface="Times New Roman"/>
                <a:cs typeface="Times New Roman"/>
              </a:rPr>
              <a:t>fan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of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triangles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starting  </a:t>
            </a:r>
            <a:r>
              <a:rPr sz="1900" spc="25" dirty="0">
                <a:latin typeface="Times New Roman"/>
                <a:cs typeface="Times New Roman"/>
              </a:rPr>
              <a:t>from </a:t>
            </a:r>
            <a:r>
              <a:rPr sz="1900" spc="70" dirty="0">
                <a:latin typeface="Times New Roman"/>
                <a:cs typeface="Times New Roman"/>
              </a:rPr>
              <a:t>the </a:t>
            </a:r>
            <a:r>
              <a:rPr sz="1900" spc="125" dirty="0">
                <a:latin typeface="Times New Roman"/>
                <a:cs typeface="Times New Roman"/>
              </a:rPr>
              <a:t>frst</a:t>
            </a:r>
            <a:r>
              <a:rPr sz="1900" spc="-250" dirty="0">
                <a:latin typeface="Times New Roman"/>
                <a:cs typeface="Times New Roman"/>
              </a:rPr>
              <a:t> </a:t>
            </a:r>
            <a:r>
              <a:rPr sz="1900" spc="-35" dirty="0">
                <a:latin typeface="Times New Roman"/>
                <a:cs typeface="Times New Roman"/>
              </a:rPr>
              <a:t>vertex.</a:t>
            </a: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900" spc="35" dirty="0">
                <a:latin typeface="Times New Roman"/>
                <a:cs typeface="Times New Roman"/>
              </a:rPr>
              <a:t>Would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spc="10" dirty="0">
                <a:latin typeface="Times New Roman"/>
                <a:cs typeface="Times New Roman"/>
              </a:rPr>
              <a:t>draw:</a:t>
            </a:r>
            <a:r>
              <a:rPr sz="1900" spc="-140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p0,</a:t>
            </a:r>
            <a:r>
              <a:rPr sz="1900" spc="-145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p1,</a:t>
            </a:r>
            <a:r>
              <a:rPr sz="1900" spc="-140" dirty="0">
                <a:latin typeface="Times New Roman"/>
                <a:cs typeface="Times New Roman"/>
              </a:rPr>
              <a:t> </a:t>
            </a:r>
            <a:r>
              <a:rPr sz="1900" spc="60" dirty="0">
                <a:latin typeface="Times New Roman"/>
                <a:cs typeface="Times New Roman"/>
              </a:rPr>
              <a:t>p2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Times New Roman"/>
                <a:cs typeface="Times New Roman"/>
              </a:rPr>
              <a:t>followed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spc="10" dirty="0">
                <a:latin typeface="Times New Roman"/>
                <a:cs typeface="Times New Roman"/>
              </a:rPr>
              <a:t>by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p0,</a:t>
            </a:r>
            <a:r>
              <a:rPr sz="1900" spc="-140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p2,</a:t>
            </a:r>
            <a:r>
              <a:rPr sz="1900" spc="-145" dirty="0">
                <a:latin typeface="Times New Roman"/>
                <a:cs typeface="Times New Roman"/>
              </a:rPr>
              <a:t> </a:t>
            </a:r>
            <a:r>
              <a:rPr sz="1900" spc="60" dirty="0">
                <a:latin typeface="Times New Roman"/>
                <a:cs typeface="Times New Roman"/>
              </a:rPr>
              <a:t>p3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spc="-15" dirty="0">
                <a:latin typeface="Times New Roman"/>
                <a:cs typeface="Times New Roman"/>
              </a:rPr>
              <a:t>followed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spc="10" dirty="0">
                <a:latin typeface="Times New Roman"/>
                <a:cs typeface="Times New Roman"/>
              </a:rPr>
              <a:t>by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p0,</a:t>
            </a:r>
            <a:r>
              <a:rPr sz="1900" spc="-140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p3,</a:t>
            </a:r>
            <a:r>
              <a:rPr sz="1900" spc="-145" dirty="0">
                <a:latin typeface="Times New Roman"/>
                <a:cs typeface="Times New Roman"/>
              </a:rPr>
              <a:t> </a:t>
            </a:r>
            <a:r>
              <a:rPr sz="1900" spc="60" dirty="0">
                <a:latin typeface="Times New Roman"/>
                <a:cs typeface="Times New Roman"/>
              </a:rPr>
              <a:t>p4</a:t>
            </a:r>
            <a:r>
              <a:rPr sz="1900" spc="-3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…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066800" y="5181600"/>
            <a:ext cx="7150100" cy="121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73150"/>
            <a:ext cx="359156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5" dirty="0"/>
              <a:t>Display</a:t>
            </a:r>
            <a:r>
              <a:rPr spc="-5" dirty="0"/>
              <a:t> </a:t>
            </a:r>
            <a:r>
              <a:rPr spc="145" dirty="0"/>
              <a:t>Lists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968500"/>
            <a:ext cx="8075931" cy="2962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0" marR="5080" indent="-273050">
              <a:lnSpc>
                <a:spcPct val="100000"/>
              </a:lnSpc>
              <a:spcBef>
                <a:spcPts val="10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</a:tabLst>
            </a:pPr>
            <a:r>
              <a:rPr sz="2600" spc="135" dirty="0">
                <a:latin typeface="Times New Roman"/>
                <a:cs typeface="Times New Roman"/>
              </a:rPr>
              <a:t>One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35" dirty="0">
                <a:latin typeface="Times New Roman"/>
                <a:cs typeface="Times New Roman"/>
              </a:rPr>
              <a:t>thing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60" dirty="0">
                <a:latin typeface="Times New Roman"/>
                <a:cs typeface="Times New Roman"/>
              </a:rPr>
              <a:t>to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60" dirty="0">
                <a:latin typeface="Times New Roman"/>
                <a:cs typeface="Times New Roman"/>
              </a:rPr>
              <a:t>note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40" dirty="0">
                <a:latin typeface="Times New Roman"/>
                <a:cs typeface="Times New Roman"/>
              </a:rPr>
              <a:t>about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drawing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primitives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is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45" dirty="0">
                <a:latin typeface="Times New Roman"/>
                <a:cs typeface="Times New Roman"/>
              </a:rPr>
              <a:t>that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we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180" dirty="0">
                <a:latin typeface="Times New Roman"/>
                <a:cs typeface="Times New Roman"/>
              </a:rPr>
              <a:t>wi</a:t>
            </a:r>
            <a:r>
              <a:rPr sz="2600" b="1" spc="-180" dirty="0">
                <a:latin typeface="Times New Roman"/>
                <a:cs typeface="Times New Roman"/>
              </a:rPr>
              <a:t>l</a:t>
            </a:r>
            <a:r>
              <a:rPr lang="en-US" sz="2600" b="1" spc="-180" dirty="0">
                <a:latin typeface="Times New Roman"/>
                <a:cs typeface="Times New Roman"/>
              </a:rPr>
              <a:t>l</a:t>
            </a:r>
            <a:r>
              <a:rPr sz="2600" b="1" spc="-18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often </a:t>
            </a:r>
            <a:r>
              <a:rPr sz="2600" spc="10" dirty="0">
                <a:latin typeface="Times New Roman"/>
                <a:cs typeface="Times New Roman"/>
              </a:rPr>
              <a:t>draw </a:t>
            </a:r>
            <a:r>
              <a:rPr sz="2600" spc="80" dirty="0">
                <a:latin typeface="Times New Roman"/>
                <a:cs typeface="Times New Roman"/>
              </a:rPr>
              <a:t>them </a:t>
            </a:r>
            <a:r>
              <a:rPr sz="2600" spc="10" dirty="0">
                <a:latin typeface="Times New Roman"/>
                <a:cs typeface="Times New Roman"/>
              </a:rPr>
              <a:t>many</a:t>
            </a:r>
            <a:r>
              <a:rPr sz="2600" spc="-47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times.</a:t>
            </a:r>
            <a:endParaRPr sz="2600" dirty="0">
              <a:latin typeface="Times New Roman"/>
              <a:cs typeface="Times New Roman"/>
            </a:endParaRPr>
          </a:p>
          <a:p>
            <a:pPr marL="285750" marR="187325" indent="-273050">
              <a:lnSpc>
                <a:spcPct val="100000"/>
              </a:lnSpc>
              <a:spcBef>
                <a:spcPts val="64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</a:tabLst>
            </a:pPr>
            <a:r>
              <a:rPr sz="2600" spc="135" dirty="0">
                <a:latin typeface="Times New Roman"/>
                <a:cs typeface="Times New Roman"/>
              </a:rPr>
              <a:t>One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way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60" dirty="0">
                <a:latin typeface="Times New Roman"/>
                <a:cs typeface="Times New Roman"/>
              </a:rPr>
              <a:t>to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optimize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drawing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objects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is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60" dirty="0">
                <a:latin typeface="Times New Roman"/>
                <a:cs typeface="Times New Roman"/>
              </a:rPr>
              <a:t>to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15" dirty="0">
                <a:latin typeface="Times New Roman"/>
                <a:cs typeface="Times New Roman"/>
              </a:rPr>
              <a:t>store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80" dirty="0">
                <a:latin typeface="Times New Roman"/>
                <a:cs typeface="Times New Roman"/>
              </a:rPr>
              <a:t>them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-95" dirty="0">
                <a:latin typeface="Times New Roman"/>
                <a:cs typeface="Times New Roman"/>
              </a:rPr>
              <a:t>in  </a:t>
            </a:r>
            <a:r>
              <a:rPr sz="2600" spc="125" dirty="0">
                <a:latin typeface="Times New Roman"/>
                <a:cs typeface="Times New Roman"/>
              </a:rPr>
              <a:t>an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25" dirty="0">
                <a:latin typeface="Times New Roman"/>
                <a:cs typeface="Times New Roman"/>
              </a:rPr>
              <a:t>object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ca</a:t>
            </a:r>
            <a:r>
              <a:rPr sz="2600" b="1" spc="-10" dirty="0">
                <a:latin typeface="Times New Roman"/>
                <a:cs typeface="Times New Roman"/>
              </a:rPr>
              <a:t>l</a:t>
            </a:r>
            <a:r>
              <a:rPr lang="en-US" sz="2600" b="1" spc="-145" dirty="0">
                <a:latin typeface="Times New Roman"/>
                <a:cs typeface="Times New Roman"/>
              </a:rPr>
              <a:t>l</a:t>
            </a:r>
            <a:r>
              <a:rPr sz="2600" spc="125" dirty="0">
                <a:latin typeface="Times New Roman"/>
                <a:cs typeface="Times New Roman"/>
              </a:rPr>
              <a:t>ed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95" dirty="0">
                <a:latin typeface="Times New Roman"/>
                <a:cs typeface="Times New Roman"/>
              </a:rPr>
              <a:t>a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display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list.</a:t>
            </a:r>
            <a:endParaRPr sz="2600" dirty="0">
              <a:latin typeface="Times New Roman"/>
              <a:cs typeface="Times New Roman"/>
            </a:endParaRPr>
          </a:p>
          <a:p>
            <a:pPr marL="285750" marR="425450" indent="-273050" algn="just">
              <a:lnSpc>
                <a:spcPct val="100000"/>
              </a:lnSpc>
              <a:spcBef>
                <a:spcPts val="65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</a:tabLst>
            </a:pPr>
            <a:r>
              <a:rPr sz="2600" spc="-35" dirty="0">
                <a:latin typeface="Times New Roman"/>
                <a:cs typeface="Times New Roman"/>
              </a:rPr>
              <a:t>Basica</a:t>
            </a:r>
            <a:r>
              <a:rPr sz="2600" b="1" spc="-35" dirty="0">
                <a:latin typeface="Times New Roman"/>
                <a:cs typeface="Times New Roman"/>
              </a:rPr>
              <a:t>l</a:t>
            </a:r>
            <a:r>
              <a:rPr lang="en-US" sz="2600" b="1" spc="-120" dirty="0">
                <a:latin typeface="Times New Roman"/>
                <a:cs typeface="Times New Roman"/>
              </a:rPr>
              <a:t>l</a:t>
            </a:r>
            <a:r>
              <a:rPr sz="2600" spc="-200" dirty="0">
                <a:latin typeface="Times New Roman"/>
                <a:cs typeface="Times New Roman"/>
              </a:rPr>
              <a:t>y,</a:t>
            </a:r>
            <a:r>
              <a:rPr sz="2600" spc="-195" dirty="0">
                <a:latin typeface="Times New Roman"/>
                <a:cs typeface="Times New Roman"/>
              </a:rPr>
              <a:t> </a:t>
            </a:r>
            <a:r>
              <a:rPr sz="2600" spc="95" dirty="0">
                <a:latin typeface="Times New Roman"/>
                <a:cs typeface="Times New Roman"/>
              </a:rPr>
              <a:t>a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display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list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20" dirty="0">
                <a:latin typeface="Times New Roman"/>
                <a:cs typeface="Times New Roman"/>
              </a:rPr>
              <a:t>provides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95" dirty="0">
                <a:latin typeface="Times New Roman"/>
                <a:cs typeface="Times New Roman"/>
              </a:rPr>
              <a:t>a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75" dirty="0">
                <a:latin typeface="Times New Roman"/>
                <a:cs typeface="Times New Roman"/>
              </a:rPr>
              <a:t>way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20" dirty="0">
                <a:latin typeface="Times New Roman"/>
                <a:cs typeface="Times New Roman"/>
              </a:rPr>
              <a:t>for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120" dirty="0">
                <a:latin typeface="Times New Roman"/>
                <a:cs typeface="Times New Roman"/>
              </a:rPr>
              <a:t>OpenGL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-130" dirty="0">
                <a:latin typeface="Times New Roman"/>
                <a:cs typeface="Times New Roman"/>
              </a:rPr>
              <a:t>to  </a:t>
            </a:r>
            <a:r>
              <a:rPr sz="2600" spc="40" dirty="0">
                <a:latin typeface="Times New Roman"/>
                <a:cs typeface="Times New Roman"/>
              </a:rPr>
              <a:t>remember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75" dirty="0">
                <a:latin typeface="Times New Roman"/>
                <a:cs typeface="Times New Roman"/>
              </a:rPr>
              <a:t>the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-60" dirty="0">
                <a:latin typeface="Times New Roman"/>
                <a:cs typeface="Times New Roman"/>
              </a:rPr>
              <a:t>exact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110" dirty="0">
                <a:latin typeface="Times New Roman"/>
                <a:cs typeface="Times New Roman"/>
              </a:rPr>
              <a:t>way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something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is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25" dirty="0">
                <a:latin typeface="Times New Roman"/>
                <a:cs typeface="Times New Roman"/>
              </a:rPr>
              <a:t>drawn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90" dirty="0">
                <a:latin typeface="Times New Roman"/>
                <a:cs typeface="Times New Roman"/>
              </a:rPr>
              <a:t>and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85" dirty="0">
                <a:latin typeface="Times New Roman"/>
                <a:cs typeface="Times New Roman"/>
              </a:rPr>
              <a:t>then  </a:t>
            </a:r>
            <a:r>
              <a:rPr sz="2600" spc="20" dirty="0">
                <a:latin typeface="Times New Roman"/>
                <a:cs typeface="Times New Roman"/>
              </a:rPr>
              <a:t>redraw </a:t>
            </a:r>
            <a:r>
              <a:rPr sz="2600" spc="15" dirty="0">
                <a:latin typeface="Times New Roman"/>
                <a:cs typeface="Times New Roman"/>
              </a:rPr>
              <a:t>it</a:t>
            </a:r>
            <a:r>
              <a:rPr sz="2600" spc="35" dirty="0">
                <a:latin typeface="Times New Roman"/>
                <a:cs typeface="Times New Roman"/>
              </a:rPr>
              <a:t>.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73150"/>
            <a:ext cx="4189729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5" dirty="0"/>
              <a:t>Code</a:t>
            </a:r>
            <a:r>
              <a:rPr spc="70" dirty="0"/>
              <a:t> </a:t>
            </a:r>
            <a:r>
              <a:rPr spc="254" dirty="0"/>
              <a:t>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925320"/>
            <a:ext cx="3951604" cy="47366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4025">
              <a:lnSpc>
                <a:spcPct val="100000"/>
              </a:lnSpc>
              <a:spcBef>
                <a:spcPts val="100"/>
              </a:spcBef>
            </a:pPr>
            <a:r>
              <a:rPr sz="1400" spc="15" dirty="0">
                <a:latin typeface="Times New Roman"/>
                <a:cs typeface="Times New Roman"/>
              </a:rPr>
              <a:t>//Some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40" dirty="0">
                <a:latin typeface="Times New Roman"/>
                <a:cs typeface="Times New Roman"/>
              </a:rPr>
              <a:t>method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called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35" dirty="0">
                <a:latin typeface="Times New Roman"/>
                <a:cs typeface="Times New Roman"/>
              </a:rPr>
              <a:t>to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initialize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objects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20" dirty="0">
                <a:latin typeface="Times New Roman"/>
                <a:cs typeface="Times New Roman"/>
              </a:rPr>
              <a:t>at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start  </a:t>
            </a:r>
            <a:r>
              <a:rPr sz="1400" spc="-5" dirty="0">
                <a:latin typeface="Times New Roman"/>
                <a:cs typeface="Times New Roman"/>
              </a:rPr>
              <a:t>void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lang="en-US" sz="1400" spc="-35" dirty="0">
                <a:latin typeface="Times New Roman"/>
                <a:cs typeface="Times New Roman"/>
              </a:rPr>
              <a:t>display()</a:t>
            </a:r>
            <a:r>
              <a:rPr sz="1400" dirty="0">
                <a:latin typeface="Times New Roman"/>
                <a:cs typeface="Times New Roman"/>
              </a:rPr>
              <a:t>{</a:t>
            </a:r>
          </a:p>
          <a:p>
            <a:r>
              <a:rPr lang="en-US" dirty="0" err="1"/>
              <a:t>glClear</a:t>
            </a:r>
            <a:r>
              <a:rPr lang="en-US" dirty="0"/>
              <a:t> (GL_COLOR_BUFFER_BIT);</a:t>
            </a:r>
          </a:p>
          <a:p>
            <a:r>
              <a:rPr lang="en-US" dirty="0"/>
              <a:t>glColor3f (1.0, 0.25, 1.0); </a:t>
            </a:r>
          </a:p>
          <a:p>
            <a:pPr marL="927100">
              <a:lnSpc>
                <a:spcPct val="100000"/>
              </a:lnSpc>
              <a:spcBef>
                <a:spcPts val="10"/>
              </a:spcBef>
            </a:pPr>
            <a:r>
              <a:rPr sz="1400" dirty="0" err="1">
                <a:latin typeface="Times New Roman"/>
                <a:cs typeface="Times New Roman"/>
              </a:rPr>
              <a:t>glBegin</a:t>
            </a:r>
            <a:r>
              <a:rPr sz="1400" dirty="0">
                <a:latin typeface="Times New Roman"/>
                <a:cs typeface="Times New Roman"/>
              </a:rPr>
              <a:t>(GL_QUADS);</a:t>
            </a:r>
          </a:p>
          <a:p>
            <a:pPr marL="1841500">
              <a:lnSpc>
                <a:spcPct val="1000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glVertex2f(0.0,</a:t>
            </a:r>
            <a:r>
              <a:rPr sz="1400" spc="-12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0.0);</a:t>
            </a:r>
            <a:endParaRPr sz="1400" dirty="0">
              <a:latin typeface="Times New Roman"/>
              <a:cs typeface="Times New Roman"/>
            </a:endParaRPr>
          </a:p>
          <a:p>
            <a:pPr marL="1841500">
              <a:lnSpc>
                <a:spcPct val="1000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glVertex2f(0.0,</a:t>
            </a:r>
            <a:r>
              <a:rPr sz="1400" spc="-12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1.0);</a:t>
            </a:r>
            <a:endParaRPr sz="1400" dirty="0">
              <a:latin typeface="Times New Roman"/>
              <a:cs typeface="Times New Roman"/>
            </a:endParaRPr>
          </a:p>
          <a:p>
            <a:pPr marL="1841500">
              <a:lnSpc>
                <a:spcPct val="1000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glVertex2f(1.0,</a:t>
            </a:r>
            <a:r>
              <a:rPr sz="1400" spc="-12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1.0);</a:t>
            </a:r>
            <a:endParaRPr sz="1400" dirty="0">
              <a:latin typeface="Times New Roman"/>
              <a:cs typeface="Times New Roman"/>
            </a:endParaRPr>
          </a:p>
          <a:p>
            <a:pPr marL="1841500">
              <a:lnSpc>
                <a:spcPct val="1000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glVertex2f(1.0,</a:t>
            </a:r>
            <a:r>
              <a:rPr sz="1400" spc="-12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0.0);</a:t>
            </a:r>
            <a:endParaRPr sz="1400" dirty="0">
              <a:latin typeface="Times New Roman"/>
              <a:cs typeface="Times New Roman"/>
            </a:endParaRPr>
          </a:p>
          <a:p>
            <a:pPr marL="285115" marR="2425700" indent="641350">
              <a:lnSpc>
                <a:spcPct val="100000"/>
              </a:lnSpc>
              <a:spcBef>
                <a:spcPts val="10"/>
              </a:spcBef>
            </a:pPr>
            <a:r>
              <a:rPr sz="1400" spc="-25" dirty="0">
                <a:latin typeface="Times New Roman"/>
                <a:cs typeface="Times New Roman"/>
              </a:rPr>
              <a:t>g</a:t>
            </a:r>
            <a:r>
              <a:rPr sz="1400" spc="-20" dirty="0">
                <a:latin typeface="Times New Roman"/>
                <a:cs typeface="Times New Roman"/>
              </a:rPr>
              <a:t>l</a:t>
            </a:r>
            <a:r>
              <a:rPr sz="1400" spc="80" dirty="0">
                <a:latin typeface="Times New Roman"/>
                <a:cs typeface="Times New Roman"/>
              </a:rPr>
              <a:t>E</a:t>
            </a:r>
            <a:r>
              <a:rPr sz="1400" spc="110" dirty="0">
                <a:latin typeface="Times New Roman"/>
                <a:cs typeface="Times New Roman"/>
              </a:rPr>
              <a:t>n</a:t>
            </a:r>
            <a:r>
              <a:rPr sz="1400" spc="75" dirty="0">
                <a:latin typeface="Times New Roman"/>
                <a:cs typeface="Times New Roman"/>
              </a:rPr>
              <a:t>d</a:t>
            </a:r>
            <a:r>
              <a:rPr sz="1400" spc="-130" dirty="0">
                <a:latin typeface="Times New Roman"/>
                <a:cs typeface="Times New Roman"/>
              </a:rPr>
              <a:t>()</a:t>
            </a:r>
            <a:r>
              <a:rPr sz="1400" dirty="0">
                <a:latin typeface="Times New Roman"/>
                <a:cs typeface="Times New Roman"/>
              </a:rPr>
              <a:t>;  </a:t>
            </a:r>
            <a:r>
              <a:rPr sz="1400" spc="-5" dirty="0">
                <a:latin typeface="Times New Roman"/>
                <a:cs typeface="Times New Roman"/>
              </a:rPr>
              <a:t>glEndList();</a:t>
            </a: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400" spc="-210" dirty="0">
                <a:latin typeface="Times New Roman"/>
                <a:cs typeface="Times New Roman"/>
              </a:rPr>
              <a:t>}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 marR="203708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//Sample </a:t>
            </a:r>
            <a:r>
              <a:rPr sz="1400" spc="-5" dirty="0">
                <a:latin typeface="Times New Roman"/>
                <a:cs typeface="Times New Roman"/>
              </a:rPr>
              <a:t>drawing</a:t>
            </a:r>
            <a:r>
              <a:rPr sz="1400" spc="-16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function  </a:t>
            </a:r>
            <a:r>
              <a:rPr sz="1400" spc="20" dirty="0">
                <a:latin typeface="Times New Roman"/>
                <a:cs typeface="Times New Roman"/>
              </a:rPr>
              <a:t>void</a:t>
            </a:r>
            <a:r>
              <a:rPr sz="1400" spc="-10" dirty="0">
                <a:latin typeface="Times New Roman"/>
                <a:cs typeface="Times New Roman"/>
              </a:rPr>
              <a:t> display_callback(){</a:t>
            </a:r>
            <a:endParaRPr sz="1400" dirty="0">
              <a:latin typeface="Times New Roman"/>
              <a:cs typeface="Times New Roman"/>
            </a:endParaRPr>
          </a:p>
          <a:p>
            <a:pPr marL="285115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…</a:t>
            </a:r>
          </a:p>
          <a:p>
            <a:pPr marL="285115" marR="1224280">
              <a:lnSpc>
                <a:spcPct val="100600"/>
              </a:lnSpc>
            </a:pPr>
            <a:r>
              <a:rPr sz="1400" spc="-15" dirty="0">
                <a:latin typeface="Times New Roman"/>
                <a:cs typeface="Times New Roman"/>
              </a:rPr>
              <a:t>//Draw </a:t>
            </a:r>
            <a:r>
              <a:rPr sz="1400" spc="-5" dirty="0">
                <a:latin typeface="Times New Roman"/>
                <a:cs typeface="Times New Roman"/>
              </a:rPr>
              <a:t>objects </a:t>
            </a:r>
            <a:r>
              <a:rPr sz="1400" spc="40" dirty="0">
                <a:latin typeface="Times New Roman"/>
                <a:cs typeface="Times New Roman"/>
              </a:rPr>
              <a:t>here</a:t>
            </a:r>
            <a:endParaRPr lang="en-US" sz="1400" spc="40" dirty="0">
              <a:latin typeface="Times New Roman"/>
              <a:cs typeface="Times New Roman"/>
            </a:endParaRPr>
          </a:p>
          <a:p>
            <a:pPr marL="285115" marR="1224280">
              <a:lnSpc>
                <a:spcPct val="100600"/>
              </a:lnSpc>
            </a:pPr>
            <a:r>
              <a:rPr lang="en-US" dirty="0" err="1"/>
              <a:t>glutDisplayFunc</a:t>
            </a:r>
            <a:r>
              <a:rPr lang="en-US" dirty="0"/>
              <a:t>(display);</a:t>
            </a:r>
          </a:p>
          <a:p>
            <a:pPr marL="285115" marR="1224280">
              <a:lnSpc>
                <a:spcPct val="100600"/>
              </a:lnSpc>
            </a:pPr>
            <a:endParaRPr sz="1400" dirty="0">
              <a:latin typeface="Times New Roman"/>
              <a:cs typeface="Times New Roman"/>
            </a:endParaRPr>
          </a:p>
          <a:p>
            <a:pPr marL="285115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…</a:t>
            </a: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spc="-210" dirty="0">
                <a:latin typeface="Times New Roman"/>
                <a:cs typeface="Times New Roman"/>
              </a:rPr>
              <a:t>}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73150"/>
            <a:ext cx="496824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5" dirty="0"/>
              <a:t>Table </a:t>
            </a:r>
            <a:r>
              <a:rPr spc="110" dirty="0"/>
              <a:t>of</a:t>
            </a:r>
            <a:r>
              <a:rPr spc="5" dirty="0"/>
              <a:t> </a:t>
            </a:r>
            <a:r>
              <a:rPr spc="275" dirty="0"/>
              <a:t>Contents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885949"/>
            <a:ext cx="3359150" cy="241808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285750" indent="-273050">
              <a:lnSpc>
                <a:spcPct val="100000"/>
              </a:lnSpc>
              <a:spcBef>
                <a:spcPts val="75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</a:tabLst>
            </a:pPr>
            <a:r>
              <a:rPr sz="2600" spc="100" dirty="0">
                <a:latin typeface="Times New Roman"/>
                <a:cs typeface="Times New Roman"/>
              </a:rPr>
              <a:t>Open GL</a:t>
            </a:r>
            <a:r>
              <a:rPr sz="2600" spc="-340" dirty="0">
                <a:latin typeface="Times New Roman"/>
                <a:cs typeface="Times New Roman"/>
              </a:rPr>
              <a:t> </a:t>
            </a:r>
            <a:r>
              <a:rPr sz="2600" spc="-70" dirty="0">
                <a:latin typeface="Times New Roman"/>
                <a:cs typeface="Times New Roman"/>
              </a:rPr>
              <a:t>Overview</a:t>
            </a:r>
            <a:endParaRPr sz="2600">
              <a:latin typeface="Times New Roman"/>
              <a:cs typeface="Times New Roman"/>
            </a:endParaRPr>
          </a:p>
          <a:p>
            <a:pPr marL="285750" indent="-273050">
              <a:lnSpc>
                <a:spcPct val="100000"/>
              </a:lnSpc>
              <a:spcBef>
                <a:spcPts val="65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</a:tabLst>
            </a:pPr>
            <a:r>
              <a:rPr sz="2600" spc="-25" dirty="0">
                <a:latin typeface="Times New Roman"/>
                <a:cs typeface="Times New Roman"/>
              </a:rPr>
              <a:t>Basic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20" dirty="0">
                <a:latin typeface="Times New Roman"/>
                <a:cs typeface="Times New Roman"/>
              </a:rPr>
              <a:t>Syntax</a:t>
            </a:r>
            <a:endParaRPr sz="2600">
              <a:latin typeface="Times New Roman"/>
              <a:cs typeface="Times New Roman"/>
            </a:endParaRPr>
          </a:p>
          <a:p>
            <a:pPr marL="285750" indent="-273050">
              <a:lnSpc>
                <a:spcPct val="100000"/>
              </a:lnSpc>
              <a:spcBef>
                <a:spcPts val="64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</a:tabLst>
            </a:pPr>
            <a:r>
              <a:rPr sz="2600" spc="5" dirty="0">
                <a:latin typeface="Times New Roman"/>
                <a:cs typeface="Times New Roman"/>
              </a:rPr>
              <a:t>Sample </a:t>
            </a:r>
            <a:r>
              <a:rPr sz="2600" spc="15" dirty="0">
                <a:latin typeface="Times New Roman"/>
                <a:cs typeface="Times New Roman"/>
              </a:rPr>
              <a:t>Code</a:t>
            </a:r>
            <a:r>
              <a:rPr sz="2600" spc="-265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Structure</a:t>
            </a:r>
            <a:endParaRPr sz="2600">
              <a:latin typeface="Times New Roman"/>
              <a:cs typeface="Times New Roman"/>
            </a:endParaRPr>
          </a:p>
          <a:p>
            <a:pPr marL="285750" indent="-273050">
              <a:lnSpc>
                <a:spcPct val="100000"/>
              </a:lnSpc>
              <a:spcBef>
                <a:spcPts val="65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</a:tabLst>
            </a:pPr>
            <a:r>
              <a:rPr sz="2600" spc="20" dirty="0">
                <a:latin typeface="Times New Roman"/>
                <a:cs typeface="Times New Roman"/>
              </a:rPr>
              <a:t>Geometric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Primitives</a:t>
            </a:r>
            <a:endParaRPr sz="2600">
              <a:latin typeface="Times New Roman"/>
              <a:cs typeface="Times New Roman"/>
            </a:endParaRPr>
          </a:p>
          <a:p>
            <a:pPr marL="285750" indent="-273050">
              <a:lnSpc>
                <a:spcPct val="100000"/>
              </a:lnSpc>
              <a:spcBef>
                <a:spcPts val="65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</a:tabLst>
            </a:pPr>
            <a:r>
              <a:rPr sz="2600" spc="-10" dirty="0">
                <a:latin typeface="Times New Roman"/>
                <a:cs typeface="Times New Roman"/>
              </a:rPr>
              <a:t>Display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15" dirty="0">
                <a:latin typeface="Times New Roman"/>
                <a:cs typeface="Times New Roman"/>
              </a:rPr>
              <a:t>Lists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73150"/>
            <a:ext cx="525589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35" dirty="0"/>
              <a:t>What </a:t>
            </a:r>
            <a:r>
              <a:rPr spc="85" dirty="0"/>
              <a:t>is </a:t>
            </a:r>
            <a:r>
              <a:rPr spc="385" dirty="0"/>
              <a:t>Open</a:t>
            </a:r>
            <a:r>
              <a:rPr spc="-360" dirty="0"/>
              <a:t> </a:t>
            </a:r>
            <a:r>
              <a:rPr spc="114" dirty="0"/>
              <a:t>GL?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968500"/>
            <a:ext cx="8043545" cy="3703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0" marR="14604" indent="-273050">
              <a:lnSpc>
                <a:spcPct val="99900"/>
              </a:lnSpc>
              <a:spcBef>
                <a:spcPts val="10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</a:tabLst>
            </a:pPr>
            <a:r>
              <a:rPr sz="2600" spc="45" dirty="0">
                <a:latin typeface="Times New Roman"/>
                <a:cs typeface="Times New Roman"/>
              </a:rPr>
              <a:t>A </a:t>
            </a:r>
            <a:r>
              <a:rPr sz="2600" spc="-40" dirty="0">
                <a:latin typeface="Times New Roman"/>
                <a:cs typeface="Times New Roman"/>
              </a:rPr>
              <a:t>software </a:t>
            </a:r>
            <a:r>
              <a:rPr sz="2600" spc="35" dirty="0">
                <a:latin typeface="Times New Roman"/>
                <a:cs typeface="Times New Roman"/>
              </a:rPr>
              <a:t>API </a:t>
            </a:r>
            <a:r>
              <a:rPr sz="2600" spc="-15" dirty="0">
                <a:latin typeface="Times New Roman"/>
                <a:cs typeface="Times New Roman"/>
              </a:rPr>
              <a:t>consisting </a:t>
            </a:r>
            <a:r>
              <a:rPr sz="2600" spc="-10" dirty="0">
                <a:latin typeface="Times New Roman"/>
                <a:cs typeface="Times New Roman"/>
              </a:rPr>
              <a:t>of </a:t>
            </a:r>
            <a:r>
              <a:rPr sz="2600" spc="65" dirty="0">
                <a:latin typeface="Times New Roman"/>
                <a:cs typeface="Times New Roman"/>
              </a:rPr>
              <a:t>around </a:t>
            </a:r>
            <a:r>
              <a:rPr sz="2600" spc="-55" dirty="0">
                <a:latin typeface="Times New Roman"/>
                <a:cs typeface="Times New Roman"/>
              </a:rPr>
              <a:t>several </a:t>
            </a:r>
            <a:r>
              <a:rPr sz="2600" spc="95" dirty="0">
                <a:latin typeface="Times New Roman"/>
                <a:cs typeface="Times New Roman"/>
              </a:rPr>
              <a:t>hundred  </a:t>
            </a:r>
            <a:r>
              <a:rPr sz="2600" spc="15" dirty="0">
                <a:latin typeface="Times New Roman"/>
                <a:cs typeface="Times New Roman"/>
              </a:rPr>
              <a:t>functions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50" dirty="0">
                <a:latin typeface="Times New Roman"/>
                <a:cs typeface="Times New Roman"/>
              </a:rPr>
              <a:t>that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a</a:t>
            </a:r>
            <a:r>
              <a:rPr sz="2600" b="1" spc="-10" dirty="0">
                <a:latin typeface="Times New Roman"/>
                <a:cs typeface="Times New Roman"/>
              </a:rPr>
              <a:t>l</a:t>
            </a:r>
            <a:r>
              <a:rPr sz="2600" b="1" spc="-18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ow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you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65" dirty="0">
                <a:latin typeface="Times New Roman"/>
                <a:cs typeface="Times New Roman"/>
              </a:rPr>
              <a:t>to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talk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65" dirty="0">
                <a:latin typeface="Times New Roman"/>
                <a:cs typeface="Times New Roman"/>
              </a:rPr>
              <a:t>to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15" dirty="0">
                <a:latin typeface="Times New Roman"/>
                <a:cs typeface="Times New Roman"/>
              </a:rPr>
              <a:t>your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graphics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hardware.  </a:t>
            </a:r>
            <a:r>
              <a:rPr sz="2600" spc="55" dirty="0">
                <a:latin typeface="Times New Roman"/>
                <a:cs typeface="Times New Roman"/>
              </a:rPr>
              <a:t>It </a:t>
            </a:r>
            <a:r>
              <a:rPr sz="2600" spc="-15" dirty="0">
                <a:latin typeface="Times New Roman"/>
                <a:cs typeface="Times New Roman"/>
              </a:rPr>
              <a:t>is </a:t>
            </a:r>
            <a:r>
              <a:rPr sz="2600" spc="5" dirty="0">
                <a:latin typeface="Times New Roman"/>
                <a:cs typeface="Times New Roman"/>
              </a:rPr>
              <a:t>cro</a:t>
            </a:r>
            <a:r>
              <a:rPr lang="en-US" sz="2600" spc="5" dirty="0">
                <a:latin typeface="Times New Roman"/>
                <a:cs typeface="Times New Roman"/>
              </a:rPr>
              <a:t>s</a:t>
            </a:r>
            <a:r>
              <a:rPr sz="2600" b="1" spc="5" dirty="0">
                <a:latin typeface="Times New Roman"/>
                <a:cs typeface="Times New Roman"/>
              </a:rPr>
              <a:t>s </a:t>
            </a:r>
            <a:r>
              <a:rPr sz="2600" spc="-20" dirty="0">
                <a:latin typeface="Times New Roman"/>
                <a:cs typeface="Times New Roman"/>
              </a:rPr>
              <a:t>-platform </a:t>
            </a:r>
            <a:r>
              <a:rPr sz="2600" spc="95" dirty="0">
                <a:latin typeface="Times New Roman"/>
                <a:cs typeface="Times New Roman"/>
              </a:rPr>
              <a:t>and </a:t>
            </a:r>
            <a:r>
              <a:rPr sz="2600" spc="75" dirty="0">
                <a:latin typeface="Times New Roman"/>
                <a:cs typeface="Times New Roman"/>
              </a:rPr>
              <a:t>the </a:t>
            </a:r>
            <a:r>
              <a:rPr sz="2600" spc="25" dirty="0">
                <a:latin typeface="Times New Roman"/>
                <a:cs typeface="Times New Roman"/>
              </a:rPr>
              <a:t>most </a:t>
            </a:r>
            <a:r>
              <a:rPr sz="2600" spc="-5" dirty="0">
                <a:latin typeface="Times New Roman"/>
                <a:cs typeface="Times New Roman"/>
              </a:rPr>
              <a:t>commonly </a:t>
            </a:r>
            <a:r>
              <a:rPr sz="2600" spc="55" dirty="0">
                <a:latin typeface="Times New Roman"/>
                <a:cs typeface="Times New Roman"/>
              </a:rPr>
              <a:t>used </a:t>
            </a:r>
            <a:r>
              <a:rPr sz="2600" spc="80" dirty="0">
                <a:latin typeface="Times New Roman"/>
                <a:cs typeface="Times New Roman"/>
              </a:rPr>
              <a:t>in  </a:t>
            </a:r>
            <a:r>
              <a:rPr sz="2600" spc="15" dirty="0">
                <a:latin typeface="Times New Roman"/>
                <a:cs typeface="Times New Roman"/>
              </a:rPr>
              <a:t>professional</a:t>
            </a:r>
            <a:r>
              <a:rPr sz="2600" spc="10" dirty="0">
                <a:latin typeface="Times New Roman"/>
                <a:cs typeface="Times New Roman"/>
              </a:rPr>
              <a:t> graphics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applications.</a:t>
            </a:r>
            <a:endParaRPr sz="2600" dirty="0">
              <a:latin typeface="Times New Roman"/>
              <a:cs typeface="Times New Roman"/>
            </a:endParaRPr>
          </a:p>
          <a:p>
            <a:pPr marL="285750" indent="-273050">
              <a:lnSpc>
                <a:spcPct val="100000"/>
              </a:lnSpc>
              <a:spcBef>
                <a:spcPts val="65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  <a:tab pos="1054100" algn="l"/>
                <a:tab pos="4834255" algn="l"/>
                <a:tab pos="5804535" algn="l"/>
              </a:tabLst>
            </a:pPr>
            <a:r>
              <a:rPr sz="2600" spc="-85" dirty="0">
                <a:latin typeface="Times New Roman"/>
                <a:cs typeface="Times New Roman"/>
              </a:rPr>
              <a:t>We’</a:t>
            </a:r>
            <a:r>
              <a:rPr sz="2600" b="1" spc="-85" dirty="0">
                <a:latin typeface="Times New Roman"/>
                <a:cs typeface="Times New Roman"/>
              </a:rPr>
              <a:t>l	</a:t>
            </a:r>
            <a:r>
              <a:rPr sz="2600" spc="114" dirty="0">
                <a:latin typeface="Times New Roman"/>
                <a:cs typeface="Times New Roman"/>
              </a:rPr>
              <a:t>be </a:t>
            </a:r>
            <a:r>
              <a:rPr sz="2600" spc="20" dirty="0">
                <a:latin typeface="Times New Roman"/>
                <a:cs typeface="Times New Roman"/>
              </a:rPr>
              <a:t>using </a:t>
            </a:r>
            <a:r>
              <a:rPr sz="2600" spc="95" dirty="0">
                <a:latin typeface="Times New Roman"/>
                <a:cs typeface="Times New Roman"/>
              </a:rPr>
              <a:t>OpenGL</a:t>
            </a:r>
            <a:r>
              <a:rPr sz="2600" spc="-375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Times New Roman"/>
                <a:cs typeface="Times New Roman"/>
              </a:rPr>
              <a:t>this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cla</a:t>
            </a:r>
            <a:r>
              <a:rPr sz="2600" b="1" spc="-35" dirty="0">
                <a:latin typeface="Times New Roman"/>
                <a:cs typeface="Times New Roman"/>
              </a:rPr>
              <a:t>s</a:t>
            </a:r>
            <a:r>
              <a:rPr lang="en-US" sz="2600" b="1" spc="-35" dirty="0">
                <a:latin typeface="Times New Roman"/>
                <a:cs typeface="Times New Roman"/>
              </a:rPr>
              <a:t>s </a:t>
            </a:r>
            <a:r>
              <a:rPr sz="2600" spc="15" dirty="0">
                <a:latin typeface="Times New Roman"/>
                <a:cs typeface="Times New Roman"/>
              </a:rPr>
              <a:t>as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we</a:t>
            </a:r>
            <a:r>
              <a:rPr sz="2600" b="1" spc="-35" dirty="0">
                <a:latin typeface="Times New Roman"/>
                <a:cs typeface="Times New Roman"/>
              </a:rPr>
              <a:t>l</a:t>
            </a:r>
            <a:r>
              <a:rPr lang="en-US" sz="2600" b="1" spc="-35" dirty="0">
                <a:latin typeface="Times New Roman"/>
                <a:cs typeface="Times New Roman"/>
              </a:rPr>
              <a:t>l</a:t>
            </a:r>
            <a:r>
              <a:rPr sz="2600" b="1" spc="-35" dirty="0">
                <a:latin typeface="Times New Roman"/>
                <a:cs typeface="Times New Roman"/>
              </a:rPr>
              <a:t>	</a:t>
            </a:r>
            <a:r>
              <a:rPr sz="2600" spc="-40" dirty="0">
                <a:latin typeface="Times New Roman"/>
                <a:cs typeface="Times New Roman"/>
              </a:rPr>
              <a:t>as:</a:t>
            </a:r>
            <a:endParaRPr sz="2600" dirty="0">
              <a:latin typeface="Times New Roman"/>
              <a:cs typeface="Times New Roman"/>
            </a:endParaRPr>
          </a:p>
          <a:p>
            <a:pPr marL="652780" marR="5080" lvl="1" indent="-246379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85416"/>
              <a:buFont typeface="Arial"/>
              <a:buChar char=""/>
              <a:tabLst>
                <a:tab pos="652780" algn="l"/>
              </a:tabLst>
            </a:pPr>
            <a:r>
              <a:rPr sz="2400" spc="105" dirty="0">
                <a:latin typeface="Times New Roman"/>
                <a:cs typeface="Times New Roman"/>
              </a:rPr>
              <a:t>OpenGL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Utility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Library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(GLU):</a:t>
            </a:r>
            <a:r>
              <a:rPr sz="2400" spc="-175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a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library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Times New Roman"/>
                <a:cs typeface="Times New Roman"/>
              </a:rPr>
              <a:t>functions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useful  </a:t>
            </a:r>
            <a:r>
              <a:rPr sz="2400" spc="-5" dirty="0">
                <a:latin typeface="Times New Roman"/>
                <a:cs typeface="Times New Roman"/>
              </a:rPr>
              <a:t>for drawing </a:t>
            </a:r>
            <a:r>
              <a:rPr sz="2400" spc="90" dirty="0">
                <a:latin typeface="Times New Roman"/>
                <a:cs typeface="Times New Roman"/>
              </a:rPr>
              <a:t>and </a:t>
            </a:r>
            <a:r>
              <a:rPr sz="2400" dirty="0">
                <a:latin typeface="Times New Roman"/>
                <a:cs typeface="Times New Roman"/>
              </a:rPr>
              <a:t>transforming</a:t>
            </a:r>
            <a:r>
              <a:rPr sz="2400" spc="-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objects</a:t>
            </a:r>
            <a:endParaRPr sz="2400" dirty="0">
              <a:latin typeface="Times New Roman"/>
              <a:cs typeface="Times New Roman"/>
            </a:endParaRPr>
          </a:p>
          <a:p>
            <a:pPr marL="652780" marR="1015365" lvl="1" indent="-246379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85416"/>
              <a:buFont typeface="Arial"/>
              <a:buChar char=""/>
              <a:tabLst>
                <a:tab pos="652780" algn="l"/>
              </a:tabLst>
            </a:pPr>
            <a:r>
              <a:rPr sz="2400" spc="114" dirty="0">
                <a:latin typeface="Times New Roman"/>
                <a:cs typeface="Times New Roman"/>
              </a:rPr>
              <a:t>OpenGL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Utility</a:t>
            </a:r>
            <a:r>
              <a:rPr sz="2400" spc="-25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Toolkit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(GLUT) </a:t>
            </a:r>
            <a:r>
              <a:rPr sz="2400" dirty="0">
                <a:latin typeface="Times New Roman"/>
                <a:cs typeface="Times New Roman"/>
              </a:rPr>
              <a:t>:</a:t>
            </a:r>
            <a:r>
              <a:rPr sz="2400" spc="-165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a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library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of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utility  </a:t>
            </a:r>
            <a:r>
              <a:rPr sz="2400" dirty="0">
                <a:latin typeface="Times New Roman"/>
                <a:cs typeface="Times New Roman"/>
              </a:rPr>
              <a:t>functions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40" dirty="0">
                <a:latin typeface="Times New Roman"/>
                <a:cs typeface="Times New Roman"/>
              </a:rPr>
              <a:t>that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perform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system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90" dirty="0">
                <a:latin typeface="Times New Roman"/>
                <a:cs typeface="Times New Roman"/>
              </a:rPr>
              <a:t>and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40" dirty="0">
                <a:latin typeface="Times New Roman"/>
                <a:cs typeface="Times New Roman"/>
              </a:rPr>
              <a:t>I/O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functions.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73150"/>
            <a:ext cx="553656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95" dirty="0"/>
              <a:t>Some </a:t>
            </a:r>
            <a:r>
              <a:rPr spc="130" dirty="0"/>
              <a:t>Basic</a:t>
            </a:r>
            <a:r>
              <a:rPr spc="405" dirty="0"/>
              <a:t> </a:t>
            </a:r>
            <a:r>
              <a:rPr spc="229" dirty="0"/>
              <a:t>Syntax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968500"/>
            <a:ext cx="8056245" cy="3023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0" marR="728980" indent="-273050">
              <a:lnSpc>
                <a:spcPct val="100000"/>
              </a:lnSpc>
              <a:spcBef>
                <a:spcPts val="10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</a:tabLst>
            </a:pPr>
            <a:r>
              <a:rPr sz="2600" spc="120" dirty="0">
                <a:latin typeface="Times New Roman"/>
                <a:cs typeface="Times New Roman"/>
              </a:rPr>
              <a:t>In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35" dirty="0">
                <a:latin typeface="Times New Roman"/>
                <a:cs typeface="Times New Roman"/>
              </a:rPr>
              <a:t>order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50" dirty="0">
                <a:latin typeface="Times New Roman"/>
                <a:cs typeface="Times New Roman"/>
              </a:rPr>
              <a:t>to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write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65" dirty="0">
                <a:latin typeface="Times New Roman"/>
                <a:cs typeface="Times New Roman"/>
              </a:rPr>
              <a:t>our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135" dirty="0">
                <a:latin typeface="Times New Roman"/>
                <a:cs typeface="Times New Roman"/>
              </a:rPr>
              <a:t>frst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70" dirty="0">
                <a:latin typeface="Times New Roman"/>
                <a:cs typeface="Times New Roman"/>
              </a:rPr>
              <a:t>OpenGL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program,</a:t>
            </a:r>
            <a:r>
              <a:rPr sz="2600" spc="-260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Times New Roman"/>
                <a:cs typeface="Times New Roman"/>
              </a:rPr>
              <a:t>there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-120" dirty="0">
                <a:latin typeface="Times New Roman"/>
                <a:cs typeface="Times New Roman"/>
              </a:rPr>
              <a:t>are  </a:t>
            </a:r>
            <a:r>
              <a:rPr sz="2600" spc="30" dirty="0">
                <a:latin typeface="Times New Roman"/>
                <a:cs typeface="Times New Roman"/>
              </a:rPr>
              <a:t>some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10" dirty="0">
                <a:latin typeface="Times New Roman"/>
                <a:cs typeface="Times New Roman"/>
              </a:rPr>
              <a:t>things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35" dirty="0">
                <a:latin typeface="Times New Roman"/>
                <a:cs typeface="Times New Roman"/>
              </a:rPr>
              <a:t>that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we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35" dirty="0">
                <a:latin typeface="Times New Roman"/>
                <a:cs typeface="Times New Roman"/>
              </a:rPr>
              <a:t>should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70" dirty="0">
                <a:latin typeface="Times New Roman"/>
                <a:cs typeface="Times New Roman"/>
              </a:rPr>
              <a:t>know.</a:t>
            </a:r>
            <a:endParaRPr sz="2600">
              <a:latin typeface="Times New Roman"/>
              <a:cs typeface="Times New Roman"/>
            </a:endParaRPr>
          </a:p>
          <a:p>
            <a:pPr marL="285750" indent="-273050">
              <a:lnSpc>
                <a:spcPct val="100000"/>
              </a:lnSpc>
              <a:spcBef>
                <a:spcPts val="64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  <a:tab pos="758825" algn="l"/>
              </a:tabLst>
            </a:pPr>
            <a:r>
              <a:rPr sz="2600" spc="-35" dirty="0">
                <a:latin typeface="Times New Roman"/>
                <a:cs typeface="Times New Roman"/>
              </a:rPr>
              <a:t>A</a:t>
            </a:r>
            <a:r>
              <a:rPr sz="2600" b="1" spc="-35" dirty="0">
                <a:latin typeface="Times New Roman"/>
                <a:cs typeface="Times New Roman"/>
              </a:rPr>
              <a:t>l	</a:t>
            </a:r>
            <a:r>
              <a:rPr sz="2600" spc="10" dirty="0">
                <a:latin typeface="Times New Roman"/>
                <a:cs typeface="Times New Roman"/>
              </a:rPr>
              <a:t>functions </a:t>
            </a:r>
            <a:r>
              <a:rPr sz="2600" spc="90" dirty="0">
                <a:latin typeface="Times New Roman"/>
                <a:cs typeface="Times New Roman"/>
              </a:rPr>
              <a:t>in </a:t>
            </a:r>
            <a:r>
              <a:rPr sz="2600" spc="95" dirty="0">
                <a:latin typeface="Times New Roman"/>
                <a:cs typeface="Times New Roman"/>
              </a:rPr>
              <a:t>OpenGL </a:t>
            </a:r>
            <a:r>
              <a:rPr sz="2600" spc="55" dirty="0">
                <a:latin typeface="Times New Roman"/>
                <a:cs typeface="Times New Roman"/>
              </a:rPr>
              <a:t>use </a:t>
            </a:r>
            <a:r>
              <a:rPr sz="2600" spc="85" dirty="0">
                <a:latin typeface="Times New Roman"/>
                <a:cs typeface="Times New Roman"/>
              </a:rPr>
              <a:t>the</a:t>
            </a:r>
            <a:r>
              <a:rPr sz="2600" spc="-445" dirty="0">
                <a:latin typeface="Times New Roman"/>
                <a:cs typeface="Times New Roman"/>
              </a:rPr>
              <a:t> </a:t>
            </a:r>
            <a:r>
              <a:rPr sz="2600" spc="114" dirty="0">
                <a:latin typeface="Times New Roman"/>
                <a:cs typeface="Times New Roman"/>
              </a:rPr>
              <a:t>prefx </a:t>
            </a:r>
            <a:r>
              <a:rPr sz="2600" spc="-95" dirty="0">
                <a:latin typeface="Times New Roman"/>
                <a:cs typeface="Times New Roman"/>
              </a:rPr>
              <a:t>“gl”</a:t>
            </a:r>
            <a:endParaRPr sz="2600">
              <a:latin typeface="Times New Roman"/>
              <a:cs typeface="Times New Roman"/>
            </a:endParaRPr>
          </a:p>
          <a:p>
            <a:pPr marL="652780" marR="5080" lvl="1" indent="-246379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85416"/>
              <a:buFont typeface="Arial"/>
              <a:buChar char=""/>
              <a:tabLst>
                <a:tab pos="652780" algn="l"/>
              </a:tabLst>
            </a:pPr>
            <a:r>
              <a:rPr sz="2400" spc="30" dirty="0">
                <a:latin typeface="Times New Roman"/>
                <a:cs typeface="Times New Roman"/>
              </a:rPr>
              <a:t>Functions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from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45" dirty="0">
                <a:latin typeface="Times New Roman"/>
                <a:cs typeface="Times New Roman"/>
              </a:rPr>
              <a:t>GLU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90" dirty="0">
                <a:latin typeface="Times New Roman"/>
                <a:cs typeface="Times New Roman"/>
              </a:rPr>
              <a:t>and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40" dirty="0">
                <a:latin typeface="Times New Roman"/>
                <a:cs typeface="Times New Roman"/>
              </a:rPr>
              <a:t>GLUT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have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75" dirty="0">
                <a:latin typeface="Times New Roman"/>
                <a:cs typeface="Times New Roman"/>
              </a:rPr>
              <a:t>the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60" dirty="0">
                <a:latin typeface="Times New Roman"/>
                <a:cs typeface="Times New Roman"/>
              </a:rPr>
              <a:t>prefxes</a:t>
            </a:r>
            <a:r>
              <a:rPr sz="2400" spc="-210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“glu”</a:t>
            </a:r>
            <a:r>
              <a:rPr sz="2400" spc="-21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and  </a:t>
            </a:r>
            <a:r>
              <a:rPr sz="2400" spc="5" dirty="0">
                <a:latin typeface="Times New Roman"/>
                <a:cs typeface="Times New Roman"/>
              </a:rPr>
              <a:t>“glut”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respectively.</a:t>
            </a:r>
            <a:endParaRPr sz="2400">
              <a:latin typeface="Times New Roman"/>
              <a:cs typeface="Times New Roman"/>
            </a:endParaRPr>
          </a:p>
          <a:p>
            <a:pPr marL="285750" indent="-273050">
              <a:lnSpc>
                <a:spcPct val="100000"/>
              </a:lnSpc>
              <a:spcBef>
                <a:spcPts val="65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  <a:tab pos="756285" algn="l"/>
              </a:tabLst>
            </a:pPr>
            <a:r>
              <a:rPr sz="2600" spc="-35" dirty="0">
                <a:latin typeface="Times New Roman"/>
                <a:cs typeface="Times New Roman"/>
              </a:rPr>
              <a:t>A</a:t>
            </a:r>
            <a:r>
              <a:rPr sz="2600" b="1" spc="-35" dirty="0">
                <a:latin typeface="Times New Roman"/>
                <a:cs typeface="Times New Roman"/>
              </a:rPr>
              <a:t>l	</a:t>
            </a:r>
            <a:r>
              <a:rPr sz="2600" spc="10" dirty="0">
                <a:latin typeface="Times New Roman"/>
                <a:cs typeface="Times New Roman"/>
              </a:rPr>
              <a:t>constants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85" dirty="0">
                <a:latin typeface="Times New Roman"/>
                <a:cs typeface="Times New Roman"/>
              </a:rPr>
              <a:t>in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85" dirty="0">
                <a:latin typeface="Times New Roman"/>
                <a:cs typeface="Times New Roman"/>
              </a:rPr>
              <a:t>OpenGL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50" dirty="0">
                <a:latin typeface="Times New Roman"/>
                <a:cs typeface="Times New Roman"/>
              </a:rPr>
              <a:t>use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85" dirty="0">
                <a:latin typeface="Times New Roman"/>
                <a:cs typeface="Times New Roman"/>
              </a:rPr>
              <a:t>the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prefx</a:t>
            </a:r>
            <a:r>
              <a:rPr sz="2600" spc="-229" dirty="0">
                <a:latin typeface="Times New Roman"/>
                <a:cs typeface="Times New Roman"/>
              </a:rPr>
              <a:t> </a:t>
            </a:r>
            <a:r>
              <a:rPr sz="2600" spc="-55" dirty="0">
                <a:latin typeface="Times New Roman"/>
                <a:cs typeface="Times New Roman"/>
              </a:rPr>
              <a:t>“GL_”</a:t>
            </a:r>
            <a:endParaRPr sz="2600">
              <a:latin typeface="Times New Roman"/>
              <a:cs typeface="Times New Roman"/>
            </a:endParaRPr>
          </a:p>
          <a:p>
            <a:pPr marL="652780" lvl="1" indent="-246379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85416"/>
              <a:buFont typeface="Arial"/>
              <a:buChar char=""/>
              <a:tabLst>
                <a:tab pos="652780" algn="l"/>
              </a:tabLst>
            </a:pPr>
            <a:r>
              <a:rPr sz="2400" spc="-10" dirty="0">
                <a:latin typeface="Times New Roman"/>
                <a:cs typeface="Times New Roman"/>
              </a:rPr>
              <a:t>i.e.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glBegin(GL_POLYGON);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73150"/>
            <a:ext cx="4189729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5" dirty="0"/>
              <a:t>Code</a:t>
            </a:r>
            <a:r>
              <a:rPr spc="70" dirty="0"/>
              <a:t> </a:t>
            </a:r>
            <a:r>
              <a:rPr spc="254" dirty="0"/>
              <a:t>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918970"/>
            <a:ext cx="6738620" cy="4192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137660">
              <a:lnSpc>
                <a:spcPct val="100000"/>
              </a:lnSpc>
              <a:spcBef>
                <a:spcPts val="100"/>
              </a:spcBef>
            </a:pPr>
            <a:r>
              <a:rPr sz="1600" b="1" spc="25" dirty="0">
                <a:latin typeface="Times New Roman"/>
                <a:cs typeface="Times New Roman"/>
              </a:rPr>
              <a:t>/ </a:t>
            </a:r>
            <a:r>
              <a:rPr sz="1600" spc="25" dirty="0">
                <a:latin typeface="Times New Roman"/>
                <a:cs typeface="Times New Roman"/>
              </a:rPr>
              <a:t>Snippet </a:t>
            </a:r>
            <a:r>
              <a:rPr sz="1600" spc="-15" dirty="0">
                <a:latin typeface="Times New Roman"/>
                <a:cs typeface="Times New Roman"/>
              </a:rPr>
              <a:t>of </a:t>
            </a:r>
            <a:r>
              <a:rPr sz="1600" spc="40" dirty="0">
                <a:latin typeface="Times New Roman"/>
                <a:cs typeface="Times New Roman"/>
              </a:rPr>
              <a:t>OpenGL </a:t>
            </a:r>
            <a:r>
              <a:rPr sz="1600" spc="-10" dirty="0">
                <a:latin typeface="Times New Roman"/>
                <a:cs typeface="Times New Roman"/>
              </a:rPr>
              <a:t>Code</a:t>
            </a:r>
            <a:r>
              <a:rPr sz="1600" b="1" spc="-10" dirty="0">
                <a:latin typeface="Times New Roman"/>
                <a:cs typeface="Times New Roman"/>
              </a:rPr>
              <a:t>. </a:t>
            </a:r>
            <a:r>
              <a:rPr sz="1600" spc="40" dirty="0">
                <a:latin typeface="Times New Roman"/>
                <a:cs typeface="Times New Roman"/>
              </a:rPr>
              <a:t>.  </a:t>
            </a:r>
            <a:r>
              <a:rPr sz="1600" spc="50" dirty="0">
                <a:latin typeface="Times New Roman"/>
                <a:cs typeface="Times New Roman"/>
              </a:rPr>
              <a:t>int </a:t>
            </a:r>
            <a:r>
              <a:rPr sz="1600" spc="15" dirty="0">
                <a:latin typeface="Times New Roman"/>
                <a:cs typeface="Times New Roman"/>
              </a:rPr>
              <a:t>main(int </a:t>
            </a:r>
            <a:r>
              <a:rPr sz="1600" spc="-10" dirty="0">
                <a:latin typeface="Times New Roman"/>
                <a:cs typeface="Times New Roman"/>
              </a:rPr>
              <a:t>argc, </a:t>
            </a:r>
            <a:r>
              <a:rPr sz="1600" spc="45" dirty="0">
                <a:latin typeface="Times New Roman"/>
                <a:cs typeface="Times New Roman"/>
              </a:rPr>
              <a:t>char </a:t>
            </a:r>
            <a:r>
              <a:rPr sz="1600" spc="-130" dirty="0">
                <a:latin typeface="Times New Roman"/>
                <a:cs typeface="Times New Roman"/>
              </a:rPr>
              <a:t>** </a:t>
            </a:r>
            <a:r>
              <a:rPr sz="1600" spc="-15" dirty="0">
                <a:latin typeface="Times New Roman"/>
                <a:cs typeface="Times New Roman"/>
              </a:rPr>
              <a:t>argv</a:t>
            </a:r>
            <a:r>
              <a:rPr sz="1600" spc="-200" dirty="0">
                <a:latin typeface="Times New Roman"/>
                <a:cs typeface="Times New Roman"/>
              </a:rPr>
              <a:t> </a:t>
            </a:r>
            <a:r>
              <a:rPr sz="1600" spc="-90" dirty="0">
                <a:latin typeface="Times New Roman"/>
                <a:cs typeface="Times New Roman"/>
              </a:rPr>
              <a:t>)</a:t>
            </a: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600" spc="-240" dirty="0">
                <a:latin typeface="Times New Roman"/>
                <a:cs typeface="Times New Roman"/>
              </a:rPr>
              <a:t>{</a:t>
            </a:r>
            <a:endParaRPr sz="1600" dirty="0">
              <a:latin typeface="Times New Roman"/>
              <a:cs typeface="Times New Roman"/>
            </a:endParaRPr>
          </a:p>
          <a:p>
            <a:pPr marL="285115">
              <a:lnSpc>
                <a:spcPct val="100000"/>
              </a:lnSpc>
              <a:spcBef>
                <a:spcPts val="10"/>
              </a:spcBef>
            </a:pPr>
            <a:r>
              <a:rPr sz="1600" spc="-10" dirty="0">
                <a:latin typeface="Times New Roman"/>
                <a:cs typeface="Times New Roman"/>
              </a:rPr>
              <a:t>glutInit(&amp;argc, </a:t>
            </a:r>
            <a:r>
              <a:rPr sz="1600" spc="-45" dirty="0">
                <a:latin typeface="Times New Roman"/>
                <a:cs typeface="Times New Roman"/>
              </a:rPr>
              <a:t>argv); </a:t>
            </a:r>
            <a:r>
              <a:rPr sz="1600" spc="10" dirty="0">
                <a:latin typeface="Times New Roman"/>
                <a:cs typeface="Times New Roman"/>
              </a:rPr>
              <a:t>//process</a:t>
            </a:r>
            <a:r>
              <a:rPr sz="1600" spc="-185" dirty="0">
                <a:latin typeface="Times New Roman"/>
                <a:cs typeface="Times New Roman"/>
              </a:rPr>
              <a:t> </a:t>
            </a:r>
            <a:r>
              <a:rPr sz="1600" spc="35" dirty="0">
                <a:latin typeface="Times New Roman"/>
                <a:cs typeface="Times New Roman"/>
              </a:rPr>
              <a:t>arguments</a:t>
            </a:r>
            <a:endParaRPr sz="1600" dirty="0">
              <a:latin typeface="Times New Roman"/>
              <a:cs typeface="Times New Roman"/>
            </a:endParaRPr>
          </a:p>
          <a:p>
            <a:pPr marL="285115">
              <a:lnSpc>
                <a:spcPct val="100000"/>
              </a:lnSpc>
              <a:spcBef>
                <a:spcPts val="10"/>
              </a:spcBef>
            </a:pPr>
            <a:r>
              <a:rPr sz="1600" spc="-10" dirty="0">
                <a:latin typeface="Times New Roman"/>
                <a:cs typeface="Times New Roman"/>
              </a:rPr>
              <a:t>glutInitDisplayMode( </a:t>
            </a:r>
            <a:r>
              <a:rPr sz="1600" spc="-5" dirty="0">
                <a:latin typeface="Times New Roman"/>
                <a:cs typeface="Times New Roman"/>
              </a:rPr>
              <a:t>GLUT_RGBA </a:t>
            </a:r>
            <a:r>
              <a:rPr sz="1600" spc="30" dirty="0">
                <a:latin typeface="Times New Roman"/>
                <a:cs typeface="Times New Roman"/>
              </a:rPr>
              <a:t>| </a:t>
            </a:r>
            <a:r>
              <a:rPr sz="1600" spc="25" dirty="0">
                <a:latin typeface="Times New Roman"/>
                <a:cs typeface="Times New Roman"/>
              </a:rPr>
              <a:t>GLUT_DOUBLE </a:t>
            </a:r>
            <a:r>
              <a:rPr sz="1600" spc="-85" dirty="0">
                <a:latin typeface="Times New Roman"/>
                <a:cs typeface="Times New Roman"/>
              </a:rPr>
              <a:t>); </a:t>
            </a:r>
            <a:r>
              <a:rPr sz="1600" dirty="0">
                <a:latin typeface="Times New Roman"/>
                <a:cs typeface="Times New Roman"/>
              </a:rPr>
              <a:t>//designates</a:t>
            </a:r>
            <a:r>
              <a:rPr sz="1600" spc="-24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buffers</a:t>
            </a: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285115" marR="2001520">
              <a:lnSpc>
                <a:spcPct val="101000"/>
              </a:lnSpc>
            </a:pPr>
            <a:r>
              <a:rPr sz="1600" spc="5" dirty="0">
                <a:latin typeface="Times New Roman"/>
                <a:cs typeface="Times New Roman"/>
              </a:rPr>
              <a:t>glutInitWindowPosition(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0,</a:t>
            </a:r>
            <a:r>
              <a:rPr sz="1600" spc="-120" dirty="0">
                <a:latin typeface="Times New Roman"/>
                <a:cs typeface="Times New Roman"/>
              </a:rPr>
              <a:t> </a:t>
            </a:r>
            <a:r>
              <a:rPr sz="1600" spc="30" dirty="0">
                <a:latin typeface="Times New Roman"/>
                <a:cs typeface="Times New Roman"/>
              </a:rPr>
              <a:t>0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85" dirty="0">
                <a:latin typeface="Times New Roman"/>
                <a:cs typeface="Times New Roman"/>
              </a:rPr>
              <a:t>);</a:t>
            </a:r>
            <a:r>
              <a:rPr sz="1600" spc="-1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//sets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40" dirty="0">
                <a:latin typeface="Times New Roman"/>
                <a:cs typeface="Times New Roman"/>
              </a:rPr>
              <a:t>some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initial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stuff  </a:t>
            </a:r>
            <a:r>
              <a:rPr sz="1600" spc="5" dirty="0">
                <a:latin typeface="Times New Roman"/>
                <a:cs typeface="Times New Roman"/>
              </a:rPr>
              <a:t>glutInitWindowSize(100,</a:t>
            </a:r>
            <a:r>
              <a:rPr sz="1600" spc="-105" dirty="0">
                <a:latin typeface="Times New Roman"/>
                <a:cs typeface="Times New Roman"/>
              </a:rPr>
              <a:t> </a:t>
            </a:r>
            <a:r>
              <a:rPr sz="1600" spc="-55" dirty="0">
                <a:latin typeface="Times New Roman"/>
                <a:cs typeface="Times New Roman"/>
              </a:rPr>
              <a:t>100);</a:t>
            </a:r>
            <a:endParaRPr sz="1600" dirty="0">
              <a:latin typeface="Times New Roman"/>
              <a:cs typeface="Times New Roman"/>
            </a:endParaRPr>
          </a:p>
          <a:p>
            <a:pPr marL="285115">
              <a:lnSpc>
                <a:spcPct val="100000"/>
              </a:lnSpc>
              <a:spcBef>
                <a:spcPts val="10"/>
              </a:spcBef>
            </a:pPr>
            <a:r>
              <a:rPr sz="1600" spc="-10" dirty="0">
                <a:latin typeface="Times New Roman"/>
                <a:cs typeface="Times New Roman"/>
              </a:rPr>
              <a:t>static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40" dirty="0">
                <a:latin typeface="Times New Roman"/>
                <a:cs typeface="Times New Roman"/>
              </a:rPr>
              <a:t>int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window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45" dirty="0">
                <a:latin typeface="Times New Roman"/>
                <a:cs typeface="Times New Roman"/>
              </a:rPr>
              <a:t>=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glutCreateWindow(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"OpenGL!");</a:t>
            </a:r>
            <a:r>
              <a:rPr sz="1600" spc="-1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//creates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window</a:t>
            </a: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285115" marR="1330325">
              <a:lnSpc>
                <a:spcPct val="100499"/>
              </a:lnSpc>
            </a:pPr>
            <a:r>
              <a:rPr sz="1600" spc="-15" dirty="0">
                <a:latin typeface="Times New Roman"/>
                <a:cs typeface="Times New Roman"/>
              </a:rPr>
              <a:t>glutIdleFunc(idle_callback); </a:t>
            </a:r>
            <a:r>
              <a:rPr sz="1600" spc="-10" dirty="0">
                <a:latin typeface="Times New Roman"/>
                <a:cs typeface="Times New Roman"/>
              </a:rPr>
              <a:t>// </a:t>
            </a:r>
            <a:r>
              <a:rPr sz="1600" spc="40" dirty="0">
                <a:latin typeface="Times New Roman"/>
                <a:cs typeface="Times New Roman"/>
              </a:rPr>
              <a:t>maps </a:t>
            </a:r>
            <a:r>
              <a:rPr sz="1600" spc="20" dirty="0">
                <a:latin typeface="Times New Roman"/>
                <a:cs typeface="Times New Roman"/>
              </a:rPr>
              <a:t>sample </a:t>
            </a:r>
            <a:r>
              <a:rPr sz="1600" spc="-10" dirty="0">
                <a:latin typeface="Times New Roman"/>
                <a:cs typeface="Times New Roman"/>
              </a:rPr>
              <a:t>callback</a:t>
            </a:r>
            <a:r>
              <a:rPr sz="1600" spc="-204" dirty="0">
                <a:latin typeface="Times New Roman"/>
                <a:cs typeface="Times New Roman"/>
              </a:rPr>
              <a:t> </a:t>
            </a:r>
            <a:r>
              <a:rPr sz="1600" spc="20" dirty="0">
                <a:latin typeface="Times New Roman"/>
                <a:cs typeface="Times New Roman"/>
              </a:rPr>
              <a:t>functions  </a:t>
            </a:r>
            <a:r>
              <a:rPr sz="1600" spc="-5" dirty="0">
                <a:latin typeface="Times New Roman"/>
                <a:cs typeface="Times New Roman"/>
              </a:rPr>
              <a:t>glutDisplayFunc(display_callback);</a:t>
            </a:r>
            <a:endParaRPr sz="1600" dirty="0">
              <a:latin typeface="Times New Roman"/>
              <a:cs typeface="Times New Roman"/>
            </a:endParaRPr>
          </a:p>
          <a:p>
            <a:pPr marL="285115" marR="2645410">
              <a:lnSpc>
                <a:spcPct val="200999"/>
              </a:lnSpc>
            </a:pPr>
            <a:r>
              <a:rPr sz="1600" spc="-25" dirty="0">
                <a:latin typeface="Times New Roman"/>
                <a:cs typeface="Times New Roman"/>
              </a:rPr>
              <a:t>glutMainLoop(); </a:t>
            </a:r>
            <a:r>
              <a:rPr sz="1600" spc="10" dirty="0">
                <a:latin typeface="Times New Roman"/>
                <a:cs typeface="Times New Roman"/>
              </a:rPr>
              <a:t>//enters </a:t>
            </a:r>
            <a:r>
              <a:rPr sz="1600" spc="40" dirty="0">
                <a:latin typeface="Times New Roman"/>
                <a:cs typeface="Times New Roman"/>
              </a:rPr>
              <a:t>main </a:t>
            </a:r>
            <a:r>
              <a:rPr sz="1600" spc="10" dirty="0">
                <a:latin typeface="Times New Roman"/>
                <a:cs typeface="Times New Roman"/>
              </a:rPr>
              <a:t>processing</a:t>
            </a:r>
            <a:r>
              <a:rPr sz="1600" spc="-290" dirty="0">
                <a:latin typeface="Times New Roman"/>
                <a:cs typeface="Times New Roman"/>
              </a:rPr>
              <a:t> </a:t>
            </a:r>
            <a:r>
              <a:rPr sz="1600" spc="25" dirty="0">
                <a:latin typeface="Times New Roman"/>
                <a:cs typeface="Times New Roman"/>
              </a:rPr>
              <a:t>loop  </a:t>
            </a:r>
            <a:r>
              <a:rPr sz="1600" spc="-5" dirty="0">
                <a:latin typeface="Times New Roman"/>
                <a:cs typeface="Times New Roman"/>
              </a:rPr>
              <a:t>exit(0);</a:t>
            </a: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spc="-240" dirty="0">
                <a:latin typeface="Times New Roman"/>
                <a:cs typeface="Times New Roman"/>
              </a:rPr>
              <a:t>}</a:t>
            </a:r>
            <a:endParaRPr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73150"/>
            <a:ext cx="4189729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5" dirty="0"/>
              <a:t>Code</a:t>
            </a:r>
            <a:r>
              <a:rPr spc="70" dirty="0"/>
              <a:t> </a:t>
            </a:r>
            <a:r>
              <a:rPr spc="254" dirty="0"/>
              <a:t>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918969"/>
            <a:ext cx="5903595" cy="3553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714750">
              <a:lnSpc>
                <a:spcPct val="120300"/>
              </a:lnSpc>
              <a:spcBef>
                <a:spcPts val="100"/>
              </a:spcBef>
            </a:pPr>
            <a:r>
              <a:rPr sz="1600" dirty="0">
                <a:latin typeface="Times New Roman"/>
                <a:cs typeface="Times New Roman"/>
              </a:rPr>
              <a:t>//Sample </a:t>
            </a:r>
            <a:r>
              <a:rPr sz="1600" spc="-5" dirty="0">
                <a:latin typeface="Times New Roman"/>
                <a:cs typeface="Times New Roman"/>
              </a:rPr>
              <a:t>drawing</a:t>
            </a:r>
            <a:r>
              <a:rPr sz="1600" spc="-13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function  </a:t>
            </a:r>
            <a:r>
              <a:rPr sz="1600" spc="25" dirty="0">
                <a:latin typeface="Times New Roman"/>
                <a:cs typeface="Times New Roman"/>
              </a:rPr>
              <a:t>void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display_callback(){</a:t>
            </a:r>
            <a:endParaRPr sz="1600" dirty="0">
              <a:latin typeface="Times New Roman"/>
              <a:cs typeface="Times New Roman"/>
            </a:endParaRPr>
          </a:p>
          <a:p>
            <a:pPr marL="285115" marR="5080">
              <a:lnSpc>
                <a:spcPct val="120800"/>
              </a:lnSpc>
            </a:pPr>
            <a:r>
              <a:rPr sz="1600" spc="-5" dirty="0">
                <a:latin typeface="Times New Roman"/>
                <a:cs typeface="Times New Roman"/>
              </a:rPr>
              <a:t>glClearColor(0.0, </a:t>
            </a:r>
            <a:r>
              <a:rPr sz="1600" spc="-10" dirty="0">
                <a:latin typeface="Times New Roman"/>
                <a:cs typeface="Times New Roman"/>
              </a:rPr>
              <a:t>0.0, </a:t>
            </a:r>
            <a:r>
              <a:rPr sz="1600" spc="-45" dirty="0">
                <a:latin typeface="Times New Roman"/>
                <a:cs typeface="Times New Roman"/>
              </a:rPr>
              <a:t>0.0); </a:t>
            </a:r>
            <a:r>
              <a:rPr sz="1600" spc="5" dirty="0">
                <a:latin typeface="Times New Roman"/>
                <a:cs typeface="Times New Roman"/>
              </a:rPr>
              <a:t>//clears </a:t>
            </a:r>
            <a:r>
              <a:rPr sz="1600" spc="75" dirty="0">
                <a:latin typeface="Times New Roman"/>
                <a:cs typeface="Times New Roman"/>
              </a:rPr>
              <a:t>our </a:t>
            </a:r>
            <a:r>
              <a:rPr sz="1600" spc="25" dirty="0">
                <a:latin typeface="Times New Roman"/>
                <a:cs typeface="Times New Roman"/>
              </a:rPr>
              <a:t>buffers  </a:t>
            </a:r>
            <a:r>
              <a:rPr sz="1600" spc="-5" dirty="0">
                <a:latin typeface="Times New Roman"/>
                <a:cs typeface="Times New Roman"/>
              </a:rPr>
              <a:t>glClear(GL_COLOR_BUFFER_BIT </a:t>
            </a:r>
            <a:r>
              <a:rPr sz="1600" spc="30" dirty="0">
                <a:latin typeface="Times New Roman"/>
                <a:cs typeface="Times New Roman"/>
              </a:rPr>
              <a:t>|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GL_DEPTH_BUFFER_BIT);</a:t>
            </a: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 dirty="0">
              <a:latin typeface="Times New Roman"/>
              <a:cs typeface="Times New Roman"/>
            </a:endParaRPr>
          </a:p>
          <a:p>
            <a:pPr marL="285115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//perform any </a:t>
            </a:r>
            <a:r>
              <a:rPr sz="1600" spc="30" dirty="0">
                <a:latin typeface="Times New Roman"/>
                <a:cs typeface="Times New Roman"/>
              </a:rPr>
              <a:t>other </a:t>
            </a:r>
            <a:r>
              <a:rPr sz="1600" spc="-15" dirty="0">
                <a:latin typeface="Times New Roman"/>
                <a:cs typeface="Times New Roman"/>
              </a:rPr>
              <a:t>matrix </a:t>
            </a:r>
            <a:r>
              <a:rPr sz="1600" spc="-5" dirty="0">
                <a:latin typeface="Times New Roman"/>
                <a:cs typeface="Times New Roman"/>
              </a:rPr>
              <a:t>transformations</a:t>
            </a:r>
            <a:r>
              <a:rPr sz="1600" spc="-280" dirty="0">
                <a:latin typeface="Times New Roman"/>
                <a:cs typeface="Times New Roman"/>
              </a:rPr>
              <a:t> </a:t>
            </a:r>
            <a:r>
              <a:rPr sz="1600" spc="40" dirty="0">
                <a:latin typeface="Times New Roman"/>
                <a:cs typeface="Times New Roman"/>
              </a:rPr>
              <a:t>here</a:t>
            </a: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 dirty="0">
              <a:latin typeface="Times New Roman"/>
              <a:cs typeface="Times New Roman"/>
            </a:endParaRPr>
          </a:p>
          <a:p>
            <a:pPr marL="285115">
              <a:lnSpc>
                <a:spcPct val="100000"/>
              </a:lnSpc>
            </a:pPr>
            <a:r>
              <a:rPr sz="1600" b="1" spc="25" dirty="0">
                <a:latin typeface="Times New Roman"/>
                <a:cs typeface="Times New Roman"/>
              </a:rPr>
              <a:t>/</a:t>
            </a:r>
            <a:r>
              <a:rPr sz="1600" b="1" spc="-3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DRAW </a:t>
            </a:r>
            <a:r>
              <a:rPr sz="1600" spc="15" dirty="0">
                <a:latin typeface="Times New Roman"/>
                <a:cs typeface="Times New Roman"/>
              </a:rPr>
              <a:t>OBJECTS </a:t>
            </a:r>
            <a:r>
              <a:rPr sz="1600" spc="5" dirty="0">
                <a:latin typeface="Times New Roman"/>
                <a:cs typeface="Times New Roman"/>
              </a:rPr>
              <a:t>HERE!</a:t>
            </a: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285115" marR="1273175">
              <a:lnSpc>
                <a:spcPct val="120800"/>
              </a:lnSpc>
            </a:pPr>
            <a:r>
              <a:rPr sz="1600" dirty="0">
                <a:latin typeface="Times New Roman"/>
                <a:cs typeface="Times New Roman"/>
              </a:rPr>
              <a:t>glFlush; </a:t>
            </a:r>
            <a:r>
              <a:rPr sz="1600" spc="5" dirty="0">
                <a:latin typeface="Times New Roman"/>
                <a:cs typeface="Times New Roman"/>
              </a:rPr>
              <a:t>//ensures </a:t>
            </a:r>
            <a:r>
              <a:rPr sz="1600" spc="55" dirty="0">
                <a:latin typeface="Times New Roman"/>
                <a:cs typeface="Times New Roman"/>
              </a:rPr>
              <a:t>our </a:t>
            </a:r>
            <a:r>
              <a:rPr sz="1600" dirty="0">
                <a:latin typeface="Times New Roman"/>
                <a:cs typeface="Times New Roman"/>
              </a:rPr>
              <a:t>objects </a:t>
            </a:r>
            <a:r>
              <a:rPr sz="1600" spc="25" dirty="0">
                <a:latin typeface="Times New Roman"/>
                <a:cs typeface="Times New Roman"/>
              </a:rPr>
              <a:t>are drawn </a:t>
            </a:r>
            <a:r>
              <a:rPr sz="1600" spc="10" dirty="0">
                <a:latin typeface="Times New Roman"/>
                <a:cs typeface="Times New Roman"/>
              </a:rPr>
              <a:t>right </a:t>
            </a:r>
            <a:r>
              <a:rPr sz="1600" spc="-60" dirty="0">
                <a:latin typeface="Times New Roman"/>
                <a:cs typeface="Times New Roman"/>
              </a:rPr>
              <a:t>away  </a:t>
            </a:r>
            <a:r>
              <a:rPr sz="1600" spc="-25" dirty="0">
                <a:latin typeface="Times New Roman"/>
                <a:cs typeface="Times New Roman"/>
              </a:rPr>
              <a:t>glutSwapBuffers(); </a:t>
            </a:r>
            <a:r>
              <a:rPr sz="1600" spc="-35" dirty="0">
                <a:latin typeface="Times New Roman"/>
                <a:cs typeface="Times New Roman"/>
              </a:rPr>
              <a:t>//if </a:t>
            </a:r>
            <a:r>
              <a:rPr sz="1600" spc="10" dirty="0">
                <a:latin typeface="Times New Roman"/>
                <a:cs typeface="Times New Roman"/>
              </a:rPr>
              <a:t>we </a:t>
            </a:r>
            <a:r>
              <a:rPr sz="1600" spc="35" dirty="0">
                <a:latin typeface="Times New Roman"/>
                <a:cs typeface="Times New Roman"/>
              </a:rPr>
              <a:t>are </a:t>
            </a:r>
            <a:r>
              <a:rPr sz="1600" spc="25" dirty="0">
                <a:latin typeface="Times New Roman"/>
                <a:cs typeface="Times New Roman"/>
              </a:rPr>
              <a:t>using </a:t>
            </a:r>
            <a:r>
              <a:rPr sz="1600" spc="40" dirty="0">
                <a:latin typeface="Times New Roman"/>
                <a:cs typeface="Times New Roman"/>
              </a:rPr>
              <a:t>double</a:t>
            </a:r>
            <a:r>
              <a:rPr sz="1600" spc="-28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buffering</a:t>
            </a: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600" spc="-240" dirty="0">
                <a:latin typeface="Times New Roman"/>
                <a:cs typeface="Times New Roman"/>
              </a:rPr>
              <a:t>}</a:t>
            </a:r>
            <a:endParaRPr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73150"/>
            <a:ext cx="4965700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0" dirty="0"/>
              <a:t>A </a:t>
            </a:r>
            <a:r>
              <a:rPr dirty="0"/>
              <a:t>Bit </a:t>
            </a:r>
            <a:r>
              <a:rPr spc="325" dirty="0"/>
              <a:t>on </a:t>
            </a:r>
            <a:r>
              <a:rPr spc="35" dirty="0"/>
              <a:t>Buf</a:t>
            </a:r>
            <a:r>
              <a:rPr lang="en-US" spc="35" dirty="0"/>
              <a:t>f</a:t>
            </a:r>
            <a:r>
              <a:rPr spc="-525" dirty="0"/>
              <a:t> </a:t>
            </a:r>
            <a:r>
              <a:rPr spc="160" dirty="0"/>
              <a:t>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931670"/>
            <a:ext cx="7965440" cy="22301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5750" marR="182245" indent="-273050">
              <a:lnSpc>
                <a:spcPts val="2590"/>
              </a:lnSpc>
              <a:spcBef>
                <a:spcPts val="425"/>
              </a:spcBef>
              <a:buClr>
                <a:srgbClr val="B22B15"/>
              </a:buClr>
              <a:buSzPct val="93750"/>
              <a:buFont typeface="Arial"/>
              <a:buChar char=""/>
              <a:tabLst>
                <a:tab pos="285750" algn="l"/>
              </a:tabLst>
            </a:pPr>
            <a:r>
              <a:rPr sz="2400" spc="-50" dirty="0">
                <a:latin typeface="Times New Roman"/>
                <a:cs typeface="Times New Roman"/>
              </a:rPr>
              <a:t>Pixels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Times New Roman"/>
                <a:cs typeface="Times New Roman"/>
              </a:rPr>
              <a:t>are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Times New Roman"/>
                <a:cs typeface="Times New Roman"/>
              </a:rPr>
              <a:t>drawn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Times New Roman"/>
                <a:cs typeface="Times New Roman"/>
              </a:rPr>
              <a:t>to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Times New Roman"/>
                <a:cs typeface="Times New Roman"/>
              </a:rPr>
              <a:t>the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screen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using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Times New Roman"/>
                <a:cs typeface="Times New Roman"/>
              </a:rPr>
              <a:t>the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information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stored</a:t>
            </a:r>
            <a:r>
              <a:rPr sz="2400" spc="-90" dirty="0">
                <a:latin typeface="Times New Roman"/>
                <a:cs typeface="Times New Roman"/>
              </a:rPr>
              <a:t> in  </a:t>
            </a:r>
            <a:r>
              <a:rPr sz="2400" spc="75" dirty="0">
                <a:latin typeface="Times New Roman"/>
                <a:cs typeface="Times New Roman"/>
              </a:rPr>
              <a:t>the </a:t>
            </a:r>
            <a:r>
              <a:rPr sz="2400" spc="50" dirty="0">
                <a:latin typeface="Times New Roman"/>
                <a:cs typeface="Times New Roman"/>
              </a:rPr>
              <a:t>bu</a:t>
            </a:r>
            <a:r>
              <a:rPr sz="2400" b="1" spc="50" dirty="0">
                <a:latin typeface="Times New Roman"/>
                <a:cs typeface="Times New Roman"/>
              </a:rPr>
              <a:t>f</a:t>
            </a:r>
            <a:r>
              <a:rPr lang="en-US" sz="2400" b="1" spc="-260" dirty="0">
                <a:latin typeface="Times New Roman"/>
                <a:cs typeface="Times New Roman"/>
              </a:rPr>
              <a:t>f</a:t>
            </a:r>
            <a:r>
              <a:rPr sz="2400" spc="-20" dirty="0">
                <a:latin typeface="Times New Roman"/>
                <a:cs typeface="Times New Roman"/>
              </a:rPr>
              <a:t>ers.</a:t>
            </a:r>
            <a:endParaRPr sz="2400" dirty="0">
              <a:latin typeface="Times New Roman"/>
              <a:cs typeface="Times New Roman"/>
            </a:endParaRPr>
          </a:p>
          <a:p>
            <a:pPr marL="285750" marR="5080" indent="-273050">
              <a:lnSpc>
                <a:spcPts val="2590"/>
              </a:lnSpc>
              <a:spcBef>
                <a:spcPts val="600"/>
              </a:spcBef>
              <a:buClr>
                <a:srgbClr val="B22B15"/>
              </a:buClr>
              <a:buSzPct val="93750"/>
              <a:buFont typeface="Arial"/>
              <a:buChar char=""/>
              <a:tabLst>
                <a:tab pos="285750" algn="l"/>
              </a:tabLst>
            </a:pPr>
            <a:r>
              <a:rPr sz="2400" spc="50" dirty="0">
                <a:latin typeface="Times New Roman"/>
                <a:cs typeface="Times New Roman"/>
              </a:rPr>
              <a:t>Each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Times New Roman"/>
                <a:cs typeface="Times New Roman"/>
              </a:rPr>
              <a:t>time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we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update,</a:t>
            </a:r>
            <a:r>
              <a:rPr sz="2400" spc="-19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we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have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60" dirty="0">
                <a:latin typeface="Times New Roman"/>
                <a:cs typeface="Times New Roman"/>
              </a:rPr>
              <a:t>to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clear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90" dirty="0">
                <a:latin typeface="Times New Roman"/>
                <a:cs typeface="Times New Roman"/>
              </a:rPr>
              <a:t>and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rewrite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information  </a:t>
            </a:r>
            <a:r>
              <a:rPr sz="2400" spc="55" dirty="0">
                <a:latin typeface="Times New Roman"/>
                <a:cs typeface="Times New Roman"/>
              </a:rPr>
              <a:t>to </a:t>
            </a:r>
            <a:r>
              <a:rPr sz="2400" spc="75" dirty="0">
                <a:latin typeface="Times New Roman"/>
                <a:cs typeface="Times New Roman"/>
              </a:rPr>
              <a:t>the </a:t>
            </a:r>
            <a:r>
              <a:rPr sz="2400" spc="45" dirty="0">
                <a:latin typeface="Times New Roman"/>
                <a:cs typeface="Times New Roman"/>
              </a:rPr>
              <a:t>bu</a:t>
            </a:r>
            <a:r>
              <a:rPr sz="2400" b="1" spc="45" dirty="0">
                <a:latin typeface="Times New Roman"/>
                <a:cs typeface="Times New Roman"/>
              </a:rPr>
              <a:t>f</a:t>
            </a:r>
            <a:r>
              <a:rPr lang="en-US" sz="2400" b="1" spc="45" dirty="0">
                <a:latin typeface="Times New Roman"/>
                <a:cs typeface="Times New Roman"/>
              </a:rPr>
              <a:t>f</a:t>
            </a:r>
            <a:r>
              <a:rPr sz="2400" b="1" spc="-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ers.</a:t>
            </a:r>
            <a:endParaRPr sz="2400" dirty="0">
              <a:latin typeface="Times New Roman"/>
              <a:cs typeface="Times New Roman"/>
            </a:endParaRPr>
          </a:p>
          <a:p>
            <a:pPr marL="285750" indent="-273050">
              <a:lnSpc>
                <a:spcPct val="100000"/>
              </a:lnSpc>
              <a:spcBef>
                <a:spcPts val="275"/>
              </a:spcBef>
              <a:buClr>
                <a:srgbClr val="B22B15"/>
              </a:buClr>
              <a:buSzPct val="93750"/>
              <a:buFont typeface="Arial"/>
              <a:buChar char=""/>
              <a:tabLst>
                <a:tab pos="285750" algn="l"/>
                <a:tab pos="3166110" algn="l"/>
              </a:tabLst>
            </a:pPr>
            <a:r>
              <a:rPr sz="2400" spc="95" dirty="0">
                <a:latin typeface="Times New Roman"/>
                <a:cs typeface="Times New Roman"/>
              </a:rPr>
              <a:t>OpenGL </a:t>
            </a: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b="1" spc="-5" dirty="0">
                <a:latin typeface="Times New Roman"/>
                <a:cs typeface="Times New Roman"/>
              </a:rPr>
              <a:t>l</a:t>
            </a:r>
            <a:r>
              <a:rPr lang="en-US" sz="2400" b="1" spc="-5" dirty="0">
                <a:latin typeface="Times New Roman"/>
                <a:cs typeface="Times New Roman"/>
              </a:rPr>
              <a:t>l</a:t>
            </a:r>
            <a:r>
              <a:rPr sz="2400" spc="-10" dirty="0">
                <a:latin typeface="Times New Roman"/>
                <a:cs typeface="Times New Roman"/>
              </a:rPr>
              <a:t>ows</a:t>
            </a:r>
            <a:r>
              <a:rPr sz="2400" spc="-35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access</a:t>
            </a:r>
            <a:r>
              <a:rPr sz="2400" b="1" spc="45" dirty="0">
                <a:latin typeface="Times New Roman"/>
                <a:cs typeface="Times New Roman"/>
              </a:rPr>
              <a:t>	</a:t>
            </a:r>
            <a:r>
              <a:rPr sz="2400" spc="65" dirty="0">
                <a:latin typeface="Times New Roman"/>
                <a:cs typeface="Times New Roman"/>
              </a:rPr>
              <a:t>to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modify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several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55" dirty="0">
                <a:latin typeface="Times New Roman"/>
                <a:cs typeface="Times New Roman"/>
              </a:rPr>
              <a:t>bu</a:t>
            </a:r>
            <a:r>
              <a:rPr sz="2400" b="1" spc="55" dirty="0">
                <a:latin typeface="Times New Roman"/>
                <a:cs typeface="Times New Roman"/>
              </a:rPr>
              <a:t>f</a:t>
            </a:r>
            <a:r>
              <a:rPr lang="en-US" sz="2400" b="1" spc="55" dirty="0">
                <a:latin typeface="Times New Roman"/>
                <a:cs typeface="Times New Roman"/>
              </a:rPr>
              <a:t>f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spc="45" dirty="0">
                <a:latin typeface="Times New Roman"/>
                <a:cs typeface="Times New Roman"/>
              </a:rPr>
              <a:t>ers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60" dirty="0">
                <a:latin typeface="Times New Roman"/>
                <a:cs typeface="Times New Roman"/>
              </a:rPr>
              <a:t>such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as:</a:t>
            </a:r>
            <a:endParaRPr sz="2400" dirty="0">
              <a:latin typeface="Times New Roman"/>
              <a:cs typeface="Times New Roman"/>
            </a:endParaRPr>
          </a:p>
          <a:p>
            <a:pPr marL="405765">
              <a:lnSpc>
                <a:spcPct val="100000"/>
              </a:lnSpc>
              <a:spcBef>
                <a:spcPts val="280"/>
              </a:spcBef>
            </a:pPr>
            <a:r>
              <a:rPr sz="2775" spc="-705" baseline="9009" dirty="0">
                <a:solidFill>
                  <a:srgbClr val="FD8536"/>
                </a:solidFill>
                <a:latin typeface="Arial"/>
                <a:cs typeface="Arial"/>
              </a:rPr>
              <a:t> </a:t>
            </a:r>
            <a:r>
              <a:rPr sz="2200" spc="5" dirty="0">
                <a:latin typeface="Times New Roman"/>
                <a:cs typeface="Times New Roman"/>
              </a:rPr>
              <a:t>Color </a:t>
            </a:r>
            <a:r>
              <a:rPr sz="2200" spc="45" dirty="0">
                <a:latin typeface="Times New Roman"/>
                <a:cs typeface="Times New Roman"/>
              </a:rPr>
              <a:t>bu</a:t>
            </a:r>
            <a:r>
              <a:rPr sz="2200" b="1" spc="45" dirty="0">
                <a:latin typeface="Times New Roman"/>
                <a:cs typeface="Times New Roman"/>
              </a:rPr>
              <a:t>f</a:t>
            </a:r>
            <a:r>
              <a:rPr lang="en-US" sz="2200" b="1" spc="45" dirty="0">
                <a:latin typeface="Times New Roman"/>
                <a:cs typeface="Times New Roman"/>
              </a:rPr>
              <a:t>f</a:t>
            </a:r>
            <a:r>
              <a:rPr sz="2200" b="1" spc="-185" dirty="0">
                <a:latin typeface="Times New Roman"/>
                <a:cs typeface="Times New Roman"/>
              </a:rPr>
              <a:t> </a:t>
            </a:r>
            <a:r>
              <a:rPr sz="2200" spc="30" dirty="0">
                <a:latin typeface="Times New Roman"/>
                <a:cs typeface="Times New Roman"/>
              </a:rPr>
              <a:t>ers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2689" y="4196079"/>
            <a:ext cx="119380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spc="-320" dirty="0">
                <a:solidFill>
                  <a:srgbClr val="7497D8"/>
                </a:solidFill>
                <a:latin typeface="Arial"/>
                <a:cs typeface="Arial"/>
              </a:rPr>
              <a:t>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8369" y="4168140"/>
            <a:ext cx="7427595" cy="946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0">
              <a:lnSpc>
                <a:spcPts val="2160"/>
              </a:lnSpc>
              <a:spcBef>
                <a:spcPts val="100"/>
              </a:spcBef>
            </a:pPr>
            <a:r>
              <a:rPr sz="1900" spc="15" dirty="0">
                <a:latin typeface="Times New Roman"/>
                <a:cs typeface="Times New Roman"/>
              </a:rPr>
              <a:t>Contain </a:t>
            </a:r>
            <a:r>
              <a:rPr sz="1900" dirty="0">
                <a:latin typeface="Times New Roman"/>
                <a:cs typeface="Times New Roman"/>
              </a:rPr>
              <a:t>information </a:t>
            </a:r>
            <a:r>
              <a:rPr sz="1900" spc="30" dirty="0">
                <a:latin typeface="Times New Roman"/>
                <a:cs typeface="Times New Roman"/>
              </a:rPr>
              <a:t>about </a:t>
            </a:r>
            <a:r>
              <a:rPr sz="1900" spc="60" dirty="0">
                <a:latin typeface="Times New Roman"/>
                <a:cs typeface="Times New Roman"/>
              </a:rPr>
              <a:t>the</a:t>
            </a:r>
            <a:r>
              <a:rPr lang="en-US" sz="1900" spc="60" dirty="0">
                <a:latin typeface="Times New Roman"/>
                <a:cs typeface="Times New Roman"/>
              </a:rPr>
              <a:t> </a:t>
            </a:r>
            <a:r>
              <a:rPr sz="1900" spc="-34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color </a:t>
            </a:r>
            <a:r>
              <a:rPr sz="1900" spc="15" dirty="0">
                <a:latin typeface="Times New Roman"/>
                <a:cs typeface="Times New Roman"/>
              </a:rPr>
              <a:t>stored </a:t>
            </a:r>
            <a:r>
              <a:rPr sz="1900" spc="30" dirty="0">
                <a:latin typeface="Times New Roman"/>
                <a:cs typeface="Times New Roman"/>
              </a:rPr>
              <a:t>at </a:t>
            </a:r>
            <a:r>
              <a:rPr sz="1900" spc="20" dirty="0">
                <a:latin typeface="Times New Roman"/>
                <a:cs typeface="Times New Roman"/>
              </a:rPr>
              <a:t>each </a:t>
            </a:r>
            <a:r>
              <a:rPr sz="1900" spc="-40" dirty="0">
                <a:latin typeface="Times New Roman"/>
                <a:cs typeface="Times New Roman"/>
              </a:rPr>
              <a:t>pixel. </a:t>
            </a:r>
            <a:r>
              <a:rPr sz="1900" spc="15" dirty="0">
                <a:latin typeface="Times New Roman"/>
                <a:cs typeface="Times New Roman"/>
              </a:rPr>
              <a:t>Double-</a:t>
            </a:r>
            <a:endParaRPr sz="1900" dirty="0">
              <a:latin typeface="Times New Roman"/>
              <a:cs typeface="Times New Roman"/>
            </a:endParaRPr>
          </a:p>
          <a:p>
            <a:pPr marL="533400">
              <a:lnSpc>
                <a:spcPts val="2160"/>
              </a:lnSpc>
            </a:pPr>
            <a:r>
              <a:rPr sz="1900" spc="40" dirty="0">
                <a:latin typeface="Times New Roman"/>
                <a:cs typeface="Times New Roman"/>
              </a:rPr>
              <a:t>bu</a:t>
            </a:r>
            <a:r>
              <a:rPr sz="1900" b="1" spc="40" dirty="0">
                <a:latin typeface="Times New Roman"/>
                <a:cs typeface="Times New Roman"/>
              </a:rPr>
              <a:t>f</a:t>
            </a:r>
            <a:r>
              <a:rPr lang="en-US" sz="1900" b="1" spc="-65" dirty="0">
                <a:latin typeface="Times New Roman"/>
                <a:cs typeface="Times New Roman"/>
              </a:rPr>
              <a:t>f</a:t>
            </a:r>
            <a:r>
              <a:rPr sz="1900" spc="10" dirty="0">
                <a:latin typeface="Times New Roman"/>
                <a:cs typeface="Times New Roman"/>
              </a:rPr>
              <a:t>ering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is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60" dirty="0">
                <a:latin typeface="Times New Roman"/>
                <a:cs typeface="Times New Roman"/>
              </a:rPr>
              <a:t>the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25" dirty="0">
                <a:latin typeface="Times New Roman"/>
                <a:cs typeface="Times New Roman"/>
              </a:rPr>
              <a:t>technique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of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-25" dirty="0">
                <a:latin typeface="Times New Roman"/>
                <a:cs typeface="Times New Roman"/>
              </a:rPr>
              <a:t>calculating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65" dirty="0">
                <a:latin typeface="Times New Roman"/>
                <a:cs typeface="Times New Roman"/>
              </a:rPr>
              <a:t>one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while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-25" dirty="0">
                <a:latin typeface="Times New Roman"/>
                <a:cs typeface="Times New Roman"/>
              </a:rPr>
              <a:t>displaying</a:t>
            </a:r>
            <a:r>
              <a:rPr sz="1900" spc="-45" dirty="0">
                <a:latin typeface="Times New Roman"/>
                <a:cs typeface="Times New Roman"/>
              </a:rPr>
              <a:t> </a:t>
            </a:r>
            <a:r>
              <a:rPr sz="1900" spc="60" dirty="0">
                <a:latin typeface="Times New Roman"/>
                <a:cs typeface="Times New Roman"/>
              </a:rPr>
              <a:t>the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other.</a:t>
            </a:r>
            <a:endParaRPr sz="19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775" spc="-705" baseline="9009" dirty="0">
                <a:solidFill>
                  <a:srgbClr val="FD8536"/>
                </a:solidFill>
                <a:latin typeface="Arial"/>
                <a:cs typeface="Arial"/>
              </a:rPr>
              <a:t> </a:t>
            </a:r>
            <a:r>
              <a:rPr sz="2200" spc="85" dirty="0">
                <a:latin typeface="Times New Roman"/>
                <a:cs typeface="Times New Roman"/>
              </a:rPr>
              <a:t>Depth </a:t>
            </a:r>
            <a:r>
              <a:rPr sz="2200" spc="55" dirty="0">
                <a:latin typeface="Times New Roman"/>
                <a:cs typeface="Times New Roman"/>
              </a:rPr>
              <a:t>bu</a:t>
            </a:r>
            <a:r>
              <a:rPr sz="2200" b="1" spc="55" dirty="0">
                <a:latin typeface="Times New Roman"/>
                <a:cs typeface="Times New Roman"/>
              </a:rPr>
              <a:t>f</a:t>
            </a:r>
            <a:r>
              <a:rPr lang="en-US" sz="2200" b="1" spc="55" dirty="0">
                <a:latin typeface="Times New Roman"/>
                <a:cs typeface="Times New Roman"/>
              </a:rPr>
              <a:t>f</a:t>
            </a:r>
            <a:r>
              <a:rPr sz="2200" spc="80" dirty="0">
                <a:latin typeface="Times New Roman"/>
                <a:cs typeface="Times New Roman"/>
              </a:rPr>
              <a:t>er </a:t>
            </a:r>
            <a:r>
              <a:rPr sz="2200" spc="-45" dirty="0">
                <a:latin typeface="Times New Roman"/>
                <a:cs typeface="Times New Roman"/>
              </a:rPr>
              <a:t>(z-bu</a:t>
            </a:r>
            <a:r>
              <a:rPr sz="2200" b="1" spc="-45" dirty="0">
                <a:latin typeface="Times New Roman"/>
                <a:cs typeface="Times New Roman"/>
              </a:rPr>
              <a:t>f</a:t>
            </a:r>
            <a:r>
              <a:rPr sz="2200" b="1" spc="-40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er)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02689" y="5147309"/>
            <a:ext cx="119380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spc="-320" dirty="0">
                <a:solidFill>
                  <a:srgbClr val="7497D8"/>
                </a:solidFill>
                <a:latin typeface="Arial"/>
                <a:cs typeface="Arial"/>
              </a:rPr>
              <a:t>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49069" y="5119370"/>
            <a:ext cx="7030084" cy="584774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marR="5080">
              <a:lnSpc>
                <a:spcPts val="2050"/>
              </a:lnSpc>
              <a:spcBef>
                <a:spcPts val="359"/>
              </a:spcBef>
            </a:pPr>
            <a:r>
              <a:rPr sz="1900" spc="25" dirty="0">
                <a:latin typeface="Times New Roman"/>
                <a:cs typeface="Times New Roman"/>
              </a:rPr>
              <a:t>Stores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60" dirty="0">
                <a:latin typeface="Times New Roman"/>
                <a:cs typeface="Times New Roman"/>
              </a:rPr>
              <a:t>depth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information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30" dirty="0">
                <a:latin typeface="Times New Roman"/>
                <a:cs typeface="Times New Roman"/>
              </a:rPr>
              <a:t>at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20" dirty="0">
                <a:latin typeface="Times New Roman"/>
                <a:cs typeface="Times New Roman"/>
              </a:rPr>
              <a:t>each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-40" dirty="0">
                <a:latin typeface="Times New Roman"/>
                <a:cs typeface="Times New Roman"/>
              </a:rPr>
              <a:t>pixel,</a:t>
            </a:r>
            <a:r>
              <a:rPr sz="1900" spc="-16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</a:t>
            </a:r>
            <a:r>
              <a:rPr sz="1900" b="1" spc="-5" dirty="0">
                <a:latin typeface="Times New Roman"/>
                <a:cs typeface="Times New Roman"/>
              </a:rPr>
              <a:t>l</a:t>
            </a:r>
            <a:r>
              <a:rPr lang="en-US" sz="1900" b="1" spc="-5" dirty="0">
                <a:latin typeface="Times New Roman"/>
                <a:cs typeface="Times New Roman"/>
              </a:rPr>
              <a:t>l</a:t>
            </a:r>
            <a:r>
              <a:rPr sz="1900" spc="-10" dirty="0">
                <a:latin typeface="Times New Roman"/>
                <a:cs typeface="Times New Roman"/>
              </a:rPr>
              <a:t>ows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closer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objects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45" dirty="0">
                <a:latin typeface="Times New Roman"/>
                <a:cs typeface="Times New Roman"/>
              </a:rPr>
              <a:t>to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80" dirty="0">
                <a:latin typeface="Times New Roman"/>
                <a:cs typeface="Times New Roman"/>
              </a:rPr>
              <a:t>be</a:t>
            </a:r>
            <a:r>
              <a:rPr sz="1900" spc="-60" dirty="0">
                <a:latin typeface="Times New Roman"/>
                <a:cs typeface="Times New Roman"/>
              </a:rPr>
              <a:t> </a:t>
            </a:r>
            <a:r>
              <a:rPr sz="1900" spc="30" dirty="0">
                <a:latin typeface="Times New Roman"/>
                <a:cs typeface="Times New Roman"/>
              </a:rPr>
              <a:t>drawn  </a:t>
            </a:r>
            <a:r>
              <a:rPr sz="1900" spc="95" dirty="0">
                <a:latin typeface="Times New Roman"/>
                <a:cs typeface="Times New Roman"/>
              </a:rPr>
              <a:t>on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45" dirty="0">
                <a:latin typeface="Times New Roman"/>
                <a:cs typeface="Times New Roman"/>
              </a:rPr>
              <a:t>top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of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30" dirty="0">
                <a:latin typeface="Times New Roman"/>
                <a:cs typeface="Times New Roman"/>
              </a:rPr>
              <a:t>ones</a:t>
            </a:r>
            <a:r>
              <a:rPr sz="1900" spc="-65" dirty="0">
                <a:latin typeface="Times New Roman"/>
                <a:cs typeface="Times New Roman"/>
              </a:rPr>
              <a:t> </a:t>
            </a:r>
            <a:r>
              <a:rPr sz="1900" spc="20" dirty="0">
                <a:latin typeface="Times New Roman"/>
                <a:cs typeface="Times New Roman"/>
              </a:rPr>
              <a:t>further</a:t>
            </a:r>
            <a:r>
              <a:rPr sz="1900" spc="-70" dirty="0">
                <a:latin typeface="Times New Roman"/>
                <a:cs typeface="Times New Roman"/>
              </a:rPr>
              <a:t> </a:t>
            </a:r>
            <a:r>
              <a:rPr sz="1900" spc="-75" dirty="0">
                <a:latin typeface="Times New Roman"/>
                <a:cs typeface="Times New Roman"/>
              </a:rPr>
              <a:t>away</a:t>
            </a:r>
            <a:endParaRPr sz="19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73150"/>
            <a:ext cx="359029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15" dirty="0"/>
              <a:t>Drawing</a:t>
            </a:r>
            <a:r>
              <a:rPr spc="25" dirty="0"/>
              <a:t> </a:t>
            </a:r>
            <a:r>
              <a:rPr spc="65" dirty="0"/>
              <a:t>101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929129"/>
            <a:ext cx="7996555" cy="4213973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85750" marR="36195" indent="-273050">
              <a:lnSpc>
                <a:spcPts val="2800"/>
              </a:lnSpc>
              <a:spcBef>
                <a:spcPts val="459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  <a:tab pos="761365" algn="l"/>
              </a:tabLst>
            </a:pPr>
            <a:r>
              <a:rPr sz="2600" spc="-30" dirty="0">
                <a:latin typeface="Times New Roman"/>
                <a:cs typeface="Times New Roman"/>
              </a:rPr>
              <a:t>A</a:t>
            </a:r>
            <a:r>
              <a:rPr sz="2600" b="1" spc="-30" dirty="0">
                <a:latin typeface="Times New Roman"/>
                <a:cs typeface="Times New Roman"/>
              </a:rPr>
              <a:t>l	</a:t>
            </a:r>
            <a:r>
              <a:rPr sz="2600" spc="-5" dirty="0">
                <a:latin typeface="Times New Roman"/>
                <a:cs typeface="Times New Roman"/>
              </a:rPr>
              <a:t>geometric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objects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55" dirty="0">
                <a:latin typeface="Times New Roman"/>
                <a:cs typeface="Times New Roman"/>
              </a:rPr>
              <a:t>can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basica</a:t>
            </a:r>
            <a:r>
              <a:rPr sz="2600" b="1" spc="-30" dirty="0">
                <a:latin typeface="Times New Roman"/>
                <a:cs typeface="Times New Roman"/>
              </a:rPr>
              <a:t>l</a:t>
            </a:r>
            <a:r>
              <a:rPr lang="en-US" sz="2600" b="1" spc="-30" dirty="0">
                <a:latin typeface="Times New Roman"/>
                <a:cs typeface="Times New Roman"/>
              </a:rPr>
              <a:t>l</a:t>
            </a:r>
            <a:r>
              <a:rPr sz="2600" spc="-50" dirty="0">
                <a:latin typeface="Times New Roman"/>
                <a:cs typeface="Times New Roman"/>
              </a:rPr>
              <a:t>y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120" dirty="0">
                <a:latin typeface="Times New Roman"/>
                <a:cs typeface="Times New Roman"/>
              </a:rPr>
              <a:t>be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40" dirty="0">
                <a:latin typeface="Times New Roman"/>
                <a:cs typeface="Times New Roman"/>
              </a:rPr>
              <a:t>represented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15" dirty="0">
                <a:latin typeface="Times New Roman"/>
                <a:cs typeface="Times New Roman"/>
              </a:rPr>
              <a:t>as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95" dirty="0">
                <a:latin typeface="Times New Roman"/>
                <a:cs typeface="Times New Roman"/>
              </a:rPr>
              <a:t>a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25" dirty="0">
                <a:latin typeface="Times New Roman"/>
                <a:cs typeface="Times New Roman"/>
              </a:rPr>
              <a:t>set 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vertices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95" dirty="0">
                <a:latin typeface="Times New Roman"/>
                <a:cs typeface="Times New Roman"/>
              </a:rPr>
              <a:t>in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Times New Roman"/>
                <a:cs typeface="Times New Roman"/>
              </a:rPr>
              <a:t>2-D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95" dirty="0">
                <a:latin typeface="Times New Roman"/>
                <a:cs typeface="Times New Roman"/>
              </a:rPr>
              <a:t>or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Times New Roman"/>
                <a:cs typeface="Times New Roman"/>
              </a:rPr>
              <a:t>3-D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space.</a:t>
            </a:r>
            <a:endParaRPr sz="2600" dirty="0">
              <a:latin typeface="Times New Roman"/>
              <a:cs typeface="Times New Roman"/>
            </a:endParaRPr>
          </a:p>
          <a:p>
            <a:pPr marL="285750" marR="649605" indent="-273050">
              <a:lnSpc>
                <a:spcPts val="2800"/>
              </a:lnSpc>
              <a:spcBef>
                <a:spcPts val="66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</a:tabLst>
            </a:pPr>
            <a:r>
              <a:rPr sz="2600" spc="35" dirty="0">
                <a:latin typeface="Times New Roman"/>
                <a:cs typeface="Times New Roman"/>
              </a:rPr>
              <a:t>We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20" dirty="0">
                <a:latin typeface="Times New Roman"/>
                <a:cs typeface="Times New Roman"/>
              </a:rPr>
              <a:t>draw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objects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by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designating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vertices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105" dirty="0">
                <a:latin typeface="Times New Roman"/>
                <a:cs typeface="Times New Roman"/>
              </a:rPr>
              <a:t>and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60" dirty="0">
                <a:latin typeface="Times New Roman"/>
                <a:cs typeface="Times New Roman"/>
              </a:rPr>
              <a:t>deriving  </a:t>
            </a:r>
            <a:r>
              <a:rPr sz="2600" spc="-40" dirty="0">
                <a:latin typeface="Times New Roman"/>
                <a:cs typeface="Times New Roman"/>
              </a:rPr>
              <a:t>primitives,</a:t>
            </a:r>
            <a:r>
              <a:rPr sz="2600" spc="-215" dirty="0">
                <a:latin typeface="Times New Roman"/>
                <a:cs typeface="Times New Roman"/>
              </a:rPr>
              <a:t> </a:t>
            </a:r>
            <a:r>
              <a:rPr sz="2600" spc="90" dirty="0">
                <a:latin typeface="Times New Roman"/>
                <a:cs typeface="Times New Roman"/>
              </a:rPr>
              <a:t>or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basic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Times New Roman"/>
                <a:cs typeface="Times New Roman"/>
              </a:rPr>
              <a:t>shapes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Times New Roman"/>
                <a:cs typeface="Times New Roman"/>
              </a:rPr>
              <a:t>from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55" dirty="0">
                <a:latin typeface="Times New Roman"/>
                <a:cs typeface="Times New Roman"/>
              </a:rPr>
              <a:t>them.</a:t>
            </a:r>
            <a:endParaRPr sz="2600" dirty="0">
              <a:latin typeface="Times New Roman"/>
              <a:cs typeface="Times New Roman"/>
            </a:endParaRPr>
          </a:p>
          <a:p>
            <a:pPr marL="285750" marR="1311275" indent="-273050">
              <a:lnSpc>
                <a:spcPts val="2810"/>
              </a:lnSpc>
              <a:spcBef>
                <a:spcPts val="65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</a:tabLst>
            </a:pPr>
            <a:r>
              <a:rPr sz="2600" spc="-35" dirty="0">
                <a:latin typeface="Times New Roman"/>
                <a:cs typeface="Times New Roman"/>
              </a:rPr>
              <a:t>Every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50" dirty="0">
                <a:latin typeface="Times New Roman"/>
                <a:cs typeface="Times New Roman"/>
              </a:rPr>
              <a:t>vertex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55" dirty="0">
                <a:latin typeface="Times New Roman"/>
                <a:cs typeface="Times New Roman"/>
              </a:rPr>
              <a:t>can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114" dirty="0">
                <a:latin typeface="Times New Roman"/>
                <a:cs typeface="Times New Roman"/>
              </a:rPr>
              <a:t>be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15" dirty="0">
                <a:latin typeface="Times New Roman"/>
                <a:cs typeface="Times New Roman"/>
              </a:rPr>
              <a:t>declared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20" dirty="0">
                <a:latin typeface="Times New Roman"/>
                <a:cs typeface="Times New Roman"/>
              </a:rPr>
              <a:t>using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85" dirty="0">
                <a:latin typeface="Times New Roman"/>
                <a:cs typeface="Times New Roman"/>
              </a:rPr>
              <a:t>the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function:  </a:t>
            </a:r>
            <a:r>
              <a:rPr sz="2600" spc="-30" dirty="0">
                <a:latin typeface="Times New Roman"/>
                <a:cs typeface="Times New Roman"/>
              </a:rPr>
              <a:t>glVertex*()</a:t>
            </a:r>
            <a:endParaRPr sz="2600" dirty="0">
              <a:latin typeface="Times New Roman"/>
              <a:cs typeface="Times New Roman"/>
            </a:endParaRPr>
          </a:p>
          <a:p>
            <a:pPr marL="652780" marR="71120" lvl="1" indent="-246379" algn="just">
              <a:lnSpc>
                <a:spcPts val="2590"/>
              </a:lnSpc>
              <a:spcBef>
                <a:spcPts val="595"/>
              </a:spcBef>
              <a:buClr>
                <a:srgbClr val="FD8536"/>
              </a:buClr>
              <a:buSzPct val="85416"/>
              <a:buFont typeface="Arial"/>
              <a:buChar char=""/>
              <a:tabLst>
                <a:tab pos="652780" algn="l"/>
              </a:tabLst>
            </a:pPr>
            <a:r>
              <a:rPr sz="2400" spc="15" dirty="0">
                <a:latin typeface="Times New Roman"/>
                <a:cs typeface="Times New Roman"/>
              </a:rPr>
              <a:t>Here,</a:t>
            </a:r>
            <a:r>
              <a:rPr sz="2400" spc="-200" dirty="0">
                <a:latin typeface="Times New Roman"/>
                <a:cs typeface="Times New Roman"/>
              </a:rPr>
              <a:t> </a:t>
            </a:r>
            <a:r>
              <a:rPr sz="2400" spc="-135" dirty="0">
                <a:latin typeface="Times New Roman"/>
                <a:cs typeface="Times New Roman"/>
              </a:rPr>
              <a:t>*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simply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an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expre</a:t>
            </a:r>
            <a:r>
              <a:rPr sz="2400" b="1" spc="-10" dirty="0">
                <a:latin typeface="Times New Roman"/>
                <a:cs typeface="Times New Roman"/>
              </a:rPr>
              <a:t>s</a:t>
            </a:r>
            <a:r>
              <a:rPr lang="en-US" sz="2400" b="1" spc="140" dirty="0">
                <a:latin typeface="Times New Roman"/>
                <a:cs typeface="Times New Roman"/>
              </a:rPr>
              <a:t>s</a:t>
            </a:r>
            <a:r>
              <a:rPr sz="2400" spc="50" dirty="0">
                <a:latin typeface="Times New Roman"/>
                <a:cs typeface="Times New Roman"/>
              </a:rPr>
              <a:t>ion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45" dirty="0">
                <a:latin typeface="Times New Roman"/>
                <a:cs typeface="Times New Roman"/>
              </a:rPr>
              <a:t>that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consists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of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80" dirty="0">
                <a:latin typeface="Times New Roman"/>
                <a:cs typeface="Times New Roman"/>
              </a:rPr>
              <a:t>the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number  </a:t>
            </a:r>
            <a:r>
              <a:rPr sz="2400" spc="-10" dirty="0">
                <a:latin typeface="Times New Roman"/>
                <a:cs typeface="Times New Roman"/>
              </a:rPr>
              <a:t>of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dimensions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75" dirty="0">
                <a:latin typeface="Times New Roman"/>
                <a:cs typeface="Times New Roman"/>
              </a:rPr>
              <a:t>our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vertex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is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75" dirty="0">
                <a:latin typeface="Times New Roman"/>
                <a:cs typeface="Times New Roman"/>
              </a:rPr>
              <a:t>in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90" dirty="0">
                <a:latin typeface="Times New Roman"/>
                <a:cs typeface="Times New Roman"/>
              </a:rPr>
              <a:t>and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75" dirty="0">
                <a:latin typeface="Times New Roman"/>
                <a:cs typeface="Times New Roman"/>
              </a:rPr>
              <a:t>the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type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of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parameter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we  </a:t>
            </a:r>
            <a:r>
              <a:rPr sz="2400" spc="25" dirty="0">
                <a:latin typeface="Times New Roman"/>
                <a:cs typeface="Times New Roman"/>
              </a:rPr>
              <a:t>are </a:t>
            </a:r>
            <a:r>
              <a:rPr sz="2400" spc="30" dirty="0">
                <a:latin typeface="Times New Roman"/>
                <a:cs typeface="Times New Roman"/>
              </a:rPr>
              <a:t>pa</a:t>
            </a:r>
            <a:r>
              <a:rPr sz="2400" b="1" spc="30" dirty="0">
                <a:latin typeface="Times New Roman"/>
                <a:cs typeface="Times New Roman"/>
              </a:rPr>
              <a:t>s </a:t>
            </a:r>
            <a:r>
              <a:rPr sz="2400" spc="10" dirty="0">
                <a:latin typeface="Times New Roman"/>
                <a:cs typeface="Times New Roman"/>
              </a:rPr>
              <a:t>ing </a:t>
            </a:r>
            <a:r>
              <a:rPr sz="2400" spc="55" dirty="0">
                <a:latin typeface="Times New Roman"/>
                <a:cs typeface="Times New Roman"/>
              </a:rPr>
              <a:t>to </a:t>
            </a:r>
            <a:r>
              <a:rPr sz="2400" spc="70" dirty="0">
                <a:latin typeface="Times New Roman"/>
                <a:cs typeface="Times New Roman"/>
              </a:rPr>
              <a:t>the</a:t>
            </a:r>
            <a:r>
              <a:rPr sz="2400" spc="-3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function.</a:t>
            </a:r>
            <a:endParaRPr sz="2400" dirty="0">
              <a:latin typeface="Times New Roman"/>
              <a:cs typeface="Times New Roman"/>
            </a:endParaRPr>
          </a:p>
          <a:p>
            <a:pPr marL="652780" marR="5080" lvl="1" indent="-246379">
              <a:lnSpc>
                <a:spcPts val="2590"/>
              </a:lnSpc>
              <a:spcBef>
                <a:spcPts val="600"/>
              </a:spcBef>
              <a:buClr>
                <a:srgbClr val="FD8536"/>
              </a:buClr>
              <a:buSzPct val="85416"/>
              <a:buFont typeface="Arial"/>
              <a:buChar char=""/>
              <a:tabLst>
                <a:tab pos="652780" algn="l"/>
              </a:tabLst>
            </a:pPr>
            <a:r>
              <a:rPr sz="2400" spc="50" dirty="0">
                <a:latin typeface="Times New Roman"/>
                <a:cs typeface="Times New Roman"/>
              </a:rPr>
              <a:t>For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example: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glVertex3f(0.0,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0.0,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1.0)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80" dirty="0">
                <a:latin typeface="Times New Roman"/>
                <a:cs typeface="Times New Roman"/>
              </a:rPr>
              <a:t>denotes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vertex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in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30" dirty="0">
                <a:latin typeface="Times New Roman"/>
                <a:cs typeface="Times New Roman"/>
              </a:rPr>
              <a:t>3-  </a:t>
            </a:r>
            <a:r>
              <a:rPr sz="2400" spc="220" dirty="0">
                <a:latin typeface="Times New Roman"/>
                <a:cs typeface="Times New Roman"/>
              </a:rPr>
              <a:t>D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space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with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Times New Roman"/>
                <a:cs typeface="Times New Roman"/>
              </a:rPr>
              <a:t>foats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pa</a:t>
            </a:r>
            <a:r>
              <a:rPr sz="2400" b="1" spc="35" dirty="0">
                <a:latin typeface="Times New Roman"/>
                <a:cs typeface="Times New Roman"/>
              </a:rPr>
              <a:t>s</a:t>
            </a:r>
            <a:r>
              <a:rPr sz="2400" b="1" spc="135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ed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in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15" dirty="0">
                <a:latin typeface="Times New Roman"/>
                <a:cs typeface="Times New Roman"/>
              </a:rPr>
              <a:t>as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parameters.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1073150"/>
            <a:ext cx="58877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Geometric</a:t>
            </a:r>
            <a:r>
              <a:rPr spc="10" dirty="0"/>
              <a:t> </a:t>
            </a:r>
            <a:r>
              <a:rPr spc="130" dirty="0"/>
              <a:t>Primitives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968500"/>
            <a:ext cx="8067675" cy="1737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0" marR="5080" indent="-273050">
              <a:lnSpc>
                <a:spcPct val="100000"/>
              </a:lnSpc>
              <a:spcBef>
                <a:spcPts val="10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</a:tabLst>
            </a:pPr>
            <a:r>
              <a:rPr sz="2600" spc="130" dirty="0">
                <a:latin typeface="Times New Roman"/>
                <a:cs typeface="Times New Roman"/>
              </a:rPr>
              <a:t>In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55" dirty="0">
                <a:latin typeface="Times New Roman"/>
                <a:cs typeface="Times New Roman"/>
              </a:rPr>
              <a:t>OpenGL,</a:t>
            </a:r>
            <a:r>
              <a:rPr sz="2600" spc="-225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primitives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Times New Roman"/>
                <a:cs typeface="Times New Roman"/>
              </a:rPr>
              <a:t>are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Times New Roman"/>
                <a:cs typeface="Times New Roman"/>
              </a:rPr>
              <a:t>nothing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50" dirty="0">
                <a:latin typeface="Times New Roman"/>
                <a:cs typeface="Times New Roman"/>
              </a:rPr>
              <a:t>more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75" dirty="0">
                <a:latin typeface="Times New Roman"/>
                <a:cs typeface="Times New Roman"/>
              </a:rPr>
              <a:t>than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points,</a:t>
            </a:r>
            <a:r>
              <a:rPr sz="2600" spc="-225" dirty="0">
                <a:latin typeface="Times New Roman"/>
                <a:cs typeface="Times New Roman"/>
              </a:rPr>
              <a:t> </a:t>
            </a:r>
            <a:r>
              <a:rPr sz="2600" spc="-105" dirty="0">
                <a:latin typeface="Times New Roman"/>
                <a:cs typeface="Times New Roman"/>
              </a:rPr>
              <a:t>lines,  </a:t>
            </a:r>
            <a:r>
              <a:rPr sz="2600" spc="100" dirty="0">
                <a:latin typeface="Times New Roman"/>
                <a:cs typeface="Times New Roman"/>
              </a:rPr>
              <a:t>and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polygons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45" dirty="0">
                <a:latin typeface="Times New Roman"/>
                <a:cs typeface="Times New Roman"/>
              </a:rPr>
              <a:t>that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10" dirty="0">
                <a:latin typeface="Times New Roman"/>
                <a:cs typeface="Times New Roman"/>
              </a:rPr>
              <a:t>make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155" dirty="0">
                <a:latin typeface="Times New Roman"/>
                <a:cs typeface="Times New Roman"/>
              </a:rPr>
              <a:t>up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larger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objects.</a:t>
            </a:r>
            <a:endParaRPr sz="2600" dirty="0">
              <a:latin typeface="Times New Roman"/>
              <a:cs typeface="Times New Roman"/>
            </a:endParaRPr>
          </a:p>
          <a:p>
            <a:pPr marL="285750" indent="-273050">
              <a:lnSpc>
                <a:spcPct val="100000"/>
              </a:lnSpc>
              <a:spcBef>
                <a:spcPts val="64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</a:tabLst>
            </a:pPr>
            <a:r>
              <a:rPr sz="2600" spc="5" dirty="0">
                <a:latin typeface="Times New Roman"/>
                <a:cs typeface="Times New Roman"/>
              </a:rPr>
              <a:t>Declare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Times New Roman"/>
                <a:cs typeface="Times New Roman"/>
              </a:rPr>
              <a:t>what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50" dirty="0">
                <a:latin typeface="Times New Roman"/>
                <a:cs typeface="Times New Roman"/>
              </a:rPr>
              <a:t>kind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of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primitive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we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spc="40" dirty="0">
                <a:latin typeface="Times New Roman"/>
                <a:cs typeface="Times New Roman"/>
              </a:rPr>
              <a:t>are</a:t>
            </a:r>
            <a:r>
              <a:rPr sz="2600" spc="-7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drawing</a:t>
            </a:r>
          </a:p>
          <a:p>
            <a:pPr marL="405765">
              <a:lnSpc>
                <a:spcPct val="100000"/>
              </a:lnSpc>
              <a:spcBef>
                <a:spcPts val="600"/>
              </a:spcBef>
            </a:pPr>
            <a:r>
              <a:rPr sz="3075" spc="-817" baseline="8130" dirty="0">
                <a:solidFill>
                  <a:srgbClr val="FD8536"/>
                </a:solidFill>
                <a:latin typeface="Arial"/>
                <a:cs typeface="Arial"/>
              </a:rPr>
              <a:t> </a:t>
            </a:r>
            <a:r>
              <a:rPr sz="2400" spc="-5" dirty="0">
                <a:latin typeface="Times New Roman"/>
                <a:cs typeface="Times New Roman"/>
              </a:rPr>
              <a:t>glBegin(Glenum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mode</a:t>
            </a:r>
            <a:r>
              <a:rPr sz="2400" spc="-5" dirty="0">
                <a:latin typeface="Times New Roman"/>
                <a:cs typeface="Times New Roman"/>
              </a:rPr>
              <a:t>);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2689" y="3778250"/>
            <a:ext cx="128905" cy="24955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50" spc="-365" dirty="0">
                <a:solidFill>
                  <a:srgbClr val="7497D8"/>
                </a:solidFill>
                <a:latin typeface="Arial"/>
                <a:cs typeface="Arial"/>
              </a:rPr>
              <a:t></a:t>
            </a:r>
            <a:endParaRPr sz="14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49069" y="3747770"/>
            <a:ext cx="573214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i="1" spc="-5" dirty="0">
                <a:latin typeface="Times New Roman"/>
                <a:cs typeface="Times New Roman"/>
              </a:rPr>
              <a:t>mode </a:t>
            </a:r>
            <a:r>
              <a:rPr sz="2100" spc="10" dirty="0">
                <a:latin typeface="Times New Roman"/>
                <a:cs typeface="Times New Roman"/>
              </a:rPr>
              <a:t>is </a:t>
            </a:r>
            <a:r>
              <a:rPr sz="2100" spc="-25" dirty="0">
                <a:latin typeface="Times New Roman"/>
                <a:cs typeface="Times New Roman"/>
              </a:rPr>
              <a:t>basically </a:t>
            </a:r>
            <a:r>
              <a:rPr sz="2100" spc="90" dirty="0">
                <a:latin typeface="Times New Roman"/>
                <a:cs typeface="Times New Roman"/>
              </a:rPr>
              <a:t>the </a:t>
            </a:r>
            <a:r>
              <a:rPr sz="2100" spc="20" dirty="0">
                <a:latin typeface="Times New Roman"/>
                <a:cs typeface="Times New Roman"/>
              </a:rPr>
              <a:t>type</a:t>
            </a:r>
            <a:r>
              <a:rPr sz="2100" spc="-370" dirty="0">
                <a:latin typeface="Times New Roman"/>
                <a:cs typeface="Times New Roman"/>
              </a:rPr>
              <a:t> </a:t>
            </a:r>
            <a:r>
              <a:rPr sz="2100" spc="5" dirty="0">
                <a:latin typeface="Times New Roman"/>
                <a:cs typeface="Times New Roman"/>
              </a:rPr>
              <a:t>of primitive </a:t>
            </a:r>
            <a:r>
              <a:rPr sz="2100" spc="-40" dirty="0">
                <a:latin typeface="Times New Roman"/>
                <a:cs typeface="Times New Roman"/>
              </a:rPr>
              <a:t>we’re </a:t>
            </a:r>
            <a:r>
              <a:rPr sz="2100" spc="25" dirty="0">
                <a:latin typeface="Times New Roman"/>
                <a:cs typeface="Times New Roman"/>
              </a:rPr>
              <a:t>drawing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4066540"/>
            <a:ext cx="4533900" cy="186690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285750" indent="-273050">
              <a:lnSpc>
                <a:spcPct val="100000"/>
              </a:lnSpc>
              <a:spcBef>
                <a:spcPts val="75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</a:tabLst>
            </a:pPr>
            <a:r>
              <a:rPr sz="2600" spc="5" dirty="0">
                <a:latin typeface="Times New Roman"/>
                <a:cs typeface="Times New Roman"/>
              </a:rPr>
              <a:t>Declare </a:t>
            </a:r>
            <a:r>
              <a:rPr sz="2600" spc="90" dirty="0">
                <a:latin typeface="Times New Roman"/>
                <a:cs typeface="Times New Roman"/>
              </a:rPr>
              <a:t>our</a:t>
            </a:r>
            <a:r>
              <a:rPr sz="2600" spc="-160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vertices</a:t>
            </a:r>
            <a:endParaRPr sz="2600" dirty="0">
              <a:latin typeface="Times New Roman"/>
              <a:cs typeface="Times New Roman"/>
            </a:endParaRPr>
          </a:p>
          <a:p>
            <a:pPr marL="652780" lvl="1" indent="-246379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85416"/>
              <a:buFont typeface="Arial"/>
              <a:buChar char=""/>
              <a:tabLst>
                <a:tab pos="652780" algn="l"/>
                <a:tab pos="1169035" algn="l"/>
                <a:tab pos="3554729" algn="l"/>
              </a:tabLst>
            </a:pPr>
            <a:r>
              <a:rPr sz="2400" spc="10" dirty="0">
                <a:latin typeface="Times New Roman"/>
                <a:cs typeface="Times New Roman"/>
              </a:rPr>
              <a:t>i.e.	</a:t>
            </a:r>
            <a:r>
              <a:rPr sz="2400" spc="25" dirty="0">
                <a:latin typeface="Times New Roman"/>
                <a:cs typeface="Times New Roman"/>
              </a:rPr>
              <a:t>glVertex2f(foat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i="1" spc="35" dirty="0">
                <a:latin typeface="Times New Roman"/>
                <a:cs typeface="Times New Roman"/>
              </a:rPr>
              <a:t>x</a:t>
            </a:r>
            <a:r>
              <a:rPr sz="2400" spc="35" dirty="0">
                <a:latin typeface="Times New Roman"/>
                <a:cs typeface="Times New Roman"/>
              </a:rPr>
              <a:t>,	</a:t>
            </a:r>
            <a:r>
              <a:rPr sz="2400" spc="185" dirty="0">
                <a:latin typeface="Times New Roman"/>
                <a:cs typeface="Times New Roman"/>
              </a:rPr>
              <a:t>foat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y</a:t>
            </a:r>
            <a:r>
              <a:rPr sz="2400" spc="-5" dirty="0">
                <a:latin typeface="Times New Roman"/>
                <a:cs typeface="Times New Roman"/>
              </a:rPr>
              <a:t>);</a:t>
            </a:r>
            <a:endParaRPr sz="2400" dirty="0">
              <a:latin typeface="Times New Roman"/>
              <a:cs typeface="Times New Roman"/>
            </a:endParaRPr>
          </a:p>
          <a:p>
            <a:pPr marL="285750" indent="-273050">
              <a:lnSpc>
                <a:spcPct val="100000"/>
              </a:lnSpc>
              <a:spcBef>
                <a:spcPts val="650"/>
              </a:spcBef>
              <a:buClr>
                <a:srgbClr val="B22B15"/>
              </a:buClr>
              <a:buSzPct val="94230"/>
              <a:buFont typeface="Arial"/>
              <a:buChar char=""/>
              <a:tabLst>
                <a:tab pos="285750" algn="l"/>
              </a:tabLst>
            </a:pPr>
            <a:r>
              <a:rPr sz="2600" spc="-5" dirty="0">
                <a:latin typeface="Times New Roman"/>
                <a:cs typeface="Times New Roman"/>
              </a:rPr>
              <a:t>Declare </a:t>
            </a:r>
            <a:r>
              <a:rPr sz="2600" spc="40" dirty="0">
                <a:latin typeface="Times New Roman"/>
                <a:cs typeface="Times New Roman"/>
              </a:rPr>
              <a:t>that </a:t>
            </a:r>
            <a:r>
              <a:rPr sz="2600" dirty="0">
                <a:latin typeface="Times New Roman"/>
                <a:cs typeface="Times New Roman"/>
              </a:rPr>
              <a:t>we </a:t>
            </a:r>
            <a:r>
              <a:rPr sz="2600" spc="30" dirty="0">
                <a:latin typeface="Times New Roman"/>
                <a:cs typeface="Times New Roman"/>
              </a:rPr>
              <a:t>are</a:t>
            </a:r>
            <a:r>
              <a:rPr sz="2600" spc="-420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fnished</a:t>
            </a:r>
            <a:endParaRPr sz="2600" dirty="0">
              <a:latin typeface="Times New Roman"/>
              <a:cs typeface="Times New Roman"/>
            </a:endParaRPr>
          </a:p>
          <a:p>
            <a:pPr marL="652780" lvl="1" indent="-246379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85416"/>
              <a:buFont typeface="Arial"/>
              <a:buChar char=""/>
              <a:tabLst>
                <a:tab pos="652780" algn="l"/>
              </a:tabLst>
            </a:pPr>
            <a:r>
              <a:rPr sz="2400" spc="-5" dirty="0">
                <a:latin typeface="Times New Roman"/>
                <a:cs typeface="Times New Roman"/>
              </a:rPr>
              <a:t>glEnd();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19</TotalTime>
  <Words>1161</Words>
  <Application>Microsoft Office PowerPoint</Application>
  <PresentationFormat>On-screen Show (4:3)</PresentationFormat>
  <Paragraphs>140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PowerPoint Presentation</vt:lpstr>
      <vt:lpstr>Table of Contents</vt:lpstr>
      <vt:lpstr>What is Open GL?</vt:lpstr>
      <vt:lpstr>Some Basic Syntax</vt:lpstr>
      <vt:lpstr>Code Example</vt:lpstr>
      <vt:lpstr>Code Example</vt:lpstr>
      <vt:lpstr>A Bit on Buff ers</vt:lpstr>
      <vt:lpstr>Drawing 101</vt:lpstr>
      <vt:lpstr>Geometric Primitives</vt:lpstr>
      <vt:lpstr>Code Example</vt:lpstr>
      <vt:lpstr>Types of Primitives</vt:lpstr>
      <vt:lpstr>Types of Primitives</vt:lpstr>
      <vt:lpstr>Types of Primitives</vt:lpstr>
      <vt:lpstr>Display Lists</vt:lpstr>
      <vt:lpstr>Code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GL Basics</dc:title>
  <dc:creator>Kristin</dc:creator>
  <cp:lastModifiedBy>Eshita</cp:lastModifiedBy>
  <cp:revision>10</cp:revision>
  <dcterms:created xsi:type="dcterms:W3CDTF">2019-09-29T08:06:20Z</dcterms:created>
  <dcterms:modified xsi:type="dcterms:W3CDTF">2020-05-04T16:31:13Z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2009-01-15T00:00:00Z</vt:filetime>
  </property>
  <property fmtid="{D5CDD505-2E9C-101B-9397-08002B2CF9AE}" pid="3" name="Creator">
    <vt:lpwstr>Impress</vt:lpwstr>
  </property>
  <property fmtid="{D5CDD505-2E9C-101B-9397-08002B2CF9AE}" pid="4" name="LastSaved">
    <vt:filetime>2019-09-29T00:00:00Z</vt:filetime>
  </property>
</Properties>
</file>