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y="6858000" cx="9144000"/>
  <p:notesSz cx="9144000" cy="6858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tableStyles" Target="tableStyles.xml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98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9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0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70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3350" i="0">
                <a:solidFill>
                  <a:srgbClr val="99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1048590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240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1048591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2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3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3350" i="0">
                <a:solidFill>
                  <a:srgbClr val="99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104870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0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05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06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707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3350" i="0">
                <a:solidFill>
                  <a:srgbClr val="99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1048599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0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01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Blank">
    <p:bg>
      <p:bgPr>
        <a:solidFill>
          <a:schemeClr val="bg1"/>
        </a:solidFill>
        <a:effectLst/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bg object 16"/>
          <p:cNvSpPr/>
          <p:nvPr/>
        </p:nvSpPr>
        <p:spPr>
          <a:xfrm>
            <a:off x="3186683" y="268224"/>
            <a:ext cx="5669280" cy="3900170"/>
          </a:xfrm>
          <a:custGeom>
            <a:avLst/>
            <a:ahLst/>
            <a:rect l="l" t="t" r="r" b="b"/>
            <a:pathLst>
              <a:path w="5669280" h="3900170">
                <a:moveTo>
                  <a:pt x="5669280" y="0"/>
                </a:moveTo>
                <a:lnTo>
                  <a:pt x="0" y="0"/>
                </a:lnTo>
                <a:lnTo>
                  <a:pt x="0" y="3899916"/>
                </a:lnTo>
                <a:lnTo>
                  <a:pt x="5669280" y="3899916"/>
                </a:lnTo>
                <a:lnTo>
                  <a:pt x="566928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bIns="0" lIns="0" rIns="0" rtlCol="0" tIns="0" wrap="square"/>
          <a:p/>
        </p:txBody>
      </p:sp>
      <p:sp>
        <p:nvSpPr>
          <p:cNvPr id="1048583" name="bg object 17"/>
          <p:cNvSpPr/>
          <p:nvPr/>
        </p:nvSpPr>
        <p:spPr>
          <a:xfrm>
            <a:off x="268224" y="268224"/>
            <a:ext cx="182880" cy="3886200"/>
          </a:xfrm>
          <a:custGeom>
            <a:avLst/>
            <a:ahLst/>
            <a:rect l="l" t="t" r="r" b="b"/>
            <a:pathLst>
              <a:path w="182879" h="3886200">
                <a:moveTo>
                  <a:pt x="182880" y="0"/>
                </a:moveTo>
                <a:lnTo>
                  <a:pt x="0" y="0"/>
                </a:lnTo>
                <a:lnTo>
                  <a:pt x="0" y="3886200"/>
                </a:lnTo>
                <a:lnTo>
                  <a:pt x="182880" y="3886200"/>
                </a:lnTo>
                <a:lnTo>
                  <a:pt x="18288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bIns="0" lIns="0" rIns="0" rtlCol="0" tIns="0" wrap="square"/>
          <a:p/>
        </p:txBody>
      </p:sp>
      <p:sp>
        <p:nvSpPr>
          <p:cNvPr id="1048584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5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6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7211568" y="268224"/>
            <a:ext cx="1645920" cy="1645920"/>
          </a:xfrm>
          <a:custGeom>
            <a:avLst/>
            <a:ahLst/>
            <a:rect l="l" t="t" r="r" b="b"/>
            <a:pathLst>
              <a:path w="1645920" h="1645920">
                <a:moveTo>
                  <a:pt x="1645920" y="0"/>
                </a:moveTo>
                <a:lnTo>
                  <a:pt x="0" y="0"/>
                </a:lnTo>
                <a:lnTo>
                  <a:pt x="0" y="1645920"/>
                </a:lnTo>
                <a:lnTo>
                  <a:pt x="1645920" y="1645920"/>
                </a:lnTo>
                <a:lnTo>
                  <a:pt x="164592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444500" y="399034"/>
            <a:ext cx="8255000" cy="105664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3350" i="0">
                <a:solidFill>
                  <a:srgbClr val="99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486765" y="1860674"/>
            <a:ext cx="8170468" cy="415226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40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4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4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4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object 2"/>
          <p:cNvSpPr txBox="1"/>
          <p:nvPr/>
        </p:nvSpPr>
        <p:spPr>
          <a:xfrm>
            <a:off x="514494" y="2247900"/>
            <a:ext cx="2431415" cy="5461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245">
                <a:solidFill>
                  <a:srgbClr val="990000"/>
                </a:solidFill>
                <a:latin typeface="Tahoma"/>
                <a:cs typeface="Tahoma"/>
              </a:rPr>
              <a:t>IO</a:t>
            </a:r>
            <a:r>
              <a:rPr b="1" dirty="0" sz="3600" spc="-4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b="1" dirty="0" sz="3600" spc="-10">
                <a:solidFill>
                  <a:srgbClr val="990000"/>
                </a:solidFill>
                <a:latin typeface="Tahoma"/>
                <a:cs typeface="Tahoma"/>
              </a:rPr>
              <a:t>Devices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097152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429000" y="533400"/>
            <a:ext cx="5216652" cy="3429000"/>
          </a:xfrm>
          <a:prstGeom prst="rect"/>
        </p:spPr>
      </p:pic>
      <p:sp>
        <p:nvSpPr>
          <p:cNvPr id="1048588" name="object 4"/>
          <p:cNvSpPr txBox="1"/>
          <p:nvPr/>
        </p:nvSpPr>
        <p:spPr>
          <a:xfrm>
            <a:off x="2671416" y="4642944"/>
            <a:ext cx="3801168" cy="9772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1600" lang="en-US" spc="-10">
                <a:latin typeface="Calibri"/>
                <a:cs typeface="Calibri"/>
              </a:rPr>
              <a:t>Z</a:t>
            </a:r>
            <a:r>
              <a:rPr b="1" dirty="0" sz="1600" lang="en-US" spc="-10">
                <a:latin typeface="Calibri"/>
                <a:cs typeface="Calibri"/>
              </a:rPr>
              <a:t>a</a:t>
            </a:r>
            <a:r>
              <a:rPr b="1" dirty="0" sz="1600" lang="en-US" spc="-10">
                <a:latin typeface="Calibri"/>
                <a:cs typeface="Calibri"/>
              </a:rPr>
              <a:t>n</a:t>
            </a:r>
            <a:r>
              <a:rPr b="1" dirty="0" sz="1600" lang="en-US" spc="-10">
                <a:latin typeface="Calibri"/>
                <a:cs typeface="Calibri"/>
              </a:rPr>
              <a:t>n</a:t>
            </a:r>
            <a:r>
              <a:rPr b="1" dirty="0" sz="1600" lang="en-US" spc="-10">
                <a:latin typeface="Calibri"/>
                <a:cs typeface="Calibri"/>
              </a:rPr>
              <a:t>a</a:t>
            </a:r>
            <a:r>
              <a:rPr b="1" dirty="0" sz="1600" lang="en-US" spc="-10">
                <a:latin typeface="Calibri"/>
                <a:cs typeface="Calibri"/>
              </a:rPr>
              <a:t>t</a:t>
            </a:r>
            <a:r>
              <a:rPr b="1" dirty="0" sz="1600" lang="en-US" spc="-10">
                <a:latin typeface="Calibri"/>
                <a:cs typeface="Calibri"/>
              </a:rPr>
              <a:t>u</a:t>
            </a:r>
            <a:r>
              <a:rPr b="1" dirty="0" sz="1600" lang="en-US" spc="-10">
                <a:latin typeface="Calibri"/>
                <a:cs typeface="Calibri"/>
              </a:rPr>
              <a:t>l</a:t>
            </a:r>
            <a:r>
              <a:rPr b="1" dirty="0" sz="1600" lang="en-US" spc="-10">
                <a:latin typeface="Calibri"/>
                <a:cs typeface="Calibri"/>
              </a:rPr>
              <a:t> </a:t>
            </a:r>
            <a:r>
              <a:rPr b="1" dirty="0" sz="1600" lang="en-US" spc="-10">
                <a:latin typeface="Calibri"/>
                <a:cs typeface="Calibri"/>
              </a:rPr>
              <a:t>M</a:t>
            </a:r>
            <a:r>
              <a:rPr b="1" dirty="0" sz="1600" lang="en-US" spc="-10">
                <a:latin typeface="Calibri"/>
                <a:cs typeface="Calibri"/>
              </a:rPr>
              <a:t>a</a:t>
            </a:r>
            <a:r>
              <a:rPr b="1" dirty="0" sz="1600" lang="en-US" spc="-10">
                <a:latin typeface="Calibri"/>
                <a:cs typeface="Calibri"/>
              </a:rPr>
              <a:t>w</a:t>
            </a:r>
            <a:r>
              <a:rPr b="1" dirty="0" sz="1600" lang="en-US" spc="-10">
                <a:latin typeface="Calibri"/>
                <a:cs typeface="Calibri"/>
              </a:rPr>
              <a:t>a</a:t>
            </a:r>
            <a:r>
              <a:rPr b="1" dirty="0" sz="1600" lang="en-US" spc="-10">
                <a:latin typeface="Calibri"/>
                <a:cs typeface="Calibri"/>
              </a:rPr>
              <a:t> </a:t>
            </a:r>
            <a:r>
              <a:rPr b="1" dirty="0" sz="1600" lang="en-US" spc="-10">
                <a:latin typeface="Calibri"/>
                <a:cs typeface="Calibri"/>
              </a:rPr>
              <a:t>K</a:t>
            </a:r>
            <a:r>
              <a:rPr b="1" dirty="0" sz="1600" lang="en-US" spc="-10">
                <a:latin typeface="Calibri"/>
                <a:cs typeface="Calibri"/>
              </a:rPr>
              <a:t>o</a:t>
            </a:r>
            <a:r>
              <a:rPr b="1" dirty="0" sz="1600" lang="en-US" spc="-10">
                <a:latin typeface="Calibri"/>
                <a:cs typeface="Calibri"/>
              </a:rPr>
              <a:t>l</a:t>
            </a:r>
            <a:r>
              <a:rPr b="1" dirty="0" sz="1600" lang="en-US" spc="-1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dirty="0" sz="1600" lang="en-US" spc="-15">
                <a:latin typeface="Calibri"/>
                <a:cs typeface="Calibri"/>
              </a:rPr>
              <a:t>L</a:t>
            </a:r>
            <a:r>
              <a:rPr b="1" dirty="0" sz="1600" lang="en-US" spc="-15">
                <a:latin typeface="Calibri"/>
                <a:cs typeface="Calibri"/>
              </a:rPr>
              <a:t>e</a:t>
            </a:r>
            <a:r>
              <a:rPr b="1" dirty="0" sz="1600" lang="en-US" spc="-15">
                <a:latin typeface="Calibri"/>
                <a:cs typeface="Calibri"/>
              </a:rPr>
              <a:t>c</a:t>
            </a:r>
            <a:r>
              <a:rPr b="1" dirty="0" sz="1600" lang="en-US" spc="-15">
                <a:latin typeface="Calibri"/>
                <a:cs typeface="Calibri"/>
              </a:rPr>
              <a:t>t</a:t>
            </a:r>
            <a:r>
              <a:rPr b="1" dirty="0" sz="1600" lang="en-US" spc="-15">
                <a:latin typeface="Calibri"/>
                <a:cs typeface="Calibri"/>
              </a:rPr>
              <a:t>u</a:t>
            </a:r>
            <a:r>
              <a:rPr b="1" dirty="0" sz="1600" lang="en-US" spc="-15">
                <a:latin typeface="Calibri"/>
                <a:cs typeface="Calibri"/>
              </a:rPr>
              <a:t>r</a:t>
            </a:r>
            <a:r>
              <a:rPr b="1" dirty="0" sz="1600" lang="en-US" spc="-15">
                <a:latin typeface="Calibri"/>
                <a:cs typeface="Calibri"/>
              </a:rPr>
              <a:t>e</a:t>
            </a:r>
            <a:r>
              <a:rPr b="1" dirty="0" sz="1600" lang="en-US" spc="-15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Department </a:t>
            </a:r>
            <a:r>
              <a:rPr dirty="0" sz="1600" spc="-5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CSE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latin typeface="Calibri"/>
                <a:cs typeface="Calibri"/>
              </a:rPr>
              <a:t>Daffodil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International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University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714" name=""/>
          <p:cNvSpPr txBox="1"/>
          <p:nvPr/>
        </p:nvSpPr>
        <p:spPr>
          <a:xfrm>
            <a:off x="514495" y="1450080"/>
            <a:ext cx="4792307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e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333109" y="1997964"/>
            <a:ext cx="4641726" cy="4128516"/>
          </a:xfrm>
          <a:prstGeom prst="rect"/>
        </p:spPr>
      </p:pic>
      <p:sp>
        <p:nvSpPr>
          <p:cNvPr id="1048614" name="object 3"/>
          <p:cNvSpPr txBox="1">
            <a:spLocks noGrp="1"/>
          </p:cNvSpPr>
          <p:nvPr>
            <p:ph type="title"/>
          </p:nvPr>
        </p:nvSpPr>
        <p:spPr>
          <a:xfrm>
            <a:off x="444500" y="1332103"/>
            <a:ext cx="204660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80"/>
              <a:t>Trackball</a:t>
            </a:r>
            <a:endParaRPr sz="3600"/>
          </a:p>
        </p:txBody>
      </p:sp>
      <p:sp>
        <p:nvSpPr>
          <p:cNvPr id="1048615" name="object 4"/>
          <p:cNvSpPr txBox="1"/>
          <p:nvPr/>
        </p:nvSpPr>
        <p:spPr>
          <a:xfrm>
            <a:off x="433831" y="2108454"/>
            <a:ext cx="4116070" cy="4081145"/>
          </a:xfrm>
          <a:prstGeom prst="rect"/>
        </p:spPr>
        <p:txBody>
          <a:bodyPr bIns="0" lIns="0" rIns="0" rtlCol="0" tIns="43180" vert="horz" wrap="square">
            <a:spAutoFit/>
          </a:bodyPr>
          <a:p>
            <a:pPr indent="-228600" marL="241300" marR="79375">
              <a:lnSpc>
                <a:spcPct val="90000"/>
              </a:lnSpc>
              <a:spcBef>
                <a:spcPts val="34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Tra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np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ice 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mos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us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ebo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k 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lap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op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compu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er,</a:t>
            </a:r>
            <a:r>
              <a:rPr dirty="0" sz="20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ins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35">
                <a:solidFill>
                  <a:srgbClr val="333333"/>
                </a:solidFill>
                <a:latin typeface="Verdana"/>
                <a:cs typeface="Verdana"/>
              </a:rPr>
              <a:t>ead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mouse.</a:t>
            </a:r>
            <a:endParaRPr sz="2000">
              <a:latin typeface="Verdana"/>
              <a:cs typeface="Verdana"/>
            </a:endParaRPr>
          </a:p>
          <a:p>
            <a:pPr indent="-228600" marL="241300" marR="14604">
              <a:lnSpc>
                <a:spcPct val="9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This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bal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whic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 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inser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ers 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ed.  </a:t>
            </a:r>
            <a:r>
              <a:rPr dirty="0" sz="2000" spc="-3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nce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who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ic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not 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ed,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rack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req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es 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spac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han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mou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e.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901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rack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ous 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shap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ik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bu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ton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and 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square.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object 2"/>
          <p:cNvSpPr txBox="1">
            <a:spLocks noGrp="1"/>
          </p:cNvSpPr>
          <p:nvPr>
            <p:ph type="title"/>
          </p:nvPr>
        </p:nvSpPr>
        <p:spPr>
          <a:xfrm>
            <a:off x="444500" y="924305"/>
            <a:ext cx="1809114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70"/>
              <a:t>Joystick</a:t>
            </a:r>
            <a:endParaRPr sz="3600"/>
          </a:p>
        </p:txBody>
      </p:sp>
      <p:sp>
        <p:nvSpPr>
          <p:cNvPr id="1048617" name="object 3"/>
          <p:cNvSpPr txBox="1"/>
          <p:nvPr/>
        </p:nvSpPr>
        <p:spPr>
          <a:xfrm>
            <a:off x="490219" y="2037079"/>
            <a:ext cx="5422900" cy="4140835"/>
          </a:xfrm>
          <a:prstGeom prst="rect"/>
        </p:spPr>
        <p:txBody>
          <a:bodyPr bIns="0" lIns="0" rIns="0" rtlCol="0" tIns="53975" vert="horz" wrap="square">
            <a:spAutoFit/>
          </a:bodyPr>
          <a:p>
            <a:pPr indent="-274320" marL="287020" marR="337820">
              <a:lnSpc>
                <a:spcPts val="2590"/>
              </a:lnSpc>
              <a:spcBef>
                <a:spcPts val="425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Joy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0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ck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3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po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75">
                <a:solidFill>
                  <a:srgbClr val="333333"/>
                </a:solidFill>
                <a:latin typeface="Verdana"/>
                <a:cs typeface="Verdana"/>
              </a:rPr>
              <a:t>ce 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wh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14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cur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or  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po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scre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n.</a:t>
            </a:r>
            <a:endParaRPr sz="2400">
              <a:latin typeface="Verdana"/>
              <a:cs typeface="Verdana"/>
            </a:endParaRPr>
          </a:p>
          <a:p>
            <a:pPr indent="-274320" marL="287020" marR="5080">
              <a:lnSpc>
                <a:spcPct val="90000"/>
              </a:lnSpc>
              <a:spcBef>
                <a:spcPts val="177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2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8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ck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pher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05">
                <a:solidFill>
                  <a:srgbClr val="333333"/>
                </a:solidFill>
                <a:latin typeface="Verdana"/>
                <a:cs typeface="Verdana"/>
              </a:rPr>
              <a:t>cal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ball 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229">
                <a:solidFill>
                  <a:srgbClr val="333333"/>
                </a:solidFill>
                <a:latin typeface="Verdana"/>
                <a:cs typeface="Verdana"/>
              </a:rPr>
              <a:t>ts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bot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lowe</a:t>
            </a:r>
            <a:r>
              <a:rPr dirty="0" sz="2400" spc="-3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ppe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245">
                <a:solidFill>
                  <a:srgbClr val="333333"/>
                </a:solidFill>
                <a:latin typeface="Verdana"/>
                <a:cs typeface="Verdana"/>
              </a:rPr>
              <a:t>s.  </a:t>
            </a:r>
            <a:r>
              <a:rPr dirty="0" sz="2400" spc="-4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low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sp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400" spc="-14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05">
                <a:solidFill>
                  <a:srgbClr val="333333"/>
                </a:solidFill>
                <a:latin typeface="Verdana"/>
                <a:cs typeface="Verdana"/>
              </a:rPr>
              <a:t>cal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6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4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cket.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4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25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oy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ck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4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ed 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rect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indent="-274320" marL="287020" marR="18415">
              <a:lnSpc>
                <a:spcPts val="2590"/>
              </a:lnSpc>
              <a:spcBef>
                <a:spcPts val="1839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7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nly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14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2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6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4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245">
                <a:solidFill>
                  <a:srgbClr val="333333"/>
                </a:solidFill>
                <a:latin typeface="Verdana"/>
                <a:cs typeface="Verdana"/>
              </a:rPr>
              <a:t>s,  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flight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simulators,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training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simulators, </a:t>
            </a:r>
            <a:r>
              <a:rPr dirty="0" sz="2400" spc="-8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cont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roll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29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robo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2097157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11011" y="1975104"/>
            <a:ext cx="3177540" cy="4078224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039611" y="2667000"/>
            <a:ext cx="2857499" cy="3124200"/>
          </a:xfrm>
          <a:prstGeom prst="rect"/>
        </p:spPr>
      </p:pic>
      <p:sp>
        <p:nvSpPr>
          <p:cNvPr id="1048618" name="object 3"/>
          <p:cNvSpPr txBox="1">
            <a:spLocks noGrp="1"/>
          </p:cNvSpPr>
          <p:nvPr>
            <p:ph type="title"/>
          </p:nvPr>
        </p:nvSpPr>
        <p:spPr>
          <a:xfrm>
            <a:off x="444500" y="924305"/>
            <a:ext cx="200088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29"/>
              <a:t>Light</a:t>
            </a:r>
            <a:r>
              <a:rPr dirty="0" sz="3600" spc="-50"/>
              <a:t> </a:t>
            </a:r>
            <a:r>
              <a:rPr dirty="0" sz="3600" spc="-114"/>
              <a:t>Pen</a:t>
            </a:r>
            <a:endParaRPr sz="3600"/>
          </a:p>
        </p:txBody>
      </p:sp>
      <p:sp>
        <p:nvSpPr>
          <p:cNvPr id="1048619" name="object 4"/>
          <p:cNvSpPr txBox="1"/>
          <p:nvPr/>
        </p:nvSpPr>
        <p:spPr>
          <a:xfrm>
            <a:off x="405485" y="1881581"/>
            <a:ext cx="5585460" cy="4331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Pen-based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point-and-draw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700">
              <a:latin typeface="Verdana"/>
              <a:cs typeface="Verdana"/>
            </a:endParaRPr>
          </a:p>
          <a:p>
            <a:pPr indent="-229235" marL="241300" marR="5080">
              <a:lnSpc>
                <a:spcPct val="80000"/>
              </a:lnSpc>
              <a:spcBef>
                <a:spcPts val="1805"/>
              </a:spcBef>
            </a:pP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di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ec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po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nt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wi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scre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60">
                <a:solidFill>
                  <a:srgbClr val="333333"/>
                </a:solidFill>
                <a:latin typeface="Verdana"/>
                <a:cs typeface="Verdana"/>
              </a:rPr>
              <a:t>ect 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nu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di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ec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dra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gra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cs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on 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835"/>
              </a:lnSpc>
              <a:spcBef>
                <a:spcPts val="1390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10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write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special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10">
                <a:solidFill>
                  <a:srgbClr val="333333"/>
                </a:solidFill>
                <a:latin typeface="Verdana"/>
                <a:cs typeface="Verdana"/>
              </a:rPr>
              <a:t>pad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direct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endParaRPr sz="1700">
              <a:latin typeface="Verdana"/>
              <a:cs typeface="Verdana"/>
            </a:endParaRPr>
          </a:p>
          <a:p>
            <a:pPr marL="241300">
              <a:lnSpc>
                <a:spcPts val="1835"/>
              </a:lnSpc>
            </a:pP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wri</a:t>
            </a:r>
            <a:r>
              <a:rPr dirty="0" sz="17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orm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90">
                <a:solidFill>
                  <a:srgbClr val="333333"/>
                </a:solidFill>
                <a:latin typeface="Verdana"/>
                <a:cs typeface="Verdana"/>
              </a:rPr>
              <a:t>sy</a:t>
            </a:r>
            <a:r>
              <a:rPr dirty="0" sz="1700" spc="-18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endParaRPr sz="1700">
              <a:latin typeface="Verdana"/>
              <a:cs typeface="Verdana"/>
            </a:endParaRPr>
          </a:p>
          <a:p>
            <a:pPr indent="-229235" marL="241300" marR="400685">
              <a:lnSpc>
                <a:spcPct val="80000"/>
              </a:lnSpc>
              <a:spcBef>
                <a:spcPts val="1800"/>
              </a:spcBef>
            </a:pP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5">
                <a:solidFill>
                  <a:srgbClr val="333333"/>
                </a:solidFill>
                <a:latin typeface="Verdana"/>
                <a:cs typeface="Verdana"/>
              </a:rPr>
              <a:t>Press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sid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bu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cause 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sam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9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i="1" spc="-2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i="1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i="1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i="1" spc="-8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i="1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i="1" spc="-215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700" i="1" spc="8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700" i="1" spc="-8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i="1" spc="-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i="1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i="1" spc="-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i="1" spc="-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i="1" spc="-215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700" i="1" spc="20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i="1" spc="-15">
                <a:solidFill>
                  <a:srgbClr val="333333"/>
                </a:solidFill>
                <a:latin typeface="Verdana"/>
                <a:cs typeface="Verdana"/>
              </a:rPr>
              <a:t>li</a:t>
            </a:r>
            <a:r>
              <a:rPr dirty="0" sz="1700" i="1" spc="-3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i="1" spc="-14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1700" i="1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i="1" spc="-2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endParaRPr sz="1700">
              <a:latin typeface="Verdana"/>
              <a:cs typeface="Verdana"/>
            </a:endParaRPr>
          </a:p>
          <a:p>
            <a:pPr indent="-229235" marL="241300" marR="453390">
              <a:lnSpc>
                <a:spcPct val="80000"/>
              </a:lnSpc>
              <a:spcBef>
                <a:spcPts val="1800"/>
              </a:spcBef>
            </a:pP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0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dirty="0" sz="1700" spc="-2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19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pho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75">
                <a:solidFill>
                  <a:srgbClr val="333333"/>
                </a:solidFill>
                <a:latin typeface="Verdana"/>
                <a:cs typeface="Verdana"/>
              </a:rPr>
              <a:t>oce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700" spc="7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op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75">
                <a:solidFill>
                  <a:srgbClr val="333333"/>
                </a:solidFill>
                <a:latin typeface="Verdana"/>
                <a:cs typeface="Verdana"/>
              </a:rPr>
              <a:t>cal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80">
                <a:solidFill>
                  <a:srgbClr val="333333"/>
                </a:solidFill>
                <a:latin typeface="Verdana"/>
                <a:cs typeface="Verdana"/>
              </a:rPr>
              <a:t>sys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em 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130">
                <a:solidFill>
                  <a:srgbClr val="333333"/>
                </a:solidFill>
                <a:latin typeface="Verdana"/>
                <a:cs typeface="Verdana"/>
              </a:rPr>
              <a:t>ace</a:t>
            </a:r>
            <a:r>
              <a:rPr dirty="0" sz="1700" spc="14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9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ub</a:t>
            </a:r>
            <a:r>
              <a:rPr dirty="0" sz="1700" spc="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 indent="-229235" marL="241300" marR="16510">
              <a:lnSpc>
                <a:spcPct val="80000"/>
              </a:lnSpc>
              <a:spcBef>
                <a:spcPts val="1805"/>
              </a:spcBef>
            </a:pP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hen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ht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5">
                <a:solidFill>
                  <a:srgbClr val="333333"/>
                </a:solidFill>
                <a:latin typeface="Verdana"/>
                <a:cs typeface="Verdana"/>
              </a:rPr>
              <a:t>pe</a:t>
            </a:r>
            <a:r>
              <a:rPr dirty="0" sz="1700" spc="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he  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monitor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screen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pen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button </a:t>
            </a:r>
            <a:r>
              <a:rPr dirty="0" sz="1700" spc="-175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pressed, 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its 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ocell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ensing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ent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ec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screen  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location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sends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corresponding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signal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7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1700" spc="-5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CPU.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object 2"/>
          <p:cNvSpPr txBox="1">
            <a:spLocks noGrp="1"/>
          </p:cNvSpPr>
          <p:nvPr>
            <p:ph type="title"/>
          </p:nvPr>
        </p:nvSpPr>
        <p:spPr>
          <a:xfrm>
            <a:off x="359765" y="922782"/>
            <a:ext cx="302006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0"/>
              <a:t>Touch</a:t>
            </a:r>
            <a:r>
              <a:rPr dirty="0" sz="3600" spc="-114"/>
              <a:t> </a:t>
            </a:r>
            <a:r>
              <a:rPr dirty="0" sz="3600" spc="-40"/>
              <a:t>Screen</a:t>
            </a:r>
            <a:endParaRPr sz="3600"/>
          </a:p>
        </p:txBody>
      </p:sp>
      <p:sp>
        <p:nvSpPr>
          <p:cNvPr id="1048621" name="object 3"/>
          <p:cNvSpPr txBox="1"/>
          <p:nvPr/>
        </p:nvSpPr>
        <p:spPr>
          <a:xfrm>
            <a:off x="4952651" y="3179985"/>
            <a:ext cx="171450" cy="312420"/>
          </a:xfrm>
          <a:prstGeom prst="rect"/>
        </p:spPr>
        <p:txBody>
          <a:bodyPr bIns="0" lIns="0" rIns="0" rtlCol="0" tIns="1905" vert="horz" wrap="square">
            <a:spAutoFit/>
          </a:bodyPr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48622" name="object 4"/>
          <p:cNvSpPr txBox="1"/>
          <p:nvPr/>
        </p:nvSpPr>
        <p:spPr>
          <a:xfrm>
            <a:off x="391464" y="2025523"/>
            <a:ext cx="4689475" cy="38366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simp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e,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ui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ive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ea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ies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  <a:p>
            <a:pPr marL="240665">
              <a:lnSpc>
                <a:spcPct val="100000"/>
              </a:lnSpc>
            </a:pP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earn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al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inpu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endParaRPr sz="2000">
              <a:latin typeface="Verdana"/>
              <a:cs typeface="Verdana"/>
            </a:endParaRPr>
          </a:p>
          <a:p>
            <a:pPr indent="-228600" marL="240665" marR="85725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ab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cho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m 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ailabl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op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ns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simp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ouchin 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their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finger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desired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icon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menu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em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ispla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>
              <a:latin typeface="Verdana"/>
              <a:cs typeface="Verdana"/>
            </a:endParaRPr>
          </a:p>
          <a:p>
            <a:pPr indent="-228600" marL="240665" marR="5080">
              <a:lnSpc>
                <a:spcPct val="100000"/>
              </a:lnSpc>
              <a:spcBef>
                <a:spcPts val="18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preferre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ma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comp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5">
                <a:solidFill>
                  <a:srgbClr val="333333"/>
                </a:solidFill>
                <a:latin typeface="Verdana"/>
                <a:cs typeface="Verdana"/>
              </a:rPr>
              <a:t>r 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erface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i="1" spc="-1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i="1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i="1" spc="-3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i="1" spc="-9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i="1" spc="-7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i="1" spc="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i="1" spc="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i="1" spc="-55">
                <a:solidFill>
                  <a:srgbClr val="333333"/>
                </a:solidFill>
                <a:latin typeface="Verdana"/>
                <a:cs typeface="Verdana"/>
              </a:rPr>
              <a:t>tion</a:t>
            </a:r>
            <a:r>
              <a:rPr dirty="0" sz="2000" i="1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i="1" spc="-21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2000" i="1" spc="-1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i="1" spc="-135">
                <a:solidFill>
                  <a:srgbClr val="333333"/>
                </a:solidFill>
                <a:latin typeface="Verdana"/>
                <a:cs typeface="Verdana"/>
              </a:rPr>
              <a:t>osks 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(unattended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interactive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information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sys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au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tic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5">
                <a:solidFill>
                  <a:srgbClr val="333333"/>
                </a:solidFill>
                <a:latin typeface="Verdana"/>
                <a:cs typeface="Verdana"/>
              </a:rPr>
              <a:t>r 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mach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ne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2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2097159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079491" y="2066544"/>
            <a:ext cx="4064000" cy="38481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object 2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517398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/>
              <a:t>Data</a:t>
            </a:r>
            <a:r>
              <a:rPr dirty="0" sz="3600" spc="-90"/>
              <a:t> </a:t>
            </a:r>
            <a:r>
              <a:rPr dirty="0" sz="3600" spc="-45"/>
              <a:t>Scanning</a:t>
            </a:r>
            <a:r>
              <a:rPr dirty="0" sz="3600" spc="-80"/>
              <a:t> </a:t>
            </a:r>
            <a:r>
              <a:rPr dirty="0" sz="3600" spc="-10"/>
              <a:t>Devices</a:t>
            </a:r>
            <a:endParaRPr sz="3600"/>
          </a:p>
        </p:txBody>
      </p:sp>
      <p:sp>
        <p:nvSpPr>
          <p:cNvPr id="1048624" name="object 3"/>
          <p:cNvSpPr txBox="1"/>
          <p:nvPr/>
        </p:nvSpPr>
        <p:spPr>
          <a:xfrm>
            <a:off x="490219" y="1958467"/>
            <a:ext cx="8117205" cy="4217670"/>
          </a:xfrm>
          <a:prstGeom prst="rect"/>
        </p:spPr>
        <p:txBody>
          <a:bodyPr bIns="0" lIns="0" rIns="0" rtlCol="0" tIns="47625" vert="horz" wrap="square">
            <a:spAutoFit/>
          </a:bodyPr>
          <a:p>
            <a:pPr indent="-228600" marL="241300" marR="454025">
              <a:lnSpc>
                <a:spcPts val="2160"/>
              </a:lnSpc>
              <a:spcBef>
                <a:spcPts val="37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ut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ice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na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ct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er 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sys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from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so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rce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docu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imina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xt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endParaRPr sz="2000">
              <a:latin typeface="Verdana"/>
              <a:cs typeface="Verdana"/>
            </a:endParaRPr>
          </a:p>
          <a:p>
            <a:pPr indent="-228600" marL="241300" marR="127635">
              <a:lnSpc>
                <a:spcPts val="2160"/>
              </a:lnSpc>
              <a:spcBef>
                <a:spcPts val="183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Due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reduced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human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effort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entry,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they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improve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accuracy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increase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timeliness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information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processed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Demand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high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quality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documents</a:t>
            </a:r>
            <a:endParaRPr sz="2000">
              <a:latin typeface="Verdana"/>
              <a:cs typeface="Verdana"/>
            </a:endParaRPr>
          </a:p>
          <a:p>
            <a:pPr indent="-228600" marL="241300" marR="249554">
              <a:lnSpc>
                <a:spcPts val="2160"/>
              </a:lnSpc>
              <a:spcBef>
                <a:spcPts val="183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Some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scanning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also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capable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recognizing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ark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charac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80"/>
              </a:lnSpc>
              <a:spcBef>
                <a:spcPts val="152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Form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design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ink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specification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usually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becomes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more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critical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ts val="2280"/>
              </a:lnSpc>
            </a:pP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2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accuracy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791327" y="2895600"/>
            <a:ext cx="3249819" cy="3739515"/>
          </a:xfrm>
          <a:prstGeom prst="rect"/>
        </p:spPr>
      </p:pic>
      <p:sp>
        <p:nvSpPr>
          <p:cNvPr id="1048625" name="object 3"/>
          <p:cNvSpPr txBox="1">
            <a:spLocks noGrp="1"/>
          </p:cNvSpPr>
          <p:nvPr>
            <p:ph type="title"/>
          </p:nvPr>
        </p:nvSpPr>
        <p:spPr>
          <a:xfrm>
            <a:off x="444500" y="922782"/>
            <a:ext cx="184531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/>
              <a:t>Scanner</a:t>
            </a:r>
            <a:endParaRPr sz="3600"/>
          </a:p>
        </p:txBody>
      </p:sp>
      <p:sp>
        <p:nvSpPr>
          <p:cNvPr id="1048626" name="object 4"/>
          <p:cNvSpPr txBox="1"/>
          <p:nvPr/>
        </p:nvSpPr>
        <p:spPr>
          <a:xfrm>
            <a:off x="357631" y="1926717"/>
            <a:ext cx="6997700" cy="35318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0665" marR="36576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Scanner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an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device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works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more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like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000" spc="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photocopy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machine.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0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translates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documents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into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electronic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format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storage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endParaRPr sz="2000">
              <a:latin typeface="Verdana"/>
              <a:cs typeface="Verdana"/>
            </a:endParaRPr>
          </a:p>
          <a:p>
            <a:pPr indent="-228600" marL="240665" marR="65405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45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when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some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information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available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000" spc="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transferred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hard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disc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compu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fur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manip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tion.</a:t>
            </a:r>
            <a:endParaRPr sz="2000">
              <a:latin typeface="Verdana"/>
              <a:cs typeface="Verdana"/>
            </a:endParaRPr>
          </a:p>
          <a:p>
            <a:pPr indent="-228600" marL="240665" marR="5080">
              <a:lnSpc>
                <a:spcPct val="100000"/>
              </a:lnSpc>
              <a:spcBef>
                <a:spcPts val="18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Scanner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captures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images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source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then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converted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digital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stored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disc.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These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images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edited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before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ed.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97879" y="2033016"/>
            <a:ext cx="3162300" cy="3035299"/>
          </a:xfrm>
          <a:prstGeom prst="rect"/>
        </p:spPr>
      </p:pic>
      <p:sp>
        <p:nvSpPr>
          <p:cNvPr id="1048627" name="object 3"/>
          <p:cNvSpPr txBox="1">
            <a:spLocks noGrp="1"/>
          </p:cNvSpPr>
          <p:nvPr>
            <p:ph type="title"/>
          </p:nvPr>
        </p:nvSpPr>
        <p:spPr>
          <a:xfrm>
            <a:off x="317703" y="384505"/>
            <a:ext cx="6408420" cy="1057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dirty="0" spc="35"/>
              <a:t>Optical</a:t>
            </a:r>
            <a:r>
              <a:rPr dirty="0" spc="-50"/>
              <a:t> </a:t>
            </a:r>
            <a:r>
              <a:rPr dirty="0" spc="20"/>
              <a:t>Character</a:t>
            </a:r>
            <a:r>
              <a:rPr dirty="0" spc="-45"/>
              <a:t> </a:t>
            </a:r>
            <a:r>
              <a:rPr dirty="0" spc="-60"/>
              <a:t>Recognition </a:t>
            </a:r>
            <a:r>
              <a:rPr dirty="0" spc="-969"/>
              <a:t> </a:t>
            </a:r>
            <a:r>
              <a:rPr dirty="0" spc="-60"/>
              <a:t>(OCR)</a:t>
            </a:r>
            <a:r>
              <a:rPr dirty="0" spc="-40"/>
              <a:t> </a:t>
            </a:r>
            <a:r>
              <a:rPr dirty="0" spc="55"/>
              <a:t>Device</a:t>
            </a:r>
          </a:p>
        </p:txBody>
      </p:sp>
      <p:sp>
        <p:nvSpPr>
          <p:cNvPr id="1048628" name="object 4"/>
          <p:cNvSpPr txBox="1"/>
          <p:nvPr/>
        </p:nvSpPr>
        <p:spPr>
          <a:xfrm>
            <a:off x="490219" y="1819401"/>
            <a:ext cx="6006465" cy="437070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 marR="396240">
              <a:lnSpc>
                <a:spcPct val="100000"/>
              </a:lnSpc>
              <a:spcBef>
                <a:spcPts val="1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Sca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ippe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wi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rac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5">
                <a:solidFill>
                  <a:srgbClr val="333333"/>
                </a:solidFill>
                <a:latin typeface="Verdana"/>
                <a:cs typeface="Verdana"/>
              </a:rPr>
              <a:t>r 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recognition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software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(called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OCR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software)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bi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map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rac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al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nt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ASC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39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codes</a:t>
            </a:r>
            <a:endParaRPr sz="2000">
              <a:latin typeface="Verdana"/>
              <a:cs typeface="Verdana"/>
            </a:endParaRPr>
          </a:p>
          <a:p>
            <a:pPr indent="-228600" marL="241300" marR="38735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Enables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word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processing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text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ire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orage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docu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nt 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xt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han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endParaRPr sz="2000">
              <a:latin typeface="Verdana"/>
              <a:cs typeface="Verdana"/>
            </a:endParaRPr>
          </a:p>
          <a:p>
            <a:pPr indent="-228600" marL="241300" marR="26034">
              <a:lnSpc>
                <a:spcPct val="100000"/>
              </a:lnSpc>
              <a:spcBef>
                <a:spcPts val="18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18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sof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0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5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2000" spc="1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it 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ff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cognize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an 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unlimited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number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typefaces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fonts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Two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andar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18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fon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18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4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can  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andard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18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20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-22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anda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d)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64811" y="3683505"/>
            <a:ext cx="3236516" cy="3145536"/>
          </a:xfrm>
          <a:prstGeom prst="rect"/>
        </p:spPr>
      </p:pic>
      <p:sp>
        <p:nvSpPr>
          <p:cNvPr id="1048629" name="object 3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618045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/>
              <a:t>Optical</a:t>
            </a:r>
            <a:r>
              <a:rPr dirty="0" sz="3600" spc="-65"/>
              <a:t> Mark </a:t>
            </a:r>
            <a:r>
              <a:rPr dirty="0" sz="3600" spc="-50"/>
              <a:t>Reader</a:t>
            </a:r>
            <a:r>
              <a:rPr dirty="0" sz="3600" spc="-60"/>
              <a:t> </a:t>
            </a:r>
            <a:r>
              <a:rPr dirty="0" sz="3600" spc="-160"/>
              <a:t>(OMR)</a:t>
            </a:r>
            <a:endParaRPr sz="3600"/>
          </a:p>
        </p:txBody>
      </p:sp>
      <p:sp>
        <p:nvSpPr>
          <p:cNvPr id="1048630" name="object 4"/>
          <p:cNvSpPr txBox="1"/>
          <p:nvPr/>
        </p:nvSpPr>
        <p:spPr>
          <a:xfrm>
            <a:off x="377443" y="1884426"/>
            <a:ext cx="7655559" cy="26174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 marR="542925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Scanner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capable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recognizing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pre-specified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type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mark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ncil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pen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Very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useful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grading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tests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objective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type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questions,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any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that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choice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selection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nature</a:t>
            </a:r>
            <a:endParaRPr sz="2000">
              <a:latin typeface="Verdana"/>
              <a:cs typeface="Verdana"/>
            </a:endParaRPr>
          </a:p>
          <a:p>
            <a:pPr indent="-228600" marL="241300" marR="8890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Technique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recognition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marks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involves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focusing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ht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pa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bein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sc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nned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ecting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he 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refl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ht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pat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ern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om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marks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object 2"/>
          <p:cNvSpPr txBox="1">
            <a:spLocks noGrp="1"/>
          </p:cNvSpPr>
          <p:nvPr>
            <p:ph type="title"/>
          </p:nvPr>
        </p:nvSpPr>
        <p:spPr>
          <a:xfrm>
            <a:off x="444500" y="611835"/>
            <a:ext cx="4352290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/>
              <a:t>Sample</a:t>
            </a:r>
            <a:r>
              <a:rPr dirty="0" sz="3600" spc="-75"/>
              <a:t> </a:t>
            </a:r>
            <a:r>
              <a:rPr dirty="0" sz="3600" spc="-155"/>
              <a:t>Use</a:t>
            </a:r>
            <a:r>
              <a:rPr dirty="0" sz="3600" spc="-85"/>
              <a:t> </a:t>
            </a:r>
            <a:r>
              <a:rPr dirty="0" sz="3600" spc="-145"/>
              <a:t>of</a:t>
            </a:r>
            <a:r>
              <a:rPr dirty="0" sz="3600" spc="-70"/>
              <a:t> </a:t>
            </a:r>
            <a:r>
              <a:rPr dirty="0" sz="3600" spc="-85"/>
              <a:t>OMR</a:t>
            </a:r>
            <a:endParaRPr sz="3600"/>
          </a:p>
        </p:txBody>
      </p:sp>
      <p:pic>
        <p:nvPicPr>
          <p:cNvPr id="2097163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26136" y="1735835"/>
            <a:ext cx="8645652" cy="4965192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42135" y="3319271"/>
            <a:ext cx="3516647" cy="2552700"/>
          </a:xfrm>
          <a:prstGeom prst="rect"/>
        </p:spPr>
      </p:pic>
      <p:sp>
        <p:nvSpPr>
          <p:cNvPr id="1048632" name="object 3"/>
          <p:cNvSpPr txBox="1">
            <a:spLocks noGrp="1"/>
          </p:cNvSpPr>
          <p:nvPr>
            <p:ph type="title"/>
          </p:nvPr>
        </p:nvSpPr>
        <p:spPr>
          <a:xfrm>
            <a:off x="359765" y="626490"/>
            <a:ext cx="3837304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/>
              <a:t>Bar-code</a:t>
            </a:r>
            <a:r>
              <a:rPr dirty="0" sz="3600" spc="-135"/>
              <a:t> </a:t>
            </a:r>
            <a:r>
              <a:rPr dirty="0" sz="3600" spc="-50"/>
              <a:t>Reader</a:t>
            </a:r>
            <a:endParaRPr sz="3600"/>
          </a:p>
        </p:txBody>
      </p:sp>
      <p:sp>
        <p:nvSpPr>
          <p:cNvPr id="1048633" name="object 4"/>
          <p:cNvSpPr txBox="1"/>
          <p:nvPr/>
        </p:nvSpPr>
        <p:spPr>
          <a:xfrm>
            <a:off x="377443" y="1539621"/>
            <a:ext cx="5391150" cy="4671695"/>
          </a:xfrm>
          <a:prstGeom prst="rect"/>
        </p:spPr>
        <p:txBody>
          <a:bodyPr bIns="0" lIns="0" rIns="0" rtlCol="0" tIns="43815" vert="horz" wrap="square">
            <a:spAutoFit/>
          </a:bodyPr>
          <a:p>
            <a:pPr indent="-228600" marL="241300" marR="59690">
              <a:lnSpc>
                <a:spcPts val="1939"/>
              </a:lnSpc>
              <a:spcBef>
                <a:spcPts val="345"/>
              </a:spcBef>
            </a:pP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25">
                <a:solidFill>
                  <a:srgbClr val="333333"/>
                </a:solidFill>
                <a:latin typeface="Verdana"/>
                <a:cs typeface="Verdana"/>
              </a:rPr>
              <a:t>Code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160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us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11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g  </a:t>
            </a:r>
            <a:r>
              <a:rPr dirty="0" sz="1800" spc="12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25">
                <a:solidFill>
                  <a:srgbClr val="333333"/>
                </a:solidFill>
                <a:latin typeface="Verdana"/>
                <a:cs typeface="Verdana"/>
              </a:rPr>
              <a:t>coded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1800" spc="5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8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75">
                <a:solidFill>
                  <a:srgbClr val="333333"/>
                </a:solidFill>
                <a:latin typeface="Verdana"/>
                <a:cs typeface="Verdana"/>
              </a:rPr>
              <a:t>d  </a:t>
            </a:r>
            <a:r>
              <a:rPr dirty="0" sz="1800" spc="-40">
                <a:solidFill>
                  <a:srgbClr val="333333"/>
                </a:solidFill>
                <a:latin typeface="Verdana"/>
                <a:cs typeface="Verdana"/>
              </a:rPr>
              <a:t>dar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04">
                <a:solidFill>
                  <a:srgbClr val="333333"/>
                </a:solidFill>
                <a:latin typeface="Verdana"/>
                <a:cs typeface="Verdana"/>
              </a:rPr>
              <a:t>s)</a:t>
            </a:r>
            <a:endParaRPr sz="1800">
              <a:latin typeface="Verdana"/>
              <a:cs typeface="Verdana"/>
            </a:endParaRPr>
          </a:p>
          <a:p>
            <a:pPr indent="-228600" marL="241300" marR="491490">
              <a:lnSpc>
                <a:spcPts val="1939"/>
              </a:lnSpc>
              <a:spcBef>
                <a:spcPts val="1815"/>
              </a:spcBef>
            </a:pP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Sca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us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11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1800" spc="120">
                <a:solidFill>
                  <a:srgbClr val="333333"/>
                </a:solidFill>
                <a:latin typeface="Verdana"/>
                <a:cs typeface="Verdana"/>
              </a:rPr>
              <a:t>dec</a:t>
            </a:r>
            <a:r>
              <a:rPr dirty="0" sz="1800" spc="1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g)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2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90">
                <a:solidFill>
                  <a:srgbClr val="333333"/>
                </a:solidFill>
                <a:latin typeface="Verdana"/>
                <a:cs typeface="Verdana"/>
              </a:rPr>
              <a:t>-  </a:t>
            </a:r>
            <a:r>
              <a:rPr dirty="0" sz="1800" spc="120">
                <a:solidFill>
                  <a:srgbClr val="333333"/>
                </a:solidFill>
                <a:latin typeface="Verdana"/>
                <a:cs typeface="Verdana"/>
              </a:rPr>
              <a:t>coded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70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endParaRPr sz="1800">
              <a:latin typeface="Verdana"/>
              <a:cs typeface="Verdana"/>
            </a:endParaRPr>
          </a:p>
          <a:p>
            <a:pPr indent="-228600" marL="241300" marR="132715">
              <a:lnSpc>
                <a:spcPts val="1939"/>
              </a:lnSpc>
              <a:spcBef>
                <a:spcPts val="1810"/>
              </a:spcBef>
            </a:pP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5">
                <a:solidFill>
                  <a:srgbClr val="333333"/>
                </a:solidFill>
                <a:latin typeface="Verdana"/>
                <a:cs typeface="Verdana"/>
              </a:rPr>
              <a:t>codes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ume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22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05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comb</a:t>
            </a:r>
            <a:r>
              <a:rPr dirty="0" sz="1800" spc="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15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800" spc="16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7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17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800" spc="19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1800" spc="12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254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)  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2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11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g  </a:t>
            </a:r>
            <a:r>
              <a:rPr dirty="0" sz="1800" spc="30">
                <a:solidFill>
                  <a:srgbClr val="333333"/>
                </a:solidFill>
                <a:latin typeface="Verdana"/>
                <a:cs typeface="Verdana"/>
              </a:rPr>
              <a:t>between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40">
                <a:solidFill>
                  <a:srgbClr val="333333"/>
                </a:solidFill>
                <a:latin typeface="Verdana"/>
                <a:cs typeface="Verdana"/>
              </a:rPr>
              <a:t>them</a:t>
            </a:r>
            <a:endParaRPr sz="1800">
              <a:latin typeface="Verdana"/>
              <a:cs typeface="Verdana"/>
            </a:endParaRPr>
          </a:p>
          <a:p>
            <a:pPr indent="-228600" marL="241300" marR="5080">
              <a:lnSpc>
                <a:spcPct val="90000"/>
              </a:lnSpc>
              <a:spcBef>
                <a:spcPts val="1785"/>
              </a:spcBef>
            </a:pP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Sc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nn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800" spc="1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6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ke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cr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204">
                <a:solidFill>
                  <a:srgbClr val="333333"/>
                </a:solidFill>
                <a:latin typeface="Verdana"/>
                <a:cs typeface="Verdana"/>
              </a:rPr>
              <a:t>ss 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pattern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bar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70">
                <a:solidFill>
                  <a:srgbClr val="333333"/>
                </a:solidFill>
                <a:latin typeface="Verdana"/>
                <a:cs typeface="Verdana"/>
              </a:rPr>
              <a:t>code.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0">
                <a:solidFill>
                  <a:srgbClr val="333333"/>
                </a:solidFill>
                <a:latin typeface="Verdana"/>
                <a:cs typeface="Verdana"/>
              </a:rPr>
              <a:t>Different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patterns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0">
                <a:solidFill>
                  <a:srgbClr val="333333"/>
                </a:solidFill>
                <a:latin typeface="Verdana"/>
                <a:cs typeface="Verdana"/>
              </a:rPr>
              <a:t>bars </a:t>
            </a:r>
            <a:r>
              <a:rPr dirty="0" sz="1800" spc="-6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ct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ff</a:t>
            </a:r>
            <a:r>
              <a:rPr dirty="0" sz="1800" spc="-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9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11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05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2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3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7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8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050"/>
              </a:lnSpc>
              <a:spcBef>
                <a:spcPts val="1580"/>
              </a:spcBef>
            </a:pP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Product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25">
                <a:solidFill>
                  <a:srgbClr val="333333"/>
                </a:solidFill>
                <a:latin typeface="Verdana"/>
                <a:cs typeface="Verdana"/>
              </a:rPr>
              <a:t>Code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180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11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most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ts val="2050"/>
              </a:lnSpc>
            </a:pPr>
            <a:r>
              <a:rPr dirty="0" sz="1800" spc="-30">
                <a:solidFill>
                  <a:srgbClr val="333333"/>
                </a:solidFill>
                <a:latin typeface="Verdana"/>
                <a:cs typeface="Verdana"/>
              </a:rPr>
              <a:t>widely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40">
                <a:solidFill>
                  <a:srgbClr val="333333"/>
                </a:solidFill>
                <a:latin typeface="Verdana"/>
                <a:cs typeface="Verdana"/>
              </a:rPr>
              <a:t>known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bar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5">
                <a:solidFill>
                  <a:srgbClr val="333333"/>
                </a:solidFill>
                <a:latin typeface="Verdana"/>
                <a:cs typeface="Verdana"/>
              </a:rPr>
              <a:t>coding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object 2"/>
          <p:cNvSpPr txBox="1">
            <a:spLocks noGrp="1"/>
          </p:cNvSpPr>
          <p:nvPr>
            <p:ph type="title"/>
          </p:nvPr>
        </p:nvSpPr>
        <p:spPr>
          <a:xfrm>
            <a:off x="444500" y="889203"/>
            <a:ext cx="4443730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20"/>
              <a:t>Learning</a:t>
            </a:r>
            <a:r>
              <a:rPr dirty="0" sz="3600" spc="-100"/>
              <a:t> </a:t>
            </a:r>
            <a:r>
              <a:rPr dirty="0" sz="3600" spc="-30"/>
              <a:t>Objectives</a:t>
            </a:r>
            <a:endParaRPr sz="3600"/>
          </a:p>
        </p:txBody>
      </p:sp>
      <p:sp>
        <p:nvSpPr>
          <p:cNvPr id="1048595" name="object 3"/>
          <p:cNvSpPr txBox="1"/>
          <p:nvPr/>
        </p:nvSpPr>
        <p:spPr>
          <a:xfrm>
            <a:off x="490219" y="2235835"/>
            <a:ext cx="6222365" cy="27508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  <a:tabLst>
                <a:tab algn="l" pos="332740"/>
              </a:tabLst>
            </a:pP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b="1" dirty="0" sz="2800" spc="-345">
                <a:solidFill>
                  <a:srgbClr val="333333"/>
                </a:solidFill>
                <a:latin typeface="Tahoma"/>
                <a:cs typeface="Tahoma"/>
              </a:rPr>
              <a:t>In</a:t>
            </a:r>
            <a:r>
              <a:rPr b="1" dirty="0" sz="28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800" spc="-210">
                <a:solidFill>
                  <a:srgbClr val="333333"/>
                </a:solidFill>
                <a:latin typeface="Tahoma"/>
                <a:cs typeface="Tahoma"/>
              </a:rPr>
              <a:t>this</a:t>
            </a:r>
            <a:r>
              <a:rPr b="1" dirty="0" sz="28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800" spc="-55">
                <a:solidFill>
                  <a:srgbClr val="333333"/>
                </a:solidFill>
                <a:latin typeface="Tahoma"/>
                <a:cs typeface="Tahoma"/>
              </a:rPr>
              <a:t>lecture</a:t>
            </a:r>
            <a:r>
              <a:rPr b="1" dirty="0" sz="28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800" spc="-20">
                <a:solidFill>
                  <a:srgbClr val="333333"/>
                </a:solidFill>
                <a:latin typeface="Tahoma"/>
                <a:cs typeface="Tahoma"/>
              </a:rPr>
              <a:t>yo</a:t>
            </a:r>
            <a:r>
              <a:rPr b="1" dirty="0" sz="2800" spc="-15">
                <a:solidFill>
                  <a:srgbClr val="333333"/>
                </a:solidFill>
                <a:latin typeface="Tahoma"/>
                <a:cs typeface="Tahoma"/>
              </a:rPr>
              <a:t>u</a:t>
            </a:r>
            <a:r>
              <a:rPr b="1" dirty="0" sz="28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800" spc="-195">
                <a:solidFill>
                  <a:srgbClr val="333333"/>
                </a:solidFill>
                <a:latin typeface="Tahoma"/>
                <a:cs typeface="Tahoma"/>
              </a:rPr>
              <a:t>will</a:t>
            </a:r>
            <a:r>
              <a:rPr b="1" dirty="0" sz="28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800" spc="-65">
                <a:solidFill>
                  <a:srgbClr val="333333"/>
                </a:solidFill>
                <a:latin typeface="Tahoma"/>
                <a:cs typeface="Tahoma"/>
              </a:rPr>
              <a:t>learn</a:t>
            </a:r>
            <a:r>
              <a:rPr b="1" dirty="0" sz="28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800" spc="-70">
                <a:solidFill>
                  <a:srgbClr val="333333"/>
                </a:solidFill>
                <a:latin typeface="Tahoma"/>
                <a:cs typeface="Tahoma"/>
              </a:rPr>
              <a:t>about:</a:t>
            </a:r>
            <a:endParaRPr sz="2800">
              <a:latin typeface="Tahoma"/>
              <a:cs typeface="Tahoma"/>
            </a:endParaRPr>
          </a:p>
          <a:p>
            <a:pPr marL="541655" marR="939165">
              <a:lnSpc>
                <a:spcPct val="162500"/>
              </a:lnSpc>
              <a:spcBef>
                <a:spcPts val="15"/>
              </a:spcBef>
            </a:pPr>
            <a:r>
              <a:rPr dirty="0" sz="2400" spc="-48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nput/Ou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pu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5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400" spc="-3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/O)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ces  </a:t>
            </a:r>
            <a:r>
              <a:rPr dirty="0" sz="2400" spc="85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monly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nput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ces  </a:t>
            </a:r>
            <a:r>
              <a:rPr dirty="0" sz="2400" spc="85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monly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ou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pu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ces</a:t>
            </a:r>
            <a:endParaRPr sz="2400">
              <a:latin typeface="Verdana"/>
              <a:cs typeface="Verdana"/>
            </a:endParaRPr>
          </a:p>
          <a:p>
            <a:pPr marL="541655">
              <a:lnSpc>
                <a:spcPct val="100000"/>
              </a:lnSpc>
              <a:spcBef>
                <a:spcPts val="1800"/>
              </a:spcBef>
            </a:pP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Other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concepts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related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I/O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object 2"/>
          <p:cNvSpPr txBox="1">
            <a:spLocks noGrp="1"/>
          </p:cNvSpPr>
          <p:nvPr>
            <p:ph type="title"/>
          </p:nvPr>
        </p:nvSpPr>
        <p:spPr>
          <a:xfrm>
            <a:off x="261010" y="527684"/>
            <a:ext cx="649414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5"/>
              <a:t>An</a:t>
            </a:r>
            <a:r>
              <a:rPr dirty="0" sz="3600" spc="-55"/>
              <a:t> </a:t>
            </a:r>
            <a:r>
              <a:rPr dirty="0" sz="3600" spc="-45"/>
              <a:t>Example</a:t>
            </a:r>
            <a:r>
              <a:rPr dirty="0" sz="3600" spc="-50"/>
              <a:t> </a:t>
            </a:r>
            <a:r>
              <a:rPr dirty="0" sz="3600" spc="-150"/>
              <a:t>of</a:t>
            </a:r>
            <a:r>
              <a:rPr dirty="0" sz="3600" spc="-45"/>
              <a:t> </a:t>
            </a:r>
            <a:r>
              <a:rPr dirty="0" sz="3600" spc="-105"/>
              <a:t>UPC</a:t>
            </a:r>
            <a:r>
              <a:rPr dirty="0" sz="3600" spc="-55"/>
              <a:t> </a:t>
            </a:r>
            <a:r>
              <a:rPr dirty="0" sz="3600" spc="-195"/>
              <a:t>Bar</a:t>
            </a:r>
            <a:r>
              <a:rPr dirty="0" sz="3600" spc="-60"/>
              <a:t> </a:t>
            </a:r>
            <a:r>
              <a:rPr dirty="0" sz="3600" spc="185"/>
              <a:t>Code</a:t>
            </a:r>
            <a:endParaRPr sz="3600"/>
          </a:p>
        </p:txBody>
      </p:sp>
      <p:pic>
        <p:nvPicPr>
          <p:cNvPr id="2097165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39362" y="2099588"/>
            <a:ext cx="8482528" cy="413478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object 2"/>
          <p:cNvSpPr txBox="1">
            <a:spLocks noGrp="1"/>
          </p:cNvSpPr>
          <p:nvPr>
            <p:ph type="title"/>
          </p:nvPr>
        </p:nvSpPr>
        <p:spPr>
          <a:xfrm>
            <a:off x="490219" y="563626"/>
            <a:ext cx="611441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15">
                <a:latin typeface="Verdana"/>
                <a:cs typeface="Verdana"/>
              </a:rPr>
              <a:t>Q</a:t>
            </a:r>
            <a:r>
              <a:rPr b="0" dirty="0" sz="3600" spc="-10">
                <a:latin typeface="Verdana"/>
                <a:cs typeface="Verdana"/>
              </a:rPr>
              <a:t>R</a:t>
            </a:r>
            <a:r>
              <a:rPr b="0" dirty="0" sz="3600" spc="-265">
                <a:latin typeface="Verdana"/>
                <a:cs typeface="Verdana"/>
              </a:rPr>
              <a:t> </a:t>
            </a:r>
            <a:r>
              <a:rPr b="0" dirty="0" sz="3600" spc="-45">
                <a:latin typeface="Verdana"/>
                <a:cs typeface="Verdana"/>
              </a:rPr>
              <a:t>(Quic</a:t>
            </a:r>
            <a:r>
              <a:rPr b="0" dirty="0" sz="3600" spc="-45">
                <a:latin typeface="Verdana"/>
                <a:cs typeface="Verdana"/>
              </a:rPr>
              <a:t>k</a:t>
            </a:r>
            <a:r>
              <a:rPr b="0" dirty="0" sz="3600" spc="-254">
                <a:latin typeface="Verdana"/>
                <a:cs typeface="Verdana"/>
              </a:rPr>
              <a:t> </a:t>
            </a:r>
            <a:r>
              <a:rPr b="0" dirty="0" sz="3600" spc="-100">
                <a:latin typeface="Verdana"/>
                <a:cs typeface="Verdana"/>
              </a:rPr>
              <a:t>Response)</a:t>
            </a:r>
            <a:r>
              <a:rPr b="0" dirty="0" sz="3600" spc="-254">
                <a:latin typeface="Verdana"/>
                <a:cs typeface="Verdana"/>
              </a:rPr>
              <a:t> </a:t>
            </a:r>
            <a:r>
              <a:rPr b="0" dirty="0" sz="3600" spc="250">
                <a:latin typeface="Verdana"/>
                <a:cs typeface="Verdana"/>
              </a:rPr>
              <a:t>Code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48636" name="object 3"/>
          <p:cNvSpPr txBox="1"/>
          <p:nvPr/>
        </p:nvSpPr>
        <p:spPr>
          <a:xfrm>
            <a:off x="604519" y="1451863"/>
            <a:ext cx="5633085" cy="36195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29235" marL="241300" marR="508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matrix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barcode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(or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 two-dimensional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code), 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readable</a:t>
            </a:r>
            <a:r>
              <a:rPr dirty="0" sz="2200" spc="-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QR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scanners, mobile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phones</a:t>
            </a:r>
            <a:r>
              <a:rPr dirty="0" sz="2200" spc="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with a </a:t>
            </a:r>
            <a:r>
              <a:rPr dirty="0" sz="2200" spc="-48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camera,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dirty="0" sz="2200" spc="-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smartphones.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9A47B"/>
              </a:buClr>
              <a:buFont typeface="Arial MT"/>
              <a:buChar char="•"/>
            </a:pPr>
            <a:endParaRPr sz="2900">
              <a:latin typeface="Calibri"/>
              <a:cs typeface="Calibri"/>
            </a:endParaRPr>
          </a:p>
          <a:p>
            <a:pPr indent="-229235" marL="241300" marR="41275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Has</a:t>
            </a:r>
            <a:r>
              <a:rPr dirty="0" sz="2200" spc="1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various</a:t>
            </a:r>
            <a:r>
              <a:rPr dirty="0" sz="2200" spc="-2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numbers</a:t>
            </a:r>
            <a:r>
              <a:rPr dirty="0" sz="2200" spc="1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dirty="0" sz="2200" spc="1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functions: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linking</a:t>
            </a:r>
            <a:r>
              <a:rPr dirty="0" sz="2200" spc="-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dirty="0" sz="2200" spc="-48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websites,</a:t>
            </a:r>
            <a:r>
              <a:rPr dirty="0" sz="2200" spc="2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send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SMS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functions,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indent="-229235" marL="241300" marR="14859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Certain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 applications</a:t>
            </a:r>
            <a:r>
              <a:rPr dirty="0" sz="2200" spc="-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on a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smart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phone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/ 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portable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gaming</a:t>
            </a:r>
            <a:r>
              <a:rPr dirty="0" sz="2200" spc="1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device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can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scan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QR</a:t>
            </a:r>
            <a:r>
              <a:rPr dirty="0" sz="2200" spc="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codes</a:t>
            </a:r>
            <a:r>
              <a:rPr dirty="0" sz="2200" spc="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B1F"/>
                </a:solidFill>
                <a:latin typeface="Calibri"/>
                <a:cs typeface="Calibri"/>
              </a:rPr>
              <a:t>(i.e </a:t>
            </a:r>
            <a:r>
              <a:rPr dirty="0" sz="2200" spc="-484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Calibri"/>
                <a:cs typeface="Calibri"/>
              </a:rPr>
              <a:t>ZXing </a:t>
            </a:r>
            <a:r>
              <a:rPr dirty="0" sz="2200" spc="-5">
                <a:solidFill>
                  <a:srgbClr val="2E2B1F"/>
                </a:solidFill>
                <a:latin typeface="Calibri"/>
                <a:cs typeface="Calibri"/>
              </a:rPr>
              <a:t>on Android)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097166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405371" y="2069592"/>
            <a:ext cx="2563368" cy="3840479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419344" y="3044902"/>
            <a:ext cx="3711321" cy="3798824"/>
          </a:xfrm>
          <a:prstGeom prst="rect"/>
        </p:spPr>
      </p:pic>
      <p:sp>
        <p:nvSpPr>
          <p:cNvPr id="1048637" name="object 3"/>
          <p:cNvSpPr txBox="1">
            <a:spLocks noGrp="1"/>
          </p:cNvSpPr>
          <p:nvPr>
            <p:ph type="title"/>
          </p:nvPr>
        </p:nvSpPr>
        <p:spPr>
          <a:xfrm>
            <a:off x="444500" y="455422"/>
            <a:ext cx="5066030" cy="10566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dirty="0" spc="-50"/>
              <a:t>Magnetic-Ink</a:t>
            </a:r>
            <a:r>
              <a:rPr dirty="0" spc="-75"/>
              <a:t> </a:t>
            </a:r>
            <a:r>
              <a:rPr dirty="0" spc="20"/>
              <a:t>Character </a:t>
            </a:r>
            <a:r>
              <a:rPr dirty="0" spc="-965"/>
              <a:t> </a:t>
            </a:r>
            <a:r>
              <a:rPr dirty="0" spc="-60"/>
              <a:t>Recognition</a:t>
            </a:r>
            <a:r>
              <a:rPr dirty="0" spc="-80"/>
              <a:t> </a:t>
            </a:r>
            <a:r>
              <a:rPr dirty="0" spc="-195"/>
              <a:t>(MICR)</a:t>
            </a:r>
          </a:p>
        </p:txBody>
      </p:sp>
      <p:sp>
        <p:nvSpPr>
          <p:cNvPr id="1048638" name="object 4"/>
          <p:cNvSpPr txBox="1"/>
          <p:nvPr/>
        </p:nvSpPr>
        <p:spPr>
          <a:xfrm>
            <a:off x="292709" y="1734693"/>
            <a:ext cx="5521325" cy="467550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CR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us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bankin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fas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cessing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um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cheq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Bank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’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ic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0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dirty="0" sz="2000" spc="16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nam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branch, 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80">
                <a:solidFill>
                  <a:srgbClr val="333333"/>
                </a:solidFill>
                <a:latin typeface="Verdana"/>
                <a:cs typeface="Verdana"/>
              </a:rPr>
              <a:t>acc</a:t>
            </a:r>
            <a:r>
              <a:rPr dirty="0" sz="2000" spc="1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mb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e 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mb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ncod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sing 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cha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specia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cha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n 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endParaRPr sz="2000">
              <a:latin typeface="Verdana"/>
              <a:cs typeface="Verdana"/>
            </a:endParaRPr>
          </a:p>
          <a:p>
            <a:pPr indent="-228600" marL="241300" marR="873125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Specia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us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ains 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magnetizable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particles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iron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oxide</a:t>
            </a:r>
            <a:endParaRPr sz="2000">
              <a:latin typeface="Verdana"/>
              <a:cs typeface="Verdana"/>
            </a:endParaRPr>
          </a:p>
          <a:p>
            <a:pPr indent="-228600" marL="241300" marR="59055">
              <a:lnSpc>
                <a:spcPct val="100000"/>
              </a:lnSpc>
              <a:spcBef>
                <a:spcPts val="18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This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eading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4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8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gne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8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nk 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Charac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Reco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ni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CR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main 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ad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ges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4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38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CR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and 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error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ne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object 2"/>
          <p:cNvSpPr txBox="1">
            <a:spLocks noGrp="1"/>
          </p:cNvSpPr>
          <p:nvPr>
            <p:ph type="title"/>
          </p:nvPr>
        </p:nvSpPr>
        <p:spPr>
          <a:xfrm>
            <a:off x="232968" y="654253"/>
            <a:ext cx="6905625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10"/>
              <a:t>MICR</a:t>
            </a:r>
            <a:r>
              <a:rPr dirty="0" sz="3600" spc="-50"/>
              <a:t> </a:t>
            </a:r>
            <a:r>
              <a:rPr dirty="0" sz="3600" spc="5"/>
              <a:t>Character</a:t>
            </a:r>
            <a:r>
              <a:rPr dirty="0" sz="3600" spc="-65"/>
              <a:t> </a:t>
            </a:r>
            <a:r>
              <a:rPr dirty="0" sz="3600" spc="-250"/>
              <a:t>Se</a:t>
            </a:r>
            <a:r>
              <a:rPr dirty="0" sz="3600" spc="-170"/>
              <a:t>t</a:t>
            </a:r>
            <a:r>
              <a:rPr dirty="0" sz="3600" spc="-50"/>
              <a:t> </a:t>
            </a:r>
            <a:r>
              <a:rPr dirty="0" sz="3600" spc="-310"/>
              <a:t>(E13B</a:t>
            </a:r>
            <a:r>
              <a:rPr dirty="0" sz="3600" spc="-60"/>
              <a:t> </a:t>
            </a:r>
            <a:r>
              <a:rPr dirty="0" sz="3600" spc="-225"/>
              <a:t>Font)</a:t>
            </a:r>
            <a:endParaRPr sz="3600"/>
          </a:p>
        </p:txBody>
      </p:sp>
      <p:sp>
        <p:nvSpPr>
          <p:cNvPr id="1048640" name="object 3"/>
          <p:cNvSpPr txBox="1"/>
          <p:nvPr/>
        </p:nvSpPr>
        <p:spPr>
          <a:xfrm>
            <a:off x="292709" y="1855673"/>
            <a:ext cx="8103870" cy="117030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45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consists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numerals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9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four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special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MICR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not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adopted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other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industries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because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supports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only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1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symbols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2097168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09932" y="2970992"/>
            <a:ext cx="5457893" cy="3616543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object 2"/>
          <p:cNvSpPr txBox="1">
            <a:spLocks noGrp="1"/>
          </p:cNvSpPr>
          <p:nvPr>
            <p:ph type="title"/>
          </p:nvPr>
        </p:nvSpPr>
        <p:spPr>
          <a:xfrm>
            <a:off x="444500" y="937971"/>
            <a:ext cx="5625465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10"/>
              <a:t>MICR</a:t>
            </a:r>
            <a:r>
              <a:rPr dirty="0" sz="3600" spc="-50"/>
              <a:t> </a:t>
            </a:r>
            <a:r>
              <a:rPr dirty="0" sz="3600" spc="5"/>
              <a:t>Character</a:t>
            </a:r>
            <a:r>
              <a:rPr dirty="0" sz="3600" spc="-65"/>
              <a:t> </a:t>
            </a:r>
            <a:r>
              <a:rPr dirty="0" sz="3600" spc="-45"/>
              <a:t>Example</a:t>
            </a:r>
            <a:endParaRPr sz="3600"/>
          </a:p>
        </p:txBody>
      </p:sp>
      <p:pic>
        <p:nvPicPr>
          <p:cNvPr id="2097169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1752" y="2066543"/>
            <a:ext cx="8586216" cy="4024884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84776" y="3823715"/>
            <a:ext cx="4445000" cy="3034280"/>
          </a:xfrm>
          <a:prstGeom prst="rect"/>
        </p:spPr>
      </p:pic>
      <p:sp>
        <p:nvSpPr>
          <p:cNvPr id="1048642" name="object 3"/>
          <p:cNvSpPr txBox="1">
            <a:spLocks noGrp="1"/>
          </p:cNvSpPr>
          <p:nvPr>
            <p:ph type="title"/>
          </p:nvPr>
        </p:nvSpPr>
        <p:spPr>
          <a:xfrm>
            <a:off x="444500" y="922782"/>
            <a:ext cx="176212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/>
              <a:t>Digitizer</a:t>
            </a:r>
            <a:endParaRPr sz="3600"/>
          </a:p>
        </p:txBody>
      </p:sp>
      <p:sp>
        <p:nvSpPr>
          <p:cNvPr id="1048643" name="object 4"/>
          <p:cNvSpPr txBox="1"/>
          <p:nvPr/>
        </p:nvSpPr>
        <p:spPr>
          <a:xfrm>
            <a:off x="343611" y="1698193"/>
            <a:ext cx="6761480" cy="304482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ts val="1835"/>
              </a:lnSpc>
              <a:spcBef>
                <a:spcPts val="105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75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r>
              <a:rPr dirty="0" sz="17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converting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333333"/>
                </a:solidFill>
                <a:latin typeface="Verdana"/>
                <a:cs typeface="Verdana"/>
              </a:rPr>
              <a:t>(digitizing)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pictures,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maps</a:t>
            </a:r>
            <a:endParaRPr sz="1700">
              <a:latin typeface="Verdana"/>
              <a:cs typeface="Verdana"/>
            </a:endParaRPr>
          </a:p>
          <a:p>
            <a:pPr marL="240665">
              <a:lnSpc>
                <a:spcPts val="1835"/>
              </a:lnSpc>
            </a:pP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drawings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into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digital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form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storage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computers</a:t>
            </a:r>
            <a:endParaRPr sz="1700">
              <a:latin typeface="Verdana"/>
              <a:cs typeface="Verdana"/>
            </a:endParaRPr>
          </a:p>
          <a:p>
            <a:pPr indent="-228600" marL="240665" marR="5080">
              <a:lnSpc>
                <a:spcPct val="80000"/>
              </a:lnSpc>
              <a:spcBef>
                <a:spcPts val="1800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10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Commonly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area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5">
                <a:solidFill>
                  <a:srgbClr val="333333"/>
                </a:solidFill>
                <a:latin typeface="Verdana"/>
                <a:cs typeface="Verdana"/>
              </a:rPr>
              <a:t>Aided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Design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(CAD)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arc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ec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700" spc="7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neers</a:t>
            </a:r>
            <a:r>
              <a:rPr dirty="0" sz="17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2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cars,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bui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ding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55">
                <a:solidFill>
                  <a:srgbClr val="333333"/>
                </a:solidFill>
                <a:latin typeface="Verdana"/>
                <a:cs typeface="Verdana"/>
              </a:rPr>
              <a:t>di</a:t>
            </a:r>
            <a:r>
              <a:rPr dirty="0" sz="1700" spc="7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al  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20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es,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robo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16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spc="17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par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c.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835"/>
              </a:lnSpc>
              <a:spcBef>
                <a:spcPts val="1390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10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area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0">
                <a:solidFill>
                  <a:srgbClr val="333333"/>
                </a:solidFill>
                <a:latin typeface="Verdana"/>
                <a:cs typeface="Verdana"/>
              </a:rPr>
              <a:t>Geographical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Information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(GIS)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endParaRPr sz="1700">
              <a:latin typeface="Verdana"/>
              <a:cs typeface="Verdana"/>
            </a:endParaRPr>
          </a:p>
          <a:p>
            <a:pPr marL="240665">
              <a:lnSpc>
                <a:spcPts val="1835"/>
              </a:lnSpc>
            </a:pP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di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zi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maps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aila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0">
                <a:solidFill>
                  <a:srgbClr val="333333"/>
                </a:solidFill>
                <a:latin typeface="Verdana"/>
                <a:cs typeface="Verdana"/>
              </a:rPr>
              <a:t>pape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endParaRPr sz="1700">
              <a:latin typeface="Verdana"/>
              <a:cs typeface="Verdana"/>
            </a:endParaRPr>
          </a:p>
          <a:p>
            <a:pPr indent="-228600" marL="240665" marR="152400">
              <a:lnSpc>
                <a:spcPts val="1630"/>
              </a:lnSpc>
              <a:spcBef>
                <a:spcPts val="1789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1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Digitizer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75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also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known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333333"/>
                </a:solidFill>
                <a:latin typeface="Verdana"/>
                <a:cs typeface="Verdana"/>
              </a:rPr>
              <a:t>Tablet</a:t>
            </a:r>
            <a:r>
              <a:rPr dirty="0" sz="17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Graphics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333333"/>
                </a:solidFill>
                <a:latin typeface="Verdana"/>
                <a:cs typeface="Verdana"/>
              </a:rPr>
              <a:t>Tablet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because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dirty="0" sz="17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333333"/>
                </a:solidFill>
                <a:latin typeface="Verdana"/>
                <a:cs typeface="Verdana"/>
              </a:rPr>
              <a:t>converts 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graphics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pictorial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binary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inputs. 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graphic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tablet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digitizer </a:t>
            </a:r>
            <a:r>
              <a:rPr dirty="0" sz="1700" spc="-175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doing 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fine </a:t>
            </a:r>
            <a:r>
              <a:rPr dirty="0" sz="1700" spc="-100">
                <a:solidFill>
                  <a:srgbClr val="333333"/>
                </a:solidFill>
                <a:latin typeface="Verdana"/>
                <a:cs typeface="Verdana"/>
              </a:rPr>
              <a:t>works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draw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700" spc="7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ima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700" spc="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man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35">
                <a:solidFill>
                  <a:srgbClr val="333333"/>
                </a:solidFill>
                <a:latin typeface="Verdana"/>
                <a:cs typeface="Verdana"/>
              </a:rPr>
              <a:t>pu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0">
                <a:solidFill>
                  <a:srgbClr val="333333"/>
                </a:solidFill>
                <a:latin typeface="Verdana"/>
                <a:cs typeface="Verdana"/>
              </a:rPr>
              <a:t>app</a:t>
            </a:r>
            <a:r>
              <a:rPr dirty="0" sz="1700" spc="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ns.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811267" y="1947672"/>
            <a:ext cx="4308347" cy="3654552"/>
          </a:xfrm>
          <a:prstGeom prst="rect"/>
        </p:spPr>
      </p:pic>
      <p:sp>
        <p:nvSpPr>
          <p:cNvPr id="1048644" name="object 3"/>
          <p:cNvSpPr txBox="1">
            <a:spLocks noGrp="1"/>
          </p:cNvSpPr>
          <p:nvPr>
            <p:ph type="title"/>
          </p:nvPr>
        </p:nvSpPr>
        <p:spPr>
          <a:xfrm>
            <a:off x="444500" y="640460"/>
            <a:ext cx="517080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/>
              <a:t>Electronic-card</a:t>
            </a:r>
            <a:r>
              <a:rPr dirty="0" sz="3600" spc="-110"/>
              <a:t> </a:t>
            </a:r>
            <a:r>
              <a:rPr dirty="0" sz="3600" spc="-50"/>
              <a:t>Reader</a:t>
            </a:r>
            <a:endParaRPr sz="3600"/>
          </a:p>
        </p:txBody>
      </p:sp>
      <p:sp>
        <p:nvSpPr>
          <p:cNvPr id="1048645" name="object 4"/>
          <p:cNvSpPr txBox="1"/>
          <p:nvPr/>
        </p:nvSpPr>
        <p:spPr>
          <a:xfrm>
            <a:off x="315264" y="1550670"/>
            <a:ext cx="4871720" cy="4695190"/>
          </a:xfrm>
          <a:prstGeom prst="rect"/>
        </p:spPr>
        <p:txBody>
          <a:bodyPr bIns="0" lIns="0" rIns="0" rtlCol="0" tIns="42545" vert="horz" wrap="square">
            <a:spAutoFit/>
          </a:bodyPr>
          <a:p>
            <a:pPr indent="-220979" marL="233045" marR="7620">
              <a:lnSpc>
                <a:spcPct val="89600"/>
              </a:lnSpc>
              <a:spcBef>
                <a:spcPts val="335"/>
              </a:spcBef>
            </a:pPr>
            <a:r>
              <a:rPr dirty="0" sz="1950" spc="-98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950" spc="2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9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ectron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24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95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rds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70">
                <a:solidFill>
                  <a:srgbClr val="333333"/>
                </a:solidFill>
                <a:latin typeface="Verdana"/>
                <a:cs typeface="Verdana"/>
              </a:rPr>
              <a:t>sm</a:t>
            </a:r>
            <a:r>
              <a:rPr dirty="0" sz="1950" spc="-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24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95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1950" spc="-114">
                <a:solidFill>
                  <a:srgbClr val="333333"/>
                </a:solidFill>
                <a:latin typeface="Verdana"/>
                <a:cs typeface="Verdana"/>
              </a:rPr>
              <a:t>rds  </a:t>
            </a:r>
            <a:r>
              <a:rPr dirty="0" sz="1950" spc="50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dirty="0" sz="1950" spc="-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2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195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00">
                <a:solidFill>
                  <a:srgbClr val="333333"/>
                </a:solidFill>
                <a:latin typeface="Verdana"/>
                <a:cs typeface="Verdana"/>
              </a:rPr>
              <a:t>encoded</a:t>
            </a:r>
            <a:r>
              <a:rPr dirty="0" sz="19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5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195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14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15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1950" spc="-1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24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40">
                <a:solidFill>
                  <a:srgbClr val="333333"/>
                </a:solidFill>
                <a:latin typeface="Verdana"/>
                <a:cs typeface="Verdana"/>
              </a:rPr>
              <a:t>at</a:t>
            </a:r>
            <a:r>
              <a:rPr dirty="0" sz="1950" spc="5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75">
                <a:solidFill>
                  <a:srgbClr val="333333"/>
                </a:solidFill>
                <a:latin typeface="Verdana"/>
                <a:cs typeface="Verdana"/>
              </a:rPr>
              <a:t>for 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14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li</a:t>
            </a:r>
            <a:r>
              <a:rPr dirty="0" sz="1950" spc="229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atio</a:t>
            </a:r>
            <a:r>
              <a:rPr dirty="0" sz="1950" spc="-1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2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950" spc="-14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950" spc="-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95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hey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70">
                <a:solidFill>
                  <a:srgbClr val="333333"/>
                </a:solidFill>
                <a:latin typeface="Verdana"/>
                <a:cs typeface="Verdana"/>
              </a:rPr>
              <a:t>e  </a:t>
            </a:r>
            <a:r>
              <a:rPr dirty="0" sz="1950" spc="-3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endParaRPr sz="1950">
              <a:latin typeface="Verdana"/>
              <a:cs typeface="Verdana"/>
            </a:endParaRPr>
          </a:p>
          <a:p>
            <a:pPr indent="-220979" marL="233045" marR="154940">
              <a:lnSpc>
                <a:spcPct val="89500"/>
              </a:lnSpc>
              <a:spcBef>
                <a:spcPts val="1700"/>
              </a:spcBef>
            </a:pPr>
            <a:r>
              <a:rPr dirty="0" sz="1950" spc="-98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950" spc="2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9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ectron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23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24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950" spc="229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reader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204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1950" spc="-25">
                <a:solidFill>
                  <a:srgbClr val="333333"/>
                </a:solidFill>
                <a:latin typeface="Verdana"/>
                <a:cs typeface="Verdana"/>
              </a:rPr>
              <a:t>norm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ll</a:t>
            </a:r>
            <a:r>
              <a:rPr dirty="0" sz="1950" spc="-85">
                <a:solidFill>
                  <a:srgbClr val="333333"/>
                </a:solidFill>
                <a:latin typeface="Verdana"/>
                <a:cs typeface="Verdana"/>
              </a:rPr>
              <a:t>y  </a:t>
            </a:r>
            <a:r>
              <a:rPr dirty="0" sz="1950" spc="70">
                <a:solidFill>
                  <a:srgbClr val="333333"/>
                </a:solidFill>
                <a:latin typeface="Verdana"/>
                <a:cs typeface="Verdana"/>
              </a:rPr>
              <a:t>connec</a:t>
            </a:r>
            <a:r>
              <a:rPr dirty="0" sz="1950" spc="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10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90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105">
                <a:solidFill>
                  <a:srgbClr val="333333"/>
                </a:solidFill>
                <a:latin typeface="Verdana"/>
                <a:cs typeface="Verdana"/>
              </a:rPr>
              <a:t>er)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60">
                <a:solidFill>
                  <a:srgbClr val="333333"/>
                </a:solidFill>
                <a:latin typeface="Verdana"/>
                <a:cs typeface="Verdana"/>
              </a:rPr>
              <a:t>o  </a:t>
            </a:r>
            <a:r>
              <a:rPr dirty="0" sz="1950" spc="30">
                <a:solidFill>
                  <a:srgbClr val="333333"/>
                </a:solidFill>
                <a:latin typeface="Verdana"/>
                <a:cs typeface="Verdana"/>
              </a:rPr>
              <a:t>read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5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195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00">
                <a:solidFill>
                  <a:srgbClr val="333333"/>
                </a:solidFill>
                <a:latin typeface="Verdana"/>
                <a:cs typeface="Verdana"/>
              </a:rPr>
              <a:t>encoded</a:t>
            </a:r>
            <a:r>
              <a:rPr dirty="0" sz="195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ec</a:t>
            </a:r>
            <a:r>
              <a:rPr dirty="0" sz="1950" spc="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1950" spc="-9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185">
                <a:solidFill>
                  <a:srgbClr val="333333"/>
                </a:solidFill>
                <a:latin typeface="Verdana"/>
                <a:cs typeface="Verdana"/>
              </a:rPr>
              <a:t>c  </a:t>
            </a:r>
            <a:r>
              <a:rPr dirty="0" sz="1950" spc="195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1950" spc="-70">
                <a:solidFill>
                  <a:srgbClr val="333333"/>
                </a:solidFill>
                <a:latin typeface="Verdana"/>
                <a:cs typeface="Verdana"/>
              </a:rPr>
              <a:t>rd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4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-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10">
                <a:solidFill>
                  <a:srgbClr val="333333"/>
                </a:solidFill>
                <a:latin typeface="Verdana"/>
                <a:cs typeface="Verdana"/>
              </a:rPr>
              <a:t>nsfer</a:t>
            </a:r>
            <a:r>
              <a:rPr dirty="0" sz="19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90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er  </a:t>
            </a:r>
            <a:r>
              <a:rPr dirty="0" sz="195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30">
                <a:solidFill>
                  <a:srgbClr val="333333"/>
                </a:solidFill>
                <a:latin typeface="Verdana"/>
                <a:cs typeface="Verdana"/>
              </a:rPr>
              <a:t>fur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her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140">
                <a:solidFill>
                  <a:srgbClr val="333333"/>
                </a:solidFill>
                <a:latin typeface="Verdana"/>
                <a:cs typeface="Verdana"/>
              </a:rPr>
              <a:t>oc</a:t>
            </a:r>
            <a:r>
              <a:rPr dirty="0" sz="1950" spc="1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270">
                <a:solidFill>
                  <a:srgbClr val="333333"/>
                </a:solidFill>
                <a:latin typeface="Verdana"/>
                <a:cs typeface="Verdana"/>
              </a:rPr>
              <a:t>ss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2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endParaRPr sz="1950">
              <a:latin typeface="Verdana"/>
              <a:cs typeface="Verdana"/>
            </a:endParaRPr>
          </a:p>
          <a:p>
            <a:pPr indent="-220979" marL="233045" marR="417195">
              <a:lnSpc>
                <a:spcPts val="2100"/>
              </a:lnSpc>
              <a:spcBef>
                <a:spcPts val="1725"/>
              </a:spcBef>
            </a:pPr>
            <a:r>
              <a:rPr dirty="0" sz="1950" spc="-98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950" spc="2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45">
                <a:solidFill>
                  <a:srgbClr val="333333"/>
                </a:solidFill>
                <a:latin typeface="Verdana"/>
                <a:cs typeface="Verdana"/>
              </a:rPr>
              <a:t>oge</a:t>
            </a:r>
            <a:r>
              <a:rPr dirty="0" sz="195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her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25">
                <a:solidFill>
                  <a:srgbClr val="333333"/>
                </a:solidFill>
                <a:latin typeface="Verdana"/>
                <a:cs typeface="Verdana"/>
              </a:rPr>
              <a:t>means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7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950" spc="-8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3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rect  </a:t>
            </a:r>
            <a:r>
              <a:rPr dirty="0" sz="1950" spc="5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195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25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dirty="0" sz="195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24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10">
                <a:solidFill>
                  <a:srgbClr val="333333"/>
                </a:solidFill>
                <a:latin typeface="Verdana"/>
                <a:cs typeface="Verdana"/>
              </a:rPr>
              <a:t>ompu</a:t>
            </a:r>
            <a:r>
              <a:rPr dirty="0" sz="195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75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204">
                <a:solidFill>
                  <a:srgbClr val="333333"/>
                </a:solidFill>
                <a:latin typeface="Verdana"/>
                <a:cs typeface="Verdana"/>
              </a:rPr>
              <a:t>sys</a:t>
            </a:r>
            <a:r>
              <a:rPr dirty="0" sz="1950" spc="-1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10">
                <a:solidFill>
                  <a:srgbClr val="333333"/>
                </a:solidFill>
                <a:latin typeface="Verdana"/>
                <a:cs typeface="Verdana"/>
              </a:rPr>
              <a:t>em</a:t>
            </a:r>
            <a:endParaRPr sz="1950">
              <a:latin typeface="Verdana"/>
              <a:cs typeface="Verdana"/>
            </a:endParaRPr>
          </a:p>
          <a:p>
            <a:pPr indent="-220979" marL="233045" marR="5080">
              <a:lnSpc>
                <a:spcPct val="89600"/>
              </a:lnSpc>
              <a:spcBef>
                <a:spcPts val="1664"/>
              </a:spcBef>
            </a:pPr>
            <a:r>
              <a:rPr dirty="0" sz="1950" spc="-98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950" spc="2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950" spc="-114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9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950" spc="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220">
                <a:solidFill>
                  <a:srgbClr val="333333"/>
                </a:solidFill>
                <a:latin typeface="Verdana"/>
                <a:cs typeface="Verdana"/>
              </a:rPr>
              <a:t>ks</a:t>
            </a:r>
            <a:r>
              <a:rPr dirty="0" sz="195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75">
                <a:solidFill>
                  <a:srgbClr val="333333"/>
                </a:solidFill>
                <a:latin typeface="Verdana"/>
                <a:cs typeface="Verdana"/>
              </a:rPr>
              <a:t>use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">
                <a:solidFill>
                  <a:srgbClr val="333333"/>
                </a:solidFill>
                <a:latin typeface="Verdana"/>
                <a:cs typeface="Verdana"/>
              </a:rPr>
              <a:t>au</a:t>
            </a:r>
            <a:r>
              <a:rPr dirty="0" sz="19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omat</a:t>
            </a:r>
            <a:r>
              <a:rPr dirty="0" sz="19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185">
                <a:solidFill>
                  <a:srgbClr val="333333"/>
                </a:solidFill>
                <a:latin typeface="Verdana"/>
                <a:cs typeface="Verdana"/>
              </a:rPr>
              <a:t>c 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75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30">
                <a:solidFill>
                  <a:srgbClr val="333333"/>
                </a:solidFill>
                <a:latin typeface="Verdana"/>
                <a:cs typeface="Verdana"/>
              </a:rPr>
              <a:t>mach</a:t>
            </a:r>
            <a:r>
              <a:rPr dirty="0" sz="1950" spc="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70">
                <a:solidFill>
                  <a:srgbClr val="333333"/>
                </a:solidFill>
                <a:latin typeface="Verdana"/>
                <a:cs typeface="Verdana"/>
              </a:rPr>
              <a:t>nes</a:t>
            </a:r>
            <a:r>
              <a:rPr dirty="0" sz="195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210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1950" spc="9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3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7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950" spc="-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195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7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950" spc="7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by  </a:t>
            </a:r>
            <a:r>
              <a:rPr dirty="0" sz="1950" spc="5">
                <a:solidFill>
                  <a:srgbClr val="333333"/>
                </a:solidFill>
                <a:latin typeface="Verdana"/>
                <a:cs typeface="Verdana"/>
              </a:rPr>
              <a:t>orga</a:t>
            </a:r>
            <a:r>
              <a:rPr dirty="0" sz="1950" spc="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950" spc="-1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2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-75">
                <a:solidFill>
                  <a:srgbClr val="333333"/>
                </a:solidFill>
                <a:latin typeface="Verdana"/>
                <a:cs typeface="Verdana"/>
              </a:rPr>
              <a:t>ons</a:t>
            </a:r>
            <a:r>
              <a:rPr dirty="0" sz="195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24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3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95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-125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1950" spc="-5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950" spc="-4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95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20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18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-45">
                <a:solidFill>
                  <a:srgbClr val="333333"/>
                </a:solidFill>
                <a:latin typeface="Verdana"/>
                <a:cs typeface="Verdana"/>
              </a:rPr>
              <a:t>cess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5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emp</a:t>
            </a:r>
            <a:r>
              <a:rPr dirty="0" sz="1950" spc="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45">
                <a:solidFill>
                  <a:srgbClr val="333333"/>
                </a:solidFill>
                <a:latin typeface="Verdana"/>
                <a:cs typeface="Verdana"/>
              </a:rPr>
              <a:t>oye</a:t>
            </a:r>
            <a:r>
              <a:rPr dirty="0" sz="1950" spc="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95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9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hys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950" spc="229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95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9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950" spc="-18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95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25">
                <a:solidFill>
                  <a:srgbClr val="333333"/>
                </a:solidFill>
                <a:latin typeface="Verdana"/>
                <a:cs typeface="Verdana"/>
              </a:rPr>
              <a:t>secur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950" spc="114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9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95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950" spc="-3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950" spc="-5">
                <a:solidFill>
                  <a:srgbClr val="333333"/>
                </a:solidFill>
                <a:latin typeface="Verdana"/>
                <a:cs typeface="Verdana"/>
              </a:rPr>
              <a:t>eas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bject 2"/>
          <p:cNvSpPr txBox="1">
            <a:spLocks noGrp="1"/>
          </p:cNvSpPr>
          <p:nvPr>
            <p:ph type="title"/>
          </p:nvPr>
        </p:nvSpPr>
        <p:spPr>
          <a:xfrm>
            <a:off x="444500" y="414654"/>
            <a:ext cx="637667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5"/>
              <a:t>Speech</a:t>
            </a:r>
            <a:r>
              <a:rPr dirty="0" sz="3600" spc="-90"/>
              <a:t> </a:t>
            </a:r>
            <a:r>
              <a:rPr dirty="0" sz="3600" spc="-80"/>
              <a:t>Recognition</a:t>
            </a:r>
            <a:r>
              <a:rPr dirty="0" sz="3600" spc="-114"/>
              <a:t> </a:t>
            </a:r>
            <a:r>
              <a:rPr dirty="0" sz="3600" spc="-10"/>
              <a:t>Devices</a:t>
            </a:r>
            <a:endParaRPr sz="3600"/>
          </a:p>
        </p:txBody>
      </p:sp>
      <p:sp>
        <p:nvSpPr>
          <p:cNvPr id="1048647" name="object 3"/>
          <p:cNvSpPr txBox="1"/>
          <p:nvPr/>
        </p:nvSpPr>
        <p:spPr>
          <a:xfrm>
            <a:off x="329285" y="1842007"/>
            <a:ext cx="8254365" cy="17792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that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allows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person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2000" spc="-204">
                <a:solidFill>
                  <a:srgbClr val="333333"/>
                </a:solidFill>
                <a:latin typeface="Verdana"/>
                <a:cs typeface="Verdana"/>
              </a:rPr>
              <a:t>sys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em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speakin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endParaRPr sz="2000">
              <a:latin typeface="Verdana"/>
              <a:cs typeface="Verdana"/>
            </a:endParaRPr>
          </a:p>
          <a:p>
            <a:pPr indent="-229235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’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spe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reco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ni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sys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ems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imi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35">
                <a:solidFill>
                  <a:srgbClr val="333333"/>
                </a:solidFill>
                <a:latin typeface="Verdana"/>
                <a:cs typeface="Verdana"/>
              </a:rPr>
              <a:t>accep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few 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words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within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relatively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small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domain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enter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only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limi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kinds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ties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2097172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3951730"/>
            <a:ext cx="4562856" cy="2779776"/>
          </a:xfrm>
          <a:prstGeom prst="rect"/>
        </p:spPr>
      </p:pic>
      <p:pic>
        <p:nvPicPr>
          <p:cNvPr id="2097173" name="object 5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736335" y="4021835"/>
            <a:ext cx="3096767" cy="2557272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 txBox="1">
            <a:spLocks noGrp="1"/>
          </p:cNvSpPr>
          <p:nvPr>
            <p:ph type="title"/>
          </p:nvPr>
        </p:nvSpPr>
        <p:spPr>
          <a:xfrm>
            <a:off x="444500" y="455422"/>
            <a:ext cx="5782945" cy="10566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dirty="0" spc="-155"/>
              <a:t>Uses</a:t>
            </a:r>
            <a:r>
              <a:rPr dirty="0" spc="-70"/>
              <a:t> </a:t>
            </a:r>
            <a:r>
              <a:rPr dirty="0" spc="-125"/>
              <a:t>of</a:t>
            </a:r>
            <a:r>
              <a:rPr dirty="0" spc="-40"/>
              <a:t> </a:t>
            </a:r>
            <a:r>
              <a:rPr dirty="0" spc="65"/>
              <a:t>Speech</a:t>
            </a:r>
            <a:r>
              <a:rPr dirty="0" spc="-65"/>
              <a:t> </a:t>
            </a:r>
            <a:r>
              <a:rPr dirty="0" spc="-60"/>
              <a:t>Recognition </a:t>
            </a:r>
            <a:r>
              <a:rPr dirty="0" spc="-965"/>
              <a:t> </a:t>
            </a:r>
            <a:r>
              <a:rPr dirty="0" spc="-145"/>
              <a:t>Systems</a:t>
            </a:r>
          </a:p>
        </p:txBody>
      </p:sp>
      <p:sp>
        <p:nvSpPr>
          <p:cNvPr id="1048649" name="object 3"/>
          <p:cNvSpPr txBox="1"/>
          <p:nvPr/>
        </p:nvSpPr>
        <p:spPr>
          <a:xfrm>
            <a:off x="419811" y="1912747"/>
            <a:ext cx="8293734" cy="3630929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-250190" marL="262255" marR="5080">
              <a:lnSpc>
                <a:spcPct val="101600"/>
              </a:lnSpc>
              <a:spcBef>
                <a:spcPts val="90"/>
              </a:spcBef>
            </a:pPr>
            <a:r>
              <a:rPr dirty="0" sz="2150" spc="-31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150" spc="-30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5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dirty="0" sz="2150" spc="-45">
                <a:solidFill>
                  <a:srgbClr val="333333"/>
                </a:solidFill>
                <a:latin typeface="Verdana"/>
                <a:cs typeface="Verdana"/>
              </a:rPr>
              <a:t>inputting </a:t>
            </a:r>
            <a:r>
              <a:rPr dirty="0" sz="2150" spc="105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dirty="0" sz="2150" spc="5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dirty="0" sz="2150" spc="20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150" spc="30">
                <a:solidFill>
                  <a:srgbClr val="333333"/>
                </a:solidFill>
                <a:latin typeface="Verdana"/>
                <a:cs typeface="Verdana"/>
              </a:rPr>
              <a:t>computer </a:t>
            </a:r>
            <a:r>
              <a:rPr dirty="0" sz="2150" spc="-114">
                <a:solidFill>
                  <a:srgbClr val="333333"/>
                </a:solidFill>
                <a:latin typeface="Verdana"/>
                <a:cs typeface="Verdana"/>
              </a:rPr>
              <a:t>system </a:t>
            </a:r>
            <a:r>
              <a:rPr dirty="0" sz="2150" spc="2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dirty="0" sz="2150" spc="20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150" spc="-30">
                <a:solidFill>
                  <a:srgbClr val="333333"/>
                </a:solidFill>
                <a:latin typeface="Verdana"/>
                <a:cs typeface="Verdana"/>
              </a:rPr>
              <a:t>person </a:t>
            </a:r>
            <a:r>
              <a:rPr dirty="0" sz="2150" spc="-10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dirty="0" sz="215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85">
                <a:solidFill>
                  <a:srgbClr val="333333"/>
                </a:solidFill>
                <a:latin typeface="Verdana"/>
                <a:cs typeface="Verdana"/>
              </a:rPr>
              <a:t>situations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>
                <a:solidFill>
                  <a:srgbClr val="333333"/>
                </a:solidFill>
                <a:latin typeface="Verdana"/>
                <a:cs typeface="Verdana"/>
              </a:rPr>
              <a:t>where</a:t>
            </a:r>
            <a:r>
              <a:rPr dirty="0" sz="215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90">
                <a:solidFill>
                  <a:srgbClr val="333333"/>
                </a:solidFill>
                <a:latin typeface="Verdana"/>
                <a:cs typeface="Verdana"/>
              </a:rPr>
              <a:t>his/her</a:t>
            </a:r>
            <a:r>
              <a:rPr dirty="0" sz="215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5">
                <a:solidFill>
                  <a:srgbClr val="333333"/>
                </a:solidFill>
                <a:latin typeface="Verdana"/>
                <a:cs typeface="Verdana"/>
              </a:rPr>
              <a:t>hands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90">
                <a:solidFill>
                  <a:srgbClr val="333333"/>
                </a:solidFill>
                <a:latin typeface="Verdana"/>
                <a:cs typeface="Verdana"/>
              </a:rPr>
              <a:t>busy,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7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1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95">
                <a:solidFill>
                  <a:srgbClr val="333333"/>
                </a:solidFill>
                <a:latin typeface="Verdana"/>
                <a:cs typeface="Verdana"/>
              </a:rPr>
              <a:t>his/her</a:t>
            </a:r>
            <a:r>
              <a:rPr dirty="0" sz="215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30">
                <a:solidFill>
                  <a:srgbClr val="333333"/>
                </a:solidFill>
                <a:latin typeface="Verdana"/>
                <a:cs typeface="Verdana"/>
              </a:rPr>
              <a:t>eyes</a:t>
            </a:r>
            <a:r>
              <a:rPr dirty="0" sz="215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120">
                <a:solidFill>
                  <a:srgbClr val="333333"/>
                </a:solidFill>
                <a:latin typeface="Verdana"/>
                <a:cs typeface="Verdana"/>
              </a:rPr>
              <a:t>must </a:t>
            </a:r>
            <a:r>
              <a:rPr dirty="0" sz="2150" spc="-7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4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35">
                <a:solidFill>
                  <a:srgbClr val="333333"/>
                </a:solidFill>
                <a:latin typeface="Verdana"/>
                <a:cs typeface="Verdana"/>
              </a:rPr>
              <a:t>fixed</a:t>
            </a:r>
            <a:r>
              <a:rPr dirty="0" sz="215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4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1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0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1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40">
                <a:solidFill>
                  <a:srgbClr val="333333"/>
                </a:solidFill>
                <a:latin typeface="Verdana"/>
                <a:cs typeface="Verdana"/>
              </a:rPr>
              <a:t>measuring</a:t>
            </a:r>
            <a:r>
              <a:rPr dirty="0" sz="215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95">
                <a:solidFill>
                  <a:srgbClr val="333333"/>
                </a:solidFill>
                <a:latin typeface="Verdana"/>
                <a:cs typeface="Verdana"/>
              </a:rPr>
              <a:t>instrument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7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20">
                <a:solidFill>
                  <a:srgbClr val="333333"/>
                </a:solidFill>
                <a:latin typeface="Verdana"/>
                <a:cs typeface="Verdana"/>
              </a:rPr>
              <a:t>some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30">
                <a:solidFill>
                  <a:srgbClr val="333333"/>
                </a:solidFill>
                <a:latin typeface="Verdana"/>
                <a:cs typeface="Verdana"/>
              </a:rPr>
              <a:t>other</a:t>
            </a:r>
            <a:r>
              <a:rPr dirty="0" sz="215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45">
                <a:solidFill>
                  <a:srgbClr val="333333"/>
                </a:solidFill>
                <a:latin typeface="Verdana"/>
                <a:cs typeface="Verdana"/>
              </a:rPr>
              <a:t>object</a:t>
            </a:r>
            <a:endParaRPr sz="2150">
              <a:latin typeface="Verdana"/>
              <a:cs typeface="Verdana"/>
            </a:endParaRPr>
          </a:p>
          <a:p>
            <a:pPr indent="-250190" marL="262255" marR="167005">
              <a:lnSpc>
                <a:spcPct val="101400"/>
              </a:lnSpc>
              <a:spcBef>
                <a:spcPts val="1610"/>
              </a:spcBef>
            </a:pPr>
            <a:r>
              <a:rPr dirty="0" sz="2150" spc="-106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150" spc="-106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7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1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00">
                <a:solidFill>
                  <a:srgbClr val="333333"/>
                </a:solidFill>
                <a:latin typeface="Verdana"/>
                <a:cs typeface="Verdana"/>
              </a:rPr>
              <a:t>dat</a:t>
            </a:r>
            <a:r>
              <a:rPr dirty="0" sz="2150" spc="1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150" spc="-5">
                <a:solidFill>
                  <a:srgbClr val="333333"/>
                </a:solidFill>
                <a:latin typeface="Verdana"/>
                <a:cs typeface="Verdana"/>
              </a:rPr>
              <a:t>nput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150" spc="2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5">
                <a:solidFill>
                  <a:srgbClr val="333333"/>
                </a:solidFill>
                <a:latin typeface="Verdana"/>
                <a:cs typeface="Verdana"/>
              </a:rPr>
              <a:t>dictatio</a:t>
            </a:r>
            <a:r>
              <a:rPr dirty="0" sz="2150" spc="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15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1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1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150" spc="-3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150" spc="5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15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75">
                <a:solidFill>
                  <a:srgbClr val="333333"/>
                </a:solidFill>
                <a:latin typeface="Verdana"/>
                <a:cs typeface="Verdana"/>
              </a:rPr>
              <a:t>text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1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150" spc="-26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1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7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150" spc="1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150" spc="-2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15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150" spc="1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150" spc="15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150" spc="1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7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150" spc="-15">
                <a:solidFill>
                  <a:srgbClr val="333333"/>
                </a:solidFill>
                <a:latin typeface="Verdana"/>
                <a:cs typeface="Verdana"/>
              </a:rPr>
              <a:t>ater  </a:t>
            </a:r>
            <a:r>
              <a:rPr dirty="0" sz="2150" spc="-5">
                <a:solidFill>
                  <a:srgbClr val="333333"/>
                </a:solidFill>
                <a:latin typeface="Verdana"/>
                <a:cs typeface="Verdana"/>
              </a:rPr>
              <a:t>editing</a:t>
            </a:r>
            <a:r>
              <a:rPr dirty="0" sz="21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0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15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25">
                <a:solidFill>
                  <a:srgbClr val="333333"/>
                </a:solidFill>
                <a:latin typeface="Verdana"/>
                <a:cs typeface="Verdana"/>
              </a:rPr>
              <a:t>review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dirty="0" sz="2150" spc="-31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150" spc="-2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1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0">
                <a:solidFill>
                  <a:srgbClr val="333333"/>
                </a:solidFill>
                <a:latin typeface="Verdana"/>
                <a:cs typeface="Verdana"/>
              </a:rPr>
              <a:t>authentication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15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0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110">
                <a:solidFill>
                  <a:srgbClr val="333333"/>
                </a:solidFill>
                <a:latin typeface="Verdana"/>
                <a:cs typeface="Verdana"/>
              </a:rPr>
              <a:t>user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15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20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3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r>
              <a:rPr dirty="0" sz="215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114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r>
              <a:rPr dirty="0" sz="215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65">
                <a:solidFill>
                  <a:srgbClr val="333333"/>
                </a:solidFill>
                <a:latin typeface="Verdana"/>
                <a:cs typeface="Verdana"/>
              </a:rPr>
              <a:t>based</a:t>
            </a:r>
            <a:endParaRPr sz="2150">
              <a:latin typeface="Verdana"/>
              <a:cs typeface="Verdana"/>
            </a:endParaRPr>
          </a:p>
          <a:p>
            <a:pPr marL="262255">
              <a:lnSpc>
                <a:spcPct val="100000"/>
              </a:lnSpc>
              <a:spcBef>
                <a:spcPts val="35"/>
              </a:spcBef>
            </a:pPr>
            <a:r>
              <a:rPr dirty="0" sz="2150" spc="4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15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150" spc="-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15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150" spc="215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r>
              <a:rPr dirty="0" sz="215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150" spc="-1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150" spc="-5">
                <a:solidFill>
                  <a:srgbClr val="333333"/>
                </a:solidFill>
                <a:latin typeface="Verdana"/>
                <a:cs typeface="Verdana"/>
              </a:rPr>
              <a:t>put</a:t>
            </a:r>
            <a:endParaRPr sz="2150">
              <a:latin typeface="Verdana"/>
              <a:cs typeface="Verdana"/>
            </a:endParaRPr>
          </a:p>
          <a:p>
            <a:pPr indent="-250190" marL="262255" marR="579120">
              <a:lnSpc>
                <a:spcPct val="101400"/>
              </a:lnSpc>
              <a:spcBef>
                <a:spcPts val="1610"/>
              </a:spcBef>
            </a:pPr>
            <a:r>
              <a:rPr dirty="0" sz="2150" spc="-31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150" spc="-30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5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dirty="0" sz="2150" spc="-50">
                <a:solidFill>
                  <a:srgbClr val="333333"/>
                </a:solidFill>
                <a:latin typeface="Verdana"/>
                <a:cs typeface="Verdana"/>
              </a:rPr>
              <a:t>limited </a:t>
            </a:r>
            <a:r>
              <a:rPr dirty="0" sz="2150" spc="-55">
                <a:solidFill>
                  <a:srgbClr val="333333"/>
                </a:solidFill>
                <a:latin typeface="Verdana"/>
                <a:cs typeface="Verdana"/>
              </a:rPr>
              <a:t>use </a:t>
            </a:r>
            <a:r>
              <a:rPr dirty="0" sz="2150" spc="25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150" spc="-5">
                <a:solidFill>
                  <a:srgbClr val="333333"/>
                </a:solidFill>
                <a:latin typeface="Verdana"/>
                <a:cs typeface="Verdana"/>
              </a:rPr>
              <a:t>computers </a:t>
            </a:r>
            <a:r>
              <a:rPr dirty="0" sz="2150" spc="2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dirty="0" sz="2150" spc="-50">
                <a:solidFill>
                  <a:srgbClr val="333333"/>
                </a:solidFill>
                <a:latin typeface="Verdana"/>
                <a:cs typeface="Verdana"/>
              </a:rPr>
              <a:t>individuals </a:t>
            </a:r>
            <a:r>
              <a:rPr dirty="0" sz="2150" spc="-65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dirty="0" sz="2150" spc="-15">
                <a:solidFill>
                  <a:srgbClr val="333333"/>
                </a:solidFill>
                <a:latin typeface="Verdana"/>
                <a:cs typeface="Verdana"/>
              </a:rPr>
              <a:t>physical </a:t>
            </a:r>
            <a:r>
              <a:rPr dirty="0" sz="2150" spc="-7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150" spc="-70">
                <a:solidFill>
                  <a:srgbClr val="333333"/>
                </a:solidFill>
                <a:latin typeface="Verdana"/>
                <a:cs typeface="Verdana"/>
              </a:rPr>
              <a:t>disabilities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02097" y="2209736"/>
            <a:ext cx="3725417" cy="3471418"/>
          </a:xfrm>
          <a:prstGeom prst="rect"/>
        </p:spPr>
      </p:pic>
      <p:sp>
        <p:nvSpPr>
          <p:cNvPr id="1048650" name="object 3"/>
          <p:cNvSpPr txBox="1">
            <a:spLocks noGrp="1"/>
          </p:cNvSpPr>
          <p:nvPr>
            <p:ph type="title"/>
          </p:nvPr>
        </p:nvSpPr>
        <p:spPr>
          <a:xfrm>
            <a:off x="444500" y="499364"/>
            <a:ext cx="453580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75"/>
              <a:t>Vision-Input</a:t>
            </a:r>
            <a:r>
              <a:rPr dirty="0" sz="3600" spc="-80"/>
              <a:t> </a:t>
            </a:r>
            <a:r>
              <a:rPr dirty="0" sz="3600" spc="-185"/>
              <a:t>Systems</a:t>
            </a:r>
            <a:endParaRPr sz="3600"/>
          </a:p>
        </p:txBody>
      </p:sp>
      <p:sp>
        <p:nvSpPr>
          <p:cNvPr id="1048651" name="object 4"/>
          <p:cNvSpPr txBox="1"/>
          <p:nvPr/>
        </p:nvSpPr>
        <p:spPr>
          <a:xfrm>
            <a:off x="405790" y="1833194"/>
            <a:ext cx="4469130" cy="450723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7020" marR="235585">
              <a:lnSpc>
                <a:spcPct val="100000"/>
              </a:lnSpc>
              <a:spcBef>
                <a:spcPts val="1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2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Allow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8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omputer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22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20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2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pt 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nput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3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ee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0">
                <a:solidFill>
                  <a:srgbClr val="333333"/>
                </a:solidFill>
                <a:latin typeface="Verdana"/>
                <a:cs typeface="Verdana"/>
              </a:rPr>
              <a:t>an  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object.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8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nput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75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dirty="0" sz="240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norm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ll</a:t>
            </a:r>
            <a:r>
              <a:rPr dirty="0" sz="2400" spc="-254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6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endParaRPr sz="2400">
              <a:latin typeface="Verdana"/>
              <a:cs typeface="Verdana"/>
            </a:endParaRPr>
          </a:p>
          <a:p>
            <a:pPr marL="287020">
              <a:lnSpc>
                <a:spcPct val="100000"/>
              </a:lnSpc>
            </a:pP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object’s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shape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features</a:t>
            </a:r>
            <a:endParaRPr sz="2400">
              <a:latin typeface="Verdana"/>
              <a:cs typeface="Verdana"/>
            </a:endParaRPr>
          </a:p>
          <a:p>
            <a:pPr marL="287020">
              <a:lnSpc>
                <a:spcPct val="100000"/>
              </a:lnSpc>
            </a:pP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form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120">
                <a:solidFill>
                  <a:srgbClr val="333333"/>
                </a:solidFill>
                <a:latin typeface="Verdana"/>
                <a:cs typeface="Verdana"/>
              </a:rPr>
              <a:t>ge</a:t>
            </a:r>
            <a:endParaRPr sz="2400">
              <a:latin typeface="Verdana"/>
              <a:cs typeface="Verdana"/>
            </a:endParaRPr>
          </a:p>
          <a:p>
            <a:pPr indent="-274320" marL="287020" marR="90170">
              <a:lnSpc>
                <a:spcPct val="100000"/>
              </a:lnSpc>
              <a:spcBef>
                <a:spcPts val="18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0">
                <a:solidFill>
                  <a:srgbClr val="333333"/>
                </a:solidFill>
                <a:latin typeface="Verdana"/>
                <a:cs typeface="Verdana"/>
              </a:rPr>
              <a:t>Ma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nly</a:t>
            </a:r>
            <a:r>
              <a:rPr dirty="0" sz="24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tod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n 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factor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des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ng 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ndu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29">
                <a:solidFill>
                  <a:srgbClr val="333333"/>
                </a:solidFill>
                <a:latin typeface="Verdana"/>
                <a:cs typeface="Verdana"/>
              </a:rPr>
              <a:t>tr</a:t>
            </a:r>
            <a:r>
              <a:rPr dirty="0" sz="24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8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ots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are  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5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30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control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75">
                <a:solidFill>
                  <a:srgbClr val="333333"/>
                </a:solidFill>
                <a:latin typeface="Verdana"/>
                <a:cs typeface="Verdana"/>
              </a:rPr>
              <a:t>and 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bl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rocesses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object 2"/>
          <p:cNvSpPr txBox="1">
            <a:spLocks noGrp="1"/>
          </p:cNvSpPr>
          <p:nvPr>
            <p:ph type="title"/>
          </p:nvPr>
        </p:nvSpPr>
        <p:spPr>
          <a:xfrm>
            <a:off x="444500" y="919048"/>
            <a:ext cx="2642870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0"/>
              <a:t>I/O</a:t>
            </a:r>
            <a:r>
              <a:rPr dirty="0" sz="3600" spc="-45"/>
              <a:t> </a:t>
            </a:r>
            <a:r>
              <a:rPr dirty="0" sz="3600" spc="-10"/>
              <a:t>Devices</a:t>
            </a:r>
            <a:endParaRPr sz="3600"/>
          </a:p>
        </p:txBody>
      </p:sp>
      <p:sp>
        <p:nvSpPr>
          <p:cNvPr id="1048597" name="object 3"/>
          <p:cNvSpPr txBox="1"/>
          <p:nvPr/>
        </p:nvSpPr>
        <p:spPr>
          <a:xfrm>
            <a:off x="490219" y="1985848"/>
            <a:ext cx="8230870" cy="35439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2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Pro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ns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comm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cation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betwee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pu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world</a:t>
            </a:r>
            <a:endParaRPr sz="2400">
              <a:latin typeface="Verdana"/>
              <a:cs typeface="Verdana"/>
            </a:endParaRPr>
          </a:p>
          <a:p>
            <a:pPr indent="-274320" marL="287020" marR="76200">
              <a:lnSpc>
                <a:spcPct val="100000"/>
              </a:lnSpc>
              <a:spcBef>
                <a:spcPts val="1800"/>
              </a:spcBef>
            </a:pPr>
            <a:r>
              <a:rPr dirty="0" sz="240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3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known 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peripheral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devices 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because 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they 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30">
                <a:solidFill>
                  <a:srgbClr val="333333"/>
                </a:solidFill>
                <a:latin typeface="Verdana"/>
                <a:cs typeface="Verdana"/>
              </a:rPr>
              <a:t>rro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7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PU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ory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pu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4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em</a:t>
            </a:r>
            <a:endParaRPr sz="2400">
              <a:latin typeface="Verdana"/>
              <a:cs typeface="Verdana"/>
            </a:endParaRPr>
          </a:p>
          <a:p>
            <a:pPr indent="-274320" marL="287020" marR="5080">
              <a:lnSpc>
                <a:spcPct val="100000"/>
              </a:lnSpc>
              <a:spcBef>
                <a:spcPts val="18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8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np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ces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14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ent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7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17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ta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from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254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05">
                <a:solidFill>
                  <a:srgbClr val="333333"/>
                </a:solidFill>
                <a:latin typeface="Verdana"/>
                <a:cs typeface="Verdana"/>
              </a:rPr>
              <a:t>de  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worl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4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120">
                <a:solidFill>
                  <a:srgbClr val="333333"/>
                </a:solidFill>
                <a:latin typeface="Verdana"/>
                <a:cs typeface="Verdana"/>
              </a:rPr>
              <a:t>ge</a:t>
            </a:r>
            <a:endParaRPr sz="2400">
              <a:latin typeface="Verdana"/>
              <a:cs typeface="Verdana"/>
            </a:endParaRPr>
          </a:p>
          <a:p>
            <a:pPr indent="-274320" marL="287020" marR="845185">
              <a:lnSpc>
                <a:spcPct val="100000"/>
              </a:lnSpc>
              <a:spcBef>
                <a:spcPts val="1800"/>
              </a:spcBef>
            </a:pPr>
            <a:r>
              <a:rPr dirty="0" sz="240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3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devices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supply 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results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processing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dirty="0" sz="2400" spc="-8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4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120">
                <a:solidFill>
                  <a:srgbClr val="333333"/>
                </a:solidFill>
                <a:latin typeface="Verdana"/>
                <a:cs typeface="Verdana"/>
              </a:rPr>
              <a:t>ge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31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object 2"/>
          <p:cNvSpPr txBox="1">
            <a:spLocks noGrp="1"/>
          </p:cNvSpPr>
          <p:nvPr>
            <p:ph type="title"/>
          </p:nvPr>
        </p:nvSpPr>
        <p:spPr>
          <a:xfrm>
            <a:off x="444500" y="441452"/>
            <a:ext cx="5009515" cy="10566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dirty="0" spc="35"/>
              <a:t>Commonly</a:t>
            </a:r>
            <a:r>
              <a:rPr dirty="0" spc="-75"/>
              <a:t> </a:t>
            </a:r>
            <a:r>
              <a:rPr dirty="0" spc="-65"/>
              <a:t>Used</a:t>
            </a:r>
            <a:r>
              <a:rPr dirty="0" spc="-110"/>
              <a:t> </a:t>
            </a:r>
            <a:r>
              <a:rPr dirty="0" spc="-100"/>
              <a:t>Output </a:t>
            </a:r>
            <a:r>
              <a:rPr dirty="0" spc="-965"/>
              <a:t> </a:t>
            </a:r>
            <a:r>
              <a:rPr dirty="0" spc="10"/>
              <a:t>Devices</a:t>
            </a:r>
          </a:p>
        </p:txBody>
      </p:sp>
      <p:sp>
        <p:nvSpPr>
          <p:cNvPr id="1048653" name="object 3"/>
          <p:cNvSpPr txBox="1"/>
          <p:nvPr/>
        </p:nvSpPr>
        <p:spPr>
          <a:xfrm>
            <a:off x="490219" y="2006625"/>
            <a:ext cx="4432935" cy="3302635"/>
          </a:xfrm>
          <a:prstGeom prst="rect"/>
        </p:spPr>
        <p:txBody>
          <a:bodyPr bIns="0" lIns="0" rIns="0" rtlCol="0" tIns="241300" vert="horz" wrap="square">
            <a:spAutoFit/>
          </a:bodyPr>
          <a:p>
            <a:pPr marL="12700">
              <a:lnSpc>
                <a:spcPct val="100000"/>
              </a:lnSpc>
              <a:spcBef>
                <a:spcPts val="1900"/>
              </a:spcBef>
              <a:tabLst>
                <a:tab algn="l" pos="332740"/>
              </a:tabLst>
            </a:pPr>
            <a:r>
              <a:rPr dirty="0" sz="2800" spc="-41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800" spc="-85">
                <a:solidFill>
                  <a:srgbClr val="333333"/>
                </a:solidFill>
                <a:latin typeface="Verdana"/>
                <a:cs typeface="Verdana"/>
              </a:rPr>
              <a:t>Monitors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algn="l" pos="332740"/>
              </a:tabLst>
            </a:pPr>
            <a:r>
              <a:rPr dirty="0" sz="2800" spc="-41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800" spc="-17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algn="l" pos="332740"/>
              </a:tabLst>
            </a:pPr>
            <a:r>
              <a:rPr dirty="0" sz="2800" spc="-41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800" spc="-125">
                <a:solidFill>
                  <a:srgbClr val="333333"/>
                </a:solidFill>
                <a:latin typeface="Verdana"/>
                <a:cs typeface="Verdana"/>
              </a:rPr>
              <a:t>Plotters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algn="l" pos="332740"/>
              </a:tabLst>
            </a:pP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0">
                <a:solidFill>
                  <a:srgbClr val="333333"/>
                </a:solidFill>
                <a:latin typeface="Verdana"/>
                <a:cs typeface="Verdana"/>
              </a:rPr>
              <a:t>Scre</a:t>
            </a:r>
            <a:r>
              <a:rPr dirty="0" sz="2800" spc="-6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-7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8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100">
                <a:solidFill>
                  <a:srgbClr val="333333"/>
                </a:solidFill>
                <a:latin typeface="Verdana"/>
                <a:cs typeface="Verdana"/>
              </a:rPr>
              <a:t>mage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800" spc="-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800" spc="-385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dirty="0" sz="2800" spc="20">
                <a:solidFill>
                  <a:srgbClr val="333333"/>
                </a:solidFill>
                <a:latin typeface="Verdana"/>
                <a:cs typeface="Verdana"/>
              </a:rPr>
              <a:t>ector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algn="l" pos="332740"/>
              </a:tabLst>
            </a:pP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9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8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800" spc="-2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245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r>
              <a:rPr dirty="0" sz="28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195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800" spc="-5">
                <a:solidFill>
                  <a:srgbClr val="333333"/>
                </a:solidFill>
                <a:latin typeface="Verdana"/>
                <a:cs typeface="Verdana"/>
              </a:rPr>
              <a:t>pons</a:t>
            </a:r>
            <a:r>
              <a:rPr dirty="0" sz="28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185">
                <a:solidFill>
                  <a:srgbClr val="333333"/>
                </a:solidFill>
                <a:latin typeface="Verdana"/>
                <a:cs typeface="Verdana"/>
              </a:rPr>
              <a:t>syst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-240">
                <a:solidFill>
                  <a:srgbClr val="333333"/>
                </a:solidFill>
                <a:latin typeface="Verdana"/>
                <a:cs typeface="Verdana"/>
              </a:rPr>
              <a:t>ms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object 2"/>
          <p:cNvSpPr txBox="1">
            <a:spLocks noGrp="1"/>
          </p:cNvSpPr>
          <p:nvPr>
            <p:ph type="title"/>
          </p:nvPr>
        </p:nvSpPr>
        <p:spPr>
          <a:xfrm>
            <a:off x="444500" y="527684"/>
            <a:ext cx="346519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5"/>
              <a:t>Types</a:t>
            </a:r>
            <a:r>
              <a:rPr dirty="0" sz="3600" spc="-85"/>
              <a:t> </a:t>
            </a:r>
            <a:r>
              <a:rPr dirty="0" sz="3600" spc="-150"/>
              <a:t>of</a:t>
            </a:r>
            <a:r>
              <a:rPr dirty="0" sz="3600" spc="-75"/>
              <a:t> </a:t>
            </a:r>
            <a:r>
              <a:rPr dirty="0" sz="3600" spc="-130"/>
              <a:t>Output</a:t>
            </a:r>
            <a:endParaRPr sz="3600"/>
          </a:p>
        </p:txBody>
      </p:sp>
      <p:sp>
        <p:nvSpPr>
          <p:cNvPr id="1048655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99060" vert="horz" wrap="square">
            <a:spAutoFit/>
          </a:bodyPr>
          <a:p>
            <a:pPr marL="24130">
              <a:lnSpc>
                <a:spcPct val="100000"/>
              </a:lnSpc>
              <a:spcBef>
                <a:spcPts val="78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3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35">
                <a:latin typeface="Tahoma"/>
                <a:cs typeface="Tahoma"/>
              </a:rPr>
              <a:t>Soft-copy</a:t>
            </a:r>
            <a:r>
              <a:rPr b="1" dirty="0" sz="2000" spc="-80">
                <a:latin typeface="Tahoma"/>
                <a:cs typeface="Tahoma"/>
              </a:rPr>
              <a:t> </a:t>
            </a:r>
            <a:r>
              <a:rPr b="1" dirty="0" sz="2000" spc="-90">
                <a:latin typeface="Tahoma"/>
                <a:cs typeface="Tahoma"/>
              </a:rPr>
              <a:t>output</a:t>
            </a:r>
            <a:endParaRPr sz="2000">
              <a:latin typeface="Tahoma"/>
              <a:cs typeface="Tahoma"/>
            </a:endParaRPr>
          </a:p>
          <a:p>
            <a:pPr indent="-228600" marL="481330" marR="443865">
              <a:lnSpc>
                <a:spcPct val="100000"/>
              </a:lnSpc>
              <a:spcBef>
                <a:spcPts val="605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21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/>
              <a:t>Not</a:t>
            </a:r>
            <a:r>
              <a:rPr dirty="0" sz="1800" spc="-130"/>
              <a:t> </a:t>
            </a:r>
            <a:r>
              <a:rPr dirty="0" sz="1800" spc="50"/>
              <a:t>produced</a:t>
            </a:r>
            <a:r>
              <a:rPr dirty="0" sz="1800" spc="-114"/>
              <a:t> </a:t>
            </a:r>
            <a:r>
              <a:rPr dirty="0" sz="1800" spc="20"/>
              <a:t>on</a:t>
            </a:r>
            <a:r>
              <a:rPr dirty="0" sz="1800" spc="-130"/>
              <a:t> </a:t>
            </a:r>
            <a:r>
              <a:rPr dirty="0" sz="1800" spc="145"/>
              <a:t>a</a:t>
            </a:r>
            <a:r>
              <a:rPr dirty="0" sz="1800" spc="-140"/>
              <a:t> </a:t>
            </a:r>
            <a:r>
              <a:rPr dirty="0" sz="1800" spc="40"/>
              <a:t>paper</a:t>
            </a:r>
            <a:r>
              <a:rPr dirty="0" sz="1800" spc="-120"/>
              <a:t> </a:t>
            </a:r>
            <a:r>
              <a:rPr dirty="0" sz="1800" spc="-75"/>
              <a:t>or</a:t>
            </a:r>
            <a:r>
              <a:rPr dirty="0" sz="1800" spc="-145"/>
              <a:t> </a:t>
            </a:r>
            <a:r>
              <a:rPr dirty="0" sz="1800" spc="-35"/>
              <a:t>some</a:t>
            </a:r>
            <a:r>
              <a:rPr dirty="0" sz="1800" spc="-120"/>
              <a:t> </a:t>
            </a:r>
            <a:r>
              <a:rPr dirty="0" sz="1800" spc="-35"/>
              <a:t>material</a:t>
            </a:r>
            <a:r>
              <a:rPr dirty="0" sz="1800" spc="-150"/>
              <a:t> </a:t>
            </a:r>
            <a:r>
              <a:rPr dirty="0" sz="1800" spc="-35"/>
              <a:t>that</a:t>
            </a:r>
            <a:r>
              <a:rPr dirty="0" sz="1800" spc="-110"/>
              <a:t> </a:t>
            </a:r>
            <a:r>
              <a:rPr dirty="0" sz="1800" spc="110"/>
              <a:t>can</a:t>
            </a:r>
            <a:r>
              <a:rPr dirty="0" sz="1800" spc="-145"/>
              <a:t> </a:t>
            </a:r>
            <a:r>
              <a:rPr dirty="0" sz="1800" spc="95"/>
              <a:t>be</a:t>
            </a:r>
            <a:r>
              <a:rPr dirty="0" sz="1800" spc="-120"/>
              <a:t> </a:t>
            </a:r>
            <a:r>
              <a:rPr dirty="0" sz="1800" spc="40"/>
              <a:t>touched </a:t>
            </a:r>
            <a:r>
              <a:rPr dirty="0" sz="1800" spc="45"/>
              <a:t> </a:t>
            </a:r>
            <a:r>
              <a:rPr dirty="0" sz="1800" spc="45"/>
              <a:t>a</a:t>
            </a:r>
            <a:r>
              <a:rPr dirty="0" sz="1800" spc="45"/>
              <a:t>n</a:t>
            </a:r>
            <a:r>
              <a:rPr dirty="0" sz="1800" spc="110"/>
              <a:t>d</a:t>
            </a:r>
            <a:r>
              <a:rPr dirty="0" sz="1800" spc="-114"/>
              <a:t> </a:t>
            </a:r>
            <a:r>
              <a:rPr dirty="0" sz="1800" spc="50"/>
              <a:t>ca</a:t>
            </a:r>
            <a:r>
              <a:rPr dirty="0" sz="1800" spc="30"/>
              <a:t>r</a:t>
            </a:r>
            <a:r>
              <a:rPr dirty="0" sz="1800" spc="-220"/>
              <a:t>r</a:t>
            </a:r>
            <a:r>
              <a:rPr dirty="0" sz="1800" spc="-125"/>
              <a:t>i</a:t>
            </a:r>
            <a:r>
              <a:rPr dirty="0" sz="1800" spc="85"/>
              <a:t>e</a:t>
            </a:r>
            <a:r>
              <a:rPr dirty="0" sz="1800" spc="110"/>
              <a:t>d</a:t>
            </a:r>
            <a:r>
              <a:rPr dirty="0" sz="1800" spc="-150"/>
              <a:t> </a:t>
            </a:r>
            <a:r>
              <a:rPr dirty="0" sz="1800" spc="-70"/>
              <a:t>for</a:t>
            </a:r>
            <a:r>
              <a:rPr dirty="0" sz="1800" spc="-150"/>
              <a:t> </a:t>
            </a:r>
            <a:r>
              <a:rPr dirty="0" sz="1800" spc="95"/>
              <a:t>b</a:t>
            </a:r>
            <a:r>
              <a:rPr dirty="0" sz="1800" spc="85"/>
              <a:t>e</a:t>
            </a:r>
            <a:r>
              <a:rPr dirty="0" sz="1800" spc="-114"/>
              <a:t>i</a:t>
            </a:r>
            <a:r>
              <a:rPr dirty="0" sz="1800" spc="-55"/>
              <a:t>n</a:t>
            </a:r>
            <a:r>
              <a:rPr dirty="0" sz="1800" spc="85"/>
              <a:t>g</a:t>
            </a:r>
            <a:r>
              <a:rPr dirty="0" sz="1800" spc="-135"/>
              <a:t> </a:t>
            </a:r>
            <a:r>
              <a:rPr dirty="0" sz="1800" spc="-135"/>
              <a:t>s</a:t>
            </a:r>
            <a:r>
              <a:rPr dirty="0" sz="1800" spc="-165"/>
              <a:t>h</a:t>
            </a:r>
            <a:r>
              <a:rPr dirty="0" sz="1800" spc="45"/>
              <a:t>o</a:t>
            </a:r>
            <a:r>
              <a:rPr dirty="0" sz="1800" spc="25"/>
              <a:t>w</a:t>
            </a:r>
            <a:r>
              <a:rPr dirty="0" sz="1800" spc="-45"/>
              <a:t>n</a:t>
            </a:r>
            <a:r>
              <a:rPr dirty="0" sz="1800" spc="-90"/>
              <a:t> </a:t>
            </a:r>
            <a:r>
              <a:rPr dirty="0" sz="1800" spc="-114"/>
              <a:t>t</a:t>
            </a:r>
            <a:r>
              <a:rPr dirty="0" sz="1800" spc="85"/>
              <a:t>o</a:t>
            </a:r>
            <a:r>
              <a:rPr dirty="0" sz="1800" spc="-125"/>
              <a:t> </a:t>
            </a:r>
            <a:r>
              <a:rPr dirty="0" sz="1800" spc="-10"/>
              <a:t>o</a:t>
            </a:r>
            <a:r>
              <a:rPr dirty="0" sz="1800" spc="-25"/>
              <a:t>t</a:t>
            </a:r>
            <a:r>
              <a:rPr dirty="0" sz="1800" spc="-55"/>
              <a:t>h</a:t>
            </a:r>
            <a:r>
              <a:rPr dirty="0" sz="1800" spc="85"/>
              <a:t>e</a:t>
            </a:r>
            <a:r>
              <a:rPr dirty="0" sz="1800" spc="-235"/>
              <a:t>rs</a:t>
            </a:r>
            <a:endParaRPr sz="1800">
              <a:latin typeface="Microsoft Sans Serif"/>
              <a:cs typeface="Microsoft Sans Serif"/>
            </a:endParaRPr>
          </a:p>
          <a:p>
            <a:pPr marL="252729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60"/>
              <a:t>T</a:t>
            </a:r>
            <a:r>
              <a:rPr dirty="0" sz="1800" spc="85"/>
              <a:t>e</a:t>
            </a:r>
            <a:r>
              <a:rPr dirty="0" sz="1800" spc="-30"/>
              <a:t>mpo</a:t>
            </a:r>
            <a:r>
              <a:rPr dirty="0" sz="1800" spc="-25"/>
              <a:t>r</a:t>
            </a:r>
            <a:r>
              <a:rPr dirty="0" sz="1800" spc="-50"/>
              <a:t>a</a:t>
            </a:r>
            <a:r>
              <a:rPr dirty="0" sz="1800" spc="-45"/>
              <a:t>r</a:t>
            </a:r>
            <a:r>
              <a:rPr dirty="0" sz="1800" spc="-100"/>
              <a:t>y</a:t>
            </a:r>
            <a:r>
              <a:rPr dirty="0" sz="1800" spc="-125"/>
              <a:t> </a:t>
            </a:r>
            <a:r>
              <a:rPr dirty="0" sz="1800" spc="-114"/>
              <a:t>i</a:t>
            </a:r>
            <a:r>
              <a:rPr dirty="0" sz="1800" spc="-40"/>
              <a:t>n</a:t>
            </a:r>
            <a:r>
              <a:rPr dirty="0" sz="1800" spc="-165"/>
              <a:t> </a:t>
            </a:r>
            <a:r>
              <a:rPr dirty="0" sz="1800" spc="-50"/>
              <a:t>n</a:t>
            </a:r>
            <a:r>
              <a:rPr dirty="0" sz="1800" spc="25"/>
              <a:t>a</a:t>
            </a:r>
            <a:r>
              <a:rPr dirty="0" sz="1800"/>
              <a:t>t</a:t>
            </a:r>
            <a:r>
              <a:rPr dirty="0" sz="1800" spc="-165"/>
              <a:t>u</a:t>
            </a:r>
            <a:r>
              <a:rPr dirty="0" sz="1800" spc="-120"/>
              <a:t>r</a:t>
            </a:r>
            <a:r>
              <a:rPr dirty="0" sz="1800" spc="95"/>
              <a:t>e</a:t>
            </a:r>
            <a:r>
              <a:rPr dirty="0" sz="1800" spc="-105"/>
              <a:t> </a:t>
            </a:r>
            <a:r>
              <a:rPr dirty="0" sz="1800" spc="45"/>
              <a:t>a</a:t>
            </a:r>
            <a:r>
              <a:rPr dirty="0" sz="1800" spc="40"/>
              <a:t>n</a:t>
            </a:r>
            <a:r>
              <a:rPr dirty="0" sz="1800" spc="110"/>
              <a:t>d</a:t>
            </a:r>
            <a:r>
              <a:rPr dirty="0" sz="1800" spc="-120"/>
              <a:t> </a:t>
            </a:r>
            <a:r>
              <a:rPr dirty="0" sz="1800" spc="-55"/>
              <a:t>v</a:t>
            </a:r>
            <a:r>
              <a:rPr dirty="0" sz="1800" spc="45"/>
              <a:t>a</a:t>
            </a:r>
            <a:r>
              <a:rPr dirty="0" sz="1800" spc="40"/>
              <a:t>n</a:t>
            </a:r>
            <a:r>
              <a:rPr dirty="0" sz="1800" spc="-114"/>
              <a:t>i</a:t>
            </a:r>
            <a:r>
              <a:rPr dirty="0" sz="1800" spc="-135"/>
              <a:t>s</a:t>
            </a:r>
            <a:r>
              <a:rPr dirty="0" sz="1800" spc="-155"/>
              <a:t>h</a:t>
            </a:r>
            <a:r>
              <a:rPr dirty="0" sz="1800" spc="-165"/>
              <a:t> </a:t>
            </a:r>
            <a:r>
              <a:rPr dirty="0" sz="1800" spc="45"/>
              <a:t>a</a:t>
            </a:r>
            <a:r>
              <a:rPr dirty="0" sz="1800" spc="20"/>
              <a:t>f</a:t>
            </a:r>
            <a:r>
              <a:rPr dirty="0" sz="1800" spc="-114"/>
              <a:t>t</a:t>
            </a:r>
            <a:r>
              <a:rPr dirty="0" sz="1800" spc="85"/>
              <a:t>e</a:t>
            </a:r>
            <a:r>
              <a:rPr dirty="0" sz="1800" spc="-229"/>
              <a:t>r</a:t>
            </a:r>
            <a:r>
              <a:rPr dirty="0" sz="1800" spc="-125"/>
              <a:t> </a:t>
            </a:r>
            <a:r>
              <a:rPr dirty="0" sz="1800" spc="-155"/>
              <a:t>u</a:t>
            </a:r>
            <a:r>
              <a:rPr dirty="0" sz="1800" spc="-140"/>
              <a:t>s</a:t>
            </a:r>
            <a:r>
              <a:rPr dirty="0" sz="1800" spc="95"/>
              <a:t>e</a:t>
            </a:r>
            <a:endParaRPr sz="1800">
              <a:latin typeface="Microsoft Sans Serif"/>
              <a:cs typeface="Microsoft Sans Serif"/>
            </a:endParaRPr>
          </a:p>
          <a:p>
            <a:pPr indent="-228600" marL="481330" marR="5080">
              <a:lnSpc>
                <a:spcPct val="100000"/>
              </a:lnSpc>
              <a:spcBef>
                <a:spcPts val="605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22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5"/>
              <a:t>Examples</a:t>
            </a:r>
            <a:r>
              <a:rPr dirty="0" sz="1800" spc="-130"/>
              <a:t> </a:t>
            </a:r>
            <a:r>
              <a:rPr dirty="0" sz="1800"/>
              <a:t>are</a:t>
            </a:r>
            <a:r>
              <a:rPr dirty="0" sz="1800" spc="-140"/>
              <a:t> </a:t>
            </a:r>
            <a:r>
              <a:rPr dirty="0" sz="1800" spc="-25"/>
              <a:t>output</a:t>
            </a:r>
            <a:r>
              <a:rPr dirty="0" sz="1800" spc="-95"/>
              <a:t> </a:t>
            </a:r>
            <a:r>
              <a:rPr dirty="0" sz="1800" spc="-5"/>
              <a:t>displayed</a:t>
            </a:r>
            <a:r>
              <a:rPr dirty="0" sz="1800" spc="-135"/>
              <a:t> </a:t>
            </a:r>
            <a:r>
              <a:rPr dirty="0" sz="1800" spc="20"/>
              <a:t>on</a:t>
            </a:r>
            <a:r>
              <a:rPr dirty="0" sz="1800" spc="-140"/>
              <a:t> </a:t>
            </a:r>
            <a:r>
              <a:rPr dirty="0" sz="1800" spc="145"/>
              <a:t>a</a:t>
            </a:r>
            <a:r>
              <a:rPr dirty="0" sz="1800" spc="-125"/>
              <a:t> </a:t>
            </a:r>
            <a:r>
              <a:rPr dirty="0" sz="1800" spc="-60"/>
              <a:t>terminal</a:t>
            </a:r>
            <a:r>
              <a:rPr dirty="0" sz="1800" spc="-130"/>
              <a:t> </a:t>
            </a:r>
            <a:r>
              <a:rPr dirty="0" sz="1800" spc="-25"/>
              <a:t>screen</a:t>
            </a:r>
            <a:r>
              <a:rPr dirty="0" sz="1800" spc="-110"/>
              <a:t> </a:t>
            </a:r>
            <a:r>
              <a:rPr dirty="0" sz="1800" spc="-75"/>
              <a:t>or</a:t>
            </a:r>
            <a:r>
              <a:rPr dirty="0" sz="1800" spc="-140"/>
              <a:t> </a:t>
            </a:r>
            <a:r>
              <a:rPr dirty="0" sz="1800" spc="-35"/>
              <a:t>spoken</a:t>
            </a:r>
            <a:r>
              <a:rPr dirty="0" sz="1800" spc="-105"/>
              <a:t> </a:t>
            </a:r>
            <a:r>
              <a:rPr dirty="0" sz="1800" spc="-25"/>
              <a:t>out</a:t>
            </a:r>
            <a:r>
              <a:rPr dirty="0" sz="1800" spc="-125"/>
              <a:t> </a:t>
            </a:r>
            <a:r>
              <a:rPr dirty="0" sz="1800" spc="-5"/>
              <a:t>by </a:t>
            </a:r>
            <a:r>
              <a:rPr dirty="0" sz="1800"/>
              <a:t> </a:t>
            </a:r>
            <a:r>
              <a:rPr dirty="0" sz="1800" spc="145"/>
              <a:t>a</a:t>
            </a:r>
            <a:r>
              <a:rPr dirty="0" sz="1800" spc="-135"/>
              <a:t> </a:t>
            </a:r>
            <a:r>
              <a:rPr dirty="0" sz="1800" spc="-50"/>
              <a:t>v</a:t>
            </a:r>
            <a:r>
              <a:rPr dirty="0" sz="1800" spc="-35"/>
              <a:t>o</a:t>
            </a:r>
            <a:r>
              <a:rPr dirty="0" sz="1800" spc="-10"/>
              <a:t>i</a:t>
            </a:r>
            <a:r>
              <a:rPr dirty="0" sz="1800" spc="160"/>
              <a:t>ce</a:t>
            </a:r>
            <a:r>
              <a:rPr dirty="0" sz="1800" spc="-160"/>
              <a:t> </a:t>
            </a:r>
            <a:r>
              <a:rPr dirty="0" sz="1800" spc="-55"/>
              <a:t>r</a:t>
            </a:r>
            <a:r>
              <a:rPr dirty="0" sz="1800" spc="-90"/>
              <a:t>e</a:t>
            </a:r>
            <a:r>
              <a:rPr dirty="0" sz="1800" spc="-25"/>
              <a:t>sp</a:t>
            </a:r>
            <a:r>
              <a:rPr dirty="0" sz="1800" spc="-30"/>
              <a:t>o</a:t>
            </a:r>
            <a:r>
              <a:rPr dirty="0" sz="1800" spc="-55"/>
              <a:t>n</a:t>
            </a:r>
            <a:r>
              <a:rPr dirty="0" sz="1800" spc="-75"/>
              <a:t>s</a:t>
            </a:r>
            <a:r>
              <a:rPr dirty="0" sz="1800" spc="-80"/>
              <a:t>e</a:t>
            </a:r>
            <a:r>
              <a:rPr dirty="0" sz="1800" spc="-120"/>
              <a:t> </a:t>
            </a:r>
            <a:r>
              <a:rPr dirty="0" sz="1800" spc="-165"/>
              <a:t>s</a:t>
            </a:r>
            <a:r>
              <a:rPr dirty="0" sz="1800" spc="-195"/>
              <a:t>y</a:t>
            </a:r>
            <a:r>
              <a:rPr dirty="0" sz="1800" spc="-200"/>
              <a:t>s</a:t>
            </a:r>
            <a:r>
              <a:rPr dirty="0" sz="1800" spc="-165"/>
              <a:t>t</a:t>
            </a:r>
            <a:r>
              <a:rPr dirty="0" sz="1800" spc="85"/>
              <a:t>e</a:t>
            </a:r>
            <a:r>
              <a:rPr dirty="0" sz="1800" spc="-65"/>
              <a:t>m</a:t>
            </a:r>
            <a:endParaRPr sz="1800">
              <a:latin typeface="Microsoft Sans Serif"/>
              <a:cs typeface="Microsoft Sans Serif"/>
            </a:endParaRPr>
          </a:p>
          <a:p>
            <a:pPr marL="24130">
              <a:lnSpc>
                <a:spcPct val="100000"/>
              </a:lnSpc>
              <a:spcBef>
                <a:spcPts val="1789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2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5">
                <a:latin typeface="Tahoma"/>
                <a:cs typeface="Tahoma"/>
              </a:rPr>
              <a:t>Hard-copy</a:t>
            </a:r>
            <a:r>
              <a:rPr b="1" dirty="0" sz="2000" spc="-50">
                <a:latin typeface="Tahoma"/>
                <a:cs typeface="Tahoma"/>
              </a:rPr>
              <a:t> </a:t>
            </a:r>
            <a:r>
              <a:rPr b="1" dirty="0" sz="2000" spc="-90">
                <a:latin typeface="Tahoma"/>
                <a:cs typeface="Tahoma"/>
              </a:rPr>
              <a:t>output</a:t>
            </a:r>
            <a:endParaRPr sz="2000">
              <a:latin typeface="Tahoma"/>
              <a:cs typeface="Tahoma"/>
            </a:endParaRPr>
          </a:p>
          <a:p>
            <a:pPr marL="252729">
              <a:lnSpc>
                <a:spcPct val="100000"/>
              </a:lnSpc>
              <a:spcBef>
                <a:spcPts val="610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0"/>
              <a:t>Produced</a:t>
            </a:r>
            <a:r>
              <a:rPr dirty="0" sz="1800" spc="-120"/>
              <a:t> </a:t>
            </a:r>
            <a:r>
              <a:rPr dirty="0" sz="1800" spc="20"/>
              <a:t>on</a:t>
            </a:r>
            <a:r>
              <a:rPr dirty="0" sz="1800" spc="-150"/>
              <a:t> </a:t>
            </a:r>
            <a:r>
              <a:rPr dirty="0" sz="1800" spc="150"/>
              <a:t>a</a:t>
            </a:r>
            <a:r>
              <a:rPr dirty="0" sz="1800" spc="-135"/>
              <a:t> </a:t>
            </a:r>
            <a:r>
              <a:rPr dirty="0" sz="1800" spc="40"/>
              <a:t>paper</a:t>
            </a:r>
            <a:r>
              <a:rPr dirty="0" sz="1800" spc="-135"/>
              <a:t> </a:t>
            </a:r>
            <a:r>
              <a:rPr dirty="0" sz="1800" spc="-70"/>
              <a:t>or</a:t>
            </a:r>
            <a:r>
              <a:rPr dirty="0" sz="1800" spc="-135"/>
              <a:t> </a:t>
            </a:r>
            <a:r>
              <a:rPr dirty="0" sz="1800" spc="-35"/>
              <a:t>some</a:t>
            </a:r>
            <a:r>
              <a:rPr dirty="0" sz="1800" spc="-135"/>
              <a:t> </a:t>
            </a:r>
            <a:r>
              <a:rPr dirty="0" sz="1800" spc="-35"/>
              <a:t>material</a:t>
            </a:r>
            <a:r>
              <a:rPr dirty="0" sz="1800" spc="-135"/>
              <a:t> </a:t>
            </a:r>
            <a:r>
              <a:rPr dirty="0" sz="1800" spc="-30"/>
              <a:t>that</a:t>
            </a:r>
            <a:r>
              <a:rPr dirty="0" sz="1800" spc="-125"/>
              <a:t> </a:t>
            </a:r>
            <a:r>
              <a:rPr dirty="0" sz="1800" spc="105"/>
              <a:t>can</a:t>
            </a:r>
            <a:r>
              <a:rPr dirty="0" sz="1800" spc="-130"/>
              <a:t> </a:t>
            </a:r>
            <a:r>
              <a:rPr dirty="0" sz="1800" spc="100"/>
              <a:t>be</a:t>
            </a:r>
            <a:r>
              <a:rPr dirty="0" sz="1800" spc="-145"/>
              <a:t> </a:t>
            </a:r>
            <a:r>
              <a:rPr dirty="0" sz="1800" spc="40"/>
              <a:t>touched</a:t>
            </a:r>
            <a:r>
              <a:rPr dirty="0" sz="1800" spc="-95"/>
              <a:t> </a:t>
            </a:r>
            <a:r>
              <a:rPr dirty="0" sz="1800" spc="65"/>
              <a:t>and</a:t>
            </a:r>
            <a:endParaRPr sz="1800">
              <a:latin typeface="Microsoft Sans Serif"/>
              <a:cs typeface="Microsoft Sans Serif"/>
            </a:endParaRPr>
          </a:p>
          <a:p>
            <a:pPr marL="481330">
              <a:lnSpc>
                <a:spcPct val="100000"/>
              </a:lnSpc>
            </a:pPr>
            <a:r>
              <a:rPr dirty="0" sz="1800" spc="50"/>
              <a:t>ca</a:t>
            </a:r>
            <a:r>
              <a:rPr dirty="0" sz="1800" spc="30"/>
              <a:t>r</a:t>
            </a:r>
            <a:r>
              <a:rPr dirty="0" sz="1800" spc="-220"/>
              <a:t>r</a:t>
            </a:r>
            <a:r>
              <a:rPr dirty="0" sz="1800" spc="-125"/>
              <a:t>i</a:t>
            </a:r>
            <a:r>
              <a:rPr dirty="0" sz="1800" spc="85"/>
              <a:t>e</a:t>
            </a:r>
            <a:r>
              <a:rPr dirty="0" sz="1800" spc="110"/>
              <a:t>d</a:t>
            </a:r>
            <a:r>
              <a:rPr dirty="0" sz="1800" spc="-150"/>
              <a:t> </a:t>
            </a:r>
            <a:r>
              <a:rPr dirty="0" sz="1800" spc="-70"/>
              <a:t>for</a:t>
            </a:r>
            <a:r>
              <a:rPr dirty="0" sz="1800" spc="-140"/>
              <a:t> </a:t>
            </a:r>
            <a:r>
              <a:rPr dirty="0" sz="1800" spc="20"/>
              <a:t>be</a:t>
            </a:r>
            <a:r>
              <a:rPr dirty="0" sz="1800" spc="25"/>
              <a:t>i</a:t>
            </a:r>
            <a:r>
              <a:rPr dirty="0" sz="1800" spc="-55"/>
              <a:t>n</a:t>
            </a:r>
            <a:r>
              <a:rPr dirty="0" sz="1800" spc="85"/>
              <a:t>g</a:t>
            </a:r>
            <a:r>
              <a:rPr dirty="0" sz="1800" spc="-140"/>
              <a:t> </a:t>
            </a:r>
            <a:r>
              <a:rPr dirty="0" sz="1800" spc="-135"/>
              <a:t>s</a:t>
            </a:r>
            <a:r>
              <a:rPr dirty="0" sz="1800" spc="-165"/>
              <a:t>h</a:t>
            </a:r>
            <a:r>
              <a:rPr dirty="0" sz="1800" spc="45"/>
              <a:t>o</a:t>
            </a:r>
            <a:r>
              <a:rPr dirty="0" sz="1800" spc="25"/>
              <a:t>w</a:t>
            </a:r>
            <a:r>
              <a:rPr dirty="0" sz="1800" spc="-45"/>
              <a:t>n</a:t>
            </a:r>
            <a:r>
              <a:rPr dirty="0" sz="1800" spc="-80"/>
              <a:t> </a:t>
            </a:r>
            <a:r>
              <a:rPr dirty="0" sz="1800" spc="-114"/>
              <a:t>t</a:t>
            </a:r>
            <a:r>
              <a:rPr dirty="0" sz="1800" spc="85"/>
              <a:t>o</a:t>
            </a:r>
            <a:r>
              <a:rPr dirty="0" sz="1800" spc="-135"/>
              <a:t> </a:t>
            </a:r>
            <a:r>
              <a:rPr dirty="0" sz="1800" spc="-10"/>
              <a:t>o</a:t>
            </a:r>
            <a:r>
              <a:rPr dirty="0" sz="1800" spc="-25"/>
              <a:t>t</a:t>
            </a:r>
            <a:r>
              <a:rPr dirty="0" sz="1800" spc="-55"/>
              <a:t>h</a:t>
            </a:r>
            <a:r>
              <a:rPr dirty="0" sz="1800" spc="85"/>
              <a:t>e</a:t>
            </a:r>
            <a:r>
              <a:rPr dirty="0" sz="1800" spc="-235"/>
              <a:t>rs</a:t>
            </a:r>
            <a:endParaRPr sz="1800"/>
          </a:p>
          <a:p>
            <a:pPr indent="-228600" marL="481330" marR="10160">
              <a:lnSpc>
                <a:spcPct val="100000"/>
              </a:lnSpc>
              <a:spcBef>
                <a:spcPts val="600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21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/>
              <a:t>Permanent</a:t>
            </a:r>
            <a:r>
              <a:rPr dirty="0" sz="1800" spc="-110"/>
              <a:t> </a:t>
            </a:r>
            <a:r>
              <a:rPr dirty="0" sz="1800" spc="-80"/>
              <a:t>in</a:t>
            </a:r>
            <a:r>
              <a:rPr dirty="0" sz="1800" spc="-155"/>
              <a:t> </a:t>
            </a:r>
            <a:r>
              <a:rPr dirty="0" sz="1800" spc="-35"/>
              <a:t>nature</a:t>
            </a:r>
            <a:r>
              <a:rPr dirty="0" sz="1800" spc="-105"/>
              <a:t> </a:t>
            </a:r>
            <a:r>
              <a:rPr dirty="0" sz="1800" spc="65"/>
              <a:t>and</a:t>
            </a:r>
            <a:r>
              <a:rPr dirty="0" sz="1800" spc="-110"/>
              <a:t> </a:t>
            </a:r>
            <a:r>
              <a:rPr dirty="0" sz="1800" spc="110"/>
              <a:t>can</a:t>
            </a:r>
            <a:r>
              <a:rPr dirty="0" sz="1800" spc="-145"/>
              <a:t> </a:t>
            </a:r>
            <a:r>
              <a:rPr dirty="0" sz="1800" spc="95"/>
              <a:t>be</a:t>
            </a:r>
            <a:r>
              <a:rPr dirty="0" sz="1800" spc="-120"/>
              <a:t> </a:t>
            </a:r>
            <a:r>
              <a:rPr dirty="0" sz="1800" spc="-20"/>
              <a:t>kept</a:t>
            </a:r>
            <a:r>
              <a:rPr dirty="0" sz="1800" spc="-114"/>
              <a:t> </a:t>
            </a:r>
            <a:r>
              <a:rPr dirty="0" sz="1800" spc="-80"/>
              <a:t>in</a:t>
            </a:r>
            <a:r>
              <a:rPr dirty="0" sz="1800" spc="-155"/>
              <a:t> </a:t>
            </a:r>
            <a:r>
              <a:rPr dirty="0" sz="1800" spc="40"/>
              <a:t>paper</a:t>
            </a:r>
            <a:r>
              <a:rPr dirty="0" sz="1800" spc="-120"/>
              <a:t> </a:t>
            </a:r>
            <a:r>
              <a:rPr dirty="0" sz="1800" spc="-95"/>
              <a:t>files</a:t>
            </a:r>
            <a:r>
              <a:rPr dirty="0" sz="1800" spc="-155"/>
              <a:t> </a:t>
            </a:r>
            <a:r>
              <a:rPr dirty="0" sz="1800" spc="-75"/>
              <a:t>or</a:t>
            </a:r>
            <a:r>
              <a:rPr dirty="0" sz="1800" spc="-140"/>
              <a:t> </a:t>
            </a:r>
            <a:r>
              <a:rPr dirty="0" sz="1800" spc="110"/>
              <a:t>can</a:t>
            </a:r>
            <a:r>
              <a:rPr dirty="0" sz="1800" spc="-125"/>
              <a:t> </a:t>
            </a:r>
            <a:r>
              <a:rPr dirty="0" sz="1800" spc="95"/>
              <a:t>be</a:t>
            </a:r>
            <a:r>
              <a:rPr dirty="0" sz="1800" spc="-145"/>
              <a:t> </a:t>
            </a:r>
            <a:r>
              <a:rPr dirty="0" sz="1800" spc="10"/>
              <a:t>looked </a:t>
            </a:r>
            <a:r>
              <a:rPr dirty="0" sz="1800" spc="15"/>
              <a:t> </a:t>
            </a:r>
            <a:r>
              <a:rPr dirty="0" sz="1800" spc="20"/>
              <a:t>at</a:t>
            </a:r>
            <a:r>
              <a:rPr dirty="0" sz="1800" spc="-135"/>
              <a:t> </a:t>
            </a:r>
            <a:r>
              <a:rPr dirty="0" sz="1800" spc="145"/>
              <a:t>a</a:t>
            </a:r>
            <a:r>
              <a:rPr dirty="0" sz="1800" spc="-135"/>
              <a:t> </a:t>
            </a:r>
            <a:r>
              <a:rPr dirty="0" sz="1800" spc="-50"/>
              <a:t>later</a:t>
            </a:r>
            <a:r>
              <a:rPr dirty="0" sz="1800" spc="-135"/>
              <a:t> </a:t>
            </a:r>
            <a:r>
              <a:rPr dirty="0" sz="1800" spc="-50"/>
              <a:t>time</a:t>
            </a:r>
            <a:r>
              <a:rPr dirty="0" sz="1800" spc="-140"/>
              <a:t> </a:t>
            </a:r>
            <a:r>
              <a:rPr dirty="0" sz="1800" spc="-5"/>
              <a:t>when</a:t>
            </a:r>
            <a:r>
              <a:rPr dirty="0" sz="1800" spc="-75"/>
              <a:t> </a:t>
            </a:r>
            <a:r>
              <a:rPr dirty="0" sz="1800" spc="-25"/>
              <a:t>the</a:t>
            </a:r>
            <a:r>
              <a:rPr dirty="0" sz="1800" spc="-114"/>
              <a:t> </a:t>
            </a:r>
            <a:r>
              <a:rPr dirty="0" sz="1800" spc="-45"/>
              <a:t>person</a:t>
            </a:r>
            <a:r>
              <a:rPr dirty="0" sz="1800" spc="-125"/>
              <a:t> </a:t>
            </a:r>
            <a:r>
              <a:rPr dirty="0" sz="1800" spc="-180"/>
              <a:t>is</a:t>
            </a:r>
            <a:r>
              <a:rPr dirty="0" sz="1800" spc="-145"/>
              <a:t> </a:t>
            </a:r>
            <a:r>
              <a:rPr dirty="0" sz="1800" spc="-25"/>
              <a:t>not</a:t>
            </a:r>
            <a:r>
              <a:rPr dirty="0" sz="1800" spc="-130"/>
              <a:t> </a:t>
            </a:r>
            <a:r>
              <a:rPr dirty="0" sz="1800" spc="-75"/>
              <a:t>using</a:t>
            </a:r>
            <a:r>
              <a:rPr dirty="0" sz="1800" spc="-140"/>
              <a:t> </a:t>
            </a:r>
            <a:r>
              <a:rPr dirty="0" sz="1800" spc="-25"/>
              <a:t>the</a:t>
            </a:r>
            <a:r>
              <a:rPr dirty="0" sz="1800" spc="-100"/>
              <a:t> </a:t>
            </a:r>
            <a:r>
              <a:rPr dirty="0" sz="1800" spc="5"/>
              <a:t>computer</a:t>
            </a:r>
            <a:endParaRPr sz="1800">
              <a:latin typeface="Microsoft Sans Serif"/>
              <a:cs typeface="Microsoft Sans Serif"/>
            </a:endParaRPr>
          </a:p>
          <a:p>
            <a:pPr marL="252729">
              <a:lnSpc>
                <a:spcPct val="100000"/>
              </a:lnSpc>
              <a:spcBef>
                <a:spcPts val="600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5"/>
              <a:t>Examples</a:t>
            </a:r>
            <a:r>
              <a:rPr dirty="0" sz="1800" spc="-130"/>
              <a:t> </a:t>
            </a:r>
            <a:r>
              <a:rPr dirty="0" sz="1800"/>
              <a:t>are</a:t>
            </a:r>
            <a:r>
              <a:rPr dirty="0" sz="1800" spc="-140"/>
              <a:t> </a:t>
            </a:r>
            <a:r>
              <a:rPr dirty="0" sz="1800" spc="-25"/>
              <a:t>output</a:t>
            </a:r>
            <a:r>
              <a:rPr dirty="0" sz="1800" spc="-95"/>
              <a:t> </a:t>
            </a:r>
            <a:r>
              <a:rPr dirty="0" sz="1800" spc="50"/>
              <a:t>produced</a:t>
            </a:r>
            <a:r>
              <a:rPr dirty="0" sz="1800" spc="-110"/>
              <a:t> </a:t>
            </a:r>
            <a:r>
              <a:rPr dirty="0" sz="1800"/>
              <a:t>by</a:t>
            </a:r>
            <a:r>
              <a:rPr dirty="0" sz="1800" spc="-135"/>
              <a:t> </a:t>
            </a:r>
            <a:r>
              <a:rPr dirty="0" sz="1800" spc="-100"/>
              <a:t>printers</a:t>
            </a:r>
            <a:r>
              <a:rPr dirty="0" sz="1800" spc="-130"/>
              <a:t> </a:t>
            </a:r>
            <a:r>
              <a:rPr dirty="0" sz="1800" spc="-75"/>
              <a:t>or</a:t>
            </a:r>
            <a:r>
              <a:rPr dirty="0" sz="1800" spc="-130"/>
              <a:t> </a:t>
            </a:r>
            <a:r>
              <a:rPr dirty="0" sz="1800" spc="-70"/>
              <a:t>plotters</a:t>
            </a:r>
            <a:r>
              <a:rPr dirty="0" sz="1800" spc="-100"/>
              <a:t> </a:t>
            </a:r>
            <a:r>
              <a:rPr dirty="0" sz="1800" spc="20"/>
              <a:t>on</a:t>
            </a:r>
            <a:r>
              <a:rPr dirty="0" sz="1800" spc="-140"/>
              <a:t> </a:t>
            </a:r>
            <a:r>
              <a:rPr dirty="0" sz="1800" spc="40"/>
              <a:t>paper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570344" y="4460433"/>
            <a:ext cx="2370805" cy="2342248"/>
          </a:xfrm>
          <a:prstGeom prst="rect"/>
        </p:spPr>
      </p:pic>
      <p:sp>
        <p:nvSpPr>
          <p:cNvPr id="1048656" name="object 3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189103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0"/>
              <a:t>Monitors</a:t>
            </a:r>
            <a:endParaRPr sz="3600"/>
          </a:p>
        </p:txBody>
      </p:sp>
      <p:sp>
        <p:nvSpPr>
          <p:cNvPr id="1048657" name="object 4"/>
          <p:cNvSpPr txBox="1"/>
          <p:nvPr/>
        </p:nvSpPr>
        <p:spPr>
          <a:xfrm>
            <a:off x="433831" y="1981276"/>
            <a:ext cx="8206105" cy="3272154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20040" marL="332740" marR="5080">
              <a:lnSpc>
                <a:spcPct val="100000"/>
              </a:lnSpc>
              <a:spcBef>
                <a:spcPts val="95"/>
              </a:spcBef>
              <a:tabLst>
                <a:tab algn="l" pos="332105"/>
              </a:tabLst>
            </a:pP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20">
                <a:solidFill>
                  <a:srgbClr val="333333"/>
                </a:solidFill>
                <a:latin typeface="Verdana"/>
                <a:cs typeface="Verdana"/>
              </a:rPr>
              <a:t>Mon</a:t>
            </a:r>
            <a:r>
              <a:rPr dirty="0" sz="2800" spc="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190">
                <a:solidFill>
                  <a:srgbClr val="333333"/>
                </a:solidFill>
                <a:latin typeface="Verdana"/>
                <a:cs typeface="Verdana"/>
              </a:rPr>
              <a:t>tors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8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8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333333"/>
                </a:solidFill>
                <a:latin typeface="Verdana"/>
                <a:cs typeface="Verdana"/>
              </a:rPr>
              <a:t>most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90">
                <a:solidFill>
                  <a:srgbClr val="333333"/>
                </a:solidFill>
                <a:latin typeface="Verdana"/>
                <a:cs typeface="Verdana"/>
              </a:rPr>
              <a:t>pop</a:t>
            </a:r>
            <a:r>
              <a:rPr dirty="0" sz="2800" spc="10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800" spc="-12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dirty="0" sz="2800" spc="-1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3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8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800" spc="-55">
                <a:solidFill>
                  <a:srgbClr val="333333"/>
                </a:solidFill>
                <a:latin typeface="Verdana"/>
                <a:cs typeface="Verdana"/>
              </a:rPr>
              <a:t>tput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17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8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1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800" spc="-2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35">
                <a:solidFill>
                  <a:srgbClr val="333333"/>
                </a:solidFill>
                <a:latin typeface="Verdana"/>
                <a:cs typeface="Verdana"/>
              </a:rPr>
              <a:t>ces  </a:t>
            </a:r>
            <a:r>
              <a:rPr dirty="0" sz="2800" spc="-35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25">
                <a:solidFill>
                  <a:srgbClr val="333333"/>
                </a:solidFill>
                <a:latin typeface="Verdana"/>
                <a:cs typeface="Verdana"/>
              </a:rPr>
              <a:t>producing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45">
                <a:solidFill>
                  <a:srgbClr val="333333"/>
                </a:solidFill>
                <a:latin typeface="Verdana"/>
                <a:cs typeface="Verdana"/>
              </a:rPr>
              <a:t>soft-copy</a:t>
            </a:r>
            <a:r>
              <a:rPr dirty="0" sz="28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3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algn="l" pos="332105"/>
              </a:tabLst>
            </a:pP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2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800" spc="-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75">
                <a:solidFill>
                  <a:srgbClr val="333333"/>
                </a:solidFill>
                <a:latin typeface="Verdana"/>
                <a:cs typeface="Verdana"/>
              </a:rPr>
              <a:t>spla</a:t>
            </a:r>
            <a:r>
              <a:rPr dirty="0" sz="2800" spc="-8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8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800" spc="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800" spc="-60">
                <a:solidFill>
                  <a:srgbClr val="333333"/>
                </a:solidFill>
                <a:latin typeface="Verdana"/>
                <a:cs typeface="Verdana"/>
              </a:rPr>
              <a:t>tput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3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2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70">
                <a:solidFill>
                  <a:srgbClr val="333333"/>
                </a:solidFill>
                <a:latin typeface="Verdana"/>
                <a:cs typeface="Verdana"/>
              </a:rPr>
              <a:t>telev</a:t>
            </a:r>
            <a:r>
              <a:rPr dirty="0" sz="2800" spc="-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39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800" spc="-2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3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8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800" spc="-19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55">
                <a:solidFill>
                  <a:srgbClr val="333333"/>
                </a:solidFill>
                <a:latin typeface="Verdana"/>
                <a:cs typeface="Verdana"/>
              </a:rPr>
              <a:t>ke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60">
                <a:solidFill>
                  <a:srgbClr val="333333"/>
                </a:solidFill>
                <a:latin typeface="Verdana"/>
                <a:cs typeface="Verdana"/>
              </a:rPr>
              <a:t>scr</a:t>
            </a:r>
            <a:r>
              <a:rPr dirty="0" sz="28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4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endParaRPr sz="2800">
              <a:latin typeface="Verdana"/>
              <a:cs typeface="Verdana"/>
            </a:endParaRPr>
          </a:p>
          <a:p>
            <a:pPr indent="-320040" marL="332740" marR="158750">
              <a:lnSpc>
                <a:spcPct val="100000"/>
              </a:lnSpc>
              <a:spcBef>
                <a:spcPts val="1800"/>
              </a:spcBef>
              <a:tabLst>
                <a:tab algn="l" pos="332105"/>
              </a:tabLst>
            </a:pPr>
            <a:r>
              <a:rPr dirty="0" sz="2800" spc="-41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800" spc="-45">
                <a:solidFill>
                  <a:srgbClr val="333333"/>
                </a:solidFill>
                <a:latin typeface="Verdana"/>
                <a:cs typeface="Verdana"/>
              </a:rPr>
              <a:t>Monitor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10">
                <a:solidFill>
                  <a:srgbClr val="333333"/>
                </a:solidFill>
                <a:latin typeface="Verdana"/>
                <a:cs typeface="Verdana"/>
              </a:rPr>
              <a:t>associated</a:t>
            </a:r>
            <a:r>
              <a:rPr dirty="0" sz="28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28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229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5">
                <a:solidFill>
                  <a:srgbClr val="333333"/>
                </a:solidFill>
                <a:latin typeface="Verdana"/>
                <a:cs typeface="Verdana"/>
              </a:rPr>
              <a:t>keyboard</a:t>
            </a:r>
            <a:r>
              <a:rPr dirty="0" sz="28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9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8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80">
                <a:solidFill>
                  <a:srgbClr val="333333"/>
                </a:solidFill>
                <a:latin typeface="Verdana"/>
                <a:cs typeface="Verdana"/>
              </a:rPr>
              <a:t>called </a:t>
            </a:r>
            <a:r>
              <a:rPr dirty="0" sz="2800" spc="-969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2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800" spc="-9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145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800" spc="1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3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8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75">
                <a:solidFill>
                  <a:srgbClr val="333333"/>
                </a:solidFill>
                <a:latin typeface="Verdana"/>
                <a:cs typeface="Verdana"/>
              </a:rPr>
              <a:t>spla</a:t>
            </a:r>
            <a:r>
              <a:rPr dirty="0" sz="2800" spc="-8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800" spc="-280">
                <a:solidFill>
                  <a:srgbClr val="333333"/>
                </a:solidFill>
                <a:latin typeface="Verdana"/>
                <a:cs typeface="Verdana"/>
              </a:rPr>
              <a:t>rm</a:t>
            </a:r>
            <a:r>
              <a:rPr dirty="0" sz="2800" spc="-9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333333"/>
                </a:solidFill>
                <a:latin typeface="Verdana"/>
                <a:cs typeface="Verdana"/>
              </a:rPr>
              <a:t>nal</a:t>
            </a:r>
            <a:r>
              <a:rPr dirty="0" sz="28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VDT</a:t>
            </a:r>
            <a:r>
              <a:rPr dirty="0" sz="2800" spc="-175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2800" spc="-245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algn="l" pos="332105"/>
              </a:tabLst>
            </a:pP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800" spc="-14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3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34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-3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8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800" spc="1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800" spc="-31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800" spc="-229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8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90">
                <a:solidFill>
                  <a:srgbClr val="333333"/>
                </a:solidFill>
                <a:latin typeface="Verdana"/>
                <a:cs typeface="Verdana"/>
              </a:rPr>
              <a:t>pop</a:t>
            </a:r>
            <a:r>
              <a:rPr dirty="0" sz="2800" spc="10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800" spc="-12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dirty="0" sz="2800" spc="-1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8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-5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85">
                <a:solidFill>
                  <a:srgbClr val="333333"/>
                </a:solidFill>
                <a:latin typeface="Verdana"/>
                <a:cs typeface="Verdana"/>
              </a:rPr>
              <a:t>/O</a:t>
            </a:r>
            <a:r>
              <a:rPr dirty="0" sz="28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800" spc="17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800" spc="-70">
                <a:solidFill>
                  <a:srgbClr val="333333"/>
                </a:solidFill>
                <a:latin typeface="Verdana"/>
                <a:cs typeface="Verdana"/>
              </a:rPr>
              <a:t>ev</a:t>
            </a:r>
            <a:r>
              <a:rPr dirty="0" sz="2800" spc="-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800" spc="245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316479" y="4600955"/>
            <a:ext cx="4787900" cy="2088514"/>
          </a:xfrm>
          <a:prstGeom prst="rect"/>
        </p:spPr>
      </p:pic>
      <p:sp>
        <p:nvSpPr>
          <p:cNvPr id="1048658" name="object 3"/>
          <p:cNvSpPr txBox="1">
            <a:spLocks noGrp="1"/>
          </p:cNvSpPr>
          <p:nvPr>
            <p:ph type="title"/>
          </p:nvPr>
        </p:nvSpPr>
        <p:spPr>
          <a:xfrm>
            <a:off x="444500" y="922782"/>
            <a:ext cx="3821429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5"/>
              <a:t>Types</a:t>
            </a:r>
            <a:r>
              <a:rPr dirty="0" sz="3600" spc="-90"/>
              <a:t> </a:t>
            </a:r>
            <a:r>
              <a:rPr dirty="0" sz="3600" spc="-150"/>
              <a:t>of</a:t>
            </a:r>
            <a:r>
              <a:rPr dirty="0" sz="3600" spc="-80"/>
              <a:t> </a:t>
            </a:r>
            <a:r>
              <a:rPr dirty="0" sz="3600" spc="-160"/>
              <a:t>Monitors</a:t>
            </a:r>
            <a:endParaRPr sz="3600"/>
          </a:p>
        </p:txBody>
      </p:sp>
      <p:sp>
        <p:nvSpPr>
          <p:cNvPr id="1048659" name="object 4"/>
          <p:cNvSpPr txBox="1"/>
          <p:nvPr/>
        </p:nvSpPr>
        <p:spPr>
          <a:xfrm>
            <a:off x="405790" y="1855673"/>
            <a:ext cx="8206740" cy="260159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2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200" spc="-2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333333"/>
                </a:solidFill>
                <a:latin typeface="Verdana"/>
                <a:cs typeface="Verdana"/>
              </a:rPr>
              <a:t>Cathode-ray-tube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(CRT)</a:t>
            </a:r>
            <a:r>
              <a:rPr dirty="0" sz="22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95">
                <a:solidFill>
                  <a:srgbClr val="333333"/>
                </a:solidFill>
                <a:latin typeface="Verdana"/>
                <a:cs typeface="Verdana"/>
              </a:rPr>
              <a:t>monitors</a:t>
            </a:r>
            <a:r>
              <a:rPr dirty="0" sz="22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45">
                <a:solidFill>
                  <a:srgbClr val="333333"/>
                </a:solidFill>
                <a:latin typeface="Verdana"/>
                <a:cs typeface="Verdana"/>
              </a:rPr>
              <a:t>look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00">
                <a:solidFill>
                  <a:srgbClr val="333333"/>
                </a:solidFill>
                <a:latin typeface="Verdana"/>
                <a:cs typeface="Verdana"/>
              </a:rPr>
              <a:t>like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8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70">
                <a:solidFill>
                  <a:srgbClr val="333333"/>
                </a:solidFill>
                <a:latin typeface="Verdana"/>
                <a:cs typeface="Verdana"/>
              </a:rPr>
              <a:t>television</a:t>
            </a:r>
            <a:r>
              <a:rPr dirty="0" sz="22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endParaRPr sz="2200">
              <a:latin typeface="Verdana"/>
              <a:cs typeface="Verdana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orma</a:t>
            </a:r>
            <a:r>
              <a:rPr dirty="0" sz="2200" spc="-2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200" spc="-10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2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3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1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r>
              <a:rPr dirty="0" sz="2200" spc="2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27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por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ab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2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40">
                <a:solidFill>
                  <a:srgbClr val="333333"/>
                </a:solidFill>
                <a:latin typeface="Verdana"/>
                <a:cs typeface="Verdana"/>
              </a:rPr>
              <a:t>compu</a:t>
            </a:r>
            <a:r>
              <a:rPr dirty="0" sz="22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85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204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23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200" spc="-2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90">
                <a:solidFill>
                  <a:srgbClr val="333333"/>
                </a:solidFill>
                <a:latin typeface="Verdana"/>
                <a:cs typeface="Verdana"/>
              </a:rPr>
              <a:t>ems</a:t>
            </a:r>
            <a:endParaRPr sz="2200">
              <a:latin typeface="Verdana"/>
              <a:cs typeface="Verdana"/>
            </a:endParaRPr>
          </a:p>
          <a:p>
            <a:pPr indent="-251460" marL="264160" marR="5080">
              <a:lnSpc>
                <a:spcPct val="100000"/>
              </a:lnSpc>
              <a:spcBef>
                <a:spcPts val="1800"/>
              </a:spcBef>
            </a:pPr>
            <a:r>
              <a:rPr dirty="0" sz="2200" spc="-32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200" spc="-32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40">
                <a:solidFill>
                  <a:srgbClr val="333333"/>
                </a:solidFill>
                <a:latin typeface="Verdana"/>
                <a:cs typeface="Verdana"/>
              </a:rPr>
              <a:t>Flat-panel </a:t>
            </a:r>
            <a:r>
              <a:rPr dirty="0" sz="2200" spc="-100">
                <a:solidFill>
                  <a:srgbClr val="333333"/>
                </a:solidFill>
                <a:latin typeface="Verdana"/>
                <a:cs typeface="Verdana"/>
              </a:rPr>
              <a:t>monitors </a:t>
            </a:r>
            <a:r>
              <a:rPr dirty="0" sz="220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dirty="0" sz="2200" spc="-85">
                <a:solidFill>
                  <a:srgbClr val="333333"/>
                </a:solidFill>
                <a:latin typeface="Verdana"/>
                <a:cs typeface="Verdana"/>
              </a:rPr>
              <a:t>thinner </a:t>
            </a:r>
            <a:r>
              <a:rPr dirty="0" sz="2200" spc="8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2200" spc="-80">
                <a:solidFill>
                  <a:srgbClr val="333333"/>
                </a:solidFill>
                <a:latin typeface="Verdana"/>
                <a:cs typeface="Verdana"/>
              </a:rPr>
              <a:t>lighter </a:t>
            </a:r>
            <a:r>
              <a:rPr dirty="0" sz="2200" spc="8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220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dirty="0" sz="2200" spc="-8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portable </a:t>
            </a:r>
            <a:r>
              <a:rPr dirty="0" sz="2200" spc="10">
                <a:solidFill>
                  <a:srgbClr val="333333"/>
                </a:solidFill>
                <a:latin typeface="Verdana"/>
                <a:cs typeface="Verdana"/>
              </a:rPr>
              <a:t>computer 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systems </a:t>
            </a:r>
            <a:r>
              <a:rPr dirty="0" sz="2200" spc="-100">
                <a:solidFill>
                  <a:srgbClr val="333333"/>
                </a:solidFill>
                <a:latin typeface="Verdana"/>
                <a:cs typeface="Verdana"/>
              </a:rPr>
              <a:t>like </a:t>
            </a:r>
            <a:r>
              <a:rPr dirty="0" sz="22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30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r>
              <a:rPr dirty="0" sz="22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45">
                <a:solidFill>
                  <a:srgbClr val="333333"/>
                </a:solidFill>
                <a:latin typeface="Verdana"/>
                <a:cs typeface="Verdana"/>
              </a:rPr>
              <a:t>ebook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40">
                <a:solidFill>
                  <a:srgbClr val="333333"/>
                </a:solidFill>
                <a:latin typeface="Verdana"/>
                <a:cs typeface="Verdana"/>
              </a:rPr>
              <a:t>compu</a:t>
            </a:r>
            <a:r>
              <a:rPr dirty="0" sz="22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ers.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35">
                <a:solidFill>
                  <a:srgbClr val="333333"/>
                </a:solidFill>
                <a:latin typeface="Verdana"/>
                <a:cs typeface="Verdana"/>
              </a:rPr>
              <a:t>Now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hey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50">
                <a:solidFill>
                  <a:srgbClr val="333333"/>
                </a:solidFill>
                <a:latin typeface="Verdana"/>
                <a:cs typeface="Verdana"/>
              </a:rPr>
              <a:t>als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3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1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r>
              <a:rPr dirty="0" sz="2200" spc="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229">
                <a:solidFill>
                  <a:srgbClr val="333333"/>
                </a:solidFill>
                <a:latin typeface="Verdana"/>
                <a:cs typeface="Verdana"/>
              </a:rPr>
              <a:t>-  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por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ab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2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85">
                <a:solidFill>
                  <a:srgbClr val="333333"/>
                </a:solidFill>
                <a:latin typeface="Verdana"/>
                <a:cs typeface="Verdana"/>
              </a:rPr>
              <a:t>desk</a:t>
            </a:r>
            <a:r>
              <a:rPr dirty="0" sz="2200" spc="-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110">
                <a:solidFill>
                  <a:srgbClr val="333333"/>
                </a:solidFill>
                <a:latin typeface="Verdana"/>
                <a:cs typeface="Verdana"/>
              </a:rPr>
              <a:t>op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26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om</a:t>
            </a:r>
            <a:r>
              <a:rPr dirty="0" sz="2200" spc="4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200" spc="-114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2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85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204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24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200" spc="-2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90">
                <a:solidFill>
                  <a:srgbClr val="333333"/>
                </a:solidFill>
                <a:latin typeface="Verdana"/>
                <a:cs typeface="Verdana"/>
              </a:rPr>
              <a:t>ems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20">
                <a:solidFill>
                  <a:srgbClr val="333333"/>
                </a:solidFill>
                <a:latin typeface="Verdana"/>
                <a:cs typeface="Verdana"/>
              </a:rPr>
              <a:t>beca</a:t>
            </a:r>
            <a:r>
              <a:rPr dirty="0" sz="2200" spc="12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200" spc="-9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hey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40">
                <a:solidFill>
                  <a:srgbClr val="333333"/>
                </a:solidFill>
                <a:latin typeface="Verdana"/>
                <a:cs typeface="Verdana"/>
              </a:rPr>
              <a:t>occ</a:t>
            </a:r>
            <a:r>
              <a:rPr dirty="0" sz="2200" spc="15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200" spc="-5">
                <a:solidFill>
                  <a:srgbClr val="333333"/>
                </a:solidFill>
                <a:latin typeface="Verdana"/>
                <a:cs typeface="Verdana"/>
              </a:rPr>
              <a:t>py  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les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ab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2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30">
                <a:solidFill>
                  <a:srgbClr val="333333"/>
                </a:solidFill>
                <a:latin typeface="Verdana"/>
                <a:cs typeface="Verdana"/>
              </a:rPr>
              <a:t>space.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object 2"/>
          <p:cNvSpPr txBox="1">
            <a:spLocks noGrp="1"/>
          </p:cNvSpPr>
          <p:nvPr>
            <p:ph type="title"/>
          </p:nvPr>
        </p:nvSpPr>
        <p:spPr>
          <a:xfrm>
            <a:off x="444500" y="1486865"/>
            <a:ext cx="1588770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5"/>
              <a:t>Printers</a:t>
            </a:r>
            <a:endParaRPr sz="3600"/>
          </a:p>
        </p:txBody>
      </p:sp>
      <p:sp>
        <p:nvSpPr>
          <p:cNvPr id="1048661" name="object 3"/>
          <p:cNvSpPr txBox="1"/>
          <p:nvPr/>
        </p:nvSpPr>
        <p:spPr>
          <a:xfrm>
            <a:off x="490219" y="2208402"/>
            <a:ext cx="7896859" cy="359854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80">
                <a:solidFill>
                  <a:srgbClr val="333333"/>
                </a:solidFill>
                <a:latin typeface="Tahoma"/>
                <a:cs typeface="Tahoma"/>
              </a:rPr>
              <a:t>Most</a:t>
            </a:r>
            <a:r>
              <a:rPr b="1" dirty="0" sz="20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30">
                <a:solidFill>
                  <a:srgbClr val="333333"/>
                </a:solidFill>
                <a:latin typeface="Tahoma"/>
                <a:cs typeface="Tahoma"/>
              </a:rPr>
              <a:t>common</a:t>
            </a:r>
            <a:r>
              <a:rPr b="1" dirty="0" sz="20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90">
                <a:solidFill>
                  <a:srgbClr val="333333"/>
                </a:solidFill>
                <a:latin typeface="Tahoma"/>
                <a:cs typeface="Tahoma"/>
              </a:rPr>
              <a:t>output</a:t>
            </a:r>
            <a:r>
              <a:rPr b="1" dirty="0" sz="20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25">
                <a:solidFill>
                  <a:srgbClr val="333333"/>
                </a:solidFill>
                <a:latin typeface="Tahoma"/>
                <a:cs typeface="Tahoma"/>
              </a:rPr>
              <a:t>devices</a:t>
            </a:r>
            <a:r>
              <a:rPr b="1" dirty="0" sz="20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30">
                <a:solidFill>
                  <a:srgbClr val="333333"/>
                </a:solidFill>
                <a:latin typeface="Tahoma"/>
                <a:cs typeface="Tahoma"/>
              </a:rPr>
              <a:t>for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0">
                <a:solidFill>
                  <a:srgbClr val="333333"/>
                </a:solidFill>
                <a:latin typeface="Tahoma"/>
                <a:cs typeface="Tahoma"/>
              </a:rPr>
              <a:t>producing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5">
                <a:solidFill>
                  <a:srgbClr val="333333"/>
                </a:solidFill>
                <a:latin typeface="Tahoma"/>
                <a:cs typeface="Tahoma"/>
              </a:rPr>
              <a:t>hard-copy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90">
                <a:solidFill>
                  <a:srgbClr val="333333"/>
                </a:solidFill>
                <a:latin typeface="Tahoma"/>
                <a:cs typeface="Tahoma"/>
              </a:rPr>
              <a:t>output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Th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yp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90">
                <a:solidFill>
                  <a:srgbClr val="333333"/>
                </a:solidFill>
                <a:latin typeface="Verdana"/>
                <a:cs typeface="Verdana"/>
              </a:rPr>
              <a:t>rs: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39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65">
                <a:solidFill>
                  <a:srgbClr val="333333"/>
                </a:solidFill>
                <a:latin typeface="Verdana"/>
                <a:cs typeface="Verdana"/>
              </a:rPr>
              <a:t>mp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ct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385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800" spc="-3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70">
                <a:solidFill>
                  <a:srgbClr val="333333"/>
                </a:solidFill>
                <a:latin typeface="Verdana"/>
                <a:cs typeface="Verdana"/>
              </a:rPr>
              <a:t>mp</a:t>
            </a:r>
            <a:r>
              <a:rPr dirty="0" sz="1800" spc="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ct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Some</a:t>
            </a:r>
            <a:r>
              <a:rPr b="1" dirty="0" sz="2000" spc="-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45">
                <a:solidFill>
                  <a:srgbClr val="333333"/>
                </a:solidFill>
                <a:latin typeface="Tahoma"/>
                <a:cs typeface="Tahoma"/>
              </a:rPr>
              <a:t>widely</a:t>
            </a:r>
            <a:r>
              <a:rPr b="1" dirty="0" sz="20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used</a:t>
            </a:r>
            <a:r>
              <a:rPr b="1" dirty="0" sz="20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14">
                <a:solidFill>
                  <a:srgbClr val="333333"/>
                </a:solidFill>
                <a:latin typeface="Tahoma"/>
                <a:cs typeface="Tahoma"/>
              </a:rPr>
              <a:t>printers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333333"/>
                </a:solidFill>
                <a:latin typeface="Verdana"/>
                <a:cs typeface="Verdana"/>
              </a:rPr>
              <a:t>Do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204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kjet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385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Dru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390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3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Chain/Band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object 2"/>
          <p:cNvSpPr txBox="1">
            <a:spLocks noGrp="1"/>
          </p:cNvSpPr>
          <p:nvPr>
            <p:ph type="title"/>
          </p:nvPr>
        </p:nvSpPr>
        <p:spPr>
          <a:xfrm>
            <a:off x="444500" y="910209"/>
            <a:ext cx="330898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80"/>
              <a:t>Impact</a:t>
            </a:r>
            <a:r>
              <a:rPr dirty="0" sz="3600" spc="-10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63" name="object 3"/>
          <p:cNvSpPr txBox="1"/>
          <p:nvPr/>
        </p:nvSpPr>
        <p:spPr>
          <a:xfrm>
            <a:off x="301243" y="1861820"/>
            <a:ext cx="7928609" cy="380746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impact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striking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them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ribbon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which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then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pressed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paper.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40">
                <a:solidFill>
                  <a:srgbClr val="333333"/>
                </a:solidFill>
                <a:latin typeface="Tahoma"/>
                <a:cs typeface="Tahoma"/>
              </a:rPr>
              <a:t>Characteristics</a:t>
            </a:r>
            <a:r>
              <a:rPr b="1" dirty="0" sz="2000" spc="-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85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45">
                <a:solidFill>
                  <a:srgbClr val="333333"/>
                </a:solidFill>
                <a:latin typeface="Tahoma"/>
                <a:cs typeface="Tahoma"/>
              </a:rPr>
              <a:t>Impact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50">
                <a:solidFill>
                  <a:srgbClr val="333333"/>
                </a:solidFill>
                <a:latin typeface="Tahoma"/>
                <a:cs typeface="Tahoma"/>
              </a:rPr>
              <a:t>Printers</a:t>
            </a:r>
            <a:r>
              <a:rPr b="1" dirty="0" sz="20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0">
                <a:solidFill>
                  <a:srgbClr val="333333"/>
                </a:solidFill>
                <a:latin typeface="Tahoma"/>
                <a:cs typeface="Tahoma"/>
              </a:rPr>
              <a:t>are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75">
                <a:solidFill>
                  <a:srgbClr val="333333"/>
                </a:solidFill>
                <a:latin typeface="Tahoma"/>
                <a:cs typeface="Tahoma"/>
              </a:rPr>
              <a:t>the</a:t>
            </a:r>
            <a:r>
              <a:rPr b="1" dirty="0" sz="20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85">
                <a:solidFill>
                  <a:srgbClr val="333333"/>
                </a:solidFill>
                <a:latin typeface="Tahoma"/>
                <a:cs typeface="Tahoma"/>
              </a:rPr>
              <a:t>following: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595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ow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60">
                <a:solidFill>
                  <a:srgbClr val="333333"/>
                </a:solidFill>
                <a:latin typeface="Verdana"/>
                <a:cs typeface="Verdana"/>
              </a:rPr>
              <a:t>sum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175">
                <a:solidFill>
                  <a:srgbClr val="333333"/>
                </a:solidFill>
                <a:latin typeface="Verdana"/>
                <a:cs typeface="Verdana"/>
              </a:rPr>
              <a:t>sy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ful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du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ow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There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physical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5">
                <a:solidFill>
                  <a:srgbClr val="333333"/>
                </a:solidFill>
                <a:latin typeface="Verdana"/>
                <a:cs typeface="Verdana"/>
              </a:rPr>
              <a:t>contact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35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45">
                <a:solidFill>
                  <a:srgbClr val="333333"/>
                </a:solidFill>
                <a:latin typeface="Verdana"/>
                <a:cs typeface="Verdana"/>
              </a:rPr>
              <a:t>produce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3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135">
                <a:solidFill>
                  <a:srgbClr val="333333"/>
                </a:solidFill>
                <a:latin typeface="Tahoma"/>
                <a:cs typeface="Tahoma"/>
              </a:rPr>
              <a:t>The</a:t>
            </a:r>
            <a:r>
              <a:rPr b="1" dirty="0" sz="2000" spc="-125">
                <a:solidFill>
                  <a:srgbClr val="333333"/>
                </a:solidFill>
                <a:latin typeface="Tahoma"/>
                <a:cs typeface="Tahoma"/>
              </a:rPr>
              <a:t>s</a:t>
            </a:r>
            <a:r>
              <a:rPr b="1" dirty="0" sz="2000" spc="95">
                <a:solidFill>
                  <a:srgbClr val="333333"/>
                </a:solidFill>
                <a:latin typeface="Tahoma"/>
                <a:cs typeface="Tahoma"/>
              </a:rPr>
              <a:t>e</a:t>
            </a:r>
            <a:r>
              <a:rPr b="1" dirty="0" sz="20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05">
                <a:solidFill>
                  <a:srgbClr val="333333"/>
                </a:solidFill>
                <a:latin typeface="Tahoma"/>
                <a:cs typeface="Tahoma"/>
              </a:rPr>
              <a:t>p</a:t>
            </a:r>
            <a:r>
              <a:rPr b="1" dirty="0" sz="2000" spc="-80">
                <a:solidFill>
                  <a:srgbClr val="333333"/>
                </a:solidFill>
                <a:latin typeface="Tahoma"/>
                <a:cs typeface="Tahoma"/>
              </a:rPr>
              <a:t>r</a:t>
            </a:r>
            <a:r>
              <a:rPr b="1" dirty="0" sz="2000" spc="-114">
                <a:solidFill>
                  <a:srgbClr val="333333"/>
                </a:solidFill>
                <a:latin typeface="Tahoma"/>
                <a:cs typeface="Tahoma"/>
              </a:rPr>
              <a:t>inte</a:t>
            </a:r>
            <a:r>
              <a:rPr b="1" dirty="0" sz="2000" spc="-114">
                <a:solidFill>
                  <a:srgbClr val="333333"/>
                </a:solidFill>
                <a:latin typeface="Tahoma"/>
                <a:cs typeface="Tahoma"/>
              </a:rPr>
              <a:t>r</a:t>
            </a:r>
            <a:r>
              <a:rPr b="1" dirty="0" sz="2000" spc="-150">
                <a:solidFill>
                  <a:srgbClr val="333333"/>
                </a:solidFill>
                <a:latin typeface="Tahoma"/>
                <a:cs typeface="Tahoma"/>
              </a:rPr>
              <a:t>s</a:t>
            </a:r>
            <a:r>
              <a:rPr b="1" dirty="0" sz="20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65">
                <a:solidFill>
                  <a:srgbClr val="333333"/>
                </a:solidFill>
                <a:latin typeface="Tahoma"/>
                <a:cs typeface="Tahoma"/>
              </a:rPr>
              <a:t>a</a:t>
            </a:r>
            <a:r>
              <a:rPr b="1" dirty="0" sz="2000" spc="-55">
                <a:solidFill>
                  <a:srgbClr val="333333"/>
                </a:solidFill>
                <a:latin typeface="Tahoma"/>
                <a:cs typeface="Tahoma"/>
              </a:rPr>
              <a:t>r</a:t>
            </a:r>
            <a:r>
              <a:rPr b="1" dirty="0" sz="2000" spc="95">
                <a:solidFill>
                  <a:srgbClr val="333333"/>
                </a:solidFill>
                <a:latin typeface="Tahoma"/>
                <a:cs typeface="Tahoma"/>
              </a:rPr>
              <a:t>e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05">
                <a:solidFill>
                  <a:srgbClr val="333333"/>
                </a:solidFill>
                <a:latin typeface="Tahoma"/>
                <a:cs typeface="Tahoma"/>
              </a:rPr>
              <a:t>o</a:t>
            </a:r>
            <a:r>
              <a:rPr b="1" dirty="0" sz="2000" spc="-60">
                <a:solidFill>
                  <a:srgbClr val="333333"/>
                </a:solidFill>
                <a:latin typeface="Tahoma"/>
                <a:cs typeface="Tahoma"/>
              </a:rPr>
              <a:t>f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20">
                <a:solidFill>
                  <a:srgbClr val="333333"/>
                </a:solidFill>
                <a:latin typeface="Tahoma"/>
                <a:cs typeface="Tahoma"/>
              </a:rPr>
              <a:t>two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50">
                <a:solidFill>
                  <a:srgbClr val="333333"/>
                </a:solidFill>
                <a:latin typeface="Tahoma"/>
                <a:cs typeface="Tahoma"/>
              </a:rPr>
              <a:t>ty</a:t>
            </a:r>
            <a:r>
              <a:rPr b="1" dirty="0" sz="2000" spc="-75">
                <a:solidFill>
                  <a:srgbClr val="333333"/>
                </a:solidFill>
                <a:latin typeface="Tahoma"/>
                <a:cs typeface="Tahoma"/>
              </a:rPr>
              <a:t>p</a:t>
            </a:r>
            <a:r>
              <a:rPr b="1" dirty="0" sz="2000" spc="-35">
                <a:solidFill>
                  <a:srgbClr val="333333"/>
                </a:solidFill>
                <a:latin typeface="Tahoma"/>
                <a:cs typeface="Tahoma"/>
              </a:rPr>
              <a:t>es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595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32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one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at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time.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4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32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me.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object 2"/>
          <p:cNvSpPr txBox="1">
            <a:spLocks noGrp="1"/>
          </p:cNvSpPr>
          <p:nvPr>
            <p:ph type="title"/>
          </p:nvPr>
        </p:nvSpPr>
        <p:spPr>
          <a:xfrm>
            <a:off x="444500" y="910209"/>
            <a:ext cx="438721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Non-impact</a:t>
            </a:r>
            <a:r>
              <a:rPr dirty="0" sz="3600" spc="-95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65" name="object 3"/>
          <p:cNvSpPr txBox="1"/>
          <p:nvPr/>
        </p:nvSpPr>
        <p:spPr>
          <a:xfrm>
            <a:off x="490219" y="2237358"/>
            <a:ext cx="7787640" cy="350266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Non-impact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without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using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ribbon.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4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35">
                <a:solidFill>
                  <a:srgbClr val="333333"/>
                </a:solidFill>
                <a:latin typeface="Tahoma"/>
                <a:cs typeface="Tahoma"/>
              </a:rPr>
              <a:t>Characteristics</a:t>
            </a:r>
            <a:r>
              <a:rPr b="1" dirty="0" sz="20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85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5">
                <a:solidFill>
                  <a:srgbClr val="333333"/>
                </a:solidFill>
                <a:latin typeface="Tahoma"/>
                <a:cs typeface="Tahoma"/>
              </a:rPr>
              <a:t>Non-impact</a:t>
            </a:r>
            <a:r>
              <a:rPr b="1" dirty="0" sz="2000" spc="-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50">
                <a:solidFill>
                  <a:srgbClr val="333333"/>
                </a:solidFill>
                <a:latin typeface="Tahoma"/>
                <a:cs typeface="Tahoma"/>
              </a:rPr>
              <a:t>Printers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595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Fas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65">
                <a:solidFill>
                  <a:srgbClr val="333333"/>
                </a:solidFill>
                <a:latin typeface="Verdana"/>
                <a:cs typeface="Verdana"/>
              </a:rPr>
              <a:t>mp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ct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10">
                <a:solidFill>
                  <a:srgbClr val="333333"/>
                </a:solidFill>
                <a:latin typeface="Verdana"/>
                <a:cs typeface="Verdana"/>
              </a:rPr>
              <a:t>rs.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5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not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9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gh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y.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26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Support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many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fonts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6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40">
                <a:solidFill>
                  <a:srgbClr val="333333"/>
                </a:solidFill>
                <a:latin typeface="Verdana"/>
                <a:cs typeface="Verdana"/>
              </a:rPr>
              <a:t>different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size.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-85">
                <a:solidFill>
                  <a:srgbClr val="333333"/>
                </a:solidFill>
                <a:latin typeface="Tahoma"/>
                <a:cs typeface="Tahoma"/>
              </a:rPr>
              <a:t>These</a:t>
            </a:r>
            <a:r>
              <a:rPr b="1" dirty="0" sz="2000" spc="-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90">
                <a:solidFill>
                  <a:srgbClr val="333333"/>
                </a:solidFill>
                <a:latin typeface="Tahoma"/>
                <a:cs typeface="Tahoma"/>
              </a:rPr>
              <a:t>pri</a:t>
            </a:r>
            <a:r>
              <a:rPr b="1" dirty="0" sz="2000" spc="-125">
                <a:solidFill>
                  <a:srgbClr val="333333"/>
                </a:solidFill>
                <a:latin typeface="Tahoma"/>
                <a:cs typeface="Tahoma"/>
              </a:rPr>
              <a:t>n</a:t>
            </a:r>
            <a:r>
              <a:rPr b="1" dirty="0" sz="2000" spc="-130">
                <a:solidFill>
                  <a:srgbClr val="333333"/>
                </a:solidFill>
                <a:latin typeface="Tahoma"/>
                <a:cs typeface="Tahoma"/>
              </a:rPr>
              <a:t>ters</a:t>
            </a:r>
            <a:r>
              <a:rPr b="1" dirty="0" sz="20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0">
                <a:solidFill>
                  <a:srgbClr val="333333"/>
                </a:solidFill>
                <a:latin typeface="Tahoma"/>
                <a:cs typeface="Tahoma"/>
              </a:rPr>
              <a:t>ar</a:t>
            </a:r>
            <a:r>
              <a:rPr b="1" dirty="0" sz="2000" spc="-5">
                <a:solidFill>
                  <a:srgbClr val="333333"/>
                </a:solidFill>
                <a:latin typeface="Tahoma"/>
                <a:cs typeface="Tahoma"/>
              </a:rPr>
              <a:t>e</a:t>
            </a:r>
            <a:r>
              <a:rPr b="1" dirty="0" sz="20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00">
                <a:solidFill>
                  <a:srgbClr val="333333"/>
                </a:solidFill>
                <a:latin typeface="Tahoma"/>
                <a:cs typeface="Tahoma"/>
              </a:rPr>
              <a:t>o</a:t>
            </a:r>
            <a:r>
              <a:rPr b="1" dirty="0" sz="2000" spc="-60">
                <a:solidFill>
                  <a:srgbClr val="333333"/>
                </a:solidFill>
                <a:latin typeface="Tahoma"/>
                <a:cs typeface="Tahoma"/>
              </a:rPr>
              <a:t>f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120">
                <a:solidFill>
                  <a:srgbClr val="333333"/>
                </a:solidFill>
                <a:latin typeface="Tahoma"/>
                <a:cs typeface="Tahoma"/>
              </a:rPr>
              <a:t>two</a:t>
            </a:r>
            <a:r>
              <a:rPr b="1" dirty="0" sz="20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2000" spc="-45">
                <a:solidFill>
                  <a:srgbClr val="333333"/>
                </a:solidFill>
                <a:latin typeface="Tahoma"/>
                <a:cs typeface="Tahoma"/>
              </a:rPr>
              <a:t>types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kjet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-2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object 2"/>
          <p:cNvSpPr txBox="1">
            <a:spLocks noGrp="1"/>
          </p:cNvSpPr>
          <p:nvPr>
            <p:ph type="title"/>
          </p:nvPr>
        </p:nvSpPr>
        <p:spPr>
          <a:xfrm>
            <a:off x="444500" y="910209"/>
            <a:ext cx="402018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0"/>
              <a:t>Dot-Matrix</a:t>
            </a:r>
            <a:r>
              <a:rPr dirty="0" sz="3600" spc="-9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67" name="object 3"/>
          <p:cNvSpPr txBox="1"/>
          <p:nvPr/>
        </p:nvSpPr>
        <p:spPr>
          <a:xfrm>
            <a:off x="287223" y="1878533"/>
            <a:ext cx="8429625" cy="43027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6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8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market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one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most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popular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Dot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Matrix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Printer.</a:t>
            </a:r>
            <a:endParaRPr sz="1800">
              <a:latin typeface="Verdana"/>
              <a:cs typeface="Verdana"/>
            </a:endParaRPr>
          </a:p>
          <a:p>
            <a:pPr indent="-228600" marL="241300" marR="1156335">
              <a:lnSpc>
                <a:spcPct val="80000"/>
              </a:lnSpc>
              <a:spcBef>
                <a:spcPts val="1805"/>
              </a:spcBef>
            </a:pPr>
            <a:r>
              <a:rPr dirty="0" sz="1800" spc="-26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21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These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popular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because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their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ease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printing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65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1800" spc="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45">
                <a:solidFill>
                  <a:srgbClr val="333333"/>
                </a:solidFill>
                <a:latin typeface="Verdana"/>
                <a:cs typeface="Verdana"/>
              </a:rPr>
              <a:t>economical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price.</a:t>
            </a:r>
            <a:endParaRPr sz="1800">
              <a:latin typeface="Verdana"/>
              <a:cs typeface="Verdana"/>
            </a:endParaRPr>
          </a:p>
          <a:p>
            <a:pPr indent="-228600" marL="241300" marR="5080">
              <a:lnSpc>
                <a:spcPct val="80000"/>
              </a:lnSpc>
              <a:spcBef>
                <a:spcPts val="1800"/>
              </a:spcBef>
            </a:pPr>
            <a:r>
              <a:rPr dirty="0" sz="1800" spc="-26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21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35">
                <a:solidFill>
                  <a:srgbClr val="333333"/>
                </a:solidFill>
                <a:latin typeface="Verdana"/>
                <a:cs typeface="Verdana"/>
              </a:rPr>
              <a:t>Each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printed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form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pattern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dots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6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70">
                <a:solidFill>
                  <a:srgbClr val="333333"/>
                </a:solidFill>
                <a:latin typeface="Verdana"/>
                <a:cs typeface="Verdana"/>
              </a:rPr>
              <a:t>head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consists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1800" spc="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Matrix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Pins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size </a:t>
            </a:r>
            <a:r>
              <a:rPr dirty="0" sz="1800" spc="-210">
                <a:solidFill>
                  <a:srgbClr val="333333"/>
                </a:solidFill>
                <a:latin typeface="Verdana"/>
                <a:cs typeface="Verdana"/>
              </a:rPr>
              <a:t>(5*7, </a:t>
            </a:r>
            <a:r>
              <a:rPr dirty="0" sz="1800" spc="-215">
                <a:solidFill>
                  <a:srgbClr val="333333"/>
                </a:solidFill>
                <a:latin typeface="Verdana"/>
                <a:cs typeface="Verdana"/>
              </a:rPr>
              <a:t>7*9, </a:t>
            </a:r>
            <a:r>
              <a:rPr dirty="0" sz="1800" spc="-235">
                <a:solidFill>
                  <a:srgbClr val="333333"/>
                </a:solidFill>
                <a:latin typeface="Verdana"/>
                <a:cs typeface="Verdana"/>
              </a:rPr>
              <a:t>9*7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dirty="0" sz="1800" spc="-215">
                <a:solidFill>
                  <a:srgbClr val="333333"/>
                </a:solidFill>
                <a:latin typeface="Verdana"/>
                <a:cs typeface="Verdana"/>
              </a:rPr>
              <a:t>9*9)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come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out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1800" spc="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that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why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333333"/>
                </a:solidFill>
                <a:latin typeface="Verdana"/>
                <a:cs typeface="Verdana"/>
              </a:rPr>
              <a:t>called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Dot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Matrix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Printer.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1800" spc="-26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5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1800" spc="5">
                <a:solidFill>
                  <a:srgbClr val="333333"/>
                </a:solidFill>
                <a:latin typeface="Tahoma"/>
                <a:cs typeface="Tahoma"/>
              </a:rPr>
              <a:t>Advantages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  <a:tabLst>
                <a:tab algn="l" pos="469265"/>
              </a:tabLst>
            </a:pPr>
            <a:r>
              <a:rPr dirty="0" sz="1600" spc="-23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Cheap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333333"/>
                </a:solidFill>
                <a:latin typeface="Verdana"/>
                <a:cs typeface="Verdana"/>
              </a:rPr>
              <a:t>both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75">
                <a:solidFill>
                  <a:srgbClr val="333333"/>
                </a:solidFill>
                <a:latin typeface="Verdana"/>
                <a:cs typeface="Verdana"/>
              </a:rPr>
              <a:t>initial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cost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5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cost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operation</a:t>
            </a:r>
            <a:endParaRPr sz="1600">
              <a:latin typeface="Verdana"/>
              <a:cs typeface="Verdana"/>
            </a:endParaRPr>
          </a:p>
          <a:p>
            <a:pPr indent="-228600" marL="469900" marR="895985">
              <a:lnSpc>
                <a:spcPts val="1540"/>
              </a:lnSpc>
              <a:spcBef>
                <a:spcPts val="585"/>
              </a:spcBef>
              <a:tabLst>
                <a:tab algn="l" pos="469265"/>
              </a:tabLst>
            </a:pPr>
            <a:r>
              <a:rPr dirty="0" sz="1600" spc="-23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1600" spc="9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generating</a:t>
            </a:r>
            <a:r>
              <a:rPr dirty="0" sz="16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0">
                <a:solidFill>
                  <a:srgbClr val="333333"/>
                </a:solidFill>
                <a:latin typeface="Verdana"/>
                <a:cs typeface="Verdana"/>
              </a:rPr>
              <a:t>multiple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copies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333333"/>
                </a:solidFill>
                <a:latin typeface="Verdana"/>
                <a:cs typeface="Verdana"/>
              </a:rPr>
              <a:t>using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40">
                <a:solidFill>
                  <a:srgbClr val="333333"/>
                </a:solidFill>
                <a:latin typeface="Verdana"/>
                <a:cs typeface="Verdana"/>
              </a:rPr>
              <a:t>carbon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50">
                <a:solidFill>
                  <a:srgbClr val="333333"/>
                </a:solidFill>
                <a:latin typeface="Verdana"/>
                <a:cs typeface="Verdana"/>
              </a:rPr>
              <a:t>its </a:t>
            </a:r>
            <a:r>
              <a:rPr dirty="0" sz="1600" spc="-5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equivalent</a:t>
            </a:r>
            <a:endParaRPr sz="16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20"/>
              </a:spcBef>
              <a:tabLst>
                <a:tab algn="l" pos="469265"/>
              </a:tabLst>
            </a:pP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6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20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5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600" spc="4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600" spc="55">
                <a:solidFill>
                  <a:srgbClr val="333333"/>
                </a:solidFill>
                <a:latin typeface="Verdana"/>
                <a:cs typeface="Verdana"/>
              </a:rPr>
              <a:t>ua</a:t>
            </a:r>
            <a:r>
              <a:rPr dirty="0" sz="1600" spc="4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chara</a:t>
            </a:r>
            <a:r>
              <a:rPr dirty="0" sz="1600" spc="5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21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16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9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16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600" spc="-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1800" spc="-26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3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1800" spc="-30">
                <a:solidFill>
                  <a:srgbClr val="333333"/>
                </a:solidFill>
                <a:latin typeface="Tahoma"/>
                <a:cs typeface="Tahoma"/>
              </a:rPr>
              <a:t>Disadvantages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  <a:tabLst>
                <a:tab algn="l" pos="469265"/>
              </a:tabLst>
            </a:pPr>
            <a:r>
              <a:rPr dirty="0" sz="1600" spc="-23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Slow,</a:t>
            </a:r>
            <a:r>
              <a:rPr dirty="0" sz="16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75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speeds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333333"/>
                </a:solidFill>
                <a:latin typeface="Verdana"/>
                <a:cs typeface="Verdana"/>
              </a:rPr>
              <a:t>usually</a:t>
            </a:r>
            <a:r>
              <a:rPr dirty="0" sz="16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ranging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between</a:t>
            </a:r>
            <a:r>
              <a:rPr dirty="0" sz="1600" spc="-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40">
                <a:solidFill>
                  <a:srgbClr val="333333"/>
                </a:solidFill>
                <a:latin typeface="Verdana"/>
                <a:cs typeface="Verdana"/>
              </a:rPr>
              <a:t>30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35">
                <a:solidFill>
                  <a:srgbClr val="333333"/>
                </a:solidFill>
                <a:latin typeface="Verdana"/>
                <a:cs typeface="Verdana"/>
              </a:rPr>
              <a:t>600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16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5">
                <a:solidFill>
                  <a:srgbClr val="333333"/>
                </a:solidFill>
                <a:latin typeface="Verdana"/>
                <a:cs typeface="Verdana"/>
              </a:rPr>
              <a:t>second</a:t>
            </a:r>
            <a:endParaRPr sz="16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  <a:tabLst>
                <a:tab algn="l" pos="469265"/>
              </a:tabLst>
            </a:pP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Poor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dirty="0" sz="1600" spc="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object 2"/>
          <p:cNvSpPr txBox="1">
            <a:spLocks noGrp="1"/>
          </p:cNvSpPr>
          <p:nvPr>
            <p:ph type="title"/>
          </p:nvPr>
        </p:nvSpPr>
        <p:spPr>
          <a:xfrm>
            <a:off x="444500" y="910209"/>
            <a:ext cx="402018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0"/>
              <a:t>Dot-Matrix</a:t>
            </a:r>
            <a:r>
              <a:rPr dirty="0" sz="3600" spc="-90"/>
              <a:t> </a:t>
            </a:r>
            <a:r>
              <a:rPr dirty="0" sz="3600" spc="-265"/>
              <a:t>Printers</a:t>
            </a:r>
            <a:endParaRPr sz="3600"/>
          </a:p>
        </p:txBody>
      </p:sp>
      <p:grpSp>
        <p:nvGrpSpPr>
          <p:cNvPr id="104" name="object 3"/>
          <p:cNvGrpSpPr/>
          <p:nvPr/>
        </p:nvGrpSpPr>
        <p:grpSpPr>
          <a:xfrm>
            <a:off x="606551" y="1478280"/>
            <a:ext cx="8263255" cy="5198745"/>
            <a:chOff x="606551" y="1478280"/>
            <a:chExt cx="8263255" cy="5198745"/>
          </a:xfrm>
        </p:grpSpPr>
        <p:pic>
          <p:nvPicPr>
            <p:cNvPr id="2097177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497579" y="1478280"/>
              <a:ext cx="5372100" cy="3938016"/>
            </a:xfrm>
            <a:prstGeom prst="rect"/>
          </p:spPr>
        </p:pic>
        <p:pic>
          <p:nvPicPr>
            <p:cNvPr id="2097178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606551" y="4625340"/>
              <a:ext cx="4529328" cy="2051304"/>
            </a:xfrm>
            <a:prstGeom prst="rect"/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object 2"/>
          <p:cNvSpPr txBox="1">
            <a:spLocks noGrp="1"/>
          </p:cNvSpPr>
          <p:nvPr>
            <p:ph type="title"/>
          </p:nvPr>
        </p:nvSpPr>
        <p:spPr>
          <a:xfrm>
            <a:off x="444500" y="922782"/>
            <a:ext cx="293433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5"/>
              <a:t>Inkjet</a:t>
            </a:r>
            <a:r>
              <a:rPr dirty="0" sz="3600" spc="-5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70" name="object 3"/>
          <p:cNvSpPr txBox="1"/>
          <p:nvPr/>
        </p:nvSpPr>
        <p:spPr>
          <a:xfrm>
            <a:off x="343611" y="1974291"/>
            <a:ext cx="7990205" cy="43700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2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Prints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all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kinds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images</a:t>
            </a:r>
            <a:r>
              <a:rPr dirty="0" sz="24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spraying</a:t>
            </a:r>
            <a:endParaRPr sz="2400">
              <a:latin typeface="Verdana"/>
              <a:cs typeface="Verdan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dirty="0" sz="2400" spc="-1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al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drop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40">
                <a:solidFill>
                  <a:srgbClr val="333333"/>
                </a:solidFill>
                <a:latin typeface="Verdana"/>
                <a:cs typeface="Verdana"/>
              </a:rPr>
              <a:t>nk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3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aper</a:t>
            </a:r>
            <a:endParaRPr sz="2400">
              <a:latin typeface="Verdana"/>
              <a:cs typeface="Verdana"/>
            </a:endParaRPr>
          </a:p>
          <a:p>
            <a:pPr algn="just" indent="-274320" marL="286385" marR="5080">
              <a:lnSpc>
                <a:spcPct val="100000"/>
              </a:lnSpc>
              <a:spcBef>
                <a:spcPts val="18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nt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5">
                <a:solidFill>
                  <a:srgbClr val="333333"/>
                </a:solidFill>
                <a:latin typeface="Verdana"/>
                <a:cs typeface="Verdana"/>
              </a:rPr>
              <a:t>head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conta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ns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up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ny</a:t>
            </a:r>
            <a:r>
              <a:rPr dirty="0" sz="24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nozzles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th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4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0">
                <a:solidFill>
                  <a:srgbClr val="333333"/>
                </a:solidFill>
                <a:latin typeface="Verdana"/>
                <a:cs typeface="Verdana"/>
              </a:rPr>
              <a:t>be  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selecti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ely</a:t>
            </a:r>
            <a:r>
              <a:rPr dirty="0" sz="2400" spc="-229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heated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up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few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11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333333"/>
                </a:solidFill>
                <a:latin typeface="Verdana"/>
                <a:cs typeface="Verdana"/>
              </a:rPr>
              <a:t>secon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50">
                <a:solidFill>
                  <a:srgbClr val="333333"/>
                </a:solidFill>
                <a:latin typeface="Verdana"/>
                <a:cs typeface="Verdana"/>
              </a:rPr>
              <a:t>an 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nte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rated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rcu</a:t>
            </a:r>
            <a:r>
              <a:rPr dirty="0" sz="2400" spc="-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reg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endParaRPr sz="2400">
              <a:latin typeface="Verdana"/>
              <a:cs typeface="Verdana"/>
            </a:endParaRPr>
          </a:p>
          <a:p>
            <a:pPr indent="-274320" marL="286385" marR="13970">
              <a:lnSpc>
                <a:spcPct val="100000"/>
              </a:lnSpc>
              <a:spcBef>
                <a:spcPts val="1800"/>
              </a:spcBef>
            </a:pPr>
            <a:r>
              <a:rPr dirty="0" sz="240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23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character,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selectively</a:t>
            </a:r>
            <a:r>
              <a:rPr dirty="0" sz="2400" spc="-2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heats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40">
                <a:solidFill>
                  <a:srgbClr val="333333"/>
                </a:solidFill>
                <a:latin typeface="Verdana"/>
                <a:cs typeface="Verdana"/>
              </a:rPr>
              <a:t>app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opr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at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14">
                <a:solidFill>
                  <a:srgbClr val="333333"/>
                </a:solidFill>
                <a:latin typeface="Verdana"/>
                <a:cs typeface="Verdana"/>
              </a:rPr>
              <a:t>nozzles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0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nt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5">
                <a:solidFill>
                  <a:srgbClr val="333333"/>
                </a:solidFill>
                <a:latin typeface="Verdana"/>
                <a:cs typeface="Verdana"/>
              </a:rPr>
              <a:t>head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80">
                <a:solidFill>
                  <a:srgbClr val="333333"/>
                </a:solidFill>
                <a:latin typeface="Verdana"/>
                <a:cs typeface="Verdana"/>
              </a:rPr>
              <a:t>es  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horizontally</a:t>
            </a:r>
            <a:endParaRPr sz="2400">
              <a:latin typeface="Verdana"/>
              <a:cs typeface="Verdana"/>
            </a:endParaRPr>
          </a:p>
          <a:p>
            <a:pPr indent="-274320" marL="286385" marR="78740">
              <a:lnSpc>
                <a:spcPct val="100000"/>
              </a:lnSpc>
              <a:spcBef>
                <a:spcPts val="1805"/>
              </a:spcBef>
            </a:pPr>
            <a:r>
              <a:rPr dirty="0" sz="240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229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40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many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special</a:t>
            </a:r>
            <a:r>
              <a:rPr dirty="0" sz="2400" spc="-2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characters,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different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sizes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4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nt,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4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graph</a:t>
            </a:r>
            <a:r>
              <a:rPr dirty="0" sz="24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cs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9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harts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4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graphs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object 2"/>
          <p:cNvSpPr txBox="1">
            <a:spLocks noGrp="1"/>
          </p:cNvSpPr>
          <p:nvPr>
            <p:ph type="title"/>
          </p:nvPr>
        </p:nvSpPr>
        <p:spPr>
          <a:xfrm>
            <a:off x="317703" y="894715"/>
            <a:ext cx="4277360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0"/>
              <a:t>Rol</a:t>
            </a:r>
            <a:r>
              <a:rPr dirty="0" sz="3600" spc="-135"/>
              <a:t>e</a:t>
            </a:r>
            <a:r>
              <a:rPr dirty="0" sz="3600" spc="-50"/>
              <a:t> </a:t>
            </a:r>
            <a:r>
              <a:rPr dirty="0" sz="3600" spc="-185"/>
              <a:t>o</a:t>
            </a:r>
            <a:r>
              <a:rPr dirty="0" sz="3600" spc="-110"/>
              <a:t>f</a:t>
            </a:r>
            <a:r>
              <a:rPr dirty="0" sz="3600" spc="-50"/>
              <a:t> </a:t>
            </a:r>
            <a:r>
              <a:rPr dirty="0" sz="3600" spc="-305"/>
              <a:t>I/O</a:t>
            </a:r>
            <a:r>
              <a:rPr dirty="0" sz="3600" spc="-50"/>
              <a:t> </a:t>
            </a:r>
            <a:r>
              <a:rPr dirty="0" sz="3600" spc="-10"/>
              <a:t>Devices</a:t>
            </a:r>
            <a:endParaRPr sz="3600"/>
          </a:p>
        </p:txBody>
      </p:sp>
      <p:pic>
        <p:nvPicPr>
          <p:cNvPr id="2097153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41275" y="2593147"/>
            <a:ext cx="8446824" cy="2174068"/>
          </a:xfrm>
          <a:prstGeom prst="rect"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96332" y="2772155"/>
            <a:ext cx="3708400" cy="3683000"/>
          </a:xfrm>
          <a:prstGeom prst="rect"/>
        </p:spPr>
      </p:pic>
      <p:sp>
        <p:nvSpPr>
          <p:cNvPr id="1048671" name="object 3"/>
          <p:cNvSpPr txBox="1">
            <a:spLocks noGrp="1"/>
          </p:cNvSpPr>
          <p:nvPr>
            <p:ph type="title"/>
          </p:nvPr>
        </p:nvSpPr>
        <p:spPr>
          <a:xfrm>
            <a:off x="444500" y="922782"/>
            <a:ext cx="293433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5"/>
              <a:t>Inkjet</a:t>
            </a:r>
            <a:r>
              <a:rPr dirty="0" sz="3600" spc="-5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72" name="object 4"/>
          <p:cNvSpPr txBox="1"/>
          <p:nvPr/>
        </p:nvSpPr>
        <p:spPr>
          <a:xfrm>
            <a:off x="343611" y="1974291"/>
            <a:ext cx="5057140" cy="406463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9400" marL="291465" marR="43180">
              <a:lnSpc>
                <a:spcPct val="100000"/>
              </a:lnSpc>
              <a:spcBef>
                <a:spcPts val="95"/>
              </a:spcBef>
              <a:tabLst>
                <a:tab algn="l" pos="291465"/>
              </a:tabLst>
            </a:pPr>
            <a:r>
              <a:rPr dirty="0" sz="2200" spc="-11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200" spc="-11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200" spc="-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200" spc="-27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75">
                <a:solidFill>
                  <a:srgbClr val="333333"/>
                </a:solidFill>
                <a:latin typeface="Verdana"/>
                <a:cs typeface="Verdana"/>
              </a:rPr>
              <a:t>mpact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3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ers.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55">
                <a:solidFill>
                  <a:srgbClr val="333333"/>
                </a:solidFill>
                <a:latin typeface="Verdana"/>
                <a:cs typeface="Verdana"/>
              </a:rPr>
              <a:t>Henc</a:t>
            </a:r>
            <a:r>
              <a:rPr dirty="0" sz="2200" spc="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19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0">
                <a:solidFill>
                  <a:srgbClr val="333333"/>
                </a:solidFill>
                <a:latin typeface="Verdana"/>
                <a:cs typeface="Verdana"/>
              </a:rPr>
              <a:t>hey  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cannot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produce</a:t>
            </a:r>
            <a:r>
              <a:rPr dirty="0" sz="22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65">
                <a:solidFill>
                  <a:srgbClr val="333333"/>
                </a:solidFill>
                <a:latin typeface="Verdana"/>
                <a:cs typeface="Verdana"/>
              </a:rPr>
              <a:t>multiple</a:t>
            </a:r>
            <a:r>
              <a:rPr dirty="0" sz="22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copies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200" spc="-7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7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05">
                <a:solidFill>
                  <a:srgbClr val="333333"/>
                </a:solidFill>
                <a:latin typeface="Verdana"/>
                <a:cs typeface="Verdana"/>
              </a:rPr>
              <a:t>doc</a:t>
            </a:r>
            <a:r>
              <a:rPr dirty="0" sz="2200" spc="11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200" spc="-1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dirty="0" sz="220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1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7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30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1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40">
                <a:solidFill>
                  <a:srgbClr val="333333"/>
                </a:solidFill>
                <a:latin typeface="Verdana"/>
                <a:cs typeface="Verdana"/>
              </a:rPr>
              <a:t>ngl</a:t>
            </a:r>
            <a:r>
              <a:rPr dirty="0" sz="22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3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45">
                <a:solidFill>
                  <a:srgbClr val="333333"/>
                </a:solidFill>
                <a:latin typeface="Verdana"/>
                <a:cs typeface="Verdana"/>
              </a:rPr>
              <a:t>ing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algn="l" pos="291465"/>
              </a:tabLst>
            </a:pPr>
            <a:r>
              <a:rPr dirty="0" sz="2200" spc="-32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2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2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14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0">
                <a:solidFill>
                  <a:srgbClr val="333333"/>
                </a:solidFill>
                <a:latin typeface="Verdana"/>
                <a:cs typeface="Verdana"/>
              </a:rPr>
              <a:t>both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5">
                <a:solidFill>
                  <a:srgbClr val="333333"/>
                </a:solidFill>
                <a:latin typeface="Verdana"/>
                <a:cs typeface="Verdana"/>
              </a:rPr>
              <a:t>monochrome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endParaRPr sz="2200">
              <a:latin typeface="Verdana"/>
              <a:cs typeface="Verdana"/>
            </a:endParaRPr>
          </a:p>
          <a:p>
            <a:pPr marL="291465">
              <a:lnSpc>
                <a:spcPct val="100000"/>
              </a:lnSpc>
            </a:pP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color</a:t>
            </a:r>
            <a:endParaRPr sz="2200">
              <a:latin typeface="Verdana"/>
              <a:cs typeface="Verdana"/>
            </a:endParaRPr>
          </a:p>
          <a:p>
            <a:pPr algn="just" indent="-279400" marL="291465" marR="5080">
              <a:lnSpc>
                <a:spcPct val="100000"/>
              </a:lnSpc>
              <a:spcBef>
                <a:spcPts val="1800"/>
              </a:spcBef>
            </a:pPr>
            <a:r>
              <a:rPr dirty="0" sz="2200" spc="-11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200" spc="-110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7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14">
                <a:solidFill>
                  <a:srgbClr val="333333"/>
                </a:solidFill>
                <a:latin typeface="Verdana"/>
                <a:cs typeface="Verdana"/>
              </a:rPr>
              <a:t>Slowe</a:t>
            </a:r>
            <a:r>
              <a:rPr dirty="0" sz="2200" spc="-8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20">
                <a:solidFill>
                  <a:srgbClr val="333333"/>
                </a:solidFill>
                <a:latin typeface="Verdana"/>
                <a:cs typeface="Verdana"/>
              </a:rPr>
              <a:t>han</a:t>
            </a:r>
            <a:r>
              <a:rPr dirty="0" sz="22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35">
                <a:solidFill>
                  <a:srgbClr val="333333"/>
                </a:solidFill>
                <a:latin typeface="Verdana"/>
                <a:cs typeface="Verdana"/>
              </a:rPr>
              <a:t>do</a:t>
            </a:r>
            <a:r>
              <a:rPr dirty="0" sz="2200" spc="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7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200" spc="-10">
                <a:solidFill>
                  <a:srgbClr val="333333"/>
                </a:solidFill>
                <a:latin typeface="Verdana"/>
                <a:cs typeface="Verdana"/>
              </a:rPr>
              <a:t>ma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7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25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dirty="0" sz="22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3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200" spc="-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1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40">
                <a:solidFill>
                  <a:srgbClr val="333333"/>
                </a:solidFill>
                <a:latin typeface="Verdana"/>
                <a:cs typeface="Verdana"/>
              </a:rPr>
              <a:t>h  </a:t>
            </a:r>
            <a:r>
              <a:rPr dirty="0" sz="2200" spc="-25">
                <a:solidFill>
                  <a:srgbClr val="333333"/>
                </a:solidFill>
                <a:latin typeface="Verdana"/>
                <a:cs typeface="Verdana"/>
              </a:rPr>
              <a:t>speed</a:t>
            </a:r>
            <a:r>
              <a:rPr dirty="0" sz="2200" spc="-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00">
                <a:solidFill>
                  <a:srgbClr val="333333"/>
                </a:solidFill>
                <a:latin typeface="Verdana"/>
                <a:cs typeface="Verdana"/>
              </a:rPr>
              <a:t>usually</a:t>
            </a:r>
            <a:r>
              <a:rPr dirty="0" sz="22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50">
                <a:solidFill>
                  <a:srgbClr val="333333"/>
                </a:solidFill>
                <a:latin typeface="Verdana"/>
                <a:cs typeface="Verdana"/>
              </a:rPr>
              <a:t>rang</a:t>
            </a:r>
            <a:r>
              <a:rPr dirty="0" sz="2200" spc="-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4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200" spc="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45">
                <a:solidFill>
                  <a:srgbClr val="333333"/>
                </a:solidFill>
                <a:latin typeface="Verdana"/>
                <a:cs typeface="Verdana"/>
              </a:rPr>
              <a:t>wee</a:t>
            </a:r>
            <a:r>
              <a:rPr dirty="0" sz="2200" spc="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95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2200" spc="-130">
                <a:solidFill>
                  <a:srgbClr val="333333"/>
                </a:solidFill>
                <a:latin typeface="Verdana"/>
                <a:cs typeface="Verdana"/>
              </a:rPr>
              <a:t>0 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10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2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90">
                <a:solidFill>
                  <a:srgbClr val="333333"/>
                </a:solidFill>
                <a:latin typeface="Verdana"/>
                <a:cs typeface="Verdana"/>
              </a:rPr>
              <a:t>3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200" spc="-185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2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30">
                <a:solidFill>
                  <a:srgbClr val="333333"/>
                </a:solidFill>
                <a:latin typeface="Verdana"/>
                <a:cs typeface="Verdana"/>
              </a:rPr>
              <a:t>cha</a:t>
            </a:r>
            <a:r>
              <a:rPr dirty="0" sz="2200" spc="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200" spc="2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200" spc="20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333333"/>
                </a:solidFill>
                <a:latin typeface="Verdana"/>
                <a:cs typeface="Verdana"/>
              </a:rPr>
              <a:t>pe</a:t>
            </a:r>
            <a:r>
              <a:rPr dirty="0" sz="2200" spc="-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2200" spc="2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200" spc="60">
                <a:solidFill>
                  <a:srgbClr val="333333"/>
                </a:solidFill>
                <a:latin typeface="Verdana"/>
                <a:cs typeface="Verdana"/>
              </a:rPr>
              <a:t>ond</a:t>
            </a:r>
            <a:endParaRPr sz="2200">
              <a:latin typeface="Verdana"/>
              <a:cs typeface="Verdana"/>
            </a:endParaRPr>
          </a:p>
          <a:p>
            <a:pPr indent="-279400" marL="291465" marR="182880">
              <a:lnSpc>
                <a:spcPct val="100000"/>
              </a:lnSpc>
              <a:spcBef>
                <a:spcPts val="1805"/>
              </a:spcBef>
              <a:tabLst>
                <a:tab algn="l" pos="291465"/>
              </a:tabLst>
            </a:pPr>
            <a:r>
              <a:rPr dirty="0" sz="2200" spc="-110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200" spc="-1105">
                <a:solidFill>
                  <a:srgbClr val="990000"/>
                </a:solidFill>
                <a:latin typeface="Microsoft Sans Serif"/>
                <a:cs typeface="Microsoft Sans Serif"/>
              </a:rPr>
              <a:t>	</a:t>
            </a:r>
            <a:r>
              <a:rPr dirty="0" sz="2200" spc="25">
                <a:solidFill>
                  <a:srgbClr val="333333"/>
                </a:solidFill>
                <a:latin typeface="Verdana"/>
                <a:cs typeface="Verdana"/>
              </a:rPr>
              <a:t>More</a:t>
            </a:r>
            <a:r>
              <a:rPr dirty="0" sz="22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0">
                <a:solidFill>
                  <a:srgbClr val="333333"/>
                </a:solidFill>
                <a:latin typeface="Verdana"/>
                <a:cs typeface="Verdana"/>
              </a:rPr>
              <a:t>expe</a:t>
            </a:r>
            <a:r>
              <a:rPr dirty="0" sz="2200" spc="1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si</a:t>
            </a:r>
            <a:r>
              <a:rPr dirty="0" sz="2200" spc="-22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2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200" spc="-2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-1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20">
                <a:solidFill>
                  <a:srgbClr val="333333"/>
                </a:solidFill>
                <a:latin typeface="Verdana"/>
                <a:cs typeface="Verdana"/>
              </a:rPr>
              <a:t>han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17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2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200" spc="35">
                <a:solidFill>
                  <a:srgbClr val="333333"/>
                </a:solidFill>
                <a:latin typeface="Verdana"/>
                <a:cs typeface="Verdana"/>
              </a:rPr>
              <a:t>do</a:t>
            </a:r>
            <a:r>
              <a:rPr dirty="0" sz="2200" spc="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7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200" spc="-10">
                <a:solidFill>
                  <a:srgbClr val="333333"/>
                </a:solidFill>
                <a:latin typeface="Verdana"/>
                <a:cs typeface="Verdana"/>
              </a:rPr>
              <a:t>ma</a:t>
            </a:r>
            <a:r>
              <a:rPr dirty="0" sz="22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200" spc="-27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200" spc="-1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200" spc="-185">
                <a:solidFill>
                  <a:srgbClr val="333333"/>
                </a:solidFill>
                <a:latin typeface="Verdana"/>
                <a:cs typeface="Verdana"/>
              </a:rPr>
              <a:t>x  </a:t>
            </a:r>
            <a:r>
              <a:rPr dirty="0" sz="2200" spc="-95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object 2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288798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5"/>
              <a:t>Dru</a:t>
            </a:r>
            <a:r>
              <a:rPr dirty="0" sz="3600" spc="-280"/>
              <a:t>m</a:t>
            </a:r>
            <a:r>
              <a:rPr dirty="0" sz="3600" spc="-4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74" name="object 3"/>
          <p:cNvSpPr txBox="1"/>
          <p:nvPr/>
        </p:nvSpPr>
        <p:spPr>
          <a:xfrm>
            <a:off x="335076" y="1853945"/>
            <a:ext cx="8390255" cy="4735830"/>
          </a:xfrm>
          <a:prstGeom prst="rect"/>
        </p:spPr>
        <p:txBody>
          <a:bodyPr bIns="0" lIns="0" rIns="0" rtlCol="0" tIns="63500" vert="horz" wrap="square">
            <a:spAutoFit/>
          </a:bodyPr>
          <a:p>
            <a:pPr indent="-228600" marL="241300" marR="234950">
              <a:lnSpc>
                <a:spcPts val="1630"/>
              </a:lnSpc>
              <a:spcBef>
                <a:spcPts val="500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1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Have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solid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cylindrical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embossed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its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surface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rcu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dirty="0" sz="1700" spc="7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ds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dirty="0" sz="1700" spc="15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dru</a:t>
            </a:r>
            <a:r>
              <a:rPr dirty="0" sz="1700" spc="-7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di</a:t>
            </a:r>
            <a:r>
              <a:rPr dirty="0" sz="1700" spc="-2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17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nu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1700" spc="-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racks.</a:t>
            </a:r>
            <a:endParaRPr sz="1700">
              <a:latin typeface="Verdana"/>
              <a:cs typeface="Verdana"/>
            </a:endParaRPr>
          </a:p>
          <a:p>
            <a:pPr indent="-228600" marL="241300" marR="20955">
              <a:lnSpc>
                <a:spcPts val="1630"/>
              </a:lnSpc>
              <a:spcBef>
                <a:spcPts val="1789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1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Total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tracks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equal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size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i.e.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333333"/>
                </a:solidFill>
                <a:latin typeface="Verdana"/>
                <a:cs typeface="Verdana"/>
              </a:rPr>
              <a:t>width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132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characters,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dru</a:t>
            </a:r>
            <a:r>
              <a:rPr dirty="0" sz="1700" spc="-7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7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ll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5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1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3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2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racks.</a:t>
            </a:r>
            <a:endParaRPr sz="1700">
              <a:latin typeface="Verdana"/>
              <a:cs typeface="Verdana"/>
            </a:endParaRPr>
          </a:p>
          <a:p>
            <a:pPr indent="-228600" marL="241300" marR="5080">
              <a:lnSpc>
                <a:spcPts val="1630"/>
              </a:lnSpc>
              <a:spcBef>
                <a:spcPts val="1805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1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set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75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embossed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track.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333333"/>
                </a:solidFill>
                <a:latin typeface="Verdana"/>
                <a:cs typeface="Verdana"/>
              </a:rPr>
              <a:t>different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sets</a:t>
            </a:r>
            <a:r>
              <a:rPr dirty="0" sz="17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5">
                <a:solidFill>
                  <a:srgbClr val="333333"/>
                </a:solidFill>
                <a:latin typeface="Verdana"/>
                <a:cs typeface="Verdana"/>
              </a:rPr>
              <a:t>available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40">
                <a:solidFill>
                  <a:srgbClr val="333333"/>
                </a:solidFill>
                <a:latin typeface="Verdana"/>
                <a:cs typeface="Verdana"/>
              </a:rPr>
              <a:t>mark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1700" spc="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8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arac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700" spc="7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9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700" spc="10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700" spc="35">
                <a:solidFill>
                  <a:srgbClr val="333333"/>
                </a:solidFill>
                <a:latin typeface="Verdana"/>
                <a:cs typeface="Verdana"/>
              </a:rPr>
              <a:t>arac</a:t>
            </a:r>
            <a:r>
              <a:rPr dirty="0" sz="17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-8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ne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333333"/>
                </a:solidFill>
                <a:latin typeface="Verdana"/>
                <a:cs typeface="Verdana"/>
              </a:rPr>
              <a:t>dr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700" spc="-5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700" spc="-4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700" spc="-2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45">
                <a:solidFill>
                  <a:srgbClr val="333333"/>
                </a:solidFill>
                <a:latin typeface="Verdana"/>
                <a:cs typeface="Verdana"/>
              </a:rPr>
              <a:t>one</a:t>
            </a:r>
            <a:r>
              <a:rPr dirty="0" sz="17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7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1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90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9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fast</a:t>
            </a:r>
            <a:r>
              <a:rPr dirty="0" sz="17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30">
                <a:solidFill>
                  <a:srgbClr val="333333"/>
                </a:solidFill>
                <a:latin typeface="Verdana"/>
                <a:cs typeface="Verdana"/>
              </a:rPr>
              <a:t>speed</a:t>
            </a:r>
            <a:r>
              <a:rPr dirty="0" sz="17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65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17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10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300</a:t>
            </a:r>
            <a:r>
              <a:rPr dirty="0" sz="17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7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333333"/>
                </a:solidFill>
                <a:latin typeface="Verdana"/>
                <a:cs typeface="Verdana"/>
              </a:rPr>
              <a:t>2000</a:t>
            </a:r>
            <a:r>
              <a:rPr dirty="0" sz="17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333333"/>
                </a:solidFill>
                <a:latin typeface="Verdana"/>
                <a:cs typeface="Verdana"/>
              </a:rPr>
              <a:t>lines</a:t>
            </a:r>
            <a:r>
              <a:rPr dirty="0" sz="17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dirty="0" sz="17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333333"/>
                </a:solidFill>
                <a:latin typeface="Verdana"/>
                <a:cs typeface="Verdana"/>
              </a:rPr>
              <a:t>minute.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1700" spc="5">
                <a:solidFill>
                  <a:srgbClr val="333333"/>
                </a:solidFill>
                <a:latin typeface="Tahoma"/>
                <a:cs typeface="Tahoma"/>
              </a:rPr>
              <a:t>Advantages</a:t>
            </a:r>
            <a:endParaRPr sz="17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235"/>
              </a:spcBef>
              <a:tabLst>
                <a:tab algn="l" pos="469265"/>
              </a:tabLst>
            </a:pPr>
            <a:r>
              <a:rPr dirty="0" sz="1500" spc="-75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500" spc="-750">
                <a:solidFill>
                  <a:srgbClr val="4D0000"/>
                </a:solidFill>
                <a:latin typeface="Microsoft Sans Serif"/>
                <a:cs typeface="Microsoft Sans Serif"/>
              </a:rPr>
              <a:t>	</a:t>
            </a:r>
            <a:r>
              <a:rPr dirty="0" sz="1500" spc="1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500" spc="-65">
                <a:solidFill>
                  <a:srgbClr val="333333"/>
                </a:solidFill>
                <a:latin typeface="Verdana"/>
                <a:cs typeface="Verdana"/>
              </a:rPr>
              <a:t>ery</a:t>
            </a:r>
            <a:r>
              <a:rPr dirty="0" sz="15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 spc="-10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500" spc="-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500" spc="20">
                <a:solidFill>
                  <a:srgbClr val="333333"/>
                </a:solidFill>
                <a:latin typeface="Verdana"/>
                <a:cs typeface="Verdana"/>
              </a:rPr>
              <a:t>gh</a:t>
            </a:r>
            <a:r>
              <a:rPr dirty="0" sz="15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 spc="-2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500" spc="8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500" spc="7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500" spc="8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1700" spc="-25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700" spc="7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1700" spc="-25">
                <a:solidFill>
                  <a:srgbClr val="333333"/>
                </a:solidFill>
                <a:latin typeface="Tahoma"/>
                <a:cs typeface="Tahoma"/>
              </a:rPr>
              <a:t>Disadvantages</a:t>
            </a:r>
            <a:endParaRPr sz="17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  <a:tabLst>
                <a:tab algn="l" pos="469265"/>
              </a:tabLst>
            </a:pPr>
            <a:r>
              <a:rPr dirty="0" sz="1500" spc="-75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500" spc="-750">
                <a:solidFill>
                  <a:srgbClr val="4D0000"/>
                </a:solidFill>
                <a:latin typeface="Microsoft Sans Serif"/>
                <a:cs typeface="Microsoft Sans Serif"/>
              </a:rPr>
              <a:t>	</a:t>
            </a:r>
            <a:r>
              <a:rPr dirty="0" sz="1500" spc="1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500" spc="-65">
                <a:solidFill>
                  <a:srgbClr val="333333"/>
                </a:solidFill>
                <a:latin typeface="Verdana"/>
                <a:cs typeface="Verdana"/>
              </a:rPr>
              <a:t>ery</a:t>
            </a:r>
            <a:r>
              <a:rPr dirty="0" sz="15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333333"/>
                </a:solidFill>
                <a:latin typeface="Verdana"/>
                <a:cs typeface="Verdana"/>
              </a:rPr>
              <a:t>ex</a:t>
            </a:r>
            <a:r>
              <a:rPr dirty="0" sz="1500" spc="-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500" spc="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500" spc="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500" spc="-2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500" spc="-10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500" spc="-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500" spc="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endParaRPr sz="15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  <a:tabLst>
                <a:tab algn="l" pos="469265"/>
              </a:tabLst>
            </a:pPr>
            <a:r>
              <a:rPr dirty="0" sz="1500" spc="-220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1500" spc="-5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15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 spc="-65">
                <a:solidFill>
                  <a:srgbClr val="333333"/>
                </a:solidFill>
                <a:latin typeface="Verdana"/>
                <a:cs typeface="Verdana"/>
              </a:rPr>
              <a:t>fonts</a:t>
            </a:r>
            <a:r>
              <a:rPr dirty="0" sz="15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 spc="35">
                <a:solidFill>
                  <a:srgbClr val="333333"/>
                </a:solidFill>
                <a:latin typeface="Verdana"/>
                <a:cs typeface="Verdana"/>
              </a:rPr>
              <a:t>cannot</a:t>
            </a:r>
            <a:r>
              <a:rPr dirty="0" sz="15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 spc="8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15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500" spc="65">
                <a:solidFill>
                  <a:srgbClr val="333333"/>
                </a:solidFill>
                <a:latin typeface="Verdana"/>
                <a:cs typeface="Verdana"/>
              </a:rPr>
              <a:t>changed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object 2"/>
          <p:cNvSpPr txBox="1">
            <a:spLocks noGrp="1"/>
          </p:cNvSpPr>
          <p:nvPr>
            <p:ph type="title"/>
          </p:nvPr>
        </p:nvSpPr>
        <p:spPr>
          <a:xfrm>
            <a:off x="292100" y="640460"/>
            <a:ext cx="288734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5"/>
              <a:t>Dru</a:t>
            </a:r>
            <a:r>
              <a:rPr dirty="0" sz="3600" spc="-280"/>
              <a:t>m</a:t>
            </a:r>
            <a:r>
              <a:rPr dirty="0" sz="3600" spc="-45"/>
              <a:t> </a:t>
            </a:r>
            <a:r>
              <a:rPr dirty="0" sz="3600" spc="-265"/>
              <a:t>Printers</a:t>
            </a:r>
            <a:endParaRPr sz="3600"/>
          </a:p>
        </p:txBody>
      </p:sp>
      <p:grpSp>
        <p:nvGrpSpPr>
          <p:cNvPr id="109" name="object 3"/>
          <p:cNvGrpSpPr/>
          <p:nvPr/>
        </p:nvGrpSpPr>
        <p:grpSpPr>
          <a:xfrm>
            <a:off x="295899" y="1685178"/>
            <a:ext cx="8624570" cy="4926330"/>
            <a:chOff x="295899" y="1685178"/>
            <a:chExt cx="8624570" cy="4926330"/>
          </a:xfrm>
        </p:grpSpPr>
        <p:pic>
          <p:nvPicPr>
            <p:cNvPr id="2097180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295899" y="1685178"/>
              <a:ext cx="4610313" cy="3920640"/>
            </a:xfrm>
            <a:prstGeom prst="rect"/>
          </p:spPr>
        </p:pic>
        <p:pic>
          <p:nvPicPr>
            <p:cNvPr id="2097181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4770120" y="2854451"/>
              <a:ext cx="4149852" cy="3756660"/>
            </a:xfrm>
            <a:prstGeom prst="rect"/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object 2"/>
          <p:cNvSpPr txBox="1">
            <a:spLocks noGrp="1"/>
          </p:cNvSpPr>
          <p:nvPr>
            <p:ph type="title"/>
          </p:nvPr>
        </p:nvSpPr>
        <p:spPr>
          <a:xfrm>
            <a:off x="444500" y="894715"/>
            <a:ext cx="438912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/>
              <a:t>Chain/Band</a:t>
            </a:r>
            <a:r>
              <a:rPr dirty="0" sz="3600" spc="-75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77" name="object 3"/>
          <p:cNvSpPr txBox="1"/>
          <p:nvPr/>
        </p:nvSpPr>
        <p:spPr>
          <a:xfrm>
            <a:off x="490219" y="1756994"/>
            <a:ext cx="8340725" cy="368490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Line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one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ime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this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printer,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chain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sets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so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called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Chain 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Printer.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Consist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metallic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chain/band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which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all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character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set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supported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embossed</a:t>
            </a:r>
            <a:endParaRPr sz="2000">
              <a:latin typeface="Verdana"/>
              <a:cs typeface="Verdana"/>
            </a:endParaRPr>
          </a:p>
          <a:p>
            <a:pPr indent="-228600" marL="241300" marR="25400">
              <a:lnSpc>
                <a:spcPct val="100000"/>
              </a:lnSpc>
              <a:spcBef>
                <a:spcPts val="18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have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hammers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mounted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front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chain/band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such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manner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that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inked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ribbon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placed </a:t>
            </a:r>
            <a:r>
              <a:rPr dirty="0" sz="2000" spc="-6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wee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in/b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andar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rac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48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64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9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rac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9">
                <a:solidFill>
                  <a:srgbClr val="333333"/>
                </a:solidFill>
                <a:latin typeface="Verdana"/>
                <a:cs typeface="Verdana"/>
              </a:rPr>
              <a:t>rs.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object 2"/>
          <p:cNvSpPr txBox="1">
            <a:spLocks noGrp="1"/>
          </p:cNvSpPr>
          <p:nvPr>
            <p:ph type="title"/>
          </p:nvPr>
        </p:nvSpPr>
        <p:spPr>
          <a:xfrm>
            <a:off x="430479" y="894715"/>
            <a:ext cx="438912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/>
              <a:t>Chain/Band</a:t>
            </a:r>
            <a:r>
              <a:rPr dirty="0" sz="3600" spc="-75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79" name="object 3"/>
          <p:cNvSpPr txBox="1"/>
          <p:nvPr/>
        </p:nvSpPr>
        <p:spPr>
          <a:xfrm>
            <a:off x="490219" y="2110232"/>
            <a:ext cx="8244840" cy="33794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 marR="93345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only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pre-defined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sets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that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embossed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in/b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wi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arac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fon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il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d.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ot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charac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9">
                <a:solidFill>
                  <a:srgbClr val="333333"/>
                </a:solidFill>
                <a:latin typeface="Verdana"/>
                <a:cs typeface="Verdana"/>
              </a:rPr>
              <a:t>rs,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ffer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nt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siz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and 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graph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ic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grap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algn="l" pos="311150"/>
              </a:tabLst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impact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generating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multiple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copies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using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carbon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its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equivalent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algn="l" pos="311150"/>
              </a:tabLst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Typical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speeds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range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400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3000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lines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minute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object 2"/>
          <p:cNvSpPr txBox="1">
            <a:spLocks noGrp="1"/>
          </p:cNvSpPr>
          <p:nvPr>
            <p:ph type="title"/>
          </p:nvPr>
        </p:nvSpPr>
        <p:spPr>
          <a:xfrm>
            <a:off x="430479" y="894715"/>
            <a:ext cx="438912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/>
              <a:t>Chain/Band</a:t>
            </a:r>
            <a:r>
              <a:rPr dirty="0" sz="3600" spc="-75"/>
              <a:t> </a:t>
            </a:r>
            <a:r>
              <a:rPr dirty="0" sz="3600" spc="-265"/>
              <a:t>Printers</a:t>
            </a:r>
            <a:endParaRPr sz="3600"/>
          </a:p>
        </p:txBody>
      </p:sp>
      <p:pic>
        <p:nvPicPr>
          <p:cNvPr id="2097182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72187" y="2049235"/>
            <a:ext cx="6585393" cy="4439770"/>
          </a:xfrm>
          <a:prstGeom prst="rect"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object 2"/>
          <p:cNvSpPr txBox="1">
            <a:spLocks noGrp="1"/>
          </p:cNvSpPr>
          <p:nvPr>
            <p:ph type="title"/>
          </p:nvPr>
        </p:nvSpPr>
        <p:spPr>
          <a:xfrm>
            <a:off x="444500" y="541782"/>
            <a:ext cx="286004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5"/>
              <a:t>Laser</a:t>
            </a:r>
            <a:r>
              <a:rPr dirty="0" sz="3600" spc="-11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82" name="object 3"/>
          <p:cNvSpPr txBox="1"/>
          <p:nvPr/>
        </p:nvSpPr>
        <p:spPr>
          <a:xfrm>
            <a:off x="490219" y="1576781"/>
            <a:ext cx="8228965" cy="449262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333333"/>
                </a:solidFill>
                <a:latin typeface="Verdana"/>
                <a:cs typeface="Verdana"/>
              </a:rPr>
              <a:t>Page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hat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one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pag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ime</a:t>
            </a:r>
            <a:endParaRPr sz="2000">
              <a:latin typeface="Verdana"/>
              <a:cs typeface="Verdana"/>
            </a:endParaRPr>
          </a:p>
          <a:p>
            <a:pPr indent="-228600" marL="241300" marR="432434">
              <a:lnSpc>
                <a:spcPts val="2160"/>
              </a:lnSpc>
              <a:spcBef>
                <a:spcPts val="183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sis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so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rc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0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side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ocondu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dru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par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ic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osi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y 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charged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ink)</a:t>
            </a:r>
            <a:endParaRPr sz="2000">
              <a:latin typeface="Verdana"/>
              <a:cs typeface="Verdana"/>
            </a:endParaRPr>
          </a:p>
          <a:p>
            <a:pPr indent="-228600" marL="241300" marR="955675">
              <a:lnSpc>
                <a:spcPts val="216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page,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beam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focused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electro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statically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charged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spinning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multi-sided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mirror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80"/>
              </a:lnSpc>
              <a:spcBef>
                <a:spcPts val="153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4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Toner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333333"/>
                </a:solidFill>
                <a:latin typeface="Verdana"/>
                <a:cs typeface="Verdana"/>
              </a:rPr>
              <a:t>sticks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places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beam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has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ts val="2280"/>
              </a:lnSpc>
            </a:pP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rged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dru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’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35">
                <a:solidFill>
                  <a:srgbClr val="333333"/>
                </a:solidFill>
                <a:latin typeface="Verdana"/>
                <a:cs typeface="Verdana"/>
              </a:rPr>
              <a:t>rfac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indent="-228600" marL="241300" marR="563880">
              <a:lnSpc>
                <a:spcPts val="2160"/>
              </a:lnSpc>
              <a:spcBef>
                <a:spcPts val="183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Toner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then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permanently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fused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heat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ge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ra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ou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put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ts val="216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produce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very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high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quality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having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resolutions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range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120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dpi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/>
          <p:cNvSpPr txBox="1">
            <a:spLocks noGrp="1"/>
          </p:cNvSpPr>
          <p:nvPr>
            <p:ph type="title"/>
          </p:nvPr>
        </p:nvSpPr>
        <p:spPr>
          <a:xfrm>
            <a:off x="444500" y="541782"/>
            <a:ext cx="286004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5"/>
              <a:t>Laser</a:t>
            </a:r>
            <a:r>
              <a:rPr dirty="0" sz="3600" spc="-11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84" name="object 3"/>
          <p:cNvSpPr txBox="1"/>
          <p:nvPr/>
        </p:nvSpPr>
        <p:spPr>
          <a:xfrm>
            <a:off x="490219" y="1607261"/>
            <a:ext cx="8202295" cy="391414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many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special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characters,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different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sizes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print,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graph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ic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grap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impac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Most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monochrome,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but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color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ai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3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 indent="-228600" marL="241300" marR="508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9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Low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speed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12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pages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minute.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Very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high-speed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500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1000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pages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minute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xp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han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674522" y="4011825"/>
            <a:ext cx="3243925" cy="2846173"/>
          </a:xfrm>
          <a:prstGeom prst="rect"/>
        </p:spPr>
      </p:pic>
      <p:sp>
        <p:nvSpPr>
          <p:cNvPr id="1048685" name="object 3"/>
          <p:cNvSpPr txBox="1">
            <a:spLocks noGrp="1"/>
          </p:cNvSpPr>
          <p:nvPr>
            <p:ph type="title"/>
          </p:nvPr>
        </p:nvSpPr>
        <p:spPr>
          <a:xfrm>
            <a:off x="444500" y="541782"/>
            <a:ext cx="286004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5"/>
              <a:t>Laser</a:t>
            </a:r>
            <a:r>
              <a:rPr dirty="0" sz="3600" spc="-110"/>
              <a:t> </a:t>
            </a:r>
            <a:r>
              <a:rPr dirty="0" sz="3600" spc="-265"/>
              <a:t>Printers</a:t>
            </a:r>
            <a:endParaRPr sz="3600"/>
          </a:p>
        </p:txBody>
      </p:sp>
      <p:sp>
        <p:nvSpPr>
          <p:cNvPr id="1048686" name="object 4"/>
          <p:cNvSpPr txBox="1"/>
          <p:nvPr/>
        </p:nvSpPr>
        <p:spPr>
          <a:xfrm>
            <a:off x="490219" y="1422019"/>
            <a:ext cx="7298055" cy="3440429"/>
          </a:xfrm>
          <a:prstGeom prst="rect"/>
        </p:spPr>
        <p:txBody>
          <a:bodyPr bIns="0" lIns="0" rIns="0" rtlCol="0" tIns="47625" vert="horz" wrap="square">
            <a:spAutoFit/>
          </a:bodyPr>
          <a:p>
            <a:pPr indent="-228600" marL="241300" marR="5080">
              <a:lnSpc>
                <a:spcPts val="2160"/>
              </a:lnSpc>
              <a:spcBef>
                <a:spcPts val="37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many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special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characters,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different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sizes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print,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grap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ic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105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ch</a:t>
            </a:r>
            <a:r>
              <a:rPr dirty="0" sz="2000" spc="1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grap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impac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endParaRPr sz="2000">
              <a:latin typeface="Verdana"/>
              <a:cs typeface="Verdana"/>
            </a:endParaRPr>
          </a:p>
          <a:p>
            <a:pPr indent="-228600" marL="241300" marR="735330">
              <a:lnSpc>
                <a:spcPts val="2160"/>
              </a:lnSpc>
              <a:spcBef>
                <a:spcPts val="1830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Most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monochrome,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but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color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 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ai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able</a:t>
            </a:r>
            <a:endParaRPr sz="2000">
              <a:latin typeface="Verdana"/>
              <a:cs typeface="Verdana"/>
            </a:endParaRPr>
          </a:p>
          <a:p>
            <a:pPr indent="-228600" marL="241300" marR="464184">
              <a:lnSpc>
                <a:spcPct val="90100"/>
              </a:lnSpc>
              <a:spcBef>
                <a:spcPts val="1764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Low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sp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12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page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25">
                <a:solidFill>
                  <a:srgbClr val="333333"/>
                </a:solidFill>
                <a:latin typeface="Verdana"/>
                <a:cs typeface="Verdana"/>
              </a:rPr>
              <a:t>r 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minute.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Very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high-speed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laser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500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dirty="0" sz="2000" spc="-6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100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pag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10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xp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han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4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prin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object 2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159829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35"/>
              <a:t>Plotters</a:t>
            </a:r>
            <a:endParaRPr sz="3600"/>
          </a:p>
        </p:txBody>
      </p:sp>
      <p:sp>
        <p:nvSpPr>
          <p:cNvPr id="1048688" name="object 3"/>
          <p:cNvSpPr txBox="1"/>
          <p:nvPr/>
        </p:nvSpPr>
        <p:spPr>
          <a:xfrm>
            <a:off x="490219" y="1960626"/>
            <a:ext cx="8288020" cy="37604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7020" marR="148590">
              <a:lnSpc>
                <a:spcPct val="100000"/>
              </a:lnSpc>
              <a:spcBef>
                <a:spcPts val="1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Plo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315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15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400" spc="16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tp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215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arch</a:t>
            </a:r>
            <a:r>
              <a:rPr dirty="0" sz="2400" spc="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ct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,  </a:t>
            </a:r>
            <a:r>
              <a:rPr dirty="0" sz="2400" spc="65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neer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400" spc="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ty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planner</a:t>
            </a:r>
            <a:r>
              <a:rPr dirty="0" sz="2400" spc="-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4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others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wh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need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  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routinely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generate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5">
                <a:solidFill>
                  <a:srgbClr val="333333"/>
                </a:solidFill>
                <a:latin typeface="Verdana"/>
                <a:cs typeface="Verdana"/>
              </a:rPr>
              <a:t>high-precision,</a:t>
            </a:r>
            <a:r>
              <a:rPr dirty="0" sz="2400" spc="-2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hard-copy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graphic </a:t>
            </a:r>
            <a:r>
              <a:rPr dirty="0" sz="2400" spc="-8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tp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del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27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400" spc="-2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3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4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45">
                <a:solidFill>
                  <a:srgbClr val="333333"/>
                </a:solidFill>
                <a:latin typeface="Verdana"/>
                <a:cs typeface="Verdana"/>
              </a:rPr>
              <a:t>zes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7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7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400" spc="6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com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1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nly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14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65">
                <a:solidFill>
                  <a:srgbClr val="333333"/>
                </a:solidFill>
                <a:latin typeface="Verdana"/>
                <a:cs typeface="Verdana"/>
              </a:rPr>
              <a:t>types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plot</a:t>
            </a:r>
            <a:r>
              <a:rPr dirty="0" sz="2400" spc="-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ers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re:</a:t>
            </a:r>
            <a:endParaRPr sz="2400">
              <a:latin typeface="Verdana"/>
              <a:cs typeface="Verdana"/>
            </a:endParaRPr>
          </a:p>
          <a:p>
            <a:pPr indent="-255270" marL="495934" marR="5080">
              <a:lnSpc>
                <a:spcPct val="100000"/>
              </a:lnSpc>
              <a:spcBef>
                <a:spcPts val="605"/>
              </a:spcBef>
              <a:tabLst>
                <a:tab algn="l" pos="495934"/>
              </a:tabLst>
            </a:pPr>
            <a:r>
              <a:rPr dirty="0" sz="2000" spc="-29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000" i="1" spc="-105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dirty="0" sz="2000" i="1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i="1" spc="-60">
                <a:solidFill>
                  <a:srgbClr val="333333"/>
                </a:solidFill>
                <a:latin typeface="Verdana"/>
                <a:cs typeface="Verdana"/>
              </a:rPr>
              <a:t>plotter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which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which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design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has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made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placed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over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that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rotate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both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clockwise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54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cl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ockwise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rec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ns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  <a:tabLst>
                <a:tab algn="l" pos="495934"/>
              </a:tabLst>
            </a:pPr>
            <a:r>
              <a:rPr dirty="0" sz="2000" spc="-29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2000" i="1" spc="10">
                <a:solidFill>
                  <a:srgbClr val="333333"/>
                </a:solidFill>
                <a:latin typeface="Verdana"/>
                <a:cs typeface="Verdana"/>
              </a:rPr>
              <a:t>Flatbed</a:t>
            </a:r>
            <a:r>
              <a:rPr dirty="0" sz="2000" i="1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i="1" spc="-60">
                <a:solidFill>
                  <a:srgbClr val="333333"/>
                </a:solidFill>
                <a:latin typeface="Verdana"/>
                <a:cs typeface="Verdana"/>
              </a:rPr>
              <a:t>plotter</a:t>
            </a:r>
            <a:r>
              <a:rPr dirty="0" sz="2000" spc="-6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20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which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which</a:t>
            </a:r>
            <a:r>
              <a:rPr dirty="0" sz="20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design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has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endParaRPr sz="2000">
              <a:latin typeface="Verdana"/>
              <a:cs typeface="Verdana"/>
            </a:endParaRPr>
          </a:p>
          <a:p>
            <a:pPr marL="495934">
              <a:lnSpc>
                <a:spcPct val="100000"/>
              </a:lnSpc>
            </a:pP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ma</a:t>
            </a:r>
            <a:r>
              <a:rPr dirty="0" sz="2000" spc="5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sprea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2000" spc="-12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dirty="0" sz="2000" spc="120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rec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7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6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5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2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Verdana"/>
                <a:cs typeface="Verdana"/>
              </a:rPr>
              <a:t>fla</a:t>
            </a:r>
            <a:r>
              <a:rPr dirty="0" sz="2000" spc="-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14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ab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 txBox="1">
            <a:spLocks noGrp="1"/>
          </p:cNvSpPr>
          <p:nvPr>
            <p:ph type="title"/>
          </p:nvPr>
        </p:nvSpPr>
        <p:spPr>
          <a:xfrm>
            <a:off x="402132" y="914145"/>
            <a:ext cx="6765925" cy="534670"/>
          </a:xfrm>
          <a:prstGeom prst="rect"/>
        </p:spPr>
        <p:txBody>
          <a:bodyPr bIns="0" lIns="0" rIns="0" rtlCol="0" tIns="13970" vert="horz" wrap="square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20"/>
              <a:t>Commonly</a:t>
            </a:r>
            <a:r>
              <a:rPr dirty="0" sz="3550" spc="-30"/>
              <a:t> </a:t>
            </a:r>
            <a:r>
              <a:rPr dirty="0" sz="3550" spc="-85"/>
              <a:t>Use</a:t>
            </a:r>
            <a:r>
              <a:rPr dirty="0" sz="3550" spc="-80"/>
              <a:t>d</a:t>
            </a:r>
            <a:r>
              <a:rPr dirty="0" sz="3550" spc="-40"/>
              <a:t> </a:t>
            </a:r>
            <a:r>
              <a:rPr dirty="0" sz="3550" spc="-254"/>
              <a:t>Input</a:t>
            </a:r>
            <a:r>
              <a:rPr dirty="0" sz="3550" spc="-45"/>
              <a:t> </a:t>
            </a:r>
            <a:r>
              <a:rPr dirty="0" sz="3550" spc="-190"/>
              <a:t>D</a:t>
            </a:r>
            <a:r>
              <a:rPr dirty="0" sz="3550" spc="30"/>
              <a:t>evices</a:t>
            </a:r>
            <a:endParaRPr sz="3550"/>
          </a:p>
        </p:txBody>
      </p:sp>
      <p:sp>
        <p:nvSpPr>
          <p:cNvPr id="1048604" name="object 3"/>
          <p:cNvSpPr txBox="1"/>
          <p:nvPr/>
        </p:nvSpPr>
        <p:spPr>
          <a:xfrm>
            <a:off x="518566" y="2237359"/>
            <a:ext cx="4780280" cy="3737865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33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2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20">
                <a:solidFill>
                  <a:srgbClr val="333333"/>
                </a:solidFill>
                <a:latin typeface="Verdana"/>
                <a:cs typeface="Verdana"/>
              </a:rPr>
              <a:t>Keyboard</a:t>
            </a:r>
            <a:r>
              <a:rPr dirty="0" sz="23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3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300" spc="-33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24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5">
                <a:solidFill>
                  <a:srgbClr val="333333"/>
                </a:solidFill>
                <a:latin typeface="Verdana"/>
                <a:cs typeface="Verdana"/>
              </a:rPr>
              <a:t>Point-and-draw</a:t>
            </a:r>
            <a:r>
              <a:rPr dirty="0" sz="23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3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300" spc="-33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2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60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r>
              <a:rPr dirty="0" sz="23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333333"/>
                </a:solidFill>
                <a:latin typeface="Verdana"/>
                <a:cs typeface="Verdana"/>
              </a:rPr>
              <a:t>scanning</a:t>
            </a:r>
            <a:r>
              <a:rPr dirty="0" sz="23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3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300" spc="-33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26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5">
                <a:solidFill>
                  <a:srgbClr val="333333"/>
                </a:solidFill>
                <a:latin typeface="Verdana"/>
                <a:cs typeface="Verdana"/>
              </a:rPr>
              <a:t>Digitizer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300" spc="-114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11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6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300" spc="-10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300" spc="110">
                <a:solidFill>
                  <a:srgbClr val="333333"/>
                </a:solidFill>
                <a:latin typeface="Verdana"/>
                <a:cs typeface="Verdana"/>
              </a:rPr>
              <a:t>ect</a:t>
            </a:r>
            <a:r>
              <a:rPr dirty="0" sz="2300" spc="-60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dirty="0" sz="2300" spc="-8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300" spc="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300" spc="9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3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24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300" spc="28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300" spc="-140">
                <a:solidFill>
                  <a:srgbClr val="333333"/>
                </a:solidFill>
                <a:latin typeface="Verdana"/>
                <a:cs typeface="Verdana"/>
              </a:rPr>
              <a:t>rds</a:t>
            </a:r>
            <a:r>
              <a:rPr dirty="0" sz="23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65">
                <a:solidFill>
                  <a:srgbClr val="333333"/>
                </a:solidFill>
                <a:latin typeface="Verdana"/>
                <a:cs typeface="Verdana"/>
              </a:rPr>
              <a:t>base</a:t>
            </a:r>
            <a:r>
              <a:rPr dirty="0" sz="2300" spc="7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3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10">
                <a:solidFill>
                  <a:srgbClr val="333333"/>
                </a:solidFill>
                <a:latin typeface="Verdana"/>
                <a:cs typeface="Verdana"/>
              </a:rPr>
              <a:t>dev</a:t>
            </a:r>
            <a:r>
              <a:rPr dirty="0" sz="2300" spc="1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300" spc="50">
                <a:solidFill>
                  <a:srgbClr val="333333"/>
                </a:solidFill>
                <a:latin typeface="Verdana"/>
                <a:cs typeface="Verdana"/>
              </a:rPr>
              <a:t>ces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300" spc="-33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2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45">
                <a:solidFill>
                  <a:srgbClr val="333333"/>
                </a:solidFill>
                <a:latin typeface="Verdana"/>
                <a:cs typeface="Verdana"/>
              </a:rPr>
              <a:t>Speech</a:t>
            </a:r>
            <a:r>
              <a:rPr dirty="0" sz="23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333333"/>
                </a:solidFill>
                <a:latin typeface="Verdana"/>
                <a:cs typeface="Verdana"/>
              </a:rPr>
              <a:t>recognition</a:t>
            </a:r>
            <a:r>
              <a:rPr dirty="0" sz="23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3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300" spc="-114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300" spc="-11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3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300" spc="-105">
                <a:solidFill>
                  <a:srgbClr val="333333"/>
                </a:solidFill>
                <a:latin typeface="Verdana"/>
                <a:cs typeface="Verdana"/>
              </a:rPr>
              <a:t>isio</a:t>
            </a:r>
            <a:r>
              <a:rPr dirty="0" sz="2300" spc="-15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3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65">
                <a:solidFill>
                  <a:srgbClr val="333333"/>
                </a:solidFill>
                <a:latin typeface="Verdana"/>
                <a:cs typeface="Verdana"/>
              </a:rPr>
              <a:t>base</a:t>
            </a:r>
            <a:r>
              <a:rPr dirty="0" sz="2300" spc="7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3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300" spc="7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2300" spc="8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300" spc="4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300" spc="9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2300" spc="-80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object 2"/>
          <p:cNvGrpSpPr/>
          <p:nvPr/>
        </p:nvGrpSpPr>
        <p:grpSpPr>
          <a:xfrm>
            <a:off x="33528" y="1661160"/>
            <a:ext cx="9097010" cy="5055235"/>
            <a:chOff x="33528" y="1661160"/>
            <a:chExt cx="9097010" cy="5055235"/>
          </a:xfrm>
        </p:grpSpPr>
        <p:pic>
          <p:nvPicPr>
            <p:cNvPr id="2097184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4067556" y="1661160"/>
              <a:ext cx="5062728" cy="3742944"/>
            </a:xfrm>
            <a:prstGeom prst="rect"/>
          </p:spPr>
        </p:pic>
        <p:pic>
          <p:nvPicPr>
            <p:cNvPr id="2097185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3528" y="3019044"/>
              <a:ext cx="4748784" cy="3697224"/>
            </a:xfrm>
            <a:prstGeom prst="rect"/>
          </p:spPr>
        </p:pic>
      </p:grpSp>
      <p:sp>
        <p:nvSpPr>
          <p:cNvPr id="1048689" name="object 5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159829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35"/>
              <a:t>Plotters</a:t>
            </a:r>
            <a:endParaRPr sz="36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object 2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200025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5"/>
              <a:t>Projector</a:t>
            </a:r>
            <a:endParaRPr sz="3600"/>
          </a:p>
        </p:txBody>
      </p:sp>
      <p:sp>
        <p:nvSpPr>
          <p:cNvPr id="1048691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389384" vert="horz" wrap="square">
            <a:spAutoFit/>
          </a:bodyPr>
          <a:p>
            <a:pPr indent="-274320" marL="290195" marR="118745">
              <a:lnSpc>
                <a:spcPct val="100000"/>
              </a:lnSpc>
              <a:spcBef>
                <a:spcPts val="100"/>
              </a:spcBef>
            </a:pPr>
            <a:r>
              <a:rPr dirty="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pc="-24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35"/>
              <a:t>An</a:t>
            </a:r>
            <a:r>
              <a:rPr dirty="0" spc="-180"/>
              <a:t> </a:t>
            </a:r>
            <a:r>
              <a:rPr dirty="0" spc="-20"/>
              <a:t>output</a:t>
            </a:r>
            <a:r>
              <a:rPr dirty="0" spc="-180"/>
              <a:t> </a:t>
            </a:r>
            <a:r>
              <a:rPr dirty="0" spc="75"/>
              <a:t>device</a:t>
            </a:r>
            <a:r>
              <a:rPr dirty="0" spc="-220"/>
              <a:t> </a:t>
            </a:r>
            <a:r>
              <a:rPr dirty="0" spc="-30"/>
              <a:t>that</a:t>
            </a:r>
            <a:r>
              <a:rPr dirty="0" spc="-190"/>
              <a:t> </a:t>
            </a:r>
            <a:r>
              <a:rPr dirty="0" spc="145"/>
              <a:t>can</a:t>
            </a:r>
            <a:r>
              <a:rPr dirty="0" spc="-175"/>
              <a:t> </a:t>
            </a:r>
            <a:r>
              <a:rPr dirty="0" spc="130"/>
              <a:t>be</a:t>
            </a:r>
            <a:r>
              <a:rPr dirty="0" spc="-175"/>
              <a:t> </a:t>
            </a:r>
            <a:r>
              <a:rPr dirty="0" spc="-45"/>
              <a:t>directly</a:t>
            </a:r>
            <a:r>
              <a:rPr dirty="0" spc="-190"/>
              <a:t> </a:t>
            </a:r>
            <a:r>
              <a:rPr dirty="0" spc="60"/>
              <a:t>plugged</a:t>
            </a:r>
            <a:r>
              <a:rPr dirty="0" spc="-185"/>
              <a:t> </a:t>
            </a:r>
            <a:r>
              <a:rPr dirty="0" spc="-10"/>
              <a:t>to</a:t>
            </a:r>
            <a:r>
              <a:rPr dirty="0" spc="-175"/>
              <a:t> </a:t>
            </a:r>
            <a:r>
              <a:rPr dirty="0" spc="195"/>
              <a:t>a </a:t>
            </a:r>
            <a:r>
              <a:rPr dirty="0" spc="-830"/>
              <a:t> </a:t>
            </a:r>
            <a:r>
              <a:rPr dirty="0" spc="10"/>
              <a:t>computer </a:t>
            </a:r>
            <a:r>
              <a:rPr dirty="0" spc="-145"/>
              <a:t>system </a:t>
            </a:r>
            <a:r>
              <a:rPr dirty="0" spc="-95"/>
              <a:t>for </a:t>
            </a:r>
            <a:r>
              <a:rPr dirty="0" spc="-20"/>
              <a:t>projecting </a:t>
            </a:r>
            <a:r>
              <a:rPr dirty="0" spc="-60"/>
              <a:t>information </a:t>
            </a:r>
            <a:r>
              <a:rPr dirty="0" spc="-95"/>
              <a:t>from </a:t>
            </a:r>
            <a:r>
              <a:rPr dirty="0" spc="195"/>
              <a:t>a </a:t>
            </a:r>
            <a:r>
              <a:rPr dirty="0" spc="200"/>
              <a:t> </a:t>
            </a:r>
            <a:r>
              <a:rPr dirty="0" spc="10"/>
              <a:t>computer</a:t>
            </a:r>
            <a:r>
              <a:rPr dirty="0" spc="-175"/>
              <a:t> </a:t>
            </a:r>
            <a:r>
              <a:rPr dirty="0" spc="25"/>
              <a:t>on</a:t>
            </a:r>
            <a:r>
              <a:rPr dirty="0" spc="-180"/>
              <a:t> </a:t>
            </a:r>
            <a:r>
              <a:rPr dirty="0" spc="-10"/>
              <a:t>to</a:t>
            </a:r>
            <a:r>
              <a:rPr dirty="0" spc="-175"/>
              <a:t> </a:t>
            </a:r>
            <a:r>
              <a:rPr dirty="0" spc="195"/>
              <a:t>a</a:t>
            </a:r>
            <a:r>
              <a:rPr dirty="0" spc="-180"/>
              <a:t> </a:t>
            </a:r>
            <a:r>
              <a:rPr dirty="0" spc="-10"/>
              <a:t>large</a:t>
            </a:r>
            <a:r>
              <a:rPr dirty="0" spc="-190"/>
              <a:t> </a:t>
            </a:r>
            <a:r>
              <a:rPr dirty="0" spc="-25"/>
              <a:t>screen</a:t>
            </a:r>
          </a:p>
          <a:p>
            <a:pPr indent="-274320" marL="290195" marR="5080">
              <a:lnSpc>
                <a:spcPct val="100000"/>
              </a:lnSpc>
              <a:spcBef>
                <a:spcPts val="1800"/>
              </a:spcBef>
            </a:pPr>
            <a:r>
              <a:rPr dirty="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pc="-23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125"/>
              <a:t>Useful</a:t>
            </a:r>
            <a:r>
              <a:rPr dirty="0" spc="-160"/>
              <a:t> </a:t>
            </a:r>
            <a:r>
              <a:rPr dirty="0" spc="-95"/>
              <a:t>for</a:t>
            </a:r>
            <a:r>
              <a:rPr dirty="0" spc="-180"/>
              <a:t> </a:t>
            </a:r>
            <a:r>
              <a:rPr dirty="0" spc="-35"/>
              <a:t>making</a:t>
            </a:r>
            <a:r>
              <a:rPr dirty="0" spc="-220"/>
              <a:t> </a:t>
            </a:r>
            <a:r>
              <a:rPr dirty="0" spc="-60"/>
              <a:t>presentations</a:t>
            </a:r>
            <a:r>
              <a:rPr dirty="0" spc="-200"/>
              <a:t> </a:t>
            </a:r>
            <a:r>
              <a:rPr dirty="0" spc="-10"/>
              <a:t>to</a:t>
            </a:r>
            <a:r>
              <a:rPr dirty="0" spc="-170"/>
              <a:t> </a:t>
            </a:r>
            <a:r>
              <a:rPr dirty="0" spc="195"/>
              <a:t>a</a:t>
            </a:r>
            <a:r>
              <a:rPr dirty="0" spc="-185"/>
              <a:t> </a:t>
            </a:r>
            <a:r>
              <a:rPr dirty="0"/>
              <a:t>group</a:t>
            </a:r>
            <a:r>
              <a:rPr dirty="0" spc="-175"/>
              <a:t> </a:t>
            </a:r>
            <a:r>
              <a:rPr dirty="0" spc="10"/>
              <a:t>of</a:t>
            </a:r>
            <a:r>
              <a:rPr dirty="0" spc="-175"/>
              <a:t> </a:t>
            </a:r>
            <a:r>
              <a:rPr dirty="0" spc="75"/>
              <a:t>people </a:t>
            </a:r>
            <a:r>
              <a:rPr dirty="0" spc="80"/>
              <a:t> </a:t>
            </a:r>
            <a:r>
              <a:rPr dirty="0" spc="-120"/>
              <a:t>w</a:t>
            </a:r>
            <a:r>
              <a:rPr dirty="0" spc="-20"/>
              <a:t>i</a:t>
            </a:r>
            <a:r>
              <a:rPr dirty="0" spc="-95"/>
              <a:t>th</a:t>
            </a:r>
            <a:r>
              <a:rPr dirty="0" spc="-204"/>
              <a:t> </a:t>
            </a:r>
            <a:r>
              <a:rPr dirty="0" spc="-30"/>
              <a:t>d</a:t>
            </a:r>
            <a:r>
              <a:rPr dirty="0" spc="15"/>
              <a:t>i</a:t>
            </a:r>
            <a:r>
              <a:rPr dirty="0" spc="-5"/>
              <a:t>rect</a:t>
            </a:r>
            <a:r>
              <a:rPr dirty="0" spc="-190"/>
              <a:t> </a:t>
            </a:r>
            <a:r>
              <a:rPr dirty="0" spc="-55"/>
              <a:t>u</a:t>
            </a:r>
            <a:r>
              <a:rPr dirty="0" spc="-95"/>
              <a:t>s</a:t>
            </a:r>
            <a:r>
              <a:rPr dirty="0" spc="-105"/>
              <a:t>e</a:t>
            </a:r>
            <a:r>
              <a:rPr dirty="0" spc="-175"/>
              <a:t> </a:t>
            </a:r>
            <a:r>
              <a:rPr dirty="0" spc="10"/>
              <a:t>of</a:t>
            </a:r>
            <a:r>
              <a:rPr dirty="0" spc="-180"/>
              <a:t> </a:t>
            </a:r>
            <a:r>
              <a:rPr dirty="0" spc="195"/>
              <a:t>a</a:t>
            </a:r>
            <a:r>
              <a:rPr dirty="0" spc="-175"/>
              <a:t> </a:t>
            </a:r>
            <a:r>
              <a:rPr dirty="0" spc="80"/>
              <a:t>comp</a:t>
            </a:r>
            <a:r>
              <a:rPr dirty="0" spc="80"/>
              <a:t>u</a:t>
            </a:r>
            <a:r>
              <a:rPr dirty="0" spc="-5"/>
              <a:t>t</a:t>
            </a:r>
            <a:r>
              <a:rPr dirty="0"/>
              <a:t>e</a:t>
            </a:r>
            <a:r>
              <a:rPr dirty="0" spc="-305"/>
              <a:t>r</a:t>
            </a:r>
          </a:p>
          <a:p>
            <a:pPr indent="-274320" marL="290195" marR="105410">
              <a:lnSpc>
                <a:spcPct val="100000"/>
              </a:lnSpc>
              <a:spcBef>
                <a:spcPts val="1800"/>
              </a:spcBef>
            </a:pPr>
            <a:r>
              <a:rPr dirty="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135"/>
              <a:t>F</a:t>
            </a:r>
            <a:r>
              <a:rPr dirty="0" spc="-140"/>
              <a:t>u</a:t>
            </a:r>
            <a:r>
              <a:rPr dirty="0" spc="-185"/>
              <a:t>ll</a:t>
            </a:r>
            <a:r>
              <a:rPr dirty="0" spc="-305"/>
              <a:t>-</a:t>
            </a:r>
            <a:r>
              <a:rPr dirty="0" spc="25"/>
              <a:t>fledg</a:t>
            </a:r>
            <a:r>
              <a:rPr dirty="0" spc="135"/>
              <a:t>ed</a:t>
            </a:r>
            <a:r>
              <a:rPr dirty="0" spc="-180"/>
              <a:t> </a:t>
            </a:r>
            <a:r>
              <a:rPr dirty="0" spc="-145"/>
              <a:t>mult</a:t>
            </a:r>
            <a:r>
              <a:rPr dirty="0" spc="-55"/>
              <a:t>i</a:t>
            </a:r>
            <a:r>
              <a:rPr dirty="0" spc="-95"/>
              <a:t>m</a:t>
            </a:r>
            <a:r>
              <a:rPr dirty="0" spc="40"/>
              <a:t>ed</a:t>
            </a:r>
            <a:r>
              <a:rPr dirty="0" spc="20"/>
              <a:t>i</a:t>
            </a:r>
            <a:r>
              <a:rPr dirty="0" spc="195"/>
              <a:t>a</a:t>
            </a:r>
            <a:r>
              <a:rPr dirty="0" spc="-229"/>
              <a:t> </a:t>
            </a:r>
            <a:r>
              <a:rPr dirty="0" spc="-45"/>
              <a:t>presenta</a:t>
            </a:r>
            <a:r>
              <a:rPr dirty="0" spc="-30"/>
              <a:t>t</a:t>
            </a:r>
            <a:r>
              <a:rPr dirty="0" spc="-160"/>
              <a:t>i</a:t>
            </a:r>
            <a:r>
              <a:rPr dirty="0" spc="25"/>
              <a:t>on</a:t>
            </a:r>
            <a:r>
              <a:rPr dirty="0" spc="-210"/>
              <a:t> </a:t>
            </a:r>
            <a:r>
              <a:rPr dirty="0" spc="-120"/>
              <a:t>w</a:t>
            </a:r>
            <a:r>
              <a:rPr dirty="0" spc="-25"/>
              <a:t>i</a:t>
            </a:r>
            <a:r>
              <a:rPr dirty="0" spc="-95"/>
              <a:t>th</a:t>
            </a:r>
            <a:r>
              <a:rPr dirty="0" spc="-195"/>
              <a:t> </a:t>
            </a:r>
            <a:r>
              <a:rPr dirty="0" spc="60"/>
              <a:t>a</a:t>
            </a:r>
            <a:r>
              <a:rPr dirty="0" spc="75"/>
              <a:t>u</a:t>
            </a:r>
            <a:r>
              <a:rPr dirty="0" spc="-30"/>
              <a:t>d</a:t>
            </a:r>
            <a:r>
              <a:rPr dirty="0" spc="10"/>
              <a:t>i</a:t>
            </a:r>
            <a:r>
              <a:rPr dirty="0" spc="-45"/>
              <a:t>o,  </a:t>
            </a:r>
            <a:r>
              <a:rPr dirty="0" spc="-15"/>
              <a:t>video,</a:t>
            </a:r>
            <a:r>
              <a:rPr dirty="0" spc="-204"/>
              <a:t> </a:t>
            </a:r>
            <a:r>
              <a:rPr dirty="0"/>
              <a:t>image,</a:t>
            </a:r>
            <a:r>
              <a:rPr dirty="0" spc="-210"/>
              <a:t> </a:t>
            </a:r>
            <a:r>
              <a:rPr dirty="0" spc="90"/>
              <a:t>and</a:t>
            </a:r>
            <a:r>
              <a:rPr dirty="0" spc="-175"/>
              <a:t> </a:t>
            </a:r>
            <a:r>
              <a:rPr dirty="0" spc="-20"/>
              <a:t>animation</a:t>
            </a:r>
            <a:r>
              <a:rPr dirty="0" spc="-215"/>
              <a:t> </a:t>
            </a:r>
            <a:r>
              <a:rPr dirty="0" spc="145"/>
              <a:t>can</a:t>
            </a:r>
            <a:r>
              <a:rPr dirty="0" spc="-175"/>
              <a:t> </a:t>
            </a:r>
            <a:r>
              <a:rPr dirty="0" spc="130"/>
              <a:t>be</a:t>
            </a:r>
            <a:r>
              <a:rPr dirty="0" spc="-175"/>
              <a:t> </a:t>
            </a:r>
            <a:r>
              <a:rPr dirty="0" spc="30"/>
              <a:t>prepared</a:t>
            </a:r>
            <a:r>
              <a:rPr dirty="0" spc="-155"/>
              <a:t> </a:t>
            </a:r>
            <a:r>
              <a:rPr dirty="0" spc="95"/>
              <a:t>and </a:t>
            </a:r>
            <a:r>
              <a:rPr dirty="0" spc="-830"/>
              <a:t> </a:t>
            </a:r>
            <a:r>
              <a:rPr dirty="0" spc="70"/>
              <a:t>m</a:t>
            </a:r>
            <a:r>
              <a:rPr dirty="0" spc="50"/>
              <a:t>a</a:t>
            </a:r>
            <a:r>
              <a:rPr dirty="0" spc="135"/>
              <a:t>d</a:t>
            </a:r>
            <a:r>
              <a:rPr dirty="0" spc="135"/>
              <a:t>e</a:t>
            </a:r>
            <a:r>
              <a:rPr dirty="0" spc="-180"/>
              <a:t> </a:t>
            </a:r>
            <a:r>
              <a:rPr dirty="0" spc="-55"/>
              <a:t>u</a:t>
            </a:r>
            <a:r>
              <a:rPr dirty="0" spc="-335"/>
              <a:t>s</a:t>
            </a:r>
            <a:r>
              <a:rPr dirty="0" spc="-145"/>
              <a:t>i</a:t>
            </a:r>
            <a:r>
              <a:rPr dirty="0" spc="30"/>
              <a:t>ng</a:t>
            </a:r>
            <a:r>
              <a:rPr dirty="0" spc="-210"/>
              <a:t> </a:t>
            </a:r>
            <a:r>
              <a:rPr dirty="0" spc="-75"/>
              <a:t>t</a:t>
            </a:r>
            <a:r>
              <a:rPr dirty="0" spc="-114"/>
              <a:t>h</a:t>
            </a:r>
            <a:r>
              <a:rPr dirty="0" spc="-160"/>
              <a:t>i</a:t>
            </a:r>
            <a:r>
              <a:rPr dirty="0" spc="-320"/>
              <a:t>s</a:t>
            </a:r>
            <a:r>
              <a:rPr dirty="0" spc="-215"/>
              <a:t> </a:t>
            </a:r>
            <a:r>
              <a:rPr dirty="0" spc="35"/>
              <a:t>f</a:t>
            </a:r>
            <a:r>
              <a:rPr dirty="0" spc="70"/>
              <a:t>a</a:t>
            </a:r>
            <a:r>
              <a:rPr dirty="0" spc="80"/>
              <a:t>c</a:t>
            </a:r>
            <a:r>
              <a:rPr dirty="0" spc="60"/>
              <a:t>i</a:t>
            </a:r>
            <a:r>
              <a:rPr dirty="0" spc="-195"/>
              <a:t>l</a:t>
            </a:r>
            <a:r>
              <a:rPr dirty="0" spc="-135"/>
              <a:t>i</a:t>
            </a:r>
            <a:r>
              <a:rPr dirty="0" spc="-185"/>
              <a:t>t</a:t>
            </a:r>
            <a:r>
              <a:rPr dirty="0" spc="-135"/>
              <a:t>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1060703"/>
            <a:ext cx="8407908" cy="5641848"/>
          </a:xfrm>
          <a:prstGeom prst="rect"/>
        </p:spPr>
      </p:pic>
      <p:sp>
        <p:nvSpPr>
          <p:cNvPr id="1048692" name="object 3"/>
          <p:cNvSpPr txBox="1">
            <a:spLocks noGrp="1"/>
          </p:cNvSpPr>
          <p:nvPr>
            <p:ph type="title"/>
          </p:nvPr>
        </p:nvSpPr>
        <p:spPr>
          <a:xfrm>
            <a:off x="444500" y="470738"/>
            <a:ext cx="2000250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0"/>
              <a:t>Projector</a:t>
            </a:r>
            <a:endParaRPr sz="3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object 2"/>
          <p:cNvSpPr txBox="1">
            <a:spLocks noGrp="1"/>
          </p:cNvSpPr>
          <p:nvPr>
            <p:ph type="title"/>
          </p:nvPr>
        </p:nvSpPr>
        <p:spPr>
          <a:xfrm>
            <a:off x="444500" y="922782"/>
            <a:ext cx="547433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00"/>
              <a:t>Voice</a:t>
            </a:r>
            <a:r>
              <a:rPr dirty="0" sz="3600" spc="-80"/>
              <a:t> </a:t>
            </a:r>
            <a:r>
              <a:rPr dirty="0" sz="3600" spc="-90"/>
              <a:t>Response</a:t>
            </a:r>
            <a:r>
              <a:rPr dirty="0" sz="3600" spc="-80"/>
              <a:t> </a:t>
            </a:r>
            <a:r>
              <a:rPr dirty="0" sz="3600" spc="-185"/>
              <a:t>Systems</a:t>
            </a:r>
            <a:endParaRPr sz="3600"/>
          </a:p>
        </p:txBody>
      </p:sp>
      <p:sp>
        <p:nvSpPr>
          <p:cNvPr id="1048694" name="object 3"/>
          <p:cNvSpPr txBox="1"/>
          <p:nvPr/>
        </p:nvSpPr>
        <p:spPr>
          <a:xfrm>
            <a:off x="329285" y="1891665"/>
            <a:ext cx="8529320" cy="44456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9235" marL="2413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6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204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Voice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response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enables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8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talk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user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4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audio- 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9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1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dirty="0" sz="1800" spc="6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160">
                <a:solidFill>
                  <a:srgbClr val="333333"/>
                </a:solidFill>
                <a:latin typeface="Verdana"/>
                <a:cs typeface="Verdana"/>
              </a:rPr>
              <a:t>ce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pr</a:t>
            </a:r>
            <a:r>
              <a:rPr dirty="0" sz="1800" spc="-2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90">
                <a:solidFill>
                  <a:srgbClr val="333333"/>
                </a:solidFill>
                <a:latin typeface="Verdana"/>
                <a:cs typeface="Verdana"/>
              </a:rPr>
              <a:t>duc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30">
                <a:solidFill>
                  <a:srgbClr val="333333"/>
                </a:solidFill>
                <a:latin typeface="Verdana"/>
                <a:cs typeface="Verdana"/>
              </a:rPr>
              <a:t>ud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15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8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Suc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9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2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55">
                <a:solidFill>
                  <a:srgbClr val="333333"/>
                </a:solidFill>
                <a:latin typeface="Verdana"/>
                <a:cs typeface="Verdana"/>
              </a:rPr>
              <a:t>ms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1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85">
                <a:solidFill>
                  <a:srgbClr val="333333"/>
                </a:solidFill>
                <a:latin typeface="Verdana"/>
                <a:cs typeface="Verdana"/>
              </a:rPr>
              <a:t>s: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5"/>
              </a:spcBef>
              <a:tabLst>
                <a:tab algn="l" pos="469900"/>
              </a:tabLst>
            </a:pPr>
            <a:r>
              <a:rPr dirty="0" sz="1600" spc="-23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b="1" dirty="0" sz="1600" spc="40">
                <a:solidFill>
                  <a:srgbClr val="333333"/>
                </a:solidFill>
                <a:latin typeface="Tahoma"/>
                <a:cs typeface="Tahoma"/>
              </a:rPr>
              <a:t>Voice</a:t>
            </a:r>
            <a:r>
              <a:rPr b="1" dirty="0" sz="1600" spc="-35">
                <a:solidFill>
                  <a:srgbClr val="333333"/>
                </a:solidFill>
                <a:latin typeface="Tahoma"/>
                <a:cs typeface="Tahoma"/>
              </a:rPr>
              <a:t> reproduction</a:t>
            </a:r>
            <a:r>
              <a:rPr b="1" dirty="0" sz="1600" spc="-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1600" spc="-75">
                <a:solidFill>
                  <a:srgbClr val="333333"/>
                </a:solidFill>
                <a:latin typeface="Tahoma"/>
                <a:cs typeface="Tahoma"/>
              </a:rPr>
              <a:t>systems</a:t>
            </a:r>
            <a:endParaRPr sz="1600">
              <a:latin typeface="Tahoma"/>
              <a:cs typeface="Tahoma"/>
            </a:endParaRPr>
          </a:p>
          <a:p>
            <a:pPr indent="-228600" marL="698500" marR="204470">
              <a:lnSpc>
                <a:spcPct val="100000"/>
              </a:lnSpc>
              <a:spcBef>
                <a:spcPts val="590"/>
              </a:spcBef>
              <a:buClr>
                <a:srgbClr val="990000"/>
              </a:buClr>
              <a:buFont typeface="Wingdings"/>
              <a:buChar char=""/>
              <a:tabLst>
                <a:tab algn="l" pos="699135"/>
              </a:tabLst>
            </a:pPr>
            <a:r>
              <a:rPr dirty="0" sz="1600" spc="25">
                <a:solidFill>
                  <a:srgbClr val="333333"/>
                </a:solidFill>
                <a:latin typeface="Verdana"/>
                <a:cs typeface="Verdana"/>
              </a:rPr>
              <a:t>Produce</a:t>
            </a:r>
            <a:r>
              <a:rPr dirty="0" sz="16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audio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by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selecting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4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333333"/>
                </a:solidFill>
                <a:latin typeface="Verdana"/>
                <a:cs typeface="Verdana"/>
              </a:rPr>
              <a:t>appropriate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audio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from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1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set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5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dirty="0" sz="1600" spc="-5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pre-recorded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audio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responses</a:t>
            </a:r>
            <a:endParaRPr sz="1600">
              <a:latin typeface="Verdana"/>
              <a:cs typeface="Verdana"/>
            </a:endParaRPr>
          </a:p>
          <a:p>
            <a:pPr indent="-228600" marL="698500" marR="1016000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Font typeface="Wingdings"/>
              <a:buChar char=""/>
              <a:tabLst>
                <a:tab algn="l" pos="699135"/>
              </a:tabLst>
            </a:pP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Applications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5">
                <a:solidFill>
                  <a:srgbClr val="333333"/>
                </a:solidFill>
                <a:latin typeface="Verdana"/>
                <a:cs typeface="Verdana"/>
              </a:rPr>
              <a:t>include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audio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5">
                <a:solidFill>
                  <a:srgbClr val="333333"/>
                </a:solidFill>
                <a:latin typeface="Verdana"/>
                <a:cs typeface="Verdana"/>
              </a:rPr>
              <a:t>help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guiding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how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operate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1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system, </a:t>
            </a:r>
            <a:r>
              <a:rPr dirty="0" sz="1600" spc="-5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au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oma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195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75">
                <a:solidFill>
                  <a:srgbClr val="333333"/>
                </a:solidFill>
                <a:latin typeface="Verdana"/>
                <a:cs typeface="Verdana"/>
              </a:rPr>
              <a:t>ring</a:t>
            </a:r>
            <a:r>
              <a:rPr dirty="0" sz="16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333333"/>
                </a:solidFill>
                <a:latin typeface="Verdana"/>
                <a:cs typeface="Verdana"/>
              </a:rPr>
              <a:t>ma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chines,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6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6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4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2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-15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2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25">
                <a:solidFill>
                  <a:srgbClr val="333333"/>
                </a:solidFill>
                <a:latin typeface="Verdana"/>
                <a:cs typeface="Verdana"/>
              </a:rPr>
              <a:t>c.</a:t>
            </a:r>
            <a:endParaRPr sz="16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15"/>
              </a:spcBef>
              <a:tabLst>
                <a:tab algn="l" pos="469900"/>
              </a:tabLst>
            </a:pPr>
            <a:r>
              <a:rPr dirty="0" sz="1600" spc="-23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b="1" dirty="0" sz="1600" spc="15">
                <a:solidFill>
                  <a:srgbClr val="333333"/>
                </a:solidFill>
                <a:latin typeface="Tahoma"/>
                <a:cs typeface="Tahoma"/>
              </a:rPr>
              <a:t>Speech</a:t>
            </a:r>
            <a:r>
              <a:rPr b="1" dirty="0" sz="16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sz="1600" spc="-80">
                <a:solidFill>
                  <a:srgbClr val="333333"/>
                </a:solidFill>
                <a:latin typeface="Tahoma"/>
                <a:cs typeface="Tahoma"/>
              </a:rPr>
              <a:t>synthesizers</a:t>
            </a:r>
            <a:endParaRPr sz="1600">
              <a:latin typeface="Tahoma"/>
              <a:cs typeface="Tahoma"/>
            </a:endParaRPr>
          </a:p>
          <a:p>
            <a:pPr indent="-229235" marL="698500">
              <a:lnSpc>
                <a:spcPct val="100000"/>
              </a:lnSpc>
              <a:spcBef>
                <a:spcPts val="590"/>
              </a:spcBef>
              <a:buClr>
                <a:srgbClr val="990000"/>
              </a:buClr>
              <a:buFont typeface="Wingdings"/>
              <a:buChar char=""/>
              <a:tabLst>
                <a:tab algn="l" pos="699135"/>
              </a:tabLst>
            </a:pPr>
            <a:r>
              <a:rPr dirty="0" sz="1600" spc="35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dirty="0" sz="1600" spc="55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15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600" spc="-16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2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140">
                <a:solidFill>
                  <a:srgbClr val="333333"/>
                </a:solidFill>
                <a:latin typeface="Verdana"/>
                <a:cs typeface="Verdana"/>
              </a:rPr>
              <a:t>xt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nforma</a:t>
            </a:r>
            <a:r>
              <a:rPr dirty="0" sz="1600" spc="-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oken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80">
                <a:solidFill>
                  <a:srgbClr val="333333"/>
                </a:solidFill>
                <a:latin typeface="Verdana"/>
                <a:cs typeface="Verdana"/>
              </a:rPr>
              <a:t>nc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21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  <a:p>
            <a:pPr indent="-229235" marL="698500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Font typeface="Wingdings"/>
              <a:buChar char=""/>
              <a:tabLst>
                <a:tab algn="l" pos="699135"/>
              </a:tabLst>
            </a:pPr>
            <a:r>
              <a:rPr dirty="0" sz="1600" spc="-16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6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for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1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600" spc="9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85">
                <a:solidFill>
                  <a:srgbClr val="333333"/>
                </a:solidFill>
                <a:latin typeface="Verdana"/>
                <a:cs typeface="Verdana"/>
              </a:rPr>
              <a:t>ca</a:t>
            </a:r>
            <a:r>
              <a:rPr dirty="0" sz="1600" spc="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60">
                <a:solidFill>
                  <a:srgbClr val="333333"/>
                </a:solidFill>
                <a:latin typeface="Verdana"/>
                <a:cs typeface="Verdana"/>
              </a:rPr>
              <a:t>ons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1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35">
                <a:solidFill>
                  <a:srgbClr val="333333"/>
                </a:solidFill>
                <a:latin typeface="Verdana"/>
                <a:cs typeface="Verdana"/>
              </a:rPr>
              <a:t>uch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5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-3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-285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  <a:spcBef>
                <a:spcPts val="600"/>
              </a:spcBef>
              <a:tabLst>
                <a:tab algn="l" pos="927100"/>
              </a:tabLst>
            </a:pP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10">
                <a:solidFill>
                  <a:srgbClr val="333333"/>
                </a:solidFill>
                <a:latin typeface="Verdana"/>
                <a:cs typeface="Verdana"/>
              </a:rPr>
              <a:t>Reading</a:t>
            </a:r>
            <a:r>
              <a:rPr dirty="0" sz="16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out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140">
                <a:solidFill>
                  <a:srgbClr val="333333"/>
                </a:solidFill>
                <a:latin typeface="Verdana"/>
                <a:cs typeface="Verdana"/>
              </a:rPr>
              <a:t>xt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nforma</a:t>
            </a:r>
            <a:r>
              <a:rPr dirty="0" sz="1600" spc="-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600" spc="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25">
                <a:solidFill>
                  <a:srgbClr val="333333"/>
                </a:solidFill>
                <a:latin typeface="Verdana"/>
                <a:cs typeface="Verdana"/>
              </a:rPr>
              <a:t>nd</a:t>
            </a:r>
            <a:r>
              <a:rPr dirty="0" sz="16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persons</a:t>
            </a:r>
            <a:endParaRPr sz="16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  <a:spcBef>
                <a:spcPts val="600"/>
              </a:spcBef>
              <a:tabLst>
                <a:tab algn="l" pos="927100"/>
              </a:tabLst>
            </a:pPr>
            <a:r>
              <a:rPr dirty="0" sz="1600" spc="-235">
                <a:solidFill>
                  <a:srgbClr val="4D0000"/>
                </a:solidFill>
                <a:latin typeface="Microsoft Sans Serif"/>
                <a:cs typeface="Microsoft Sans Serif"/>
              </a:rPr>
              <a:t>🗌	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Allowing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those</a:t>
            </a:r>
            <a:r>
              <a:rPr dirty="0" sz="16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persons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5">
                <a:solidFill>
                  <a:srgbClr val="333333"/>
                </a:solidFill>
                <a:latin typeface="Verdana"/>
                <a:cs typeface="Verdana"/>
              </a:rPr>
              <a:t>who</a:t>
            </a:r>
            <a:r>
              <a:rPr dirty="0" sz="1600" spc="-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333333"/>
                </a:solidFill>
                <a:latin typeface="Verdana"/>
                <a:cs typeface="Verdana"/>
              </a:rPr>
              <a:t>cannot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speak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333333"/>
                </a:solidFill>
                <a:latin typeface="Verdana"/>
                <a:cs typeface="Verdana"/>
              </a:rPr>
              <a:t>communicate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effectively</a:t>
            </a:r>
            <a:endParaRPr sz="16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  <a:spcBef>
                <a:spcPts val="600"/>
              </a:spcBef>
              <a:tabLst>
                <a:tab algn="l" pos="927100"/>
              </a:tabLst>
            </a:pP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600" spc="-805">
                <a:solidFill>
                  <a:srgbClr val="4D000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3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rans</a:t>
            </a:r>
            <a:r>
              <a:rPr dirty="0" sz="1600" spc="-3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15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16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5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600" spc="-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-140">
                <a:solidFill>
                  <a:srgbClr val="333333"/>
                </a:solidFill>
                <a:latin typeface="Verdana"/>
                <a:cs typeface="Verdana"/>
              </a:rPr>
              <a:t>xt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8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1600" spc="-10">
                <a:solidFill>
                  <a:srgbClr val="333333"/>
                </a:solidFill>
                <a:latin typeface="Verdana"/>
                <a:cs typeface="Verdana"/>
              </a:rPr>
              <a:t>oken</a:t>
            </a:r>
            <a:r>
              <a:rPr dirty="0" sz="16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600" spc="-65">
                <a:solidFill>
                  <a:srgbClr val="333333"/>
                </a:solidFill>
                <a:latin typeface="Verdana"/>
                <a:cs typeface="Verdana"/>
              </a:rPr>
              <a:t>ords</a:t>
            </a:r>
            <a:r>
              <a:rPr dirty="0" sz="1600" spc="-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600" spc="-12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12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600" spc="-13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1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1600" spc="-4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6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z="1600" spc="3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600" spc="7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600" spc="9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1600" spc="-1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1600" spc="5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1600" spc="45">
                <a:solidFill>
                  <a:srgbClr val="333333"/>
                </a:solidFill>
                <a:latin typeface="Verdana"/>
                <a:cs typeface="Verdana"/>
              </a:rPr>
              <a:t>g</a:t>
            </a:r>
            <a:r>
              <a:rPr dirty="0" sz="1600" spc="60">
                <a:solidFill>
                  <a:srgbClr val="333333"/>
                </a:solidFill>
                <a:latin typeface="Verdana"/>
                <a:cs typeface="Verdana"/>
              </a:rPr>
              <a:t>uage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object 2"/>
          <p:cNvSpPr txBox="1">
            <a:spLocks noGrp="1"/>
          </p:cNvSpPr>
          <p:nvPr>
            <p:ph type="title"/>
          </p:nvPr>
        </p:nvSpPr>
        <p:spPr>
          <a:xfrm>
            <a:off x="444500" y="602107"/>
            <a:ext cx="423227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/>
              <a:t>Key</a:t>
            </a:r>
            <a:r>
              <a:rPr dirty="0" sz="3600" spc="-95"/>
              <a:t> </a:t>
            </a:r>
            <a:r>
              <a:rPr dirty="0" sz="3600" spc="-190"/>
              <a:t>Words/Phrases</a:t>
            </a:r>
            <a:endParaRPr sz="3600"/>
          </a:p>
        </p:txBody>
      </p:sp>
      <p:pic>
        <p:nvPicPr>
          <p:cNvPr id="2097187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4508" y="1766316"/>
            <a:ext cx="8804148" cy="4786884"/>
          </a:xfrm>
          <a:prstGeom prst="rect"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object 2"/>
          <p:cNvSpPr txBox="1">
            <a:spLocks noGrp="1"/>
          </p:cNvSpPr>
          <p:nvPr>
            <p:ph type="title"/>
          </p:nvPr>
        </p:nvSpPr>
        <p:spPr>
          <a:xfrm>
            <a:off x="444500" y="602107"/>
            <a:ext cx="423227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/>
              <a:t>Key</a:t>
            </a:r>
            <a:r>
              <a:rPr dirty="0" sz="3600" spc="-95"/>
              <a:t> </a:t>
            </a:r>
            <a:r>
              <a:rPr dirty="0" sz="3600" spc="-190"/>
              <a:t>Words/Phrases</a:t>
            </a:r>
            <a:endParaRPr sz="3600"/>
          </a:p>
        </p:txBody>
      </p:sp>
      <p:pic>
        <p:nvPicPr>
          <p:cNvPr id="2097188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96391" y="2177795"/>
            <a:ext cx="3848100" cy="33655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 txBox="1">
            <a:spLocks noGrp="1"/>
          </p:cNvSpPr>
          <p:nvPr>
            <p:ph type="title"/>
          </p:nvPr>
        </p:nvSpPr>
        <p:spPr>
          <a:xfrm>
            <a:off x="444500" y="1486865"/>
            <a:ext cx="4102735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Keyboard</a:t>
            </a:r>
            <a:r>
              <a:rPr dirty="0" sz="3600" spc="-95"/>
              <a:t> </a:t>
            </a:r>
            <a:r>
              <a:rPr dirty="0" sz="3600" spc="-10"/>
              <a:t>Devices</a:t>
            </a:r>
            <a:endParaRPr sz="3600"/>
          </a:p>
        </p:txBody>
      </p:sp>
      <p:sp>
        <p:nvSpPr>
          <p:cNvPr id="1048606" name="object 3"/>
          <p:cNvSpPr txBox="1"/>
          <p:nvPr/>
        </p:nvSpPr>
        <p:spPr>
          <a:xfrm>
            <a:off x="490219" y="2237359"/>
            <a:ext cx="8324850" cy="1663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702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90">
                <a:solidFill>
                  <a:srgbClr val="333333"/>
                </a:solidFill>
                <a:latin typeface="Verdana"/>
                <a:cs typeface="Verdana"/>
              </a:rPr>
              <a:t>Al</a:t>
            </a:r>
            <a:r>
              <a:rPr dirty="0" sz="2400" spc="-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70">
                <a:solidFill>
                  <a:srgbClr val="333333"/>
                </a:solidFill>
                <a:latin typeface="Verdana"/>
                <a:cs typeface="Verdana"/>
              </a:rPr>
              <a:t>ow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7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17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ta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entry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55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1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comp</a:t>
            </a:r>
            <a:r>
              <a:rPr dirty="0" sz="2400" spc="8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70">
                <a:solidFill>
                  <a:srgbClr val="333333"/>
                </a:solidFill>
                <a:latin typeface="Verdana"/>
                <a:cs typeface="Verdana"/>
              </a:rPr>
              <a:t>sy</a:t>
            </a:r>
            <a:r>
              <a:rPr dirty="0" sz="2400" spc="-24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8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40">
                <a:solidFill>
                  <a:srgbClr val="333333"/>
                </a:solidFill>
                <a:latin typeface="Verdana"/>
                <a:cs typeface="Verdana"/>
              </a:rPr>
              <a:t>pres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30">
                <a:solidFill>
                  <a:srgbClr val="333333"/>
                </a:solidFill>
                <a:latin typeface="Verdana"/>
                <a:cs typeface="Verdana"/>
              </a:rPr>
              <a:t>ng</a:t>
            </a:r>
            <a:r>
              <a:rPr dirty="0" sz="2400" spc="-1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4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dirty="0" sz="2400" spc="-9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keys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45">
                <a:solidFill>
                  <a:srgbClr val="333333"/>
                </a:solidFill>
                <a:latin typeface="Verdana"/>
                <a:cs typeface="Verdana"/>
              </a:rPr>
              <a:t>(</a:t>
            </a:r>
            <a:r>
              <a:rPr dirty="0" sz="2400" spc="-14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65">
                <a:solidFill>
                  <a:srgbClr val="333333"/>
                </a:solidFill>
                <a:latin typeface="Verdana"/>
                <a:cs typeface="Verdana"/>
              </a:rPr>
              <a:t>bele</a:t>
            </a:r>
            <a:r>
              <a:rPr dirty="0" sz="2400" spc="85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333333"/>
                </a:solidFill>
                <a:latin typeface="Verdana"/>
                <a:cs typeface="Verdana"/>
              </a:rPr>
              <a:t>bu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ne</a:t>
            </a:r>
            <a:r>
              <a:rPr dirty="0" sz="2400" spc="9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40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135">
                <a:solidFill>
                  <a:srgbClr val="333333"/>
                </a:solidFill>
                <a:latin typeface="Verdana"/>
                <a:cs typeface="Verdana"/>
              </a:rPr>
              <a:t>ed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4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keyboard</a:t>
            </a:r>
            <a:r>
              <a:rPr dirty="0" sz="24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95">
                <a:solidFill>
                  <a:srgbClr val="333333"/>
                </a:solidFill>
                <a:latin typeface="Verdana"/>
                <a:cs typeface="Verdana"/>
              </a:rPr>
              <a:t>connected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24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r>
              <a:rPr dirty="0" sz="24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45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40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0">
                <a:solidFill>
                  <a:srgbClr val="333333"/>
                </a:solidFill>
                <a:latin typeface="Verdana"/>
                <a:cs typeface="Verdana"/>
              </a:rPr>
              <a:t>10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1</a:t>
            </a:r>
            <a:r>
              <a:rPr dirty="0" sz="2400" spc="-30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keys</a:t>
            </a:r>
            <a:r>
              <a:rPr dirty="0" sz="24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90">
                <a:solidFill>
                  <a:srgbClr val="333333"/>
                </a:solidFill>
                <a:latin typeface="Verdana"/>
                <a:cs typeface="Verdana"/>
              </a:rPr>
              <a:t>Q</a:t>
            </a:r>
            <a:r>
              <a:rPr dirty="0" sz="2400" spc="-12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2400" spc="-315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400" spc="-3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6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24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Verdana"/>
                <a:cs typeface="Verdana"/>
              </a:rPr>
              <a:t>key</a:t>
            </a:r>
            <a:r>
              <a:rPr dirty="0" sz="2400" spc="-4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2400" spc="35">
                <a:solidFill>
                  <a:srgbClr val="333333"/>
                </a:solidFill>
                <a:latin typeface="Verdana"/>
                <a:cs typeface="Verdana"/>
              </a:rPr>
              <a:t>oard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6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2400" spc="-32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20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-110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400" spc="-7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400" spc="-13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4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400" spc="125">
                <a:solidFill>
                  <a:srgbClr val="333333"/>
                </a:solidFill>
                <a:latin typeface="Verdana"/>
                <a:cs typeface="Verdana"/>
              </a:rPr>
              <a:t>po</a:t>
            </a:r>
            <a:r>
              <a:rPr dirty="0" sz="2400" spc="12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ul</a:t>
            </a:r>
            <a:r>
              <a:rPr dirty="0" sz="2400" spc="-1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400" spc="-305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object 2"/>
          <p:cNvSpPr txBox="1">
            <a:spLocks noGrp="1"/>
          </p:cNvSpPr>
          <p:nvPr>
            <p:ph type="title"/>
          </p:nvPr>
        </p:nvSpPr>
        <p:spPr>
          <a:xfrm>
            <a:off x="444500" y="399034"/>
            <a:ext cx="8255000" cy="511818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dirty="0" spc="-190"/>
              <a:t>The </a:t>
            </a:r>
            <a:r>
              <a:rPr dirty="0" spc="-95"/>
              <a:t>Layout </a:t>
            </a:r>
            <a:r>
              <a:rPr dirty="0" spc="-125"/>
              <a:t>of </a:t>
            </a:r>
            <a:r>
              <a:rPr dirty="0" spc="-65"/>
              <a:t>Keys </a:t>
            </a:r>
            <a:r>
              <a:rPr dirty="0" spc="-10"/>
              <a:t>on </a:t>
            </a:r>
            <a:r>
              <a:rPr dirty="0" spc="225"/>
              <a:t>a </a:t>
            </a:r>
            <a:r>
              <a:rPr dirty="0" spc="-285"/>
              <a:t>QWERTY </a:t>
            </a:r>
            <a:r>
              <a:rPr dirty="0" spc="-969"/>
              <a:t> </a:t>
            </a:r>
            <a:r>
              <a:rPr dirty="0" spc="15"/>
              <a:t>Keyboard</a:t>
            </a:r>
          </a:p>
        </p:txBody>
      </p:sp>
      <p:grpSp>
        <p:nvGrpSpPr>
          <p:cNvPr id="72" name="object 3"/>
          <p:cNvGrpSpPr/>
          <p:nvPr/>
        </p:nvGrpSpPr>
        <p:grpSpPr>
          <a:xfrm>
            <a:off x="225552" y="1933955"/>
            <a:ext cx="8530590" cy="3694429"/>
            <a:chOff x="225552" y="1933955"/>
            <a:chExt cx="8530590" cy="3694429"/>
          </a:xfrm>
        </p:grpSpPr>
        <p:pic>
          <p:nvPicPr>
            <p:cNvPr id="2097154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225552" y="1933955"/>
              <a:ext cx="8467343" cy="3694176"/>
            </a:xfrm>
            <a:prstGeom prst="rect"/>
          </p:spPr>
        </p:pic>
        <p:sp>
          <p:nvSpPr>
            <p:cNvPr id="1048608" name="object 5"/>
            <p:cNvSpPr/>
            <p:nvPr/>
          </p:nvSpPr>
          <p:spPr>
            <a:xfrm>
              <a:off x="281940" y="1947672"/>
              <a:ext cx="8467725" cy="2299970"/>
            </a:xfrm>
            <a:custGeom>
              <a:avLst/>
              <a:ahLst/>
              <a:rect l="l" t="t" r="r" b="b"/>
              <a:pathLst>
                <a:path w="8467725" h="2299970">
                  <a:moveTo>
                    <a:pt x="0" y="383286"/>
                  </a:moveTo>
                  <a:lnTo>
                    <a:pt x="2986" y="335202"/>
                  </a:lnTo>
                  <a:lnTo>
                    <a:pt x="11705" y="288902"/>
                  </a:lnTo>
                  <a:lnTo>
                    <a:pt x="25799" y="244745"/>
                  </a:lnTo>
                  <a:lnTo>
                    <a:pt x="44907" y="203089"/>
                  </a:lnTo>
                  <a:lnTo>
                    <a:pt x="68671" y="164295"/>
                  </a:lnTo>
                  <a:lnTo>
                    <a:pt x="96732" y="128720"/>
                  </a:lnTo>
                  <a:lnTo>
                    <a:pt x="128730" y="96723"/>
                  </a:lnTo>
                  <a:lnTo>
                    <a:pt x="164306" y="68664"/>
                  </a:lnTo>
                  <a:lnTo>
                    <a:pt x="203101" y="44902"/>
                  </a:lnTo>
                  <a:lnTo>
                    <a:pt x="244755" y="25796"/>
                  </a:lnTo>
                  <a:lnTo>
                    <a:pt x="288910" y="11704"/>
                  </a:lnTo>
                  <a:lnTo>
                    <a:pt x="335207" y="2985"/>
                  </a:lnTo>
                  <a:lnTo>
                    <a:pt x="383286" y="0"/>
                  </a:lnTo>
                  <a:lnTo>
                    <a:pt x="8084058" y="0"/>
                  </a:lnTo>
                  <a:lnTo>
                    <a:pt x="8132141" y="2985"/>
                  </a:lnTo>
                  <a:lnTo>
                    <a:pt x="8178441" y="11704"/>
                  </a:lnTo>
                  <a:lnTo>
                    <a:pt x="8222598" y="25796"/>
                  </a:lnTo>
                  <a:lnTo>
                    <a:pt x="8264254" y="44902"/>
                  </a:lnTo>
                  <a:lnTo>
                    <a:pt x="8303048" y="68664"/>
                  </a:lnTo>
                  <a:lnTo>
                    <a:pt x="8338623" y="96723"/>
                  </a:lnTo>
                  <a:lnTo>
                    <a:pt x="8370620" y="128720"/>
                  </a:lnTo>
                  <a:lnTo>
                    <a:pt x="8398679" y="164295"/>
                  </a:lnTo>
                  <a:lnTo>
                    <a:pt x="8422441" y="203089"/>
                  </a:lnTo>
                  <a:lnTo>
                    <a:pt x="8441547" y="244745"/>
                  </a:lnTo>
                  <a:lnTo>
                    <a:pt x="8455639" y="288902"/>
                  </a:lnTo>
                  <a:lnTo>
                    <a:pt x="8464358" y="335202"/>
                  </a:lnTo>
                  <a:lnTo>
                    <a:pt x="8467343" y="383286"/>
                  </a:lnTo>
                  <a:lnTo>
                    <a:pt x="8467343" y="1916429"/>
                  </a:lnTo>
                  <a:lnTo>
                    <a:pt x="8464358" y="1964513"/>
                  </a:lnTo>
                  <a:lnTo>
                    <a:pt x="8455639" y="2010813"/>
                  </a:lnTo>
                  <a:lnTo>
                    <a:pt x="8441547" y="2054970"/>
                  </a:lnTo>
                  <a:lnTo>
                    <a:pt x="8422441" y="2096626"/>
                  </a:lnTo>
                  <a:lnTo>
                    <a:pt x="8398679" y="2135420"/>
                  </a:lnTo>
                  <a:lnTo>
                    <a:pt x="8370620" y="2170995"/>
                  </a:lnTo>
                  <a:lnTo>
                    <a:pt x="8338623" y="2202992"/>
                  </a:lnTo>
                  <a:lnTo>
                    <a:pt x="8303048" y="2231051"/>
                  </a:lnTo>
                  <a:lnTo>
                    <a:pt x="8264254" y="2254813"/>
                  </a:lnTo>
                  <a:lnTo>
                    <a:pt x="8222598" y="2273919"/>
                  </a:lnTo>
                  <a:lnTo>
                    <a:pt x="8178441" y="2288011"/>
                  </a:lnTo>
                  <a:lnTo>
                    <a:pt x="8132141" y="2296730"/>
                  </a:lnTo>
                  <a:lnTo>
                    <a:pt x="8084058" y="2299716"/>
                  </a:lnTo>
                  <a:lnTo>
                    <a:pt x="383286" y="2299716"/>
                  </a:lnTo>
                  <a:lnTo>
                    <a:pt x="335207" y="2296730"/>
                  </a:lnTo>
                  <a:lnTo>
                    <a:pt x="288910" y="2288011"/>
                  </a:lnTo>
                  <a:lnTo>
                    <a:pt x="244755" y="2273919"/>
                  </a:lnTo>
                  <a:lnTo>
                    <a:pt x="203101" y="2254813"/>
                  </a:lnTo>
                  <a:lnTo>
                    <a:pt x="164306" y="2231051"/>
                  </a:lnTo>
                  <a:lnTo>
                    <a:pt x="128730" y="2202992"/>
                  </a:lnTo>
                  <a:lnTo>
                    <a:pt x="96732" y="2170995"/>
                  </a:lnTo>
                  <a:lnTo>
                    <a:pt x="68671" y="2135420"/>
                  </a:lnTo>
                  <a:lnTo>
                    <a:pt x="44907" y="2096626"/>
                  </a:lnTo>
                  <a:lnTo>
                    <a:pt x="25799" y="2054970"/>
                  </a:lnTo>
                  <a:lnTo>
                    <a:pt x="11705" y="2010813"/>
                  </a:lnTo>
                  <a:lnTo>
                    <a:pt x="2986" y="1964513"/>
                  </a:lnTo>
                  <a:lnTo>
                    <a:pt x="0" y="1916429"/>
                  </a:lnTo>
                  <a:lnTo>
                    <a:pt x="0" y="383286"/>
                  </a:lnTo>
                  <a:close/>
                </a:path>
              </a:pathLst>
            </a:custGeom>
            <a:ln w="12700">
              <a:solidFill>
                <a:srgbClr val="940000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09" name="object 6"/>
          <p:cNvSpPr txBox="1"/>
          <p:nvPr/>
        </p:nvSpPr>
        <p:spPr>
          <a:xfrm>
            <a:off x="970280" y="6196685"/>
            <a:ext cx="7479665" cy="2692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5">
                <a:latin typeface="Verdana"/>
                <a:cs typeface="Verdana"/>
              </a:rPr>
              <a:t>A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typical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computer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keyboard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comprises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sections</a:t>
            </a:r>
            <a:r>
              <a:rPr dirty="0" sz="1600" spc="-75">
                <a:latin typeface="Verdana"/>
                <a:cs typeface="Verdana"/>
              </a:rPr>
              <a:t> with </a:t>
            </a:r>
            <a:r>
              <a:rPr dirty="0" sz="1600" spc="-40">
                <a:latin typeface="Verdana"/>
                <a:cs typeface="Verdana"/>
              </a:rPr>
              <a:t>different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types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5">
                <a:latin typeface="Verdana"/>
                <a:cs typeface="Verdana"/>
              </a:rPr>
              <a:t>of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95">
                <a:latin typeface="Verdana"/>
                <a:cs typeface="Verdana"/>
              </a:rPr>
              <a:t>keys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object 2"/>
          <p:cNvSpPr txBox="1">
            <a:spLocks noGrp="1"/>
          </p:cNvSpPr>
          <p:nvPr>
            <p:ph type="title"/>
          </p:nvPr>
        </p:nvSpPr>
        <p:spPr>
          <a:xfrm>
            <a:off x="444500" y="908684"/>
            <a:ext cx="538226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25"/>
              <a:t>Point-and-Draw</a:t>
            </a:r>
            <a:r>
              <a:rPr dirty="0" sz="3600" spc="-100"/>
              <a:t> </a:t>
            </a:r>
            <a:r>
              <a:rPr dirty="0" sz="3600" spc="-10"/>
              <a:t>Devices</a:t>
            </a:r>
            <a:endParaRPr sz="3600"/>
          </a:p>
        </p:txBody>
      </p:sp>
      <p:sp>
        <p:nvSpPr>
          <p:cNvPr id="1048611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389384" vert="horz" wrap="square">
            <a:spAutoFit/>
          </a:bodyPr>
          <a:p>
            <a:pPr indent="-274320" marL="290195" marR="48260">
              <a:lnSpc>
                <a:spcPct val="100000"/>
              </a:lnSpc>
              <a:spcBef>
                <a:spcPts val="100"/>
              </a:spcBef>
            </a:pPr>
            <a:r>
              <a:rPr dirty="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215"/>
              <a:t>U</a:t>
            </a:r>
            <a:r>
              <a:rPr dirty="0" spc="-95"/>
              <a:t>s</a:t>
            </a:r>
            <a:r>
              <a:rPr dirty="0" spc="-100"/>
              <a:t>e</a:t>
            </a:r>
            <a:r>
              <a:rPr dirty="0" spc="145"/>
              <a:t>d</a:t>
            </a:r>
            <a:r>
              <a:rPr dirty="0" spc="-150"/>
              <a:t> </a:t>
            </a:r>
            <a:r>
              <a:rPr dirty="0" spc="-10"/>
              <a:t>to</a:t>
            </a:r>
            <a:r>
              <a:rPr dirty="0" spc="-175"/>
              <a:t> </a:t>
            </a:r>
            <a:r>
              <a:rPr dirty="0" spc="-45"/>
              <a:t>rap</a:t>
            </a:r>
            <a:r>
              <a:rPr dirty="0" spc="5"/>
              <a:t>i</a:t>
            </a:r>
            <a:r>
              <a:rPr dirty="0" spc="-55"/>
              <a:t>dl</a:t>
            </a:r>
            <a:r>
              <a:rPr dirty="0" spc="-65"/>
              <a:t>y</a:t>
            </a:r>
            <a:r>
              <a:rPr dirty="0" spc="-190"/>
              <a:t> </a:t>
            </a:r>
            <a:r>
              <a:rPr dirty="0" spc="25"/>
              <a:t>po</a:t>
            </a:r>
            <a:r>
              <a:rPr dirty="0" spc="30"/>
              <a:t>i</a:t>
            </a:r>
            <a:r>
              <a:rPr dirty="0" spc="-95"/>
              <a:t>nt</a:t>
            </a:r>
            <a:r>
              <a:rPr dirty="0" spc="-204"/>
              <a:t> </a:t>
            </a:r>
            <a:r>
              <a:rPr dirty="0" spc="-10"/>
              <a:t>to</a:t>
            </a:r>
            <a:r>
              <a:rPr dirty="0" spc="-175"/>
              <a:t> </a:t>
            </a:r>
            <a:r>
              <a:rPr dirty="0" spc="90"/>
              <a:t>an</a:t>
            </a:r>
            <a:r>
              <a:rPr dirty="0" spc="95"/>
              <a:t>d</a:t>
            </a:r>
            <a:r>
              <a:rPr dirty="0" spc="-175"/>
              <a:t> </a:t>
            </a:r>
            <a:r>
              <a:rPr dirty="0" spc="-155"/>
              <a:t>se</a:t>
            </a:r>
            <a:r>
              <a:rPr dirty="0" spc="-70"/>
              <a:t>l</a:t>
            </a:r>
            <a:r>
              <a:rPr dirty="0" spc="100"/>
              <a:t>ect</a:t>
            </a:r>
            <a:r>
              <a:rPr dirty="0" spc="-180"/>
              <a:t> </a:t>
            </a:r>
            <a:r>
              <a:rPr dirty="0" spc="195"/>
              <a:t>a</a:t>
            </a:r>
            <a:r>
              <a:rPr dirty="0" spc="-175"/>
              <a:t> </a:t>
            </a:r>
            <a:r>
              <a:rPr dirty="0"/>
              <a:t>gr</a:t>
            </a:r>
            <a:r>
              <a:rPr dirty="0" spc="15"/>
              <a:t>a</a:t>
            </a:r>
            <a:r>
              <a:rPr dirty="0" spc="-45"/>
              <a:t>ph</a:t>
            </a:r>
            <a:r>
              <a:rPr dirty="0"/>
              <a:t>i</a:t>
            </a:r>
            <a:r>
              <a:rPr dirty="0" spc="300"/>
              <a:t>c</a:t>
            </a:r>
            <a:r>
              <a:rPr dirty="0" spc="-210"/>
              <a:t> </a:t>
            </a:r>
            <a:r>
              <a:rPr dirty="0" spc="-160"/>
              <a:t>i</a:t>
            </a:r>
            <a:r>
              <a:rPr dirty="0" spc="120"/>
              <a:t>con</a:t>
            </a:r>
            <a:r>
              <a:rPr dirty="0" spc="-204"/>
              <a:t> </a:t>
            </a:r>
            <a:r>
              <a:rPr dirty="0" spc="-80"/>
              <a:t>or  </a:t>
            </a:r>
            <a:r>
              <a:rPr dirty="0" spc="-20"/>
              <a:t>menu </a:t>
            </a:r>
            <a:r>
              <a:rPr dirty="0" spc="-60"/>
              <a:t>item </a:t>
            </a:r>
            <a:r>
              <a:rPr dirty="0" spc="-95"/>
              <a:t>from </a:t>
            </a:r>
            <a:r>
              <a:rPr dirty="0" spc="-70"/>
              <a:t>multiple </a:t>
            </a:r>
            <a:r>
              <a:rPr dirty="0" spc="-45"/>
              <a:t>options </a:t>
            </a:r>
            <a:r>
              <a:rPr dirty="0" spc="-5"/>
              <a:t>displayed </a:t>
            </a:r>
            <a:r>
              <a:rPr dirty="0" spc="25"/>
              <a:t>on </a:t>
            </a:r>
            <a:r>
              <a:rPr dirty="0" spc="-20"/>
              <a:t>the </a:t>
            </a:r>
            <a:r>
              <a:rPr dirty="0" spc="-15"/>
              <a:t> </a:t>
            </a:r>
            <a:r>
              <a:rPr dirty="0" i="1">
                <a:latin typeface="Verdana"/>
                <a:cs typeface="Verdana"/>
              </a:rPr>
              <a:t>Graph</a:t>
            </a:r>
            <a:r>
              <a:rPr dirty="0" i="1">
                <a:latin typeface="Verdana"/>
                <a:cs typeface="Verdana"/>
              </a:rPr>
              <a:t>i</a:t>
            </a:r>
            <a:r>
              <a:rPr dirty="0" i="1" spc="105">
                <a:latin typeface="Verdana"/>
                <a:cs typeface="Verdana"/>
              </a:rPr>
              <a:t>cal</a:t>
            </a:r>
            <a:r>
              <a:rPr dirty="0" i="1" spc="-190">
                <a:latin typeface="Verdana"/>
                <a:cs typeface="Verdana"/>
              </a:rPr>
              <a:t> </a:t>
            </a:r>
            <a:r>
              <a:rPr dirty="0" i="1" spc="-295">
                <a:latin typeface="Verdana"/>
                <a:cs typeface="Verdana"/>
              </a:rPr>
              <a:t>U</a:t>
            </a:r>
            <a:r>
              <a:rPr dirty="0" i="1" spc="-204">
                <a:latin typeface="Verdana"/>
                <a:cs typeface="Verdana"/>
              </a:rPr>
              <a:t>s</a:t>
            </a:r>
            <a:r>
              <a:rPr dirty="0" i="1" spc="-90">
                <a:latin typeface="Verdana"/>
                <a:cs typeface="Verdana"/>
              </a:rPr>
              <a:t>er</a:t>
            </a:r>
            <a:r>
              <a:rPr dirty="0" i="1" spc="-170">
                <a:latin typeface="Verdana"/>
                <a:cs typeface="Verdana"/>
              </a:rPr>
              <a:t> </a:t>
            </a:r>
            <a:r>
              <a:rPr dirty="0" i="1" spc="-450">
                <a:latin typeface="Verdana"/>
                <a:cs typeface="Verdana"/>
              </a:rPr>
              <a:t>I</a:t>
            </a:r>
            <a:r>
              <a:rPr dirty="0" i="1" spc="-120">
                <a:latin typeface="Verdana"/>
                <a:cs typeface="Verdana"/>
              </a:rPr>
              <a:t>n</a:t>
            </a:r>
            <a:r>
              <a:rPr dirty="0" i="1" spc="-60">
                <a:latin typeface="Verdana"/>
                <a:cs typeface="Verdana"/>
              </a:rPr>
              <a:t>t</a:t>
            </a:r>
            <a:r>
              <a:rPr dirty="0" i="1" spc="-100">
                <a:latin typeface="Verdana"/>
                <a:cs typeface="Verdana"/>
              </a:rPr>
              <a:t>er</a:t>
            </a:r>
            <a:r>
              <a:rPr dirty="0" i="1" spc="-65">
                <a:latin typeface="Verdana"/>
                <a:cs typeface="Verdana"/>
              </a:rPr>
              <a:t>f</a:t>
            </a:r>
            <a:r>
              <a:rPr dirty="0" i="1" spc="260">
                <a:latin typeface="Verdana"/>
                <a:cs typeface="Verdana"/>
              </a:rPr>
              <a:t>a</a:t>
            </a:r>
            <a:r>
              <a:rPr dirty="0" i="1" spc="220">
                <a:latin typeface="Verdana"/>
                <a:cs typeface="Verdana"/>
              </a:rPr>
              <a:t>c</a:t>
            </a:r>
            <a:r>
              <a:rPr dirty="0" i="1" spc="130">
                <a:latin typeface="Verdana"/>
                <a:cs typeface="Verdana"/>
              </a:rPr>
              <a:t>e</a:t>
            </a:r>
            <a:r>
              <a:rPr dirty="0" i="1" spc="-204">
                <a:latin typeface="Verdana"/>
                <a:cs typeface="Verdana"/>
              </a:rPr>
              <a:t> </a:t>
            </a:r>
            <a:r>
              <a:rPr dirty="0" i="1" spc="-195">
                <a:latin typeface="Verdana"/>
                <a:cs typeface="Verdana"/>
              </a:rPr>
              <a:t>(</a:t>
            </a:r>
            <a:r>
              <a:rPr dirty="0" i="1" spc="-170">
                <a:latin typeface="Verdana"/>
                <a:cs typeface="Verdana"/>
              </a:rPr>
              <a:t>GU</a:t>
            </a:r>
            <a:r>
              <a:rPr dirty="0" i="1" spc="-75">
                <a:latin typeface="Verdana"/>
                <a:cs typeface="Verdana"/>
              </a:rPr>
              <a:t>I</a:t>
            </a:r>
            <a:r>
              <a:rPr dirty="0" i="1" spc="-204">
                <a:latin typeface="Verdana"/>
                <a:cs typeface="Verdana"/>
              </a:rPr>
              <a:t>)</a:t>
            </a:r>
            <a:r>
              <a:rPr dirty="0" i="1" spc="395">
                <a:latin typeface="Verdana"/>
                <a:cs typeface="Verdana"/>
              </a:rPr>
              <a:t> </a:t>
            </a:r>
            <a:r>
              <a:rPr dirty="0" spc="10"/>
              <a:t>of</a:t>
            </a:r>
            <a:r>
              <a:rPr dirty="0" spc="-180"/>
              <a:t> </a:t>
            </a:r>
            <a:r>
              <a:rPr dirty="0" spc="195"/>
              <a:t>a</a:t>
            </a:r>
            <a:r>
              <a:rPr dirty="0" spc="-180"/>
              <a:t> </a:t>
            </a:r>
            <a:r>
              <a:rPr dirty="0" spc="-25"/>
              <a:t>screen</a:t>
            </a:r>
          </a:p>
          <a:p>
            <a:pPr indent="-274320" marL="290195" marR="5080">
              <a:lnSpc>
                <a:spcPct val="100000"/>
              </a:lnSpc>
              <a:spcBef>
                <a:spcPts val="1800"/>
              </a:spcBef>
            </a:pPr>
            <a:r>
              <a:rPr dirty="0" spc="-1200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pc="-120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315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215"/>
              <a:t>U</a:t>
            </a:r>
            <a:r>
              <a:rPr dirty="0" spc="-95"/>
              <a:t>s</a:t>
            </a:r>
            <a:r>
              <a:rPr dirty="0" spc="-100"/>
              <a:t>e</a:t>
            </a:r>
            <a:r>
              <a:rPr dirty="0" spc="145"/>
              <a:t>d</a:t>
            </a:r>
            <a:r>
              <a:rPr dirty="0" spc="-150"/>
              <a:t> </a:t>
            </a:r>
            <a:r>
              <a:rPr dirty="0" spc="-10"/>
              <a:t>to</a:t>
            </a:r>
            <a:r>
              <a:rPr dirty="0" spc="-175"/>
              <a:t> </a:t>
            </a:r>
            <a:r>
              <a:rPr dirty="0" spc="40"/>
              <a:t>crea</a:t>
            </a:r>
            <a:r>
              <a:rPr dirty="0" spc="35"/>
              <a:t>t</a:t>
            </a:r>
            <a:r>
              <a:rPr dirty="0" spc="130"/>
              <a:t>e</a:t>
            </a:r>
            <a:r>
              <a:rPr dirty="0" spc="-170"/>
              <a:t> </a:t>
            </a:r>
            <a:r>
              <a:rPr dirty="0"/>
              <a:t>gr</a:t>
            </a:r>
            <a:r>
              <a:rPr dirty="0" spc="15"/>
              <a:t>a</a:t>
            </a:r>
            <a:r>
              <a:rPr dirty="0" spc="-45"/>
              <a:t>ph</a:t>
            </a:r>
            <a:r>
              <a:rPr dirty="0"/>
              <a:t>i</a:t>
            </a:r>
            <a:r>
              <a:rPr dirty="0" spc="300"/>
              <a:t>c</a:t>
            </a:r>
            <a:r>
              <a:rPr dirty="0" spc="-220"/>
              <a:t> </a:t>
            </a:r>
            <a:r>
              <a:rPr dirty="0" spc="20"/>
              <a:t>el</a:t>
            </a:r>
            <a:r>
              <a:rPr dirty="0" spc="35"/>
              <a:t>e</a:t>
            </a:r>
            <a:r>
              <a:rPr dirty="0" spc="25"/>
              <a:t>m</a:t>
            </a:r>
            <a:r>
              <a:rPr dirty="0" spc="20"/>
              <a:t>e</a:t>
            </a:r>
            <a:r>
              <a:rPr dirty="0" spc="-120"/>
              <a:t>n</a:t>
            </a:r>
            <a:r>
              <a:rPr dirty="0" spc="-70"/>
              <a:t>t</a:t>
            </a:r>
            <a:r>
              <a:rPr dirty="0" spc="-320"/>
              <a:t>s</a:t>
            </a:r>
            <a:r>
              <a:rPr dirty="0" spc="-180"/>
              <a:t> </a:t>
            </a:r>
            <a:r>
              <a:rPr dirty="0" spc="114"/>
              <a:t>o</a:t>
            </a:r>
            <a:r>
              <a:rPr dirty="0" spc="-60"/>
              <a:t>n</a:t>
            </a:r>
            <a:r>
              <a:rPr dirty="0" spc="-180"/>
              <a:t> </a:t>
            </a:r>
            <a:r>
              <a:rPr dirty="0" spc="-20"/>
              <a:t>the</a:t>
            </a:r>
            <a:r>
              <a:rPr dirty="0" spc="-175"/>
              <a:t> </a:t>
            </a:r>
            <a:r>
              <a:rPr dirty="0" spc="-25"/>
              <a:t>scree</a:t>
            </a:r>
            <a:r>
              <a:rPr dirty="0" spc="-25"/>
              <a:t>n</a:t>
            </a:r>
            <a:r>
              <a:rPr dirty="0" spc="-155"/>
              <a:t> </a:t>
            </a:r>
            <a:r>
              <a:rPr dirty="0" spc="-180"/>
              <a:t>s</a:t>
            </a:r>
            <a:r>
              <a:rPr dirty="0" spc="-200"/>
              <a:t>u</a:t>
            </a:r>
            <a:r>
              <a:rPr dirty="0" spc="95"/>
              <a:t>ch  </a:t>
            </a:r>
            <a:r>
              <a:rPr dirty="0" spc="195"/>
              <a:t>a</a:t>
            </a:r>
            <a:r>
              <a:rPr dirty="0" spc="-320"/>
              <a:t>s</a:t>
            </a:r>
            <a:r>
              <a:rPr dirty="0" spc="-180"/>
              <a:t> </a:t>
            </a:r>
            <a:r>
              <a:rPr dirty="0" spc="-180"/>
              <a:t>l</a:t>
            </a:r>
            <a:r>
              <a:rPr dirty="0" spc="-160"/>
              <a:t>i</a:t>
            </a:r>
            <a:r>
              <a:rPr dirty="0" spc="-90"/>
              <a:t>ne</a:t>
            </a:r>
            <a:r>
              <a:rPr dirty="0" spc="-70"/>
              <a:t>s</a:t>
            </a:r>
            <a:r>
              <a:rPr dirty="0" spc="-210"/>
              <a:t>,</a:t>
            </a:r>
            <a:r>
              <a:rPr dirty="0" spc="-204"/>
              <a:t> </a:t>
            </a:r>
            <a:r>
              <a:rPr dirty="0" spc="-40"/>
              <a:t>cur</a:t>
            </a:r>
            <a:r>
              <a:rPr dirty="0" spc="-20"/>
              <a:t>v</a:t>
            </a:r>
            <a:r>
              <a:rPr dirty="0" spc="-105"/>
              <a:t>e</a:t>
            </a:r>
            <a:r>
              <a:rPr dirty="0" spc="-85"/>
              <a:t>s</a:t>
            </a:r>
            <a:r>
              <a:rPr dirty="0" spc="-210"/>
              <a:t>,</a:t>
            </a:r>
            <a:r>
              <a:rPr dirty="0" spc="-204"/>
              <a:t> </a:t>
            </a:r>
            <a:r>
              <a:rPr dirty="0" spc="90"/>
              <a:t>an</a:t>
            </a:r>
            <a:r>
              <a:rPr dirty="0" spc="95"/>
              <a:t>d</a:t>
            </a:r>
            <a:r>
              <a:rPr dirty="0" spc="-175"/>
              <a:t> </a:t>
            </a:r>
            <a:r>
              <a:rPr dirty="0" spc="-35"/>
              <a:t>free</a:t>
            </a:r>
            <a:r>
              <a:rPr dirty="0" spc="70"/>
              <a:t>h</a:t>
            </a:r>
            <a:r>
              <a:rPr dirty="0" spc="70"/>
              <a:t>a</a:t>
            </a:r>
            <a:r>
              <a:rPr dirty="0" spc="45"/>
              <a:t>nd</a:t>
            </a:r>
            <a:r>
              <a:rPr dirty="0" spc="-170"/>
              <a:t> </a:t>
            </a:r>
            <a:r>
              <a:rPr dirty="0" spc="-175"/>
              <a:t>s</a:t>
            </a:r>
            <a:r>
              <a:rPr dirty="0" spc="-200"/>
              <a:t>h</a:t>
            </a:r>
            <a:r>
              <a:rPr dirty="0" spc="195"/>
              <a:t>a</a:t>
            </a:r>
            <a:r>
              <a:rPr dirty="0" spc="-25"/>
              <a:t>pes</a:t>
            </a:r>
          </a:p>
          <a:p>
            <a:pPr indent="-274320" marL="290195" marR="243840">
              <a:lnSpc>
                <a:spcPct val="100000"/>
              </a:lnSpc>
              <a:spcBef>
                <a:spcPts val="1800"/>
              </a:spcBef>
            </a:pPr>
            <a:r>
              <a:rPr dirty="0" spc="-35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pc="-3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pc="-75"/>
              <a:t>Some </a:t>
            </a:r>
            <a:r>
              <a:rPr dirty="0"/>
              <a:t>commonly </a:t>
            </a:r>
            <a:r>
              <a:rPr dirty="0" spc="-25"/>
              <a:t>used </a:t>
            </a:r>
            <a:r>
              <a:rPr dirty="0" spc="-30"/>
              <a:t>point-and-draw </a:t>
            </a:r>
            <a:r>
              <a:rPr dirty="0" spc="20"/>
              <a:t>devices </a:t>
            </a:r>
            <a:r>
              <a:rPr dirty="0" spc="5"/>
              <a:t>are </a:t>
            </a:r>
            <a:r>
              <a:rPr dirty="0" spc="-830"/>
              <a:t> </a:t>
            </a:r>
            <a:r>
              <a:rPr dirty="0" spc="15"/>
              <a:t>m</a:t>
            </a:r>
            <a:r>
              <a:rPr dirty="0" spc="15"/>
              <a:t>o</a:t>
            </a:r>
            <a:r>
              <a:rPr dirty="0" spc="-55"/>
              <a:t>u</a:t>
            </a:r>
            <a:r>
              <a:rPr dirty="0" spc="-95"/>
              <a:t>s</a:t>
            </a:r>
            <a:r>
              <a:rPr dirty="0" spc="-100"/>
              <a:t>e</a:t>
            </a:r>
            <a:r>
              <a:rPr dirty="0" spc="-210"/>
              <a:t>,</a:t>
            </a:r>
            <a:r>
              <a:rPr dirty="0" spc="-190"/>
              <a:t> </a:t>
            </a:r>
            <a:r>
              <a:rPr dirty="0" spc="-70"/>
              <a:t>tr</a:t>
            </a:r>
            <a:r>
              <a:rPr dirty="0" spc="-95"/>
              <a:t>a</a:t>
            </a:r>
            <a:r>
              <a:rPr dirty="0" spc="40"/>
              <a:t>ck</a:t>
            </a:r>
            <a:r>
              <a:rPr dirty="0" spc="-180"/>
              <a:t> </a:t>
            </a:r>
            <a:r>
              <a:rPr dirty="0" spc="130"/>
              <a:t>b</a:t>
            </a:r>
            <a:r>
              <a:rPr dirty="0" spc="195"/>
              <a:t>a</a:t>
            </a:r>
            <a:r>
              <a:rPr dirty="0" spc="-175"/>
              <a:t>ll</a:t>
            </a:r>
            <a:r>
              <a:rPr dirty="0" spc="-229"/>
              <a:t>,</a:t>
            </a:r>
            <a:r>
              <a:rPr dirty="0" spc="-185"/>
              <a:t> </a:t>
            </a:r>
            <a:r>
              <a:rPr dirty="0" spc="-325"/>
              <a:t>j</a:t>
            </a:r>
            <a:r>
              <a:rPr dirty="0" spc="-10"/>
              <a:t>oy</a:t>
            </a:r>
            <a:r>
              <a:rPr dirty="0" spc="-190"/>
              <a:t> </a:t>
            </a:r>
            <a:r>
              <a:rPr dirty="0" spc="-265"/>
              <a:t>s</a:t>
            </a:r>
            <a:r>
              <a:rPr dirty="0" spc="-190"/>
              <a:t>t</a:t>
            </a:r>
            <a:r>
              <a:rPr dirty="0" spc="-160"/>
              <a:t>i</a:t>
            </a:r>
            <a:r>
              <a:rPr dirty="0" spc="-45"/>
              <a:t>ck,</a:t>
            </a:r>
            <a:r>
              <a:rPr dirty="0" spc="-215"/>
              <a:t> </a:t>
            </a:r>
            <a:r>
              <a:rPr dirty="0" spc="-185"/>
              <a:t>l</a:t>
            </a:r>
            <a:r>
              <a:rPr dirty="0" spc="-160"/>
              <a:t>i</a:t>
            </a:r>
            <a:r>
              <a:rPr dirty="0" spc="30"/>
              <a:t>g</a:t>
            </a:r>
            <a:r>
              <a:rPr dirty="0" spc="35"/>
              <a:t>h</a:t>
            </a:r>
            <a:r>
              <a:rPr dirty="0" spc="-135"/>
              <a:t>t</a:t>
            </a:r>
            <a:r>
              <a:rPr dirty="0" spc="-190"/>
              <a:t> </a:t>
            </a:r>
            <a:r>
              <a:rPr dirty="0" spc="-5"/>
              <a:t>pen</a:t>
            </a:r>
            <a:r>
              <a:rPr dirty="0"/>
              <a:t>,</a:t>
            </a:r>
            <a:r>
              <a:rPr dirty="0" spc="-200"/>
              <a:t> </a:t>
            </a:r>
            <a:r>
              <a:rPr dirty="0" spc="195"/>
              <a:t>a</a:t>
            </a:r>
            <a:r>
              <a:rPr dirty="0" spc="45"/>
              <a:t>nd</a:t>
            </a:r>
            <a:r>
              <a:rPr dirty="0" spc="-180"/>
              <a:t> </a:t>
            </a:r>
            <a:r>
              <a:rPr dirty="0" spc="-130"/>
              <a:t>t</a:t>
            </a:r>
            <a:r>
              <a:rPr dirty="0" spc="25"/>
              <a:t>o</a:t>
            </a:r>
            <a:r>
              <a:rPr dirty="0" spc="30"/>
              <a:t>u</a:t>
            </a:r>
            <a:r>
              <a:rPr dirty="0" spc="95"/>
              <a:t>ch  </a:t>
            </a:r>
            <a:r>
              <a:rPr dirty="0" spc="-25"/>
              <a:t>screen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437888" y="4618735"/>
            <a:ext cx="4445000" cy="2044700"/>
          </a:xfrm>
          <a:prstGeom prst="rect"/>
        </p:spPr>
      </p:pic>
      <p:sp>
        <p:nvSpPr>
          <p:cNvPr id="1048612" name="object 3"/>
          <p:cNvSpPr txBox="1">
            <a:spLocks noGrp="1"/>
          </p:cNvSpPr>
          <p:nvPr>
            <p:ph type="title"/>
          </p:nvPr>
        </p:nvSpPr>
        <p:spPr>
          <a:xfrm>
            <a:off x="444500" y="896239"/>
            <a:ext cx="149860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/>
              <a:t>Mouse</a:t>
            </a:r>
            <a:endParaRPr sz="3600"/>
          </a:p>
        </p:txBody>
      </p:sp>
      <p:sp>
        <p:nvSpPr>
          <p:cNvPr id="1048613" name="object 4"/>
          <p:cNvSpPr txBox="1"/>
          <p:nvPr/>
        </p:nvSpPr>
        <p:spPr>
          <a:xfrm>
            <a:off x="377443" y="1833194"/>
            <a:ext cx="8383905" cy="4585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Mouse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most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popular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pointing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device. </a:t>
            </a:r>
            <a:r>
              <a:rPr dirty="0" sz="2000" spc="-245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very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famous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cursor-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control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having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small</a:t>
            </a:r>
            <a:r>
              <a:rPr dirty="0" sz="2000" spc="-19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palm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333333"/>
                </a:solidFill>
                <a:latin typeface="Verdana"/>
                <a:cs typeface="Verdana"/>
              </a:rPr>
              <a:t>size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box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with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Verdana"/>
                <a:cs typeface="Verdana"/>
              </a:rPr>
              <a:t>round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ball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at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its </a:t>
            </a:r>
            <a:r>
              <a:rPr dirty="0" sz="2000" spc="-69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bas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whic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20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7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mo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2000" spc="1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mou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nds  </a:t>
            </a:r>
            <a:r>
              <a:rPr dirty="0" sz="2000" spc="-10">
                <a:solidFill>
                  <a:srgbClr val="333333"/>
                </a:solidFill>
                <a:latin typeface="Verdana"/>
                <a:cs typeface="Verdana"/>
              </a:rPr>
              <a:t>corresponding </a:t>
            </a:r>
            <a:r>
              <a:rPr dirty="0" sz="2000" spc="-90">
                <a:solidFill>
                  <a:srgbClr val="333333"/>
                </a:solidFill>
                <a:latin typeface="Verdana"/>
                <a:cs typeface="Verdana"/>
              </a:rPr>
              <a:t>signals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dirty="0" sz="2000" spc="20">
                <a:solidFill>
                  <a:srgbClr val="333333"/>
                </a:solidFill>
                <a:latin typeface="Verdana"/>
                <a:cs typeface="Verdana"/>
              </a:rPr>
              <a:t>CPU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when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35">
                <a:solidFill>
                  <a:srgbClr val="333333"/>
                </a:solidFill>
                <a:latin typeface="Verdana"/>
                <a:cs typeface="Verdana"/>
              </a:rPr>
              <a:t>mouse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buttons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333333"/>
                </a:solidFill>
                <a:latin typeface="Verdana"/>
                <a:cs typeface="Verdana"/>
              </a:rPr>
              <a:t>pressed.</a:t>
            </a:r>
            <a:endParaRPr sz="2000">
              <a:latin typeface="Verdana"/>
              <a:cs typeface="Verdana"/>
            </a:endParaRPr>
          </a:p>
          <a:p>
            <a:pPr indent="-228600" marL="241300" marR="243840">
              <a:lnSpc>
                <a:spcPct val="100000"/>
              </a:lnSpc>
              <a:spcBef>
                <a:spcPts val="1805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9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Generally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has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two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buttons </a:t>
            </a:r>
            <a:r>
              <a:rPr dirty="0" sz="2000" spc="60">
                <a:solidFill>
                  <a:srgbClr val="333333"/>
                </a:solidFill>
                <a:latin typeface="Verdana"/>
                <a:cs typeface="Verdana"/>
              </a:rPr>
              <a:t>called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left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2000" spc="-95">
                <a:solidFill>
                  <a:srgbClr val="333333"/>
                </a:solidFill>
                <a:latin typeface="Verdana"/>
                <a:cs typeface="Verdana"/>
              </a:rPr>
              <a:t>right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button </a:t>
            </a:r>
            <a:r>
              <a:rPr dirty="0" sz="2000" spc="8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dirty="0" sz="2000" spc="165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dirty="0" sz="2000" spc="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wheel </a:t>
            </a:r>
            <a:r>
              <a:rPr dirty="0" sz="2000" spc="-21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dirty="0" sz="2000" spc="-50">
                <a:solidFill>
                  <a:srgbClr val="333333"/>
                </a:solidFill>
                <a:latin typeface="Verdana"/>
                <a:cs typeface="Verdana"/>
              </a:rPr>
              <a:t>present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between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buttons. </a:t>
            </a:r>
            <a:r>
              <a:rPr dirty="0" sz="2000" spc="5">
                <a:solidFill>
                  <a:srgbClr val="333333"/>
                </a:solidFill>
                <a:latin typeface="Verdana"/>
                <a:cs typeface="Verdana"/>
              </a:rPr>
              <a:t>Mouse </a:t>
            </a:r>
            <a:r>
              <a:rPr dirty="0" sz="2000" spc="125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dirty="0" sz="200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control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dirty="0" sz="2000" spc="-18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333333"/>
                </a:solidFill>
                <a:latin typeface="Verdana"/>
                <a:cs typeface="Verdana"/>
              </a:rPr>
              <a:t>position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2000" spc="-15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333333"/>
                </a:solidFill>
                <a:latin typeface="Verdana"/>
                <a:cs typeface="Verdana"/>
              </a:rPr>
              <a:t>cursor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dirty="0" sz="20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Verdana"/>
                <a:cs typeface="Verdana"/>
              </a:rPr>
              <a:t>screen,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but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r>
              <a:rPr dirty="0" sz="2000" spc="-16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Verdana"/>
                <a:cs typeface="Verdana"/>
              </a:rPr>
              <a:t>cannot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110">
                <a:solidFill>
                  <a:srgbClr val="333333"/>
                </a:solidFill>
                <a:latin typeface="Verdana"/>
                <a:cs typeface="Verdana"/>
              </a:rPr>
              <a:t>be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r>
              <a:rPr dirty="0" sz="20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dirty="0" sz="2000" spc="-6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-75">
                <a:solidFill>
                  <a:srgbClr val="333333"/>
                </a:solidFill>
                <a:latin typeface="Verdana"/>
                <a:cs typeface="Verdana"/>
              </a:rPr>
              <a:t>ext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333333"/>
                </a:solidFill>
                <a:latin typeface="Verdana"/>
                <a:cs typeface="Verdana"/>
              </a:rPr>
              <a:t>in</a:t>
            </a:r>
            <a:r>
              <a:rPr dirty="0" sz="2000" spc="-8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9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2000" spc="-17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Verdana"/>
                <a:cs typeface="Verdana"/>
              </a:rPr>
              <a:t>he</a:t>
            </a:r>
            <a:r>
              <a:rPr dirty="0" sz="2000" spc="-18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compu</a:t>
            </a:r>
            <a:r>
              <a:rPr dirty="0" sz="2000" spc="4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2000" spc="10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2000" spc="-215">
                <a:solidFill>
                  <a:srgbClr val="333333"/>
                </a:solidFill>
                <a:latin typeface="Verdana"/>
                <a:cs typeface="Verdana"/>
              </a:rPr>
              <a:t>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dirty="0" sz="2000" spc="-295">
                <a:solidFill>
                  <a:srgbClr val="990000"/>
                </a:solidFill>
                <a:latin typeface="Microsoft Sans Serif"/>
                <a:cs typeface="Microsoft Sans Serif"/>
              </a:rPr>
              <a:t>🗌</a:t>
            </a:r>
            <a:r>
              <a:rPr dirty="0" sz="2000" spc="-25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b="1" dirty="0" sz="2000" spc="5">
                <a:solidFill>
                  <a:srgbClr val="333333"/>
                </a:solidFill>
                <a:latin typeface="Tahoma"/>
                <a:cs typeface="Tahoma"/>
              </a:rPr>
              <a:t>Advantages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595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3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8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dirty="0" sz="1800" spc="-12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333333"/>
                </a:solidFill>
                <a:latin typeface="Verdana"/>
                <a:cs typeface="Verdana"/>
              </a:rPr>
              <a:t>use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Not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ry</a:t>
            </a:r>
            <a:r>
              <a:rPr dirty="0" sz="1800" spc="-15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>
                <a:solidFill>
                  <a:srgbClr val="333333"/>
                </a:solidFill>
                <a:latin typeface="Verdana"/>
                <a:cs typeface="Verdana"/>
              </a:rPr>
              <a:t>xp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25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🗌</a:t>
            </a:r>
            <a:r>
              <a:rPr dirty="0" sz="1800" spc="-90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4D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4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cur</a:t>
            </a:r>
            <a:r>
              <a:rPr dirty="0" sz="1800" spc="-85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75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dirty="0" sz="1800" spc="-13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25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dirty="0" sz="1800" spc="4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20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8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229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dirty="0" sz="1800" spc="-55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dirty="0" sz="1800" spc="9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13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110">
                <a:solidFill>
                  <a:srgbClr val="333333"/>
                </a:solidFill>
                <a:latin typeface="Verdana"/>
                <a:cs typeface="Verdana"/>
              </a:rPr>
              <a:t>rr</a:t>
            </a:r>
            <a:r>
              <a:rPr dirty="0" sz="1800" spc="-165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20">
                <a:solidFill>
                  <a:srgbClr val="333333"/>
                </a:solidFill>
                <a:latin typeface="Verdana"/>
                <a:cs typeface="Verdana"/>
              </a:rPr>
              <a:t>w</a:t>
            </a:r>
            <a:r>
              <a:rPr dirty="0" sz="1800" spc="-14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19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6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dirty="0" sz="1800" spc="-114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dirty="0" sz="1800" spc="-145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dirty="0" sz="1800" spc="-45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dirty="0" sz="1800" spc="-5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dirty="0" sz="1800" spc="-1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dirty="0" sz="1800" spc="114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dirty="0" sz="1800" spc="105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dirty="0" sz="1800" spc="-95">
                <a:solidFill>
                  <a:srgbClr val="333333"/>
                </a:solidFill>
                <a:latin typeface="Verdana"/>
                <a:cs typeface="Verdana"/>
              </a:rPr>
              <a:t>rd.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IO Devices</dc:title>
  <dc:creator>hp</dc:creator>
  <dcterms:created xsi:type="dcterms:W3CDTF">2023-01-24T15:31:51Z</dcterms:created>
  <dcterms:modified xsi:type="dcterms:W3CDTF">2023-01-25T03:35:46Z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2023-01-25T00:00:00Z</vt:filetime>
  </property>
  <property fmtid="{D5CDD505-2E9C-101B-9397-08002B2CF9AE}" pid="5" name="ICV">
    <vt:lpwstr>34a07b626f374d2e99d2d02108193ec9</vt:lpwstr>
  </property>
</Properties>
</file>