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3" r:id="rId3"/>
    <p:sldId id="262" r:id="rId4"/>
    <p:sldId id="257" r:id="rId5"/>
    <p:sldId id="258" r:id="rId6"/>
    <p:sldId id="259" r:id="rId7"/>
    <p:sldId id="260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0" dirty="0"/>
              <a:t> </a:t>
            </a:r>
            <a:r>
              <a:rPr sz="2400" spc="-15" dirty="0"/>
              <a:t>M.</a:t>
            </a:r>
            <a:r>
              <a:rPr sz="2400" spc="-45" dirty="0"/>
              <a:t> </a:t>
            </a:r>
            <a:r>
              <a:rPr sz="2400" spc="-35" dirty="0"/>
              <a:t>Raisul</a:t>
            </a:r>
            <a:r>
              <a:rPr sz="2400" spc="-90" dirty="0"/>
              <a:t> </a:t>
            </a:r>
            <a:r>
              <a:rPr sz="2400" spc="-30" dirty="0"/>
              <a:t>Islam</a:t>
            </a:r>
            <a:r>
              <a:rPr sz="2400" spc="-80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70" dirty="0"/>
              <a:t>Lecturer,</a:t>
            </a:r>
            <a:r>
              <a:rPr spc="-110" dirty="0"/>
              <a:t> </a:t>
            </a:r>
            <a:r>
              <a:rPr spc="-50" dirty="0"/>
              <a:t>Department</a:t>
            </a:r>
            <a:r>
              <a:rPr spc="-145" dirty="0"/>
              <a:t> </a:t>
            </a:r>
            <a:r>
              <a:rPr spc="-10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23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D252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0" dirty="0"/>
              <a:t> </a:t>
            </a:r>
            <a:r>
              <a:rPr sz="2400" spc="-15" dirty="0"/>
              <a:t>M.</a:t>
            </a:r>
            <a:r>
              <a:rPr sz="2400" spc="-45" dirty="0"/>
              <a:t> </a:t>
            </a:r>
            <a:r>
              <a:rPr sz="2400" spc="-35" dirty="0"/>
              <a:t>Raisul</a:t>
            </a:r>
            <a:r>
              <a:rPr sz="2400" spc="-90" dirty="0"/>
              <a:t> </a:t>
            </a:r>
            <a:r>
              <a:rPr sz="2400" spc="-30" dirty="0"/>
              <a:t>Islam</a:t>
            </a:r>
            <a:r>
              <a:rPr sz="2400" spc="-80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70" dirty="0"/>
              <a:t>Lecturer,</a:t>
            </a:r>
            <a:r>
              <a:rPr spc="-110" dirty="0"/>
              <a:t> </a:t>
            </a:r>
            <a:r>
              <a:rPr spc="-50" dirty="0"/>
              <a:t>Department</a:t>
            </a:r>
            <a:r>
              <a:rPr spc="-145" dirty="0"/>
              <a:t> </a:t>
            </a:r>
            <a:r>
              <a:rPr spc="-10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23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D252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0" dirty="0"/>
              <a:t> </a:t>
            </a:r>
            <a:r>
              <a:rPr sz="2400" spc="-15" dirty="0"/>
              <a:t>M.</a:t>
            </a:r>
            <a:r>
              <a:rPr sz="2400" spc="-45" dirty="0"/>
              <a:t> </a:t>
            </a:r>
            <a:r>
              <a:rPr sz="2400" spc="-35" dirty="0"/>
              <a:t>Raisul</a:t>
            </a:r>
            <a:r>
              <a:rPr sz="2400" spc="-90" dirty="0"/>
              <a:t> </a:t>
            </a:r>
            <a:r>
              <a:rPr sz="2400" spc="-30" dirty="0"/>
              <a:t>Islam</a:t>
            </a:r>
            <a:r>
              <a:rPr sz="2400" spc="-80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70" dirty="0"/>
              <a:t>Lecturer,</a:t>
            </a:r>
            <a:r>
              <a:rPr spc="-110" dirty="0"/>
              <a:t> </a:t>
            </a:r>
            <a:r>
              <a:rPr spc="-50" dirty="0"/>
              <a:t>Department</a:t>
            </a:r>
            <a:r>
              <a:rPr spc="-145" dirty="0"/>
              <a:t> </a:t>
            </a:r>
            <a:r>
              <a:rPr spc="-10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23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D252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0" dirty="0"/>
              <a:t> </a:t>
            </a:r>
            <a:r>
              <a:rPr sz="2400" spc="-15" dirty="0"/>
              <a:t>M.</a:t>
            </a:r>
            <a:r>
              <a:rPr sz="2400" spc="-45" dirty="0"/>
              <a:t> </a:t>
            </a:r>
            <a:r>
              <a:rPr sz="2400" spc="-35" dirty="0"/>
              <a:t>Raisul</a:t>
            </a:r>
            <a:r>
              <a:rPr sz="2400" spc="-90" dirty="0"/>
              <a:t> </a:t>
            </a:r>
            <a:r>
              <a:rPr sz="2400" spc="-30" dirty="0"/>
              <a:t>Islam</a:t>
            </a:r>
            <a:r>
              <a:rPr sz="2400" spc="-80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70" dirty="0"/>
              <a:t>Lecturer,</a:t>
            </a:r>
            <a:r>
              <a:rPr spc="-110" dirty="0"/>
              <a:t> </a:t>
            </a:r>
            <a:r>
              <a:rPr spc="-50" dirty="0"/>
              <a:t>Department</a:t>
            </a:r>
            <a:r>
              <a:rPr spc="-145" dirty="0"/>
              <a:t> </a:t>
            </a:r>
            <a:r>
              <a:rPr spc="-10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23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97764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35"/>
                </a:lnTo>
                <a:lnTo>
                  <a:pt x="12192000" y="3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5" y="6400796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6334125"/>
          </a:xfrm>
          <a:custGeom>
            <a:avLst/>
            <a:gdLst/>
            <a:ahLst/>
            <a:cxnLst/>
            <a:rect l="l" t="t" r="r" b="b"/>
            <a:pathLst>
              <a:path w="12192000" h="6334125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0" dirty="0"/>
              <a:t> </a:t>
            </a:r>
            <a:r>
              <a:rPr sz="2400" spc="-15" dirty="0"/>
              <a:t>M.</a:t>
            </a:r>
            <a:r>
              <a:rPr sz="2400" spc="-45" dirty="0"/>
              <a:t> </a:t>
            </a:r>
            <a:r>
              <a:rPr sz="2400" spc="-35" dirty="0"/>
              <a:t>Raisul</a:t>
            </a:r>
            <a:r>
              <a:rPr sz="2400" spc="-90" dirty="0"/>
              <a:t> </a:t>
            </a:r>
            <a:r>
              <a:rPr sz="2400" spc="-30" dirty="0"/>
              <a:t>Islam</a:t>
            </a:r>
            <a:r>
              <a:rPr sz="2400" spc="-80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70" dirty="0"/>
              <a:t>Lecturer,</a:t>
            </a:r>
            <a:r>
              <a:rPr spc="-110" dirty="0"/>
              <a:t> </a:t>
            </a:r>
            <a:r>
              <a:rPr spc="-50" dirty="0"/>
              <a:t>Department</a:t>
            </a:r>
            <a:r>
              <a:rPr spc="-145" dirty="0"/>
              <a:t> </a:t>
            </a:r>
            <a:r>
              <a:rPr spc="-10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23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97764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35"/>
                </a:lnTo>
                <a:lnTo>
                  <a:pt x="12192000" y="3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5" y="6400796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6334125"/>
          </a:xfrm>
          <a:custGeom>
            <a:avLst/>
            <a:gdLst/>
            <a:ahLst/>
            <a:cxnLst/>
            <a:rect l="l" t="t" r="r" b="b"/>
            <a:pathLst>
              <a:path w="12192000" h="6334125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1480" y="0"/>
            <a:ext cx="11663172" cy="168097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51510" y="76961"/>
            <a:ext cx="11192256" cy="1373124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651510" y="76961"/>
            <a:ext cx="11192510" cy="1373505"/>
          </a:xfrm>
          <a:custGeom>
            <a:avLst/>
            <a:gdLst/>
            <a:ahLst/>
            <a:cxnLst/>
            <a:rect l="l" t="t" r="r" b="b"/>
            <a:pathLst>
              <a:path w="11192510" h="1373505">
                <a:moveTo>
                  <a:pt x="0" y="257429"/>
                </a:moveTo>
                <a:lnTo>
                  <a:pt x="6743" y="224028"/>
                </a:lnTo>
                <a:lnTo>
                  <a:pt x="25133" y="196850"/>
                </a:lnTo>
                <a:lnTo>
                  <a:pt x="52412" y="178435"/>
                </a:lnTo>
                <a:lnTo>
                  <a:pt x="85813" y="171704"/>
                </a:lnTo>
                <a:lnTo>
                  <a:pt x="11020552" y="171704"/>
                </a:lnTo>
                <a:lnTo>
                  <a:pt x="11020552" y="85852"/>
                </a:lnTo>
                <a:lnTo>
                  <a:pt x="11027283" y="52451"/>
                </a:lnTo>
                <a:lnTo>
                  <a:pt x="11045698" y="25146"/>
                </a:lnTo>
                <a:lnTo>
                  <a:pt x="11073003" y="6731"/>
                </a:lnTo>
                <a:lnTo>
                  <a:pt x="11106404" y="0"/>
                </a:lnTo>
                <a:lnTo>
                  <a:pt x="11139805" y="6731"/>
                </a:lnTo>
                <a:lnTo>
                  <a:pt x="11167110" y="25146"/>
                </a:lnTo>
                <a:lnTo>
                  <a:pt x="11185525" y="52451"/>
                </a:lnTo>
                <a:lnTo>
                  <a:pt x="11192256" y="85852"/>
                </a:lnTo>
                <a:lnTo>
                  <a:pt x="11192256" y="1115695"/>
                </a:lnTo>
                <a:lnTo>
                  <a:pt x="11185525" y="1149096"/>
                </a:lnTo>
                <a:lnTo>
                  <a:pt x="11167110" y="1176274"/>
                </a:lnTo>
                <a:lnTo>
                  <a:pt x="11139805" y="1194689"/>
                </a:lnTo>
                <a:lnTo>
                  <a:pt x="11106404" y="1201420"/>
                </a:lnTo>
                <a:lnTo>
                  <a:pt x="171640" y="1201420"/>
                </a:lnTo>
                <a:lnTo>
                  <a:pt x="171640" y="1287272"/>
                </a:lnTo>
                <a:lnTo>
                  <a:pt x="164896" y="1320673"/>
                </a:lnTo>
                <a:lnTo>
                  <a:pt x="146507" y="1347978"/>
                </a:lnTo>
                <a:lnTo>
                  <a:pt x="119227" y="1366393"/>
                </a:lnTo>
                <a:lnTo>
                  <a:pt x="85826" y="1373124"/>
                </a:lnTo>
                <a:lnTo>
                  <a:pt x="52425" y="1366393"/>
                </a:lnTo>
                <a:lnTo>
                  <a:pt x="25146" y="1347978"/>
                </a:lnTo>
                <a:lnTo>
                  <a:pt x="6756" y="1320673"/>
                </a:lnTo>
                <a:lnTo>
                  <a:pt x="12" y="1287272"/>
                </a:lnTo>
                <a:lnTo>
                  <a:pt x="0" y="257429"/>
                </a:lnTo>
                <a:close/>
              </a:path>
            </a:pathLst>
          </a:custGeom>
          <a:ln w="19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662156" y="152910"/>
            <a:ext cx="191516" cy="10566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1616" y="281559"/>
            <a:ext cx="191439" cy="14859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23150" y="334390"/>
            <a:ext cx="0" cy="944244"/>
          </a:xfrm>
          <a:custGeom>
            <a:avLst/>
            <a:gdLst/>
            <a:ahLst/>
            <a:cxnLst/>
            <a:rect l="l" t="t" r="r" b="b"/>
            <a:pathLst>
              <a:path h="944244">
                <a:moveTo>
                  <a:pt x="0" y="0"/>
                </a:moveTo>
                <a:lnTo>
                  <a:pt x="0" y="94399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0449" y="303022"/>
            <a:ext cx="100711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D252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300" y="1454937"/>
            <a:ext cx="5814060" cy="3563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47745" y="6429507"/>
            <a:ext cx="7178675" cy="41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0" dirty="0"/>
              <a:t> </a:t>
            </a:r>
            <a:r>
              <a:rPr sz="2400" spc="-15" dirty="0"/>
              <a:t>M.</a:t>
            </a:r>
            <a:r>
              <a:rPr sz="2400" spc="-45" dirty="0"/>
              <a:t> </a:t>
            </a:r>
            <a:r>
              <a:rPr sz="2400" spc="-35" dirty="0"/>
              <a:t>Raisul</a:t>
            </a:r>
            <a:r>
              <a:rPr sz="2400" spc="-90" dirty="0"/>
              <a:t> </a:t>
            </a:r>
            <a:r>
              <a:rPr sz="2400" spc="-30" dirty="0"/>
              <a:t>Islam</a:t>
            </a:r>
            <a:r>
              <a:rPr sz="2400" spc="-80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70" dirty="0"/>
              <a:t>Lecturer,</a:t>
            </a:r>
            <a:r>
              <a:rPr spc="-110" dirty="0"/>
              <a:t> </a:t>
            </a:r>
            <a:r>
              <a:rPr spc="-50" dirty="0"/>
              <a:t>Department</a:t>
            </a:r>
            <a:r>
              <a:rPr spc="-145" dirty="0"/>
              <a:t> </a:t>
            </a:r>
            <a:r>
              <a:rPr spc="-10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23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43000" y="6846332"/>
            <a:ext cx="9906000" cy="12065"/>
          </a:xfrm>
          <a:custGeom>
            <a:avLst/>
            <a:gdLst/>
            <a:ahLst/>
            <a:cxnLst/>
            <a:rect l="l" t="t" r="r" b="b"/>
            <a:pathLst>
              <a:path w="9906000" h="12065">
                <a:moveTo>
                  <a:pt x="0" y="11668"/>
                </a:moveTo>
                <a:lnTo>
                  <a:pt x="9906000" y="11668"/>
                </a:lnTo>
                <a:lnTo>
                  <a:pt x="9906000" y="0"/>
                </a:lnTo>
                <a:lnTo>
                  <a:pt x="0" y="0"/>
                </a:lnTo>
                <a:lnTo>
                  <a:pt x="0" y="11668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43300" y="4693054"/>
            <a:ext cx="5105400" cy="1402947"/>
          </a:xfrm>
          <a:prstGeom prst="rect">
            <a:avLst/>
          </a:prstGeom>
          <a:solidFill>
            <a:srgbClr val="00AF50"/>
          </a:solidFill>
        </p:spPr>
        <p:txBody>
          <a:bodyPr vert="horz" wrap="square" lIns="0" tIns="33019" rIns="0" bIns="0" rtlCol="0">
            <a:spAutoFit/>
          </a:bodyPr>
          <a:lstStyle/>
          <a:p>
            <a:pPr marL="91440" algn="ctr">
              <a:spcBef>
                <a:spcPts val="259"/>
              </a:spcBef>
            </a:pPr>
            <a:r>
              <a:rPr lang="en-US" sz="3000" b="1" dirty="0">
                <a:solidFill>
                  <a:srgbClr val="FFFF00"/>
                </a:solidFill>
                <a:latin typeface="Times New Roman"/>
                <a:cs typeface="Times New Roman"/>
              </a:rPr>
              <a:t>Md. Abu Hasan</a:t>
            </a:r>
            <a:endParaRPr lang="en-US" sz="30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91440" algn="ctr">
              <a:spcBef>
                <a:spcPts val="259"/>
              </a:spcBef>
            </a:pPr>
            <a:r>
              <a:rPr lang="en-US" b="1" spc="-5" dirty="0">
                <a:latin typeface="Times New Roman"/>
                <a:cs typeface="Times New Roman"/>
              </a:rPr>
              <a:t>Senior </a:t>
            </a:r>
            <a:r>
              <a:rPr b="1" spc="-5" dirty="0">
                <a:latin typeface="Times New Roman"/>
                <a:cs typeface="Times New Roman"/>
              </a:rPr>
              <a:t>Lecturer</a:t>
            </a:r>
            <a:endParaRPr dirty="0">
              <a:latin typeface="Times New Roman"/>
              <a:cs typeface="Times New Roman"/>
            </a:endParaRPr>
          </a:p>
          <a:p>
            <a:pPr marL="91440" algn="ctr"/>
            <a:r>
              <a:rPr b="1" dirty="0">
                <a:latin typeface="Times New Roman"/>
                <a:cs typeface="Times New Roman"/>
              </a:rPr>
              <a:t>Department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of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Civil Engineering</a:t>
            </a:r>
            <a:endParaRPr dirty="0">
              <a:latin typeface="Times New Roman"/>
              <a:cs typeface="Times New Roman"/>
            </a:endParaRPr>
          </a:p>
          <a:p>
            <a:pPr marL="91440" algn="ctr">
              <a:spcBef>
                <a:spcPts val="325"/>
              </a:spcBef>
            </a:pPr>
            <a:r>
              <a:rPr b="1" spc="-5" dirty="0">
                <a:latin typeface="Times New Roman"/>
                <a:cs typeface="Times New Roman"/>
              </a:rPr>
              <a:t>Daffodil International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University</a:t>
            </a:r>
            <a:r>
              <a:rPr b="1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="" xmlns:a16="http://schemas.microsoft.com/office/drawing/2014/main" id="{274A3C7B-FC42-661E-8A6E-8DF6EF3EDE55}"/>
              </a:ext>
            </a:extLst>
          </p:cNvPr>
          <p:cNvSpPr txBox="1">
            <a:spLocks/>
          </p:cNvSpPr>
          <p:nvPr/>
        </p:nvSpPr>
        <p:spPr>
          <a:xfrm>
            <a:off x="2057400" y="2362201"/>
            <a:ext cx="8077200" cy="12432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>
            <a:lvl1pPr>
              <a:defRPr sz="4000" b="1" i="0">
                <a:solidFill>
                  <a:srgbClr val="E36C0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kern="0" spc="-5" dirty="0" smtClean="0"/>
              <a:t>Introduction to </a:t>
            </a:r>
            <a:r>
              <a:rPr lang="en-US" kern="0" spc="-10" dirty="0" smtClean="0"/>
              <a:t>Partially </a:t>
            </a:r>
            <a:r>
              <a:rPr lang="en-US" kern="0" spc="-10" dirty="0"/>
              <a:t>Encased Composite </a:t>
            </a:r>
            <a:r>
              <a:rPr lang="en-US" kern="0" spc="-5" dirty="0"/>
              <a:t>Column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218182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Arial Black" panose="020B0A04020102020204" pitchFamily="34" charset="0"/>
              </a:rPr>
              <a:t>CE</a:t>
            </a:r>
            <a:r>
              <a:rPr lang="fr-FR" sz="3200" spc="-30" dirty="0" smtClean="0">
                <a:latin typeface="Arial Black" panose="020B0A04020102020204" pitchFamily="34" charset="0"/>
              </a:rPr>
              <a:t> </a:t>
            </a:r>
            <a:r>
              <a:rPr lang="fr-FR" sz="3200" spc="-5" dirty="0" smtClean="0">
                <a:latin typeface="Arial Black" panose="020B0A04020102020204" pitchFamily="34" charset="0"/>
              </a:rPr>
              <a:t>413</a:t>
            </a:r>
            <a:br>
              <a:rPr lang="fr-FR" sz="3200" spc="-5" dirty="0" smtClean="0">
                <a:latin typeface="Arial Black" panose="020B0A04020102020204" pitchFamily="34" charset="0"/>
              </a:rPr>
            </a:br>
            <a:r>
              <a:rPr lang="fr-FR" sz="3200" spc="-5" dirty="0" smtClean="0">
                <a:latin typeface="Arial Black" panose="020B0A04020102020204" pitchFamily="34" charset="0"/>
              </a:rPr>
              <a:t>Structural </a:t>
            </a:r>
            <a:r>
              <a:rPr lang="fr-FR" sz="3200" spc="-5" dirty="0" err="1" smtClean="0">
                <a:latin typeface="Arial Black" panose="020B0A04020102020204" pitchFamily="34" charset="0"/>
              </a:rPr>
              <a:t>Analysis</a:t>
            </a:r>
            <a:r>
              <a:rPr lang="fr-FR" sz="3200" spc="-5" dirty="0" smtClean="0">
                <a:latin typeface="Arial Black" panose="020B0A04020102020204" pitchFamily="34" charset="0"/>
              </a:rPr>
              <a:t> &amp; Design III</a:t>
            </a: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8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81200" y="397890"/>
            <a:ext cx="87630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/>
              <a:t>Partially</a:t>
            </a:r>
            <a:r>
              <a:rPr spc="-55" dirty="0"/>
              <a:t> </a:t>
            </a:r>
            <a:r>
              <a:rPr spc="-5" dirty="0"/>
              <a:t>Encased</a:t>
            </a:r>
            <a:r>
              <a:rPr spc="-30" dirty="0"/>
              <a:t> </a:t>
            </a:r>
            <a:r>
              <a:rPr spc="-10" dirty="0"/>
              <a:t>Composite </a:t>
            </a:r>
            <a:r>
              <a:rPr spc="-5" dirty="0"/>
              <a:t>Column</a:t>
            </a:r>
          </a:p>
        </p:txBody>
      </p:sp>
      <p:sp>
        <p:nvSpPr>
          <p:cNvPr id="15" name="object 15"/>
          <p:cNvSpPr/>
          <p:nvPr/>
        </p:nvSpPr>
        <p:spPr>
          <a:xfrm>
            <a:off x="1371511" y="1841501"/>
            <a:ext cx="9478010" cy="140335"/>
          </a:xfrm>
          <a:custGeom>
            <a:avLst/>
            <a:gdLst/>
            <a:ahLst/>
            <a:cxnLst/>
            <a:rect l="l" t="t" r="r" b="b"/>
            <a:pathLst>
              <a:path w="9478010" h="140335">
                <a:moveTo>
                  <a:pt x="177" y="0"/>
                </a:moveTo>
                <a:lnTo>
                  <a:pt x="139" y="25400"/>
                </a:lnTo>
                <a:lnTo>
                  <a:pt x="9477463" y="38353"/>
                </a:lnTo>
                <a:lnTo>
                  <a:pt x="9477590" y="12953"/>
                </a:lnTo>
                <a:lnTo>
                  <a:pt x="177" y="0"/>
                </a:lnTo>
                <a:close/>
              </a:path>
              <a:path w="9478010" h="140335">
                <a:moveTo>
                  <a:pt x="101" y="50800"/>
                </a:moveTo>
                <a:lnTo>
                  <a:pt x="0" y="127000"/>
                </a:lnTo>
                <a:lnTo>
                  <a:pt x="9477336" y="139953"/>
                </a:lnTo>
                <a:lnTo>
                  <a:pt x="9477463" y="63753"/>
                </a:lnTo>
                <a:lnTo>
                  <a:pt x="101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9266" y="2185302"/>
            <a:ext cx="4729733" cy="340575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419250" y="1335100"/>
            <a:ext cx="7543800" cy="375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4980">
              <a:spcBef>
                <a:spcPts val="100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Non-compact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PEC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column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built-up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shapes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spcBef>
                <a:spcPts val="25"/>
              </a:spcBef>
            </a:pPr>
            <a:endParaRPr sz="1950">
              <a:latin typeface="Calibri"/>
              <a:cs typeface="Calibri"/>
            </a:endParaRPr>
          </a:p>
          <a:p>
            <a:pPr marL="12700" marR="3103245"/>
            <a:r>
              <a:rPr sz="2800" spc="-15" dirty="0">
                <a:latin typeface="Calibri"/>
                <a:cs typeface="Calibri"/>
              </a:rPr>
              <a:t>Structural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configuration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PEC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column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ts val="2390"/>
              </a:lnSpc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PEC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system</a:t>
            </a:r>
            <a:r>
              <a:rPr sz="2000" dirty="0">
                <a:latin typeface="Calibri"/>
                <a:cs typeface="Calibri"/>
              </a:rPr>
              <a:t> is </a:t>
            </a:r>
            <a:r>
              <a:rPr sz="2000" spc="-5" dirty="0">
                <a:latin typeface="Calibri"/>
                <a:cs typeface="Calibri"/>
              </a:rPr>
              <a:t>composed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:</a:t>
            </a:r>
            <a:endParaRPr sz="2000">
              <a:latin typeface="Calibri"/>
              <a:cs typeface="Calibri"/>
            </a:endParaRPr>
          </a:p>
          <a:p>
            <a:pPr marL="152400" indent="-140335">
              <a:lnSpc>
                <a:spcPts val="2870"/>
              </a:lnSpc>
              <a:buSzPct val="95833"/>
              <a:buFont typeface="Wingdings"/>
              <a:buChar char=""/>
              <a:tabLst>
                <a:tab pos="153035" algn="l"/>
              </a:tabLst>
            </a:pPr>
            <a:r>
              <a:rPr sz="2400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steel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section</a:t>
            </a:r>
            <a:endParaRPr sz="2400">
              <a:latin typeface="Calibri"/>
              <a:cs typeface="Calibri"/>
            </a:endParaRPr>
          </a:p>
          <a:p>
            <a:pPr marL="152400" indent="-140335">
              <a:buSzPct val="95833"/>
              <a:buFont typeface="Wingdings"/>
              <a:buChar char=""/>
              <a:tabLst>
                <a:tab pos="153035" algn="l"/>
              </a:tabLst>
            </a:pPr>
            <a:r>
              <a:rPr sz="2400" spc="-30" dirty="0">
                <a:latin typeface="Calibri"/>
                <a:cs typeface="Calibri"/>
              </a:rPr>
              <a:t>Transverse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links</a:t>
            </a:r>
            <a:endParaRPr sz="2400">
              <a:latin typeface="Calibri"/>
              <a:cs typeface="Calibri"/>
            </a:endParaRPr>
          </a:p>
          <a:p>
            <a:pPr marL="152400" indent="-140335">
              <a:buSzPct val="95833"/>
              <a:buFont typeface="Wingdings"/>
              <a:buChar char=""/>
              <a:tabLst>
                <a:tab pos="153035" algn="l"/>
              </a:tabLst>
            </a:pPr>
            <a:r>
              <a:rPr sz="2400" spc="-15" dirty="0">
                <a:latin typeface="Calibri"/>
                <a:cs typeface="Calibri"/>
              </a:rPr>
              <a:t>Concrete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infill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504311" y="2725546"/>
            <a:ext cx="6325870" cy="2157730"/>
          </a:xfrm>
          <a:custGeom>
            <a:avLst/>
            <a:gdLst/>
            <a:ahLst/>
            <a:cxnLst/>
            <a:rect l="l" t="t" r="r" b="b"/>
            <a:pathLst>
              <a:path w="6325870" h="2157729">
                <a:moveTo>
                  <a:pt x="4191889" y="1541653"/>
                </a:moveTo>
                <a:lnTo>
                  <a:pt x="4110990" y="1514856"/>
                </a:lnTo>
                <a:lnTo>
                  <a:pt x="4115536" y="1546288"/>
                </a:lnTo>
                <a:lnTo>
                  <a:pt x="0" y="2145030"/>
                </a:lnTo>
                <a:lnTo>
                  <a:pt x="1778" y="2157476"/>
                </a:lnTo>
                <a:lnTo>
                  <a:pt x="4117352" y="1558848"/>
                </a:lnTo>
                <a:lnTo>
                  <a:pt x="4121912" y="1590294"/>
                </a:lnTo>
                <a:lnTo>
                  <a:pt x="4187863" y="1544447"/>
                </a:lnTo>
                <a:lnTo>
                  <a:pt x="4191889" y="1541653"/>
                </a:lnTo>
                <a:close/>
              </a:path>
              <a:path w="6325870" h="2157729">
                <a:moveTo>
                  <a:pt x="6096889" y="17653"/>
                </a:moveTo>
                <a:lnTo>
                  <a:pt x="6013577" y="0"/>
                </a:lnTo>
                <a:lnTo>
                  <a:pt x="6021578" y="30772"/>
                </a:lnTo>
                <a:lnTo>
                  <a:pt x="532638" y="1459357"/>
                </a:lnTo>
                <a:lnTo>
                  <a:pt x="535940" y="1471549"/>
                </a:lnTo>
                <a:lnTo>
                  <a:pt x="6024753" y="42964"/>
                </a:lnTo>
                <a:lnTo>
                  <a:pt x="6032754" y="73660"/>
                </a:lnTo>
                <a:lnTo>
                  <a:pt x="6085535" y="27559"/>
                </a:lnTo>
                <a:lnTo>
                  <a:pt x="6096889" y="17653"/>
                </a:lnTo>
                <a:close/>
              </a:path>
              <a:path w="6325870" h="2157729">
                <a:moveTo>
                  <a:pt x="6325489" y="551053"/>
                </a:moveTo>
                <a:lnTo>
                  <a:pt x="6243066" y="529463"/>
                </a:lnTo>
                <a:lnTo>
                  <a:pt x="6249568" y="560552"/>
                </a:lnTo>
                <a:lnTo>
                  <a:pt x="152019" y="1840230"/>
                </a:lnTo>
                <a:lnTo>
                  <a:pt x="154559" y="1852676"/>
                </a:lnTo>
                <a:lnTo>
                  <a:pt x="6252172" y="572985"/>
                </a:lnTo>
                <a:lnTo>
                  <a:pt x="6258687" y="604012"/>
                </a:lnTo>
                <a:lnTo>
                  <a:pt x="6316827" y="557911"/>
                </a:lnTo>
                <a:lnTo>
                  <a:pt x="6325489" y="551053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855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spcBef>
                <a:spcPts val="100"/>
              </a:spcBef>
            </a:pPr>
            <a:r>
              <a:rPr spc="-10" dirty="0"/>
              <a:t>Partially</a:t>
            </a:r>
            <a:r>
              <a:rPr spc="-55" dirty="0"/>
              <a:t> </a:t>
            </a:r>
            <a:r>
              <a:rPr spc="-5" dirty="0"/>
              <a:t>Encased</a:t>
            </a:r>
            <a:r>
              <a:rPr spc="-30" dirty="0"/>
              <a:t> </a:t>
            </a:r>
            <a:r>
              <a:rPr spc="-10" dirty="0"/>
              <a:t>Composite </a:t>
            </a:r>
            <a:r>
              <a:rPr spc="-5" dirty="0"/>
              <a:t>Column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9972" y="1329005"/>
            <a:ext cx="4538345" cy="3663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3510">
              <a:spcBef>
                <a:spcPts val="105"/>
              </a:spcBef>
            </a:pPr>
            <a:r>
              <a:rPr sz="3200" spc="20" dirty="0">
                <a:latin typeface="Arial Black"/>
                <a:cs typeface="Arial Black"/>
              </a:rPr>
              <a:t>Properties</a:t>
            </a:r>
            <a:endParaRPr sz="3200">
              <a:latin typeface="Arial Black"/>
              <a:cs typeface="Arial Black"/>
            </a:endParaRPr>
          </a:p>
          <a:p>
            <a:pPr>
              <a:spcBef>
                <a:spcPts val="20"/>
              </a:spcBef>
            </a:pPr>
            <a:endParaRPr sz="3950">
              <a:latin typeface="Arial Black"/>
              <a:cs typeface="Arial Black"/>
            </a:endParaRPr>
          </a:p>
          <a:p>
            <a:pPr marL="355600" indent="-342900">
              <a:spcBef>
                <a:spcPts val="5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Flexible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geometry</a:t>
            </a:r>
            <a:endParaRPr sz="2400">
              <a:latin typeface="Calibri"/>
              <a:cs typeface="Calibri"/>
            </a:endParaRPr>
          </a:p>
          <a:p>
            <a:pPr marL="355600" indent="-342900"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Maximize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concrete/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steel</a:t>
            </a:r>
            <a:r>
              <a:rPr sz="2400" spc="-15" dirty="0">
                <a:latin typeface="Calibri"/>
                <a:cs typeface="Calibri"/>
              </a:rPr>
              <a:t> ratio</a:t>
            </a:r>
            <a:endParaRPr sz="2400">
              <a:latin typeface="Calibri"/>
              <a:cs typeface="Calibri"/>
            </a:endParaRPr>
          </a:p>
          <a:p>
            <a:pPr marL="355600" indent="-342900"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Minimum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reinforcement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required</a:t>
            </a:r>
            <a:endParaRPr sz="2400">
              <a:latin typeface="Calibri"/>
              <a:cs typeface="Calibri"/>
            </a:endParaRPr>
          </a:p>
          <a:p>
            <a:pPr marL="355600" indent="-342900">
              <a:spcBef>
                <a:spcPts val="1200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spc="-25" dirty="0">
                <a:latin typeface="Calibri"/>
                <a:cs typeface="Calibri"/>
              </a:rPr>
              <a:t>Easy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formwork</a:t>
            </a:r>
            <a:endParaRPr sz="2400">
              <a:latin typeface="Calibri"/>
              <a:cs typeface="Calibri"/>
            </a:endParaRPr>
          </a:p>
          <a:p>
            <a:pPr marL="355600" indent="-342900">
              <a:spcBef>
                <a:spcPts val="1205"/>
              </a:spcBef>
              <a:buClr>
                <a:srgbClr val="001F5F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spc="-25" dirty="0">
                <a:latin typeface="Calibri"/>
                <a:cs typeface="Calibri"/>
              </a:rPr>
              <a:t>Easy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placing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concrete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220" y="1843024"/>
            <a:ext cx="2515235" cy="139065"/>
          </a:xfrm>
          <a:custGeom>
            <a:avLst/>
            <a:gdLst/>
            <a:ahLst/>
            <a:cxnLst/>
            <a:rect l="l" t="t" r="r" b="b"/>
            <a:pathLst>
              <a:path w="2515235" h="139064">
                <a:moveTo>
                  <a:pt x="609" y="0"/>
                </a:moveTo>
                <a:lnTo>
                  <a:pt x="495" y="25400"/>
                </a:lnTo>
                <a:lnTo>
                  <a:pt x="2515108" y="37464"/>
                </a:lnTo>
                <a:lnTo>
                  <a:pt x="2515235" y="12064"/>
                </a:lnTo>
                <a:lnTo>
                  <a:pt x="609" y="0"/>
                </a:lnTo>
                <a:close/>
              </a:path>
              <a:path w="2515235" h="139064">
                <a:moveTo>
                  <a:pt x="368" y="50800"/>
                </a:moveTo>
                <a:lnTo>
                  <a:pt x="0" y="127000"/>
                </a:lnTo>
                <a:lnTo>
                  <a:pt x="2514727" y="139064"/>
                </a:lnTo>
                <a:lnTo>
                  <a:pt x="2514981" y="62864"/>
                </a:lnTo>
                <a:lnTo>
                  <a:pt x="368" y="508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33206" y="2590800"/>
            <a:ext cx="2878708" cy="290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60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376" y="303022"/>
            <a:ext cx="96132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Partially</a:t>
            </a:r>
            <a:r>
              <a:rPr spc="-45" dirty="0"/>
              <a:t> </a:t>
            </a:r>
            <a:r>
              <a:rPr spc="-5" dirty="0"/>
              <a:t>Encased</a:t>
            </a:r>
            <a:r>
              <a:rPr spc="-35" dirty="0"/>
              <a:t> </a:t>
            </a:r>
            <a:r>
              <a:rPr spc="-5" dirty="0"/>
              <a:t>Composite</a:t>
            </a:r>
            <a:r>
              <a:rPr spc="-20" dirty="0"/>
              <a:t> </a:t>
            </a:r>
            <a:r>
              <a:rPr spc="-5" dirty="0"/>
              <a:t>Column</a:t>
            </a:r>
            <a:r>
              <a:rPr spc="-60" dirty="0"/>
              <a:t> </a:t>
            </a:r>
            <a:r>
              <a:rPr spc="-20" dirty="0"/>
              <a:t>(PEC)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36622" y="4958334"/>
            <a:ext cx="2914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40404"/>
                </a:solidFill>
                <a:latin typeface="Segoe UI Historic"/>
                <a:cs typeface="Segoe UI Historic"/>
              </a:rPr>
              <a:t>S</a:t>
            </a:r>
            <a:r>
              <a:rPr sz="1600" spc="-75" dirty="0">
                <a:solidFill>
                  <a:srgbClr val="040404"/>
                </a:solidFill>
                <a:latin typeface="Segoe UI Historic"/>
                <a:cs typeface="Segoe UI Historic"/>
              </a:rPr>
              <a:t> </a:t>
            </a:r>
            <a:r>
              <a:rPr sz="1600" spc="-5" dirty="0">
                <a:latin typeface="Calibri"/>
                <a:cs typeface="Calibri"/>
              </a:rPr>
              <a:t>≤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74823" y="4675251"/>
            <a:ext cx="1243965" cy="878840"/>
          </a:xfrm>
          <a:custGeom>
            <a:avLst/>
            <a:gdLst/>
            <a:ahLst/>
            <a:cxnLst/>
            <a:rect l="l" t="t" r="r" b="b"/>
            <a:pathLst>
              <a:path w="1243964" h="878839">
                <a:moveTo>
                  <a:pt x="1123950" y="0"/>
                </a:moveTo>
                <a:lnTo>
                  <a:pt x="1116329" y="6476"/>
                </a:lnTo>
                <a:lnTo>
                  <a:pt x="1140380" y="45317"/>
                </a:lnTo>
                <a:lnTo>
                  <a:pt x="1161478" y="89646"/>
                </a:lnTo>
                <a:lnTo>
                  <a:pt x="1179623" y="139475"/>
                </a:lnTo>
                <a:lnTo>
                  <a:pt x="1194815" y="194818"/>
                </a:lnTo>
                <a:lnTo>
                  <a:pt x="1204705" y="241696"/>
                </a:lnTo>
                <a:lnTo>
                  <a:pt x="1212425" y="289519"/>
                </a:lnTo>
                <a:lnTo>
                  <a:pt x="1217968" y="338287"/>
                </a:lnTo>
                <a:lnTo>
                  <a:pt x="1221329" y="388000"/>
                </a:lnTo>
                <a:lnTo>
                  <a:pt x="1222499" y="438785"/>
                </a:lnTo>
                <a:lnTo>
                  <a:pt x="1221391" y="488064"/>
                </a:lnTo>
                <a:lnTo>
                  <a:pt x="1218068" y="537061"/>
                </a:lnTo>
                <a:lnTo>
                  <a:pt x="1212544" y="585638"/>
                </a:lnTo>
                <a:lnTo>
                  <a:pt x="1204831" y="633782"/>
                </a:lnTo>
                <a:lnTo>
                  <a:pt x="1194942" y="681482"/>
                </a:lnTo>
                <a:lnTo>
                  <a:pt x="1179677" y="737919"/>
                </a:lnTo>
                <a:lnTo>
                  <a:pt x="1161494" y="788558"/>
                </a:lnTo>
                <a:lnTo>
                  <a:pt x="1140382" y="833411"/>
                </a:lnTo>
                <a:lnTo>
                  <a:pt x="1116329" y="872490"/>
                </a:lnTo>
                <a:lnTo>
                  <a:pt x="1123950" y="878840"/>
                </a:lnTo>
                <a:lnTo>
                  <a:pt x="1149812" y="840476"/>
                </a:lnTo>
                <a:lnTo>
                  <a:pt x="1172924" y="796051"/>
                </a:lnTo>
                <a:lnTo>
                  <a:pt x="1193297" y="745555"/>
                </a:lnTo>
                <a:lnTo>
                  <a:pt x="1210944" y="688975"/>
                </a:lnTo>
                <a:lnTo>
                  <a:pt x="1222679" y="640814"/>
                </a:lnTo>
                <a:lnTo>
                  <a:pt x="1231823" y="591727"/>
                </a:lnTo>
                <a:lnTo>
                  <a:pt x="1238377" y="541701"/>
                </a:lnTo>
                <a:lnTo>
                  <a:pt x="1242339" y="490724"/>
                </a:lnTo>
                <a:lnTo>
                  <a:pt x="1243707" y="438657"/>
                </a:lnTo>
                <a:lnTo>
                  <a:pt x="1242339" y="385751"/>
                </a:lnTo>
                <a:lnTo>
                  <a:pt x="1238377" y="334102"/>
                </a:lnTo>
                <a:lnTo>
                  <a:pt x="1231823" y="283849"/>
                </a:lnTo>
                <a:lnTo>
                  <a:pt x="1222679" y="235003"/>
                </a:lnTo>
                <a:lnTo>
                  <a:pt x="1210944" y="187579"/>
                </a:lnTo>
                <a:lnTo>
                  <a:pt x="1193297" y="131998"/>
                </a:lnTo>
                <a:lnTo>
                  <a:pt x="1172924" y="82216"/>
                </a:lnTo>
                <a:lnTo>
                  <a:pt x="1149812" y="38221"/>
                </a:lnTo>
                <a:lnTo>
                  <a:pt x="1123950" y="0"/>
                </a:lnTo>
                <a:close/>
              </a:path>
              <a:path w="1243964" h="878839">
                <a:moveTo>
                  <a:pt x="119633" y="0"/>
                </a:moveTo>
                <a:lnTo>
                  <a:pt x="93843" y="38221"/>
                </a:lnTo>
                <a:lnTo>
                  <a:pt x="70754" y="82216"/>
                </a:lnTo>
                <a:lnTo>
                  <a:pt x="50357" y="131998"/>
                </a:lnTo>
                <a:lnTo>
                  <a:pt x="32638" y="187579"/>
                </a:lnTo>
                <a:lnTo>
                  <a:pt x="20905" y="235003"/>
                </a:lnTo>
                <a:lnTo>
                  <a:pt x="11768" y="283849"/>
                </a:lnTo>
                <a:lnTo>
                  <a:pt x="5234" y="334102"/>
                </a:lnTo>
                <a:lnTo>
                  <a:pt x="1309" y="385751"/>
                </a:lnTo>
                <a:lnTo>
                  <a:pt x="0" y="438785"/>
                </a:lnTo>
                <a:lnTo>
                  <a:pt x="1309" y="490724"/>
                </a:lnTo>
                <a:lnTo>
                  <a:pt x="5234" y="541701"/>
                </a:lnTo>
                <a:lnTo>
                  <a:pt x="11768" y="591727"/>
                </a:lnTo>
                <a:lnTo>
                  <a:pt x="20905" y="640814"/>
                </a:lnTo>
                <a:lnTo>
                  <a:pt x="32638" y="688975"/>
                </a:lnTo>
                <a:lnTo>
                  <a:pt x="50357" y="745555"/>
                </a:lnTo>
                <a:lnTo>
                  <a:pt x="70754" y="796051"/>
                </a:lnTo>
                <a:lnTo>
                  <a:pt x="93843" y="840476"/>
                </a:lnTo>
                <a:lnTo>
                  <a:pt x="119633" y="878840"/>
                </a:lnTo>
                <a:lnTo>
                  <a:pt x="127381" y="872490"/>
                </a:lnTo>
                <a:lnTo>
                  <a:pt x="103310" y="833411"/>
                </a:lnTo>
                <a:lnTo>
                  <a:pt x="82168" y="788558"/>
                </a:lnTo>
                <a:lnTo>
                  <a:pt x="63980" y="737919"/>
                </a:lnTo>
                <a:lnTo>
                  <a:pt x="48768" y="681482"/>
                </a:lnTo>
                <a:lnTo>
                  <a:pt x="38830" y="633782"/>
                </a:lnTo>
                <a:lnTo>
                  <a:pt x="31111" y="585638"/>
                </a:lnTo>
                <a:lnTo>
                  <a:pt x="25606" y="537061"/>
                </a:lnTo>
                <a:lnTo>
                  <a:pt x="22307" y="488064"/>
                </a:lnTo>
                <a:lnTo>
                  <a:pt x="21208" y="438657"/>
                </a:lnTo>
                <a:lnTo>
                  <a:pt x="22368" y="388000"/>
                </a:lnTo>
                <a:lnTo>
                  <a:pt x="25697" y="338287"/>
                </a:lnTo>
                <a:lnTo>
                  <a:pt x="31203" y="289519"/>
                </a:lnTo>
                <a:lnTo>
                  <a:pt x="38891" y="241696"/>
                </a:lnTo>
                <a:lnTo>
                  <a:pt x="48768" y="194818"/>
                </a:lnTo>
                <a:lnTo>
                  <a:pt x="64033" y="139475"/>
                </a:lnTo>
                <a:lnTo>
                  <a:pt x="82216" y="89646"/>
                </a:lnTo>
                <a:lnTo>
                  <a:pt x="103328" y="45317"/>
                </a:lnTo>
                <a:lnTo>
                  <a:pt x="127381" y="6476"/>
                </a:lnTo>
                <a:lnTo>
                  <a:pt x="119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88310" y="5025389"/>
            <a:ext cx="11112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35" dirty="0">
                <a:latin typeface="Cambria Math"/>
                <a:cs typeface="Cambria Math"/>
              </a:rPr>
              <a:t>3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00755" y="5018659"/>
            <a:ext cx="85725" cy="13970"/>
          </a:xfrm>
          <a:custGeom>
            <a:avLst/>
            <a:gdLst/>
            <a:ahLst/>
            <a:cxnLst/>
            <a:rect l="l" t="t" r="r" b="b"/>
            <a:pathLst>
              <a:path w="85725" h="13970">
                <a:moveTo>
                  <a:pt x="85343" y="0"/>
                </a:moveTo>
                <a:lnTo>
                  <a:pt x="0" y="0"/>
                </a:lnTo>
                <a:lnTo>
                  <a:pt x="0" y="13716"/>
                </a:lnTo>
                <a:lnTo>
                  <a:pt x="85343" y="13716"/>
                </a:lnTo>
                <a:lnTo>
                  <a:pt x="853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35"/>
              </a:spcBef>
            </a:pPr>
            <a:r>
              <a:rPr spc="-10" dirty="0"/>
              <a:t>Material</a:t>
            </a:r>
            <a:r>
              <a:rPr spc="-45" dirty="0"/>
              <a:t> </a:t>
            </a:r>
            <a:r>
              <a:rPr spc="-5" dirty="0"/>
              <a:t>limitations</a:t>
            </a:r>
            <a:r>
              <a:rPr b="0" spc="-5" dirty="0">
                <a:latin typeface="Calibri"/>
                <a:cs typeface="Calibri"/>
              </a:rPr>
              <a:t>:</a:t>
            </a:r>
          </a:p>
          <a:p>
            <a:pPr marL="381000" indent="-342900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b="0" spc="-15" dirty="0">
                <a:latin typeface="Calibri"/>
                <a:cs typeface="Calibri"/>
              </a:rPr>
              <a:t>Concrete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strength: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21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Mpa </a:t>
            </a:r>
            <a:r>
              <a:rPr b="0" spc="-10" dirty="0">
                <a:latin typeface="Calibri"/>
                <a:cs typeface="Calibri"/>
              </a:rPr>
              <a:t>(3.045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ksi)</a:t>
            </a:r>
            <a:r>
              <a:rPr b="0" spc="36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spc="37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f’c</a:t>
            </a:r>
            <a:r>
              <a:rPr b="0" spc="37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70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Mpa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(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10.15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ksi)</a:t>
            </a:r>
          </a:p>
          <a:p>
            <a:pPr marL="381000" indent="-34290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b="0" spc="-10" dirty="0">
                <a:latin typeface="Calibri"/>
                <a:cs typeface="Calibri"/>
              </a:rPr>
              <a:t>Structural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steel: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Fy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350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Mpa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(50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ksi)</a:t>
            </a:r>
          </a:p>
          <a:p>
            <a:pPr marL="381000" indent="-34290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b="0" spc="-15" dirty="0">
                <a:latin typeface="Calibri"/>
                <a:cs typeface="Calibri"/>
              </a:rPr>
              <a:t>Reinforcing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bar: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Fyr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400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Mpa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(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58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ksi)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 dirty="0">
              <a:latin typeface="Calibri"/>
              <a:cs typeface="Calibri"/>
            </a:endParaRPr>
          </a:p>
          <a:p>
            <a:pPr marL="723900" marR="1607185">
              <a:lnSpc>
                <a:spcPct val="106900"/>
              </a:lnSpc>
            </a:pPr>
            <a:r>
              <a:rPr b="0" spc="-5" dirty="0">
                <a:latin typeface="Calibri"/>
                <a:cs typeface="Calibri"/>
              </a:rPr>
              <a:t>As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+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Ar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20%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spc="-10" dirty="0">
                <a:latin typeface="Calibri"/>
                <a:cs typeface="Calibri"/>
              </a:rPr>
              <a:t>gross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cross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sectional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area </a:t>
            </a:r>
            <a:r>
              <a:rPr b="0" spc="-34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As +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Ar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0.2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Ag</a:t>
            </a:r>
          </a:p>
          <a:p>
            <a:pPr marL="723900" marR="3649979">
              <a:lnSpc>
                <a:spcPct val="106900"/>
              </a:lnSpc>
              <a:spcBef>
                <a:spcPts val="15"/>
              </a:spcBef>
            </a:pPr>
            <a:r>
              <a:rPr b="0" spc="-5" dirty="0">
                <a:latin typeface="Calibri"/>
                <a:cs typeface="Calibri"/>
              </a:rPr>
              <a:t>b</a:t>
            </a:r>
            <a:r>
              <a:rPr sz="1200" b="0" spc="-5" dirty="0">
                <a:latin typeface="Calibri"/>
                <a:cs typeface="Calibri"/>
              </a:rPr>
              <a:t>f</a:t>
            </a:r>
            <a:r>
              <a:rPr sz="1200" b="0" spc="6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= 0.9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</a:t>
            </a:r>
            <a:r>
              <a:rPr b="0" spc="-10" dirty="0">
                <a:latin typeface="Calibri"/>
                <a:cs typeface="Calibri"/>
              </a:rPr>
              <a:t> to</a:t>
            </a:r>
            <a:r>
              <a:rPr b="0" spc="-5" dirty="0">
                <a:latin typeface="Calibri"/>
                <a:cs typeface="Calibri"/>
              </a:rPr>
              <a:t> 1.1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d </a:t>
            </a:r>
            <a:r>
              <a:rPr b="0" spc="-34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b/t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≤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32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, </a:t>
            </a:r>
            <a:r>
              <a:rPr b="0" dirty="0">
                <a:latin typeface="Calibri"/>
                <a:cs typeface="Calibri"/>
              </a:rPr>
              <a:t>t</a:t>
            </a:r>
            <a:r>
              <a:rPr sz="1575" b="0" baseline="-21164" dirty="0">
                <a:latin typeface="Calibri"/>
                <a:cs typeface="Calibri"/>
              </a:rPr>
              <a:t>f</a:t>
            </a:r>
            <a:r>
              <a:rPr sz="1575" b="0" spc="-7" baseline="-21164" dirty="0">
                <a:latin typeface="Calibri"/>
                <a:cs typeface="Calibri"/>
              </a:rPr>
              <a:t> </a:t>
            </a:r>
            <a:r>
              <a:rPr sz="1575" b="0" spc="7" baseline="-21164" dirty="0">
                <a:latin typeface="Calibri"/>
                <a:cs typeface="Calibri"/>
              </a:rPr>
              <a:t>=</a:t>
            </a:r>
            <a:r>
              <a:rPr sz="1575" b="0" spc="-30" baseline="-21164" dirty="0">
                <a:latin typeface="Calibri"/>
                <a:cs typeface="Calibri"/>
              </a:rPr>
              <a:t> </a:t>
            </a:r>
            <a:r>
              <a:rPr sz="1600" b="0" spc="5" dirty="0">
                <a:latin typeface="Calibri"/>
                <a:cs typeface="Calibri"/>
              </a:rPr>
              <a:t>t</a:t>
            </a:r>
            <a:r>
              <a:rPr sz="1575" b="0" spc="7" baseline="-21164" dirty="0">
                <a:latin typeface="Calibri"/>
                <a:cs typeface="Calibri"/>
              </a:rPr>
              <a:t>w</a:t>
            </a:r>
            <a:r>
              <a:rPr sz="1575" b="0" spc="-15" baseline="-21164" dirty="0">
                <a:latin typeface="Calibri"/>
                <a:cs typeface="Calibri"/>
              </a:rPr>
              <a:t> </a:t>
            </a:r>
            <a:r>
              <a:rPr sz="1575" b="0" baseline="-21164" dirty="0">
                <a:latin typeface="Calibri"/>
                <a:cs typeface="Calibri"/>
              </a:rPr>
              <a:t>=</a:t>
            </a:r>
            <a:r>
              <a:rPr sz="1600" b="0" dirty="0">
                <a:latin typeface="Calibri"/>
                <a:cs typeface="Calibri"/>
              </a:rPr>
              <a:t>t</a:t>
            </a:r>
            <a:endParaRPr sz="1600" dirty="0">
              <a:latin typeface="Calibri"/>
              <a:cs typeface="Calibri"/>
            </a:endParaRPr>
          </a:p>
          <a:p>
            <a:pPr marL="723900">
              <a:lnSpc>
                <a:spcPct val="100000"/>
              </a:lnSpc>
              <a:spcBef>
                <a:spcPts val="130"/>
              </a:spcBef>
            </a:pPr>
            <a:r>
              <a:rPr b="0" spc="-5" dirty="0">
                <a:latin typeface="Calibri"/>
                <a:cs typeface="Calibri"/>
              </a:rPr>
              <a:t>Flanges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&amp; </a:t>
            </a:r>
            <a:r>
              <a:rPr b="0" spc="-10" dirty="0">
                <a:latin typeface="Calibri"/>
                <a:cs typeface="Calibri"/>
              </a:rPr>
              <a:t>web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are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equal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thickness</a:t>
            </a:r>
          </a:p>
          <a:p>
            <a:pPr marL="723900">
              <a:lnSpc>
                <a:spcPct val="100000"/>
              </a:lnSpc>
              <a:spcBef>
                <a:spcPts val="135"/>
              </a:spcBef>
            </a:pPr>
            <a:r>
              <a:rPr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Tie</a:t>
            </a:r>
            <a:r>
              <a:rPr b="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bar</a:t>
            </a:r>
            <a:r>
              <a:rPr b="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/</a:t>
            </a:r>
            <a:r>
              <a:rPr b="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link</a:t>
            </a:r>
            <a:r>
              <a:rPr b="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bar</a:t>
            </a:r>
            <a:r>
              <a:rPr b="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limitations:</a:t>
            </a:r>
          </a:p>
          <a:p>
            <a:pPr marL="838835" algn="ctr">
              <a:lnSpc>
                <a:spcPts val="1590"/>
              </a:lnSpc>
              <a:spcBef>
                <a:spcPts val="470"/>
              </a:spcBef>
              <a:tabLst>
                <a:tab pos="1380490" algn="l"/>
              </a:tabLst>
            </a:pPr>
            <a:r>
              <a:rPr b="0" spc="-5" dirty="0">
                <a:latin typeface="Cambria Math"/>
                <a:cs typeface="Cambria Math"/>
              </a:rPr>
              <a:t>500	𝑚𝑚</a:t>
            </a:r>
          </a:p>
          <a:p>
            <a:pPr marL="196850" algn="ctr">
              <a:lnSpc>
                <a:spcPts val="1590"/>
              </a:lnSpc>
            </a:pPr>
            <a:r>
              <a:rPr sz="1150" b="0" spc="35" dirty="0">
                <a:latin typeface="Cambria Math"/>
                <a:cs typeface="Cambria Math"/>
              </a:rPr>
              <a:t>2</a:t>
            </a:r>
            <a:r>
              <a:rPr sz="1150" b="0" spc="-20" dirty="0">
                <a:latin typeface="Cambria Math"/>
                <a:cs typeface="Cambria Math"/>
              </a:rPr>
              <a:t> </a:t>
            </a:r>
            <a:r>
              <a:rPr sz="2400" b="0" spc="-7" baseline="-32986" dirty="0">
                <a:latin typeface="Cambria Math"/>
                <a:cs typeface="Cambria Math"/>
              </a:rPr>
              <a:t>𝑑</a:t>
            </a:r>
            <a:endParaRPr sz="2400" baseline="-32986" dirty="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38017" y="5406389"/>
            <a:ext cx="111125" cy="2032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150" spc="35" dirty="0">
                <a:latin typeface="Cambria Math"/>
                <a:cs typeface="Cambria Math"/>
              </a:rPr>
              <a:t>3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50464" y="5399659"/>
            <a:ext cx="85725" cy="13970"/>
          </a:xfrm>
          <a:custGeom>
            <a:avLst/>
            <a:gdLst/>
            <a:ahLst/>
            <a:cxnLst/>
            <a:rect l="l" t="t" r="r" b="b"/>
            <a:pathLst>
              <a:path w="85725" h="13970">
                <a:moveTo>
                  <a:pt x="85343" y="0"/>
                </a:moveTo>
                <a:lnTo>
                  <a:pt x="0" y="0"/>
                </a:lnTo>
                <a:lnTo>
                  <a:pt x="0" y="13715"/>
                </a:lnTo>
                <a:lnTo>
                  <a:pt x="85343" y="13715"/>
                </a:lnTo>
                <a:lnTo>
                  <a:pt x="853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12617" y="5249417"/>
            <a:ext cx="41655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725" spc="52" baseline="45893" dirty="0">
                <a:latin typeface="Cambria Math"/>
                <a:cs typeface="Cambria Math"/>
              </a:rPr>
              <a:t>2</a:t>
            </a:r>
            <a:r>
              <a:rPr sz="1725" spc="-60" baseline="45893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𝑏𝑓</a:t>
            </a:r>
            <a:endParaRPr sz="1600" dirty="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21022" y="4958334"/>
            <a:ext cx="25901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smallest,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S=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Spacing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3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link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bar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3866" y="5743447"/>
            <a:ext cx="13544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Area </a:t>
            </a:r>
            <a:r>
              <a:rPr sz="1600" spc="-5" dirty="0">
                <a:latin typeface="Calibri"/>
                <a:cs typeface="Calibri"/>
              </a:rPr>
              <a:t>of tie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bar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≥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929888" y="5630621"/>
            <a:ext cx="1086485" cy="567055"/>
          </a:xfrm>
          <a:custGeom>
            <a:avLst/>
            <a:gdLst/>
            <a:ahLst/>
            <a:cxnLst/>
            <a:rect l="l" t="t" r="r" b="b"/>
            <a:pathLst>
              <a:path w="1086485" h="567054">
                <a:moveTo>
                  <a:pt x="1004062" y="0"/>
                </a:moveTo>
                <a:lnTo>
                  <a:pt x="998982" y="5143"/>
                </a:lnTo>
                <a:lnTo>
                  <a:pt x="1015366" y="29386"/>
                </a:lnTo>
                <a:lnTo>
                  <a:pt x="1029668" y="57329"/>
                </a:lnTo>
                <a:lnTo>
                  <a:pt x="1052067" y="124307"/>
                </a:lnTo>
                <a:lnTo>
                  <a:pt x="1060049" y="162107"/>
                </a:lnTo>
                <a:lnTo>
                  <a:pt x="1065720" y="201118"/>
                </a:lnTo>
                <a:lnTo>
                  <a:pt x="1069105" y="241341"/>
                </a:lnTo>
                <a:lnTo>
                  <a:pt x="1070226" y="282854"/>
                </a:lnTo>
                <a:lnTo>
                  <a:pt x="1069105" y="323369"/>
                </a:lnTo>
                <a:lnTo>
                  <a:pt x="1065720" y="363210"/>
                </a:lnTo>
                <a:lnTo>
                  <a:pt x="1060049" y="402303"/>
                </a:lnTo>
                <a:lnTo>
                  <a:pt x="1052067" y="440651"/>
                </a:lnTo>
                <a:lnTo>
                  <a:pt x="1029668" y="508820"/>
                </a:lnTo>
                <a:lnTo>
                  <a:pt x="998982" y="561454"/>
                </a:lnTo>
                <a:lnTo>
                  <a:pt x="1004062" y="566445"/>
                </a:lnTo>
                <a:lnTo>
                  <a:pt x="1037955" y="514477"/>
                </a:lnTo>
                <a:lnTo>
                  <a:pt x="1064133" y="445935"/>
                </a:lnTo>
                <a:lnTo>
                  <a:pt x="1073894" y="406925"/>
                </a:lnTo>
                <a:lnTo>
                  <a:pt x="1080881" y="366742"/>
                </a:lnTo>
                <a:lnTo>
                  <a:pt x="1085082" y="325386"/>
                </a:lnTo>
                <a:lnTo>
                  <a:pt x="1086482" y="282778"/>
                </a:lnTo>
                <a:lnTo>
                  <a:pt x="1085082" y="239560"/>
                </a:lnTo>
                <a:lnTo>
                  <a:pt x="1080881" y="197862"/>
                </a:lnTo>
                <a:lnTo>
                  <a:pt x="1073894" y="157760"/>
                </a:lnTo>
                <a:lnTo>
                  <a:pt x="1064133" y="119253"/>
                </a:lnTo>
                <a:lnTo>
                  <a:pt x="1037955" y="51730"/>
                </a:lnTo>
                <a:lnTo>
                  <a:pt x="1021967" y="23891"/>
                </a:lnTo>
                <a:lnTo>
                  <a:pt x="1004062" y="0"/>
                </a:lnTo>
                <a:close/>
              </a:path>
              <a:path w="1086485" h="567054">
                <a:moveTo>
                  <a:pt x="82423" y="0"/>
                </a:moveTo>
                <a:lnTo>
                  <a:pt x="48418" y="51730"/>
                </a:lnTo>
                <a:lnTo>
                  <a:pt x="22225" y="119253"/>
                </a:lnTo>
                <a:lnTo>
                  <a:pt x="12483" y="157760"/>
                </a:lnTo>
                <a:lnTo>
                  <a:pt x="5540" y="197862"/>
                </a:lnTo>
                <a:lnTo>
                  <a:pt x="1383" y="239560"/>
                </a:lnTo>
                <a:lnTo>
                  <a:pt x="0" y="282854"/>
                </a:lnTo>
                <a:lnTo>
                  <a:pt x="1383" y="325386"/>
                </a:lnTo>
                <a:lnTo>
                  <a:pt x="5540" y="366742"/>
                </a:lnTo>
                <a:lnTo>
                  <a:pt x="12483" y="406925"/>
                </a:lnTo>
                <a:lnTo>
                  <a:pt x="22225" y="445935"/>
                </a:lnTo>
                <a:lnTo>
                  <a:pt x="34345" y="482277"/>
                </a:lnTo>
                <a:lnTo>
                  <a:pt x="64444" y="542532"/>
                </a:lnTo>
                <a:lnTo>
                  <a:pt x="82423" y="566445"/>
                </a:lnTo>
                <a:lnTo>
                  <a:pt x="87375" y="561454"/>
                </a:lnTo>
                <a:lnTo>
                  <a:pt x="70991" y="537080"/>
                </a:lnTo>
                <a:lnTo>
                  <a:pt x="56689" y="508820"/>
                </a:lnTo>
                <a:lnTo>
                  <a:pt x="34289" y="440651"/>
                </a:lnTo>
                <a:lnTo>
                  <a:pt x="26362" y="402303"/>
                </a:lnTo>
                <a:lnTo>
                  <a:pt x="20685" y="363210"/>
                </a:lnTo>
                <a:lnTo>
                  <a:pt x="17270" y="323369"/>
                </a:lnTo>
                <a:lnTo>
                  <a:pt x="16128" y="282778"/>
                </a:lnTo>
                <a:lnTo>
                  <a:pt x="17272" y="241341"/>
                </a:lnTo>
                <a:lnTo>
                  <a:pt x="20700" y="201118"/>
                </a:lnTo>
                <a:lnTo>
                  <a:pt x="26415" y="162107"/>
                </a:lnTo>
                <a:lnTo>
                  <a:pt x="34416" y="124307"/>
                </a:lnTo>
                <a:lnTo>
                  <a:pt x="56705" y="57329"/>
                </a:lnTo>
                <a:lnTo>
                  <a:pt x="87375" y="5143"/>
                </a:lnTo>
                <a:lnTo>
                  <a:pt x="824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170298" y="5639511"/>
            <a:ext cx="793115" cy="593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320">
              <a:lnSpc>
                <a:spcPts val="1430"/>
              </a:lnSpc>
              <a:spcBef>
                <a:spcPts val="100"/>
              </a:spcBef>
            </a:pPr>
            <a:r>
              <a:rPr sz="1200" spc="-5" dirty="0">
                <a:latin typeface="Cambria Math"/>
                <a:cs typeface="Cambria Math"/>
              </a:rPr>
              <a:t>6</a:t>
            </a:r>
            <a:r>
              <a:rPr sz="1200" dirty="0">
                <a:latin typeface="Cambria Math"/>
                <a:cs typeface="Cambria Math"/>
              </a:rPr>
              <a:t>3</a:t>
            </a:r>
            <a:r>
              <a:rPr sz="1200" spc="-5" dirty="0">
                <a:latin typeface="Cambria Math"/>
                <a:cs typeface="Cambria Math"/>
              </a:rPr>
              <a:t> </a:t>
            </a:r>
            <a:r>
              <a:rPr sz="1200" dirty="0">
                <a:latin typeface="Calibri"/>
                <a:cs typeface="Calibri"/>
              </a:rPr>
              <a:t>mm</a:t>
            </a:r>
            <a:r>
              <a:rPr sz="1200" baseline="24305" dirty="0">
                <a:latin typeface="Calibri"/>
                <a:cs typeface="Calibri"/>
              </a:rPr>
              <a:t>2</a:t>
            </a:r>
            <a:endParaRPr sz="1200" baseline="24305">
              <a:latin typeface="Calibri"/>
              <a:cs typeface="Calibri"/>
            </a:endParaRPr>
          </a:p>
          <a:p>
            <a:pPr marL="121920">
              <a:lnSpc>
                <a:spcPts val="1155"/>
              </a:lnSpc>
            </a:pPr>
            <a:r>
              <a:rPr sz="1200" spc="-5" dirty="0">
                <a:latin typeface="Cambria Math"/>
                <a:cs typeface="Cambria Math"/>
              </a:rPr>
              <a:t>0</a:t>
            </a:r>
            <a:r>
              <a:rPr sz="1200" spc="5" dirty="0">
                <a:latin typeface="Cambria Math"/>
                <a:cs typeface="Cambria Math"/>
              </a:rPr>
              <a:t>.</a:t>
            </a:r>
            <a:r>
              <a:rPr sz="1200" spc="-5" dirty="0">
                <a:latin typeface="Cambria Math"/>
                <a:cs typeface="Cambria Math"/>
              </a:rPr>
              <a:t>0</a:t>
            </a:r>
            <a:r>
              <a:rPr sz="1200" dirty="0">
                <a:latin typeface="Cambria Math"/>
                <a:cs typeface="Cambria Math"/>
              </a:rPr>
              <a:t>1</a:t>
            </a:r>
            <a:r>
              <a:rPr sz="1200" spc="-5" dirty="0">
                <a:latin typeface="Cambria Math"/>
                <a:cs typeface="Cambria Math"/>
              </a:rPr>
              <a:t> 𝑏𝑓𝑡</a:t>
            </a:r>
            <a:endParaRPr sz="1200">
              <a:latin typeface="Cambria Math"/>
              <a:cs typeface="Cambria Math"/>
            </a:endParaRPr>
          </a:p>
          <a:p>
            <a:pPr marL="38100">
              <a:lnSpc>
                <a:spcPts val="1885"/>
              </a:lnSpc>
            </a:pPr>
            <a:r>
              <a:rPr sz="1200" dirty="0">
                <a:latin typeface="Cambria Math"/>
                <a:cs typeface="Cambria Math"/>
              </a:rPr>
              <a:t>0.5</a:t>
            </a:r>
            <a:r>
              <a:rPr sz="1200" spc="-35" dirty="0">
                <a:latin typeface="Cambria Math"/>
                <a:cs typeface="Cambria Math"/>
              </a:rPr>
              <a:t> </a:t>
            </a:r>
            <a:r>
              <a:rPr sz="1200" dirty="0">
                <a:latin typeface="Calibri"/>
                <a:cs typeface="Calibri"/>
              </a:rPr>
              <a:t>mm</a:t>
            </a:r>
            <a:r>
              <a:rPr sz="1200" baseline="24305" dirty="0">
                <a:latin typeface="Calibri"/>
                <a:cs typeface="Calibri"/>
              </a:rPr>
              <a:t>2</a:t>
            </a:r>
            <a:r>
              <a:rPr sz="1200" spc="-30" baseline="24305" dirty="0">
                <a:latin typeface="Calibri"/>
                <a:cs typeface="Calibri"/>
              </a:rPr>
              <a:t> </a:t>
            </a:r>
            <a:r>
              <a:rPr sz="1200" i="1" baseline="24305" dirty="0">
                <a:latin typeface="Calibri"/>
                <a:cs typeface="Calibri"/>
              </a:rPr>
              <a:t>X</a:t>
            </a:r>
            <a:r>
              <a:rPr sz="1200" i="1" spc="-30" baseline="2430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59807" y="5743447"/>
            <a:ext cx="615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Calibri"/>
                <a:cs typeface="Calibri"/>
              </a:rPr>
              <a:t>Largest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62800" y="1594230"/>
            <a:ext cx="3654044" cy="33821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Partially</a:t>
            </a:r>
            <a:r>
              <a:rPr spc="-45" dirty="0"/>
              <a:t> </a:t>
            </a:r>
            <a:r>
              <a:rPr spc="-5" dirty="0"/>
              <a:t>Encased</a:t>
            </a:r>
            <a:r>
              <a:rPr spc="-35" dirty="0"/>
              <a:t> </a:t>
            </a:r>
            <a:r>
              <a:rPr spc="-5" dirty="0"/>
              <a:t>Composite</a:t>
            </a:r>
            <a:r>
              <a:rPr spc="-20" dirty="0"/>
              <a:t> </a:t>
            </a:r>
            <a:r>
              <a:rPr spc="-5" dirty="0"/>
              <a:t>Column</a:t>
            </a:r>
            <a:r>
              <a:rPr spc="-60" dirty="0"/>
              <a:t> </a:t>
            </a:r>
            <a:r>
              <a:rPr spc="-20" dirty="0"/>
              <a:t>(PEC)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91158" y="1512849"/>
            <a:ext cx="3865245" cy="81026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z="1600" spc="-5" dirty="0">
                <a:latin typeface="Calibri"/>
                <a:cs typeface="Calibri"/>
              </a:rPr>
              <a:t>Tie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bar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cover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≥</a:t>
            </a:r>
            <a:r>
              <a:rPr sz="1600" spc="8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30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𝑚𝑚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600" spc="-10" dirty="0">
                <a:latin typeface="Calibri"/>
                <a:cs typeface="Calibri"/>
              </a:rPr>
              <a:t>Out</a:t>
            </a:r>
            <a:r>
              <a:rPr sz="1600" spc="-5" dirty="0">
                <a:latin typeface="Calibri"/>
                <a:cs typeface="Calibri"/>
              </a:rPr>
              <a:t> of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straightness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flanges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&lt;</a:t>
            </a:r>
            <a:r>
              <a:rPr sz="1600" spc="9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0.005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𝑆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-5" dirty="0">
                <a:latin typeface="Calibri"/>
                <a:cs typeface="Calibri"/>
              </a:rPr>
              <a:t>Clear </a:t>
            </a:r>
            <a:r>
              <a:rPr sz="1600" spc="-10" dirty="0">
                <a:latin typeface="Calibri"/>
                <a:cs typeface="Calibri"/>
              </a:rPr>
              <a:t>height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width </a:t>
            </a:r>
            <a:r>
              <a:rPr sz="1600" spc="-15" dirty="0">
                <a:latin typeface="Calibri"/>
                <a:cs typeface="Calibri"/>
              </a:rPr>
              <a:t>ratio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the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column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≤</a:t>
            </a:r>
            <a:r>
              <a:rPr sz="1600" spc="10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14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6004" y="3651884"/>
            <a:ext cx="26333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  <a:tabLst>
                <a:tab pos="1487805" algn="l"/>
                <a:tab pos="2037714" algn="l"/>
              </a:tabLst>
            </a:pPr>
            <a:r>
              <a:rPr sz="1600" dirty="0">
                <a:latin typeface="Calibri"/>
                <a:cs typeface="Calibri"/>
              </a:rPr>
              <a:t>b</a:t>
            </a:r>
            <a:r>
              <a:rPr sz="1575" baseline="-21164" dirty="0">
                <a:latin typeface="Calibri"/>
                <a:cs typeface="Calibri"/>
              </a:rPr>
              <a:t>e</a:t>
            </a:r>
            <a:r>
              <a:rPr sz="1575" spc="172" baseline="-21164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	</a:t>
            </a:r>
            <a:r>
              <a:rPr sz="1600" spc="-5" dirty="0">
                <a:latin typeface="Cambria Math"/>
                <a:cs typeface="Cambria Math"/>
              </a:rPr>
              <a:t>≤</a:t>
            </a:r>
            <a:r>
              <a:rPr sz="1600" spc="25" dirty="0">
                <a:latin typeface="Cambria Math"/>
                <a:cs typeface="Cambria Math"/>
              </a:rPr>
              <a:t> </a:t>
            </a:r>
            <a:r>
              <a:rPr sz="1600" spc="-10" dirty="0">
                <a:latin typeface="Calibri"/>
                <a:cs typeface="Calibri"/>
              </a:rPr>
              <a:t>bf	</a:t>
            </a:r>
            <a:r>
              <a:rPr sz="1600" spc="-5" dirty="0">
                <a:latin typeface="Calibri"/>
                <a:cs typeface="Calibri"/>
              </a:rPr>
              <a:t>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1.5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1404" y="4359097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Cambria Math"/>
                <a:cs typeface="Cambria Math"/>
              </a:rPr>
              <a:t>𝜆</a:t>
            </a:r>
            <a:r>
              <a:rPr sz="1600" spc="5" dirty="0">
                <a:latin typeface="Calibri"/>
                <a:cs typeface="Calibri"/>
              </a:rPr>
              <a:t>p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725" u="heavy" spc="127" baseline="4589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b</a:t>
            </a:r>
            <a:endParaRPr sz="1725" baseline="45893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5854" y="4516373"/>
            <a:ext cx="9080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145" dirty="0">
                <a:latin typeface="Cambria Math"/>
                <a:cs typeface="Cambria Math"/>
              </a:rPr>
              <a:t>𝑡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68221" y="4271136"/>
            <a:ext cx="1475105" cy="452120"/>
          </a:xfrm>
          <a:custGeom>
            <a:avLst/>
            <a:gdLst/>
            <a:ahLst/>
            <a:cxnLst/>
            <a:rect l="l" t="t" r="r" b="b"/>
            <a:pathLst>
              <a:path w="1475105" h="452120">
                <a:moveTo>
                  <a:pt x="518541" y="78740"/>
                </a:moveTo>
                <a:lnTo>
                  <a:pt x="516509" y="73279"/>
                </a:lnTo>
                <a:lnTo>
                  <a:pt x="506615" y="76860"/>
                </a:lnTo>
                <a:lnTo>
                  <a:pt x="497928" y="82042"/>
                </a:lnTo>
                <a:lnTo>
                  <a:pt x="475653" y="117602"/>
                </a:lnTo>
                <a:lnTo>
                  <a:pt x="472821" y="141732"/>
                </a:lnTo>
                <a:lnTo>
                  <a:pt x="473532" y="154305"/>
                </a:lnTo>
                <a:lnTo>
                  <a:pt x="490359" y="194614"/>
                </a:lnTo>
                <a:lnTo>
                  <a:pt x="516509" y="210185"/>
                </a:lnTo>
                <a:lnTo>
                  <a:pt x="518287" y="204597"/>
                </a:lnTo>
                <a:lnTo>
                  <a:pt x="510451" y="201155"/>
                </a:lnTo>
                <a:lnTo>
                  <a:pt x="503707" y="196329"/>
                </a:lnTo>
                <a:lnTo>
                  <a:pt x="485889" y="153073"/>
                </a:lnTo>
                <a:lnTo>
                  <a:pt x="485394" y="140970"/>
                </a:lnTo>
                <a:lnTo>
                  <a:pt x="485902" y="129184"/>
                </a:lnTo>
                <a:lnTo>
                  <a:pt x="503783" y="87033"/>
                </a:lnTo>
                <a:lnTo>
                  <a:pt x="510603" y="82245"/>
                </a:lnTo>
                <a:lnTo>
                  <a:pt x="518541" y="78740"/>
                </a:lnTo>
                <a:close/>
              </a:path>
              <a:path w="1475105" h="452120">
                <a:moveTo>
                  <a:pt x="1245870" y="141732"/>
                </a:moveTo>
                <a:lnTo>
                  <a:pt x="1234567" y="97282"/>
                </a:lnTo>
                <a:lnTo>
                  <a:pt x="1202182" y="73279"/>
                </a:lnTo>
                <a:lnTo>
                  <a:pt x="1200277" y="78740"/>
                </a:lnTo>
                <a:lnTo>
                  <a:pt x="1208176" y="82245"/>
                </a:lnTo>
                <a:lnTo>
                  <a:pt x="1214970" y="87033"/>
                </a:lnTo>
                <a:lnTo>
                  <a:pt x="1232789" y="129311"/>
                </a:lnTo>
                <a:lnTo>
                  <a:pt x="1233297" y="140970"/>
                </a:lnTo>
                <a:lnTo>
                  <a:pt x="1232789" y="153073"/>
                </a:lnTo>
                <a:lnTo>
                  <a:pt x="1220673" y="190157"/>
                </a:lnTo>
                <a:lnTo>
                  <a:pt x="1200404" y="204597"/>
                </a:lnTo>
                <a:lnTo>
                  <a:pt x="1202182" y="210185"/>
                </a:lnTo>
                <a:lnTo>
                  <a:pt x="1234567" y="186182"/>
                </a:lnTo>
                <a:lnTo>
                  <a:pt x="1245146" y="154305"/>
                </a:lnTo>
                <a:lnTo>
                  <a:pt x="1245870" y="141732"/>
                </a:lnTo>
                <a:close/>
              </a:path>
              <a:path w="1475105" h="452120">
                <a:moveTo>
                  <a:pt x="1474851" y="762"/>
                </a:moveTo>
                <a:lnTo>
                  <a:pt x="156083" y="762"/>
                </a:lnTo>
                <a:lnTo>
                  <a:pt x="156083" y="0"/>
                </a:lnTo>
                <a:lnTo>
                  <a:pt x="125222" y="0"/>
                </a:lnTo>
                <a:lnTo>
                  <a:pt x="84074" y="416179"/>
                </a:lnTo>
                <a:lnTo>
                  <a:pt x="34417" y="324231"/>
                </a:lnTo>
                <a:lnTo>
                  <a:pt x="0" y="342392"/>
                </a:lnTo>
                <a:lnTo>
                  <a:pt x="3937" y="349377"/>
                </a:lnTo>
                <a:lnTo>
                  <a:pt x="21971" y="339852"/>
                </a:lnTo>
                <a:lnTo>
                  <a:pt x="83058" y="452120"/>
                </a:lnTo>
                <a:lnTo>
                  <a:pt x="92329" y="452120"/>
                </a:lnTo>
                <a:lnTo>
                  <a:pt x="136271" y="13208"/>
                </a:lnTo>
                <a:lnTo>
                  <a:pt x="148971" y="13208"/>
                </a:lnTo>
                <a:lnTo>
                  <a:pt x="148971" y="14478"/>
                </a:lnTo>
                <a:lnTo>
                  <a:pt x="1474851" y="14478"/>
                </a:lnTo>
                <a:lnTo>
                  <a:pt x="1474851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879345" y="4214317"/>
            <a:ext cx="139763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60"/>
              </a:lnSpc>
              <a:spcBef>
                <a:spcPts val="100"/>
              </a:spcBef>
              <a:tabLst>
                <a:tab pos="1109345" algn="l"/>
              </a:tabLst>
            </a:pPr>
            <a:r>
              <a:rPr sz="1150" spc="30" dirty="0">
                <a:latin typeface="Cambria Math"/>
                <a:cs typeface="Cambria Math"/>
              </a:rPr>
              <a:t>12</a:t>
            </a:r>
            <a:r>
              <a:rPr sz="1150" spc="5" dirty="0">
                <a:latin typeface="Cambria Math"/>
                <a:cs typeface="Cambria Math"/>
              </a:rPr>
              <a:t> </a:t>
            </a:r>
            <a:r>
              <a:rPr sz="1150" spc="10" dirty="0">
                <a:latin typeface="Cambria Math"/>
                <a:cs typeface="Cambria Math"/>
              </a:rPr>
              <a:t>×</a:t>
            </a:r>
            <a:r>
              <a:rPr sz="1150" spc="240" dirty="0">
                <a:latin typeface="Cambria Math"/>
                <a:cs typeface="Cambria Math"/>
              </a:rPr>
              <a:t> </a:t>
            </a:r>
            <a:r>
              <a:rPr sz="1150" spc="5" dirty="0">
                <a:latin typeface="Cambria Math"/>
                <a:cs typeface="Cambria Math"/>
              </a:rPr>
              <a:t>1−</a:t>
            </a:r>
            <a:r>
              <a:rPr sz="1150" spc="16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libri"/>
                <a:cs typeface="Calibri"/>
              </a:rPr>
              <a:t>ωs</a:t>
            </a:r>
            <a:r>
              <a:rPr sz="1800" spc="-7" baseline="25462" dirty="0">
                <a:latin typeface="Calibri"/>
                <a:cs typeface="Calibri"/>
              </a:rPr>
              <a:t>2	</a:t>
            </a:r>
            <a:r>
              <a:rPr sz="1300" spc="70" dirty="0">
                <a:latin typeface="Cambria Math"/>
                <a:cs typeface="Cambria Math"/>
              </a:rPr>
              <a:t>𝐹𝑦</a:t>
            </a:r>
            <a:endParaRPr sz="1300">
              <a:latin typeface="Cambria Math"/>
              <a:cs typeface="Cambria Math"/>
            </a:endParaRPr>
          </a:p>
          <a:p>
            <a:pPr marR="40640" algn="ctr">
              <a:lnSpc>
                <a:spcPts val="1820"/>
              </a:lnSpc>
            </a:pPr>
            <a:r>
              <a:rPr sz="1600" dirty="0">
                <a:latin typeface="Calibri"/>
                <a:cs typeface="Calibri"/>
              </a:rPr>
              <a:t>Π</a:t>
            </a:r>
            <a:r>
              <a:rPr sz="1575" baseline="26455" dirty="0">
                <a:latin typeface="Calibri"/>
                <a:cs typeface="Calibri"/>
              </a:rPr>
              <a:t>2</a:t>
            </a:r>
            <a:r>
              <a:rPr sz="1575" spc="-30" baseline="26455" dirty="0">
                <a:latin typeface="Calibri"/>
                <a:cs typeface="Calibri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Es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k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17192" y="4509642"/>
            <a:ext cx="1325880" cy="13970"/>
          </a:xfrm>
          <a:custGeom>
            <a:avLst/>
            <a:gdLst/>
            <a:ahLst/>
            <a:cxnLst/>
            <a:rect l="l" t="t" r="r" b="b"/>
            <a:pathLst>
              <a:path w="1325880" h="13970">
                <a:moveTo>
                  <a:pt x="1325880" y="0"/>
                </a:moveTo>
                <a:lnTo>
                  <a:pt x="0" y="0"/>
                </a:lnTo>
                <a:lnTo>
                  <a:pt x="0" y="13716"/>
                </a:lnTo>
                <a:lnTo>
                  <a:pt x="1325880" y="13716"/>
                </a:lnTo>
                <a:lnTo>
                  <a:pt x="13258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81627" y="4359097"/>
            <a:ext cx="664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ω</a:t>
            </a:r>
            <a:r>
              <a:rPr sz="1600" spc="3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0.3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6804" y="5115305"/>
            <a:ext cx="2787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K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96897" y="5051297"/>
            <a:ext cx="22479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45" dirty="0">
                <a:latin typeface="Cambria Math"/>
                <a:cs typeface="Cambria Math"/>
              </a:rPr>
              <a:t>0</a:t>
            </a:r>
            <a:r>
              <a:rPr sz="1150" dirty="0">
                <a:latin typeface="Cambria Math"/>
                <a:cs typeface="Cambria Math"/>
              </a:rPr>
              <a:t>.9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32127" y="5339079"/>
            <a:ext cx="276225" cy="243840"/>
          </a:xfrm>
          <a:custGeom>
            <a:avLst/>
            <a:gdLst/>
            <a:ahLst/>
            <a:cxnLst/>
            <a:rect l="l" t="t" r="r" b="b"/>
            <a:pathLst>
              <a:path w="276225" h="243839">
                <a:moveTo>
                  <a:pt x="223011" y="0"/>
                </a:moveTo>
                <a:lnTo>
                  <a:pt x="220726" y="5715"/>
                </a:lnTo>
                <a:lnTo>
                  <a:pt x="229768" y="13118"/>
                </a:lnTo>
                <a:lnTo>
                  <a:pt x="237823" y="22748"/>
                </a:lnTo>
                <a:lnTo>
                  <a:pt x="255658" y="64575"/>
                </a:lnTo>
                <a:lnTo>
                  <a:pt x="261873" y="122047"/>
                </a:lnTo>
                <a:lnTo>
                  <a:pt x="261185" y="142456"/>
                </a:lnTo>
                <a:lnTo>
                  <a:pt x="250952" y="194945"/>
                </a:lnTo>
                <a:lnTo>
                  <a:pt x="229842" y="230645"/>
                </a:lnTo>
                <a:lnTo>
                  <a:pt x="220726" y="237998"/>
                </a:lnTo>
                <a:lnTo>
                  <a:pt x="223011" y="243840"/>
                </a:lnTo>
                <a:lnTo>
                  <a:pt x="253676" y="213871"/>
                </a:lnTo>
                <a:lnTo>
                  <a:pt x="272113" y="162925"/>
                </a:lnTo>
                <a:lnTo>
                  <a:pt x="275716" y="121793"/>
                </a:lnTo>
                <a:lnTo>
                  <a:pt x="274814" y="100502"/>
                </a:lnTo>
                <a:lnTo>
                  <a:pt x="267626" y="62160"/>
                </a:lnTo>
                <a:lnTo>
                  <a:pt x="244713" y="17399"/>
                </a:lnTo>
                <a:lnTo>
                  <a:pt x="234487" y="7401"/>
                </a:lnTo>
                <a:lnTo>
                  <a:pt x="223011" y="0"/>
                </a:lnTo>
                <a:close/>
              </a:path>
              <a:path w="276225" h="243839">
                <a:moveTo>
                  <a:pt x="52578" y="0"/>
                </a:moveTo>
                <a:lnTo>
                  <a:pt x="21984" y="29968"/>
                </a:lnTo>
                <a:lnTo>
                  <a:pt x="3540" y="80629"/>
                </a:lnTo>
                <a:lnTo>
                  <a:pt x="0" y="121793"/>
                </a:lnTo>
                <a:lnTo>
                  <a:pt x="883" y="143031"/>
                </a:lnTo>
                <a:lnTo>
                  <a:pt x="7983" y="181461"/>
                </a:lnTo>
                <a:lnTo>
                  <a:pt x="30972" y="226472"/>
                </a:lnTo>
                <a:lnTo>
                  <a:pt x="52578" y="243840"/>
                </a:lnTo>
                <a:lnTo>
                  <a:pt x="54990" y="237998"/>
                </a:lnTo>
                <a:lnTo>
                  <a:pt x="45819" y="230645"/>
                </a:lnTo>
                <a:lnTo>
                  <a:pt x="37718" y="220995"/>
                </a:lnTo>
                <a:lnTo>
                  <a:pt x="19897" y="178893"/>
                </a:lnTo>
                <a:lnTo>
                  <a:pt x="13843" y="122047"/>
                </a:lnTo>
                <a:lnTo>
                  <a:pt x="14513" y="101254"/>
                </a:lnTo>
                <a:lnTo>
                  <a:pt x="24765" y="48641"/>
                </a:lnTo>
                <a:lnTo>
                  <a:pt x="45892" y="13118"/>
                </a:lnTo>
                <a:lnTo>
                  <a:pt x="54990" y="5715"/>
                </a:lnTo>
                <a:lnTo>
                  <a:pt x="525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80133" y="5267705"/>
            <a:ext cx="180975" cy="34861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229"/>
              </a:spcBef>
            </a:pPr>
            <a:r>
              <a:rPr sz="950" spc="110" dirty="0">
                <a:latin typeface="Cambria Math"/>
                <a:cs typeface="Cambria Math"/>
              </a:rPr>
              <a:t>S</a:t>
            </a:r>
            <a:endParaRPr sz="9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spc="185" dirty="0">
                <a:latin typeface="Cambria Math"/>
                <a:cs typeface="Cambria Math"/>
              </a:rPr>
              <a:t>𝑏</a:t>
            </a:r>
            <a:r>
              <a:rPr sz="950" spc="155" dirty="0">
                <a:latin typeface="Cambria Math"/>
                <a:cs typeface="Cambria Math"/>
              </a:rPr>
              <a:t>𝑓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2580" y="5456046"/>
            <a:ext cx="155575" cy="9525"/>
          </a:xfrm>
          <a:custGeom>
            <a:avLst/>
            <a:gdLst/>
            <a:ahLst/>
            <a:cxnLst/>
            <a:rect l="l" t="t" r="r" b="b"/>
            <a:pathLst>
              <a:path w="155575" h="9525">
                <a:moveTo>
                  <a:pt x="155448" y="0"/>
                </a:moveTo>
                <a:lnTo>
                  <a:pt x="0" y="0"/>
                </a:lnTo>
                <a:lnTo>
                  <a:pt x="0" y="9143"/>
                </a:lnTo>
                <a:lnTo>
                  <a:pt x="155448" y="9143"/>
                </a:lnTo>
                <a:lnTo>
                  <a:pt x="1554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19427" y="5265546"/>
            <a:ext cx="379730" cy="13970"/>
          </a:xfrm>
          <a:custGeom>
            <a:avLst/>
            <a:gdLst/>
            <a:ahLst/>
            <a:cxnLst/>
            <a:rect l="l" t="t" r="r" b="b"/>
            <a:pathLst>
              <a:path w="379730" h="13970">
                <a:moveTo>
                  <a:pt x="379476" y="0"/>
                </a:moveTo>
                <a:lnTo>
                  <a:pt x="0" y="0"/>
                </a:lnTo>
                <a:lnTo>
                  <a:pt x="0" y="13715"/>
                </a:lnTo>
                <a:lnTo>
                  <a:pt x="379476" y="13715"/>
                </a:lnTo>
                <a:lnTo>
                  <a:pt x="3794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783333" y="5115305"/>
            <a:ext cx="6642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spc="60" baseline="-17543" dirty="0">
                <a:latin typeface="Cambria Math"/>
                <a:cs typeface="Cambria Math"/>
              </a:rPr>
              <a:t>2</a:t>
            </a:r>
            <a:r>
              <a:rPr sz="1425" spc="232" baseline="-17543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+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0.2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60376" y="5104384"/>
            <a:ext cx="345440" cy="334645"/>
          </a:xfrm>
          <a:custGeom>
            <a:avLst/>
            <a:gdLst/>
            <a:ahLst/>
            <a:cxnLst/>
            <a:rect l="l" t="t" r="r" b="b"/>
            <a:pathLst>
              <a:path w="345439" h="334645">
                <a:moveTo>
                  <a:pt x="272663" y="0"/>
                </a:moveTo>
                <a:lnTo>
                  <a:pt x="269488" y="7874"/>
                </a:lnTo>
                <a:lnTo>
                  <a:pt x="281996" y="18043"/>
                </a:lnTo>
                <a:lnTo>
                  <a:pt x="293063" y="31226"/>
                </a:lnTo>
                <a:lnTo>
                  <a:pt x="311017" y="66675"/>
                </a:lnTo>
                <a:lnTo>
                  <a:pt x="322273" y="112585"/>
                </a:lnTo>
                <a:lnTo>
                  <a:pt x="326003" y="167259"/>
                </a:lnTo>
                <a:lnTo>
                  <a:pt x="325073" y="195288"/>
                </a:lnTo>
                <a:lnTo>
                  <a:pt x="317591" y="245250"/>
                </a:lnTo>
                <a:lnTo>
                  <a:pt x="302849" y="286635"/>
                </a:lnTo>
                <a:lnTo>
                  <a:pt x="269488" y="326390"/>
                </a:lnTo>
                <a:lnTo>
                  <a:pt x="272663" y="334391"/>
                </a:lnTo>
                <a:lnTo>
                  <a:pt x="302445" y="310546"/>
                </a:lnTo>
                <a:lnTo>
                  <a:pt x="325368" y="272415"/>
                </a:lnTo>
                <a:lnTo>
                  <a:pt x="340053" y="223393"/>
                </a:lnTo>
                <a:lnTo>
                  <a:pt x="344926" y="167132"/>
                </a:lnTo>
                <a:lnTo>
                  <a:pt x="343710" y="137892"/>
                </a:lnTo>
                <a:lnTo>
                  <a:pt x="333943" y="85175"/>
                </a:lnTo>
                <a:lnTo>
                  <a:pt x="314776" y="41058"/>
                </a:lnTo>
                <a:lnTo>
                  <a:pt x="288399" y="10161"/>
                </a:lnTo>
                <a:lnTo>
                  <a:pt x="272663" y="0"/>
                </a:lnTo>
                <a:close/>
              </a:path>
              <a:path w="345439" h="334645">
                <a:moveTo>
                  <a:pt x="72130" y="0"/>
                </a:moveTo>
                <a:lnTo>
                  <a:pt x="30196" y="41058"/>
                </a:lnTo>
                <a:lnTo>
                  <a:pt x="10978" y="85175"/>
                </a:lnTo>
                <a:lnTo>
                  <a:pt x="1211" y="137892"/>
                </a:lnTo>
                <a:lnTo>
                  <a:pt x="0" y="167259"/>
                </a:lnTo>
                <a:lnTo>
                  <a:pt x="1211" y="196155"/>
                </a:lnTo>
                <a:lnTo>
                  <a:pt x="10978" y="248820"/>
                </a:lnTo>
                <a:lnTo>
                  <a:pt x="30196" y="293278"/>
                </a:lnTo>
                <a:lnTo>
                  <a:pt x="56485" y="324242"/>
                </a:lnTo>
                <a:lnTo>
                  <a:pt x="72130" y="334391"/>
                </a:lnTo>
                <a:lnTo>
                  <a:pt x="75432" y="326390"/>
                </a:lnTo>
                <a:lnTo>
                  <a:pt x="62835" y="316249"/>
                </a:lnTo>
                <a:lnTo>
                  <a:pt x="51715" y="302990"/>
                </a:lnTo>
                <a:lnTo>
                  <a:pt x="33903" y="267208"/>
                </a:lnTo>
                <a:lnTo>
                  <a:pt x="22648" y="221281"/>
                </a:lnTo>
                <a:lnTo>
                  <a:pt x="18921" y="167132"/>
                </a:lnTo>
                <a:lnTo>
                  <a:pt x="19868" y="138826"/>
                </a:lnTo>
                <a:lnTo>
                  <a:pt x="27436" y="88534"/>
                </a:lnTo>
                <a:lnTo>
                  <a:pt x="42267" y="47432"/>
                </a:lnTo>
                <a:lnTo>
                  <a:pt x="75432" y="7874"/>
                </a:lnTo>
                <a:lnTo>
                  <a:pt x="72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29585" y="5007711"/>
            <a:ext cx="202565" cy="46735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455"/>
              </a:spcBef>
            </a:pPr>
            <a:r>
              <a:rPr sz="1150" spc="80" dirty="0">
                <a:latin typeface="Cambria Math"/>
                <a:cs typeface="Cambria Math"/>
              </a:rPr>
              <a:t>S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150" spc="125" dirty="0">
                <a:latin typeface="Cambria Math"/>
                <a:cs typeface="Cambria Math"/>
              </a:rPr>
              <a:t>𝑏𝑓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542032" y="5265546"/>
            <a:ext cx="181610" cy="13970"/>
          </a:xfrm>
          <a:custGeom>
            <a:avLst/>
            <a:gdLst/>
            <a:ahLst/>
            <a:cxnLst/>
            <a:rect l="l" t="t" r="r" b="b"/>
            <a:pathLst>
              <a:path w="181610" h="13970">
                <a:moveTo>
                  <a:pt x="181356" y="0"/>
                </a:moveTo>
                <a:lnTo>
                  <a:pt x="0" y="0"/>
                </a:lnTo>
                <a:lnTo>
                  <a:pt x="0" y="13715"/>
                </a:lnTo>
                <a:lnTo>
                  <a:pt x="181356" y="13715"/>
                </a:lnTo>
                <a:lnTo>
                  <a:pt x="1813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811526" y="4990338"/>
            <a:ext cx="11112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35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50210" y="5115305"/>
            <a:ext cx="6032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 Math"/>
                <a:cs typeface="Cambria Math"/>
              </a:rPr>
              <a:t>+</a:t>
            </a:r>
            <a:r>
              <a:rPr sz="1600" spc="-55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0.75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02963" y="5115305"/>
            <a:ext cx="4806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0.5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≤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933828" y="5104384"/>
            <a:ext cx="346710" cy="334645"/>
          </a:xfrm>
          <a:custGeom>
            <a:avLst/>
            <a:gdLst/>
            <a:ahLst/>
            <a:cxnLst/>
            <a:rect l="l" t="t" r="r" b="b"/>
            <a:pathLst>
              <a:path w="346710" h="334645">
                <a:moveTo>
                  <a:pt x="274187" y="0"/>
                </a:moveTo>
                <a:lnTo>
                  <a:pt x="271012" y="7874"/>
                </a:lnTo>
                <a:lnTo>
                  <a:pt x="283520" y="18043"/>
                </a:lnTo>
                <a:lnTo>
                  <a:pt x="294587" y="31226"/>
                </a:lnTo>
                <a:lnTo>
                  <a:pt x="312541" y="66675"/>
                </a:lnTo>
                <a:lnTo>
                  <a:pt x="323797" y="112585"/>
                </a:lnTo>
                <a:lnTo>
                  <a:pt x="327527" y="167259"/>
                </a:lnTo>
                <a:lnTo>
                  <a:pt x="326597" y="195288"/>
                </a:lnTo>
                <a:lnTo>
                  <a:pt x="319115" y="245250"/>
                </a:lnTo>
                <a:lnTo>
                  <a:pt x="304373" y="286635"/>
                </a:lnTo>
                <a:lnTo>
                  <a:pt x="271012" y="326390"/>
                </a:lnTo>
                <a:lnTo>
                  <a:pt x="274187" y="334391"/>
                </a:lnTo>
                <a:lnTo>
                  <a:pt x="303969" y="310546"/>
                </a:lnTo>
                <a:lnTo>
                  <a:pt x="326892" y="272415"/>
                </a:lnTo>
                <a:lnTo>
                  <a:pt x="341577" y="223393"/>
                </a:lnTo>
                <a:lnTo>
                  <a:pt x="346450" y="167132"/>
                </a:lnTo>
                <a:lnTo>
                  <a:pt x="345234" y="137892"/>
                </a:lnTo>
                <a:lnTo>
                  <a:pt x="335467" y="85175"/>
                </a:lnTo>
                <a:lnTo>
                  <a:pt x="316300" y="41058"/>
                </a:lnTo>
                <a:lnTo>
                  <a:pt x="289923" y="10161"/>
                </a:lnTo>
                <a:lnTo>
                  <a:pt x="274187" y="0"/>
                </a:lnTo>
                <a:close/>
              </a:path>
              <a:path w="346710" h="334645">
                <a:moveTo>
                  <a:pt x="72130" y="0"/>
                </a:moveTo>
                <a:lnTo>
                  <a:pt x="30196" y="41058"/>
                </a:lnTo>
                <a:lnTo>
                  <a:pt x="10978" y="85175"/>
                </a:lnTo>
                <a:lnTo>
                  <a:pt x="1211" y="137892"/>
                </a:lnTo>
                <a:lnTo>
                  <a:pt x="0" y="167259"/>
                </a:lnTo>
                <a:lnTo>
                  <a:pt x="1211" y="196155"/>
                </a:lnTo>
                <a:lnTo>
                  <a:pt x="10978" y="248820"/>
                </a:lnTo>
                <a:lnTo>
                  <a:pt x="30196" y="293278"/>
                </a:lnTo>
                <a:lnTo>
                  <a:pt x="56485" y="324242"/>
                </a:lnTo>
                <a:lnTo>
                  <a:pt x="72130" y="334391"/>
                </a:lnTo>
                <a:lnTo>
                  <a:pt x="75432" y="326390"/>
                </a:lnTo>
                <a:lnTo>
                  <a:pt x="62835" y="316249"/>
                </a:lnTo>
                <a:lnTo>
                  <a:pt x="51715" y="302990"/>
                </a:lnTo>
                <a:lnTo>
                  <a:pt x="33903" y="267208"/>
                </a:lnTo>
                <a:lnTo>
                  <a:pt x="22648" y="221281"/>
                </a:lnTo>
                <a:lnTo>
                  <a:pt x="18921" y="167132"/>
                </a:lnTo>
                <a:lnTo>
                  <a:pt x="19868" y="138826"/>
                </a:lnTo>
                <a:lnTo>
                  <a:pt x="27436" y="88534"/>
                </a:lnTo>
                <a:lnTo>
                  <a:pt x="42267" y="47432"/>
                </a:lnTo>
                <a:lnTo>
                  <a:pt x="75432" y="7874"/>
                </a:lnTo>
                <a:lnTo>
                  <a:pt x="72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003419" y="5007711"/>
            <a:ext cx="202565" cy="46735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455"/>
              </a:spcBef>
            </a:pPr>
            <a:r>
              <a:rPr sz="1150" spc="80" dirty="0">
                <a:latin typeface="Cambria Math"/>
                <a:cs typeface="Cambria Math"/>
              </a:rPr>
              <a:t>S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150" spc="125" dirty="0">
                <a:latin typeface="Cambria Math"/>
                <a:cs typeface="Cambria Math"/>
              </a:rPr>
              <a:t>𝑏𝑓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015484" y="5265546"/>
            <a:ext cx="181610" cy="13970"/>
          </a:xfrm>
          <a:custGeom>
            <a:avLst/>
            <a:gdLst/>
            <a:ahLst/>
            <a:cxnLst/>
            <a:rect l="l" t="t" r="r" b="b"/>
            <a:pathLst>
              <a:path w="181610" h="13970">
                <a:moveTo>
                  <a:pt x="181355" y="0"/>
                </a:moveTo>
                <a:lnTo>
                  <a:pt x="0" y="0"/>
                </a:lnTo>
                <a:lnTo>
                  <a:pt x="0" y="13715"/>
                </a:lnTo>
                <a:lnTo>
                  <a:pt x="181355" y="13715"/>
                </a:lnTo>
                <a:lnTo>
                  <a:pt x="1813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331078" y="5115305"/>
            <a:ext cx="2806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 Math"/>
                <a:cs typeface="Cambria Math"/>
              </a:rPr>
              <a:t>≤</a:t>
            </a:r>
            <a:r>
              <a:rPr sz="1600" spc="-5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06804" y="5565444"/>
            <a:ext cx="2957195" cy="54737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600" spc="-25" dirty="0">
                <a:latin typeface="Calibri"/>
                <a:cs typeface="Calibri"/>
              </a:rPr>
              <a:t>Tensile</a:t>
            </a:r>
            <a:r>
              <a:rPr sz="1600" spc="-15" dirty="0">
                <a:latin typeface="Calibri"/>
                <a:cs typeface="Calibri"/>
              </a:rPr>
              <a:t> strength:</a:t>
            </a:r>
            <a:endParaRPr sz="1600">
              <a:latin typeface="Calibri"/>
              <a:cs typeface="Calibri"/>
            </a:endParaRPr>
          </a:p>
          <a:p>
            <a:pPr marL="1347470">
              <a:lnSpc>
                <a:spcPct val="100000"/>
              </a:lnSpc>
              <a:spcBef>
                <a:spcPts val="135"/>
              </a:spcBef>
            </a:pPr>
            <a:r>
              <a:rPr sz="1600" spc="-5" dirty="0">
                <a:latin typeface="Calibri"/>
                <a:cs typeface="Calibri"/>
              </a:rPr>
              <a:t>Pn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= As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+ Asr </a:t>
            </a:r>
            <a:r>
              <a:rPr sz="1600" spc="-10" dirty="0">
                <a:latin typeface="Calibri"/>
                <a:cs typeface="Calibri"/>
              </a:rPr>
              <a:t>Fyr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06804" y="2558389"/>
            <a:ext cx="2745105" cy="11912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600" b="1" spc="-5" dirty="0">
                <a:latin typeface="Calibri"/>
                <a:cs typeface="Calibri"/>
              </a:rPr>
              <a:t>Axial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compressive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strength: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spc="-10" dirty="0">
                <a:latin typeface="Calibri"/>
                <a:cs typeface="Calibri"/>
              </a:rPr>
              <a:t>Cr=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+ </a:t>
            </a:r>
            <a:r>
              <a:rPr sz="1600" spc="-10" dirty="0">
                <a:latin typeface="Calibri"/>
                <a:cs typeface="Calibri"/>
              </a:rPr>
              <a:t>0.85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 </a:t>
            </a:r>
            <a:r>
              <a:rPr sz="1600" spc="-15" dirty="0">
                <a:latin typeface="Calibri"/>
                <a:cs typeface="Calibri"/>
              </a:rPr>
              <a:t>fcu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+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Asr </a:t>
            </a:r>
            <a:r>
              <a:rPr sz="1600" spc="-10" dirty="0">
                <a:latin typeface="Calibri"/>
                <a:cs typeface="Calibri"/>
              </a:rPr>
              <a:t>Fyr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dirty="0">
                <a:latin typeface="Calibri"/>
                <a:cs typeface="Calibri"/>
              </a:rPr>
              <a:t>Ase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 (d-2t+2be)t</a:t>
            </a:r>
            <a:endParaRPr sz="1800">
              <a:latin typeface="Calibri"/>
              <a:cs typeface="Calibri"/>
            </a:endParaRPr>
          </a:p>
          <a:p>
            <a:pPr marL="751205">
              <a:lnSpc>
                <a:spcPct val="100000"/>
              </a:lnSpc>
              <a:spcBef>
                <a:spcPts val="1095"/>
              </a:spcBef>
            </a:pPr>
            <a:r>
              <a:rPr sz="1400" spc="-5" dirty="0">
                <a:latin typeface="Cambria Math"/>
                <a:cs typeface="Cambria Math"/>
              </a:rPr>
              <a:t>𝑏𝑓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663070" y="3933316"/>
            <a:ext cx="696595" cy="215900"/>
          </a:xfrm>
          <a:custGeom>
            <a:avLst/>
            <a:gdLst/>
            <a:ahLst/>
            <a:cxnLst/>
            <a:rect l="l" t="t" r="r" b="b"/>
            <a:pathLst>
              <a:path w="696594" h="215900">
                <a:moveTo>
                  <a:pt x="639947" y="0"/>
                </a:moveTo>
                <a:lnTo>
                  <a:pt x="637788" y="7111"/>
                </a:lnTo>
                <a:lnTo>
                  <a:pt x="647644" y="12259"/>
                </a:lnTo>
                <a:lnTo>
                  <a:pt x="656250" y="19716"/>
                </a:lnTo>
                <a:lnTo>
                  <a:pt x="674405" y="55798"/>
                </a:lnTo>
                <a:lnTo>
                  <a:pt x="680460" y="107822"/>
                </a:lnTo>
                <a:lnTo>
                  <a:pt x="679791" y="126658"/>
                </a:lnTo>
                <a:lnTo>
                  <a:pt x="669665" y="173735"/>
                </a:lnTo>
                <a:lnTo>
                  <a:pt x="637788" y="208279"/>
                </a:lnTo>
                <a:lnTo>
                  <a:pt x="639947" y="215391"/>
                </a:lnTo>
                <a:lnTo>
                  <a:pt x="673611" y="191889"/>
                </a:lnTo>
                <a:lnTo>
                  <a:pt x="692810" y="145780"/>
                </a:lnTo>
                <a:lnTo>
                  <a:pt x="696462" y="107695"/>
                </a:lnTo>
                <a:lnTo>
                  <a:pt x="695553" y="87981"/>
                </a:lnTo>
                <a:lnTo>
                  <a:pt x="681730" y="36956"/>
                </a:lnTo>
                <a:lnTo>
                  <a:pt x="652708" y="4970"/>
                </a:lnTo>
                <a:lnTo>
                  <a:pt x="639947" y="0"/>
                </a:lnTo>
                <a:close/>
              </a:path>
              <a:path w="696594" h="215900">
                <a:moveTo>
                  <a:pt x="56636" y="0"/>
                </a:moveTo>
                <a:lnTo>
                  <a:pt x="22846" y="23485"/>
                </a:lnTo>
                <a:lnTo>
                  <a:pt x="3692" y="69611"/>
                </a:lnTo>
                <a:lnTo>
                  <a:pt x="0" y="107822"/>
                </a:lnTo>
                <a:lnTo>
                  <a:pt x="920" y="127410"/>
                </a:lnTo>
                <a:lnTo>
                  <a:pt x="14726" y="178434"/>
                </a:lnTo>
                <a:lnTo>
                  <a:pt x="43801" y="210367"/>
                </a:lnTo>
                <a:lnTo>
                  <a:pt x="56636" y="215391"/>
                </a:lnTo>
                <a:lnTo>
                  <a:pt x="58795" y="208279"/>
                </a:lnTo>
                <a:lnTo>
                  <a:pt x="48938" y="203132"/>
                </a:lnTo>
                <a:lnTo>
                  <a:pt x="40332" y="195675"/>
                </a:lnTo>
                <a:lnTo>
                  <a:pt x="22177" y="159615"/>
                </a:lnTo>
                <a:lnTo>
                  <a:pt x="16127" y="107695"/>
                </a:lnTo>
                <a:lnTo>
                  <a:pt x="16791" y="88894"/>
                </a:lnTo>
                <a:lnTo>
                  <a:pt x="26918" y="41655"/>
                </a:lnTo>
                <a:lnTo>
                  <a:pt x="58795" y="7111"/>
                </a:lnTo>
                <a:lnTo>
                  <a:pt x="56636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118105" y="3987164"/>
            <a:ext cx="107314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150" dirty="0">
                <a:latin typeface="Cambria Math"/>
                <a:cs typeface="Cambria Math"/>
              </a:rPr>
              <a:t>𝑝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90370" y="3900296"/>
            <a:ext cx="6343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1</a:t>
            </a:r>
            <a:r>
              <a:rPr sz="1400" spc="-4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+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30" dirty="0">
                <a:latin typeface="Cambria Math"/>
                <a:cs typeface="Cambria Math"/>
              </a:rPr>
              <a:t>𝜆</a:t>
            </a:r>
            <a:r>
              <a:rPr sz="1500" spc="44" baseline="30555" dirty="0">
                <a:latin typeface="Cambria Math"/>
                <a:cs typeface="Cambria Math"/>
              </a:rPr>
              <a:t>2𝑛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63470" y="3755516"/>
            <a:ext cx="109855" cy="3213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8415">
              <a:lnSpc>
                <a:spcPts val="1150"/>
              </a:lnSpc>
              <a:spcBef>
                <a:spcPts val="120"/>
              </a:spcBef>
            </a:pPr>
            <a:r>
              <a:rPr sz="1000" u="sng" spc="35" dirty="0">
                <a:uFill>
                  <a:solidFill>
                    <a:srgbClr val="836967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150"/>
              </a:lnSpc>
            </a:pPr>
            <a:r>
              <a:rPr sz="1000" spc="150" dirty="0">
                <a:latin typeface="Cambria Math"/>
                <a:cs typeface="Cambria Math"/>
              </a:rPr>
              <a:t>𝑛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647444" y="3779520"/>
            <a:ext cx="821690" cy="12700"/>
          </a:xfrm>
          <a:custGeom>
            <a:avLst/>
            <a:gdLst/>
            <a:ahLst/>
            <a:cxnLst/>
            <a:rect l="l" t="t" r="r" b="b"/>
            <a:pathLst>
              <a:path w="821689" h="12700">
                <a:moveTo>
                  <a:pt x="821436" y="0"/>
                </a:moveTo>
                <a:lnTo>
                  <a:pt x="0" y="0"/>
                </a:lnTo>
                <a:lnTo>
                  <a:pt x="0" y="12191"/>
                </a:lnTo>
                <a:lnTo>
                  <a:pt x="821436" y="12191"/>
                </a:lnTo>
                <a:lnTo>
                  <a:pt x="821436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8" name="object 38"/>
          <p:cNvGrpSpPr/>
          <p:nvPr/>
        </p:nvGrpSpPr>
        <p:grpSpPr>
          <a:xfrm>
            <a:off x="6096000" y="1742820"/>
            <a:ext cx="3649345" cy="3524885"/>
            <a:chOff x="6096000" y="1742820"/>
            <a:chExt cx="3649345" cy="3524885"/>
          </a:xfrm>
        </p:grpSpPr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6000" y="1742820"/>
              <a:ext cx="3477132" cy="3524758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8915400" y="3478529"/>
              <a:ext cx="829944" cy="103505"/>
            </a:xfrm>
            <a:custGeom>
              <a:avLst/>
              <a:gdLst/>
              <a:ahLst/>
              <a:cxnLst/>
              <a:rect l="l" t="t" r="r" b="b"/>
              <a:pathLst>
                <a:path w="829945" h="103504">
                  <a:moveTo>
                    <a:pt x="88646" y="0"/>
                  </a:moveTo>
                  <a:lnTo>
                    <a:pt x="0" y="51689"/>
                  </a:lnTo>
                  <a:lnTo>
                    <a:pt x="88646" y="103378"/>
                  </a:lnTo>
                  <a:lnTo>
                    <a:pt x="92455" y="102362"/>
                  </a:lnTo>
                  <a:lnTo>
                    <a:pt x="96011" y="96266"/>
                  </a:lnTo>
                  <a:lnTo>
                    <a:pt x="94996" y="92456"/>
                  </a:lnTo>
                  <a:lnTo>
                    <a:pt x="35995" y="58039"/>
                  </a:lnTo>
                  <a:lnTo>
                    <a:pt x="12573" y="58039"/>
                  </a:lnTo>
                  <a:lnTo>
                    <a:pt x="12573" y="45339"/>
                  </a:lnTo>
                  <a:lnTo>
                    <a:pt x="35995" y="45339"/>
                  </a:lnTo>
                  <a:lnTo>
                    <a:pt x="94996" y="10922"/>
                  </a:lnTo>
                  <a:lnTo>
                    <a:pt x="96011" y="7112"/>
                  </a:lnTo>
                  <a:lnTo>
                    <a:pt x="92455" y="1016"/>
                  </a:lnTo>
                  <a:lnTo>
                    <a:pt x="88646" y="0"/>
                  </a:lnTo>
                  <a:close/>
                </a:path>
                <a:path w="829945" h="103504">
                  <a:moveTo>
                    <a:pt x="804327" y="51689"/>
                  </a:moveTo>
                  <a:lnTo>
                    <a:pt x="734441" y="92456"/>
                  </a:lnTo>
                  <a:lnTo>
                    <a:pt x="733425" y="96266"/>
                  </a:lnTo>
                  <a:lnTo>
                    <a:pt x="736980" y="102362"/>
                  </a:lnTo>
                  <a:lnTo>
                    <a:pt x="740791" y="103378"/>
                  </a:lnTo>
                  <a:lnTo>
                    <a:pt x="818546" y="58039"/>
                  </a:lnTo>
                  <a:lnTo>
                    <a:pt x="816864" y="58039"/>
                  </a:lnTo>
                  <a:lnTo>
                    <a:pt x="816864" y="57150"/>
                  </a:lnTo>
                  <a:lnTo>
                    <a:pt x="813689" y="57150"/>
                  </a:lnTo>
                  <a:lnTo>
                    <a:pt x="804327" y="51689"/>
                  </a:lnTo>
                  <a:close/>
                </a:path>
                <a:path w="829945" h="103504">
                  <a:moveTo>
                    <a:pt x="35995" y="45339"/>
                  </a:moveTo>
                  <a:lnTo>
                    <a:pt x="12573" y="45339"/>
                  </a:lnTo>
                  <a:lnTo>
                    <a:pt x="12573" y="58039"/>
                  </a:lnTo>
                  <a:lnTo>
                    <a:pt x="35995" y="58039"/>
                  </a:lnTo>
                  <a:lnTo>
                    <a:pt x="34471" y="57150"/>
                  </a:lnTo>
                  <a:lnTo>
                    <a:pt x="15748" y="57150"/>
                  </a:lnTo>
                  <a:lnTo>
                    <a:pt x="15748" y="46228"/>
                  </a:lnTo>
                  <a:lnTo>
                    <a:pt x="34471" y="46228"/>
                  </a:lnTo>
                  <a:lnTo>
                    <a:pt x="35995" y="45339"/>
                  </a:lnTo>
                  <a:close/>
                </a:path>
                <a:path w="829945" h="103504">
                  <a:moveTo>
                    <a:pt x="793441" y="45339"/>
                  </a:moveTo>
                  <a:lnTo>
                    <a:pt x="35995" y="45339"/>
                  </a:lnTo>
                  <a:lnTo>
                    <a:pt x="25109" y="51689"/>
                  </a:lnTo>
                  <a:lnTo>
                    <a:pt x="35995" y="58039"/>
                  </a:lnTo>
                  <a:lnTo>
                    <a:pt x="793441" y="58039"/>
                  </a:lnTo>
                  <a:lnTo>
                    <a:pt x="804327" y="51689"/>
                  </a:lnTo>
                  <a:lnTo>
                    <a:pt x="793441" y="45339"/>
                  </a:lnTo>
                  <a:close/>
                </a:path>
                <a:path w="829945" h="103504">
                  <a:moveTo>
                    <a:pt x="818546" y="45339"/>
                  </a:moveTo>
                  <a:lnTo>
                    <a:pt x="816864" y="45339"/>
                  </a:lnTo>
                  <a:lnTo>
                    <a:pt x="816864" y="58039"/>
                  </a:lnTo>
                  <a:lnTo>
                    <a:pt x="818546" y="58039"/>
                  </a:lnTo>
                  <a:lnTo>
                    <a:pt x="829436" y="51689"/>
                  </a:lnTo>
                  <a:lnTo>
                    <a:pt x="818546" y="45339"/>
                  </a:lnTo>
                  <a:close/>
                </a:path>
                <a:path w="829945" h="103504">
                  <a:moveTo>
                    <a:pt x="15748" y="46228"/>
                  </a:moveTo>
                  <a:lnTo>
                    <a:pt x="15748" y="57150"/>
                  </a:lnTo>
                  <a:lnTo>
                    <a:pt x="25109" y="51689"/>
                  </a:lnTo>
                  <a:lnTo>
                    <a:pt x="15748" y="46228"/>
                  </a:lnTo>
                  <a:close/>
                </a:path>
                <a:path w="829945" h="103504">
                  <a:moveTo>
                    <a:pt x="25109" y="51689"/>
                  </a:moveTo>
                  <a:lnTo>
                    <a:pt x="15748" y="57150"/>
                  </a:lnTo>
                  <a:lnTo>
                    <a:pt x="34471" y="57150"/>
                  </a:lnTo>
                  <a:lnTo>
                    <a:pt x="25109" y="51689"/>
                  </a:lnTo>
                  <a:close/>
                </a:path>
                <a:path w="829945" h="103504">
                  <a:moveTo>
                    <a:pt x="813689" y="46228"/>
                  </a:moveTo>
                  <a:lnTo>
                    <a:pt x="804327" y="51689"/>
                  </a:lnTo>
                  <a:lnTo>
                    <a:pt x="813689" y="57150"/>
                  </a:lnTo>
                  <a:lnTo>
                    <a:pt x="813689" y="46228"/>
                  </a:lnTo>
                  <a:close/>
                </a:path>
                <a:path w="829945" h="103504">
                  <a:moveTo>
                    <a:pt x="816864" y="46228"/>
                  </a:moveTo>
                  <a:lnTo>
                    <a:pt x="813689" y="46228"/>
                  </a:lnTo>
                  <a:lnTo>
                    <a:pt x="813689" y="57150"/>
                  </a:lnTo>
                  <a:lnTo>
                    <a:pt x="816864" y="57150"/>
                  </a:lnTo>
                  <a:lnTo>
                    <a:pt x="816864" y="46228"/>
                  </a:lnTo>
                  <a:close/>
                </a:path>
                <a:path w="829945" h="103504">
                  <a:moveTo>
                    <a:pt x="34471" y="46228"/>
                  </a:moveTo>
                  <a:lnTo>
                    <a:pt x="15748" y="46228"/>
                  </a:lnTo>
                  <a:lnTo>
                    <a:pt x="25109" y="51689"/>
                  </a:lnTo>
                  <a:lnTo>
                    <a:pt x="34471" y="46228"/>
                  </a:lnTo>
                  <a:close/>
                </a:path>
                <a:path w="829945" h="103504">
                  <a:moveTo>
                    <a:pt x="740791" y="0"/>
                  </a:moveTo>
                  <a:lnTo>
                    <a:pt x="736980" y="1016"/>
                  </a:lnTo>
                  <a:lnTo>
                    <a:pt x="733425" y="7112"/>
                  </a:lnTo>
                  <a:lnTo>
                    <a:pt x="734441" y="10922"/>
                  </a:lnTo>
                  <a:lnTo>
                    <a:pt x="804327" y="51689"/>
                  </a:lnTo>
                  <a:lnTo>
                    <a:pt x="813689" y="46228"/>
                  </a:lnTo>
                  <a:lnTo>
                    <a:pt x="816864" y="46228"/>
                  </a:lnTo>
                  <a:lnTo>
                    <a:pt x="816864" y="45339"/>
                  </a:lnTo>
                  <a:lnTo>
                    <a:pt x="818546" y="45339"/>
                  </a:lnTo>
                  <a:lnTo>
                    <a:pt x="740791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9824973" y="3364229"/>
            <a:ext cx="361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Ase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Partially</a:t>
            </a:r>
            <a:r>
              <a:rPr spc="-45" dirty="0"/>
              <a:t> </a:t>
            </a:r>
            <a:r>
              <a:rPr spc="-5" dirty="0"/>
              <a:t>Encased</a:t>
            </a:r>
            <a:r>
              <a:rPr spc="-35" dirty="0"/>
              <a:t> </a:t>
            </a:r>
            <a:r>
              <a:rPr spc="-5" dirty="0"/>
              <a:t>Composite</a:t>
            </a:r>
            <a:r>
              <a:rPr spc="-20" dirty="0"/>
              <a:t> </a:t>
            </a:r>
            <a:r>
              <a:rPr spc="-5" dirty="0"/>
              <a:t>Column</a:t>
            </a:r>
            <a:r>
              <a:rPr spc="-60" dirty="0"/>
              <a:t> </a:t>
            </a:r>
            <a:r>
              <a:rPr spc="-20" dirty="0"/>
              <a:t>(PEC)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89177" y="2672333"/>
            <a:ext cx="11779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*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Shape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factor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04339" y="2666238"/>
            <a:ext cx="1109980" cy="294640"/>
          </a:xfrm>
          <a:custGeom>
            <a:avLst/>
            <a:gdLst/>
            <a:ahLst/>
            <a:cxnLst/>
            <a:rect l="l" t="t" r="r" b="b"/>
            <a:pathLst>
              <a:path w="1109979" h="294639">
                <a:moveTo>
                  <a:pt x="1046226" y="0"/>
                </a:moveTo>
                <a:lnTo>
                  <a:pt x="1043432" y="6985"/>
                </a:lnTo>
                <a:lnTo>
                  <a:pt x="1054431" y="15865"/>
                </a:lnTo>
                <a:lnTo>
                  <a:pt x="1064180" y="27447"/>
                </a:lnTo>
                <a:lnTo>
                  <a:pt x="1085715" y="77862"/>
                </a:lnTo>
                <a:lnTo>
                  <a:pt x="1092382" y="122146"/>
                </a:lnTo>
                <a:lnTo>
                  <a:pt x="1093215" y="147192"/>
                </a:lnTo>
                <a:lnTo>
                  <a:pt x="1092384" y="171765"/>
                </a:lnTo>
                <a:lnTo>
                  <a:pt x="1085768" y="215719"/>
                </a:lnTo>
                <a:lnTo>
                  <a:pt x="1072792" y="252178"/>
                </a:lnTo>
                <a:lnTo>
                  <a:pt x="1043432" y="287147"/>
                </a:lnTo>
                <a:lnTo>
                  <a:pt x="1046226" y="294132"/>
                </a:lnTo>
                <a:lnTo>
                  <a:pt x="1083266" y="257984"/>
                </a:lnTo>
                <a:lnTo>
                  <a:pt x="1100155" y="218858"/>
                </a:lnTo>
                <a:lnTo>
                  <a:pt x="1108779" y="172515"/>
                </a:lnTo>
                <a:lnTo>
                  <a:pt x="1109852" y="146938"/>
                </a:lnTo>
                <a:lnTo>
                  <a:pt x="1108779" y="121221"/>
                </a:lnTo>
                <a:lnTo>
                  <a:pt x="1100155" y="74930"/>
                </a:lnTo>
                <a:lnTo>
                  <a:pt x="1083266" y="36111"/>
                </a:lnTo>
                <a:lnTo>
                  <a:pt x="1060112" y="8957"/>
                </a:lnTo>
                <a:lnTo>
                  <a:pt x="1046226" y="0"/>
                </a:lnTo>
                <a:close/>
              </a:path>
              <a:path w="1109979" h="294639">
                <a:moveTo>
                  <a:pt x="63500" y="0"/>
                </a:moveTo>
                <a:lnTo>
                  <a:pt x="26531" y="36111"/>
                </a:lnTo>
                <a:lnTo>
                  <a:pt x="9644" y="74930"/>
                </a:lnTo>
                <a:lnTo>
                  <a:pt x="1071" y="121221"/>
                </a:lnTo>
                <a:lnTo>
                  <a:pt x="0" y="146938"/>
                </a:lnTo>
                <a:lnTo>
                  <a:pt x="1071" y="172515"/>
                </a:lnTo>
                <a:lnTo>
                  <a:pt x="9644" y="218858"/>
                </a:lnTo>
                <a:lnTo>
                  <a:pt x="26531" y="257984"/>
                </a:lnTo>
                <a:lnTo>
                  <a:pt x="63500" y="294132"/>
                </a:lnTo>
                <a:lnTo>
                  <a:pt x="66293" y="287147"/>
                </a:lnTo>
                <a:lnTo>
                  <a:pt x="55221" y="278189"/>
                </a:lnTo>
                <a:lnTo>
                  <a:pt x="45434" y="266541"/>
                </a:lnTo>
                <a:lnTo>
                  <a:pt x="23977" y="215719"/>
                </a:lnTo>
                <a:lnTo>
                  <a:pt x="17448" y="171765"/>
                </a:lnTo>
                <a:lnTo>
                  <a:pt x="16637" y="147192"/>
                </a:lnTo>
                <a:lnTo>
                  <a:pt x="17468" y="122146"/>
                </a:lnTo>
                <a:lnTo>
                  <a:pt x="24084" y="77862"/>
                </a:lnTo>
                <a:lnTo>
                  <a:pt x="37129" y="41721"/>
                </a:lnTo>
                <a:lnTo>
                  <a:pt x="66293" y="6985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00097" y="2811018"/>
            <a:ext cx="91503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55" dirty="0">
                <a:latin typeface="Cambria Math"/>
                <a:cs typeface="Cambria Math"/>
              </a:rPr>
              <a:t>𝑦𝑖𝑒𝑙𝑑</a:t>
            </a:r>
            <a:r>
              <a:rPr sz="1000" dirty="0">
                <a:latin typeface="Cambria Math"/>
                <a:cs typeface="Cambria Math"/>
              </a:rPr>
              <a:t> </a:t>
            </a:r>
            <a:r>
              <a:rPr sz="1000" spc="75" dirty="0">
                <a:latin typeface="Cambria Math"/>
                <a:cs typeface="Cambria Math"/>
              </a:rPr>
              <a:t>𝑚𝑜𝑚𝑒𝑛𝑡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75839" y="2806446"/>
            <a:ext cx="966469" cy="12700"/>
          </a:xfrm>
          <a:custGeom>
            <a:avLst/>
            <a:gdLst/>
            <a:ahLst/>
            <a:cxnLst/>
            <a:rect l="l" t="t" r="r" b="b"/>
            <a:pathLst>
              <a:path w="966469" h="12700">
                <a:moveTo>
                  <a:pt x="966215" y="0"/>
                </a:moveTo>
                <a:lnTo>
                  <a:pt x="0" y="0"/>
                </a:lnTo>
                <a:lnTo>
                  <a:pt x="0" y="12191"/>
                </a:lnTo>
                <a:lnTo>
                  <a:pt x="966215" y="12191"/>
                </a:lnTo>
                <a:lnTo>
                  <a:pt x="9662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57753" y="2672333"/>
            <a:ext cx="1143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=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12951" y="2637282"/>
            <a:ext cx="422909" cy="352425"/>
          </a:xfrm>
          <a:custGeom>
            <a:avLst/>
            <a:gdLst/>
            <a:ahLst/>
            <a:cxnLst/>
            <a:rect l="l" t="t" r="r" b="b"/>
            <a:pathLst>
              <a:path w="422910" h="352425">
                <a:moveTo>
                  <a:pt x="360167" y="0"/>
                </a:moveTo>
                <a:lnTo>
                  <a:pt x="355087" y="5841"/>
                </a:lnTo>
                <a:lnTo>
                  <a:pt x="365584" y="17440"/>
                </a:lnTo>
                <a:lnTo>
                  <a:pt x="375153" y="31861"/>
                </a:lnTo>
                <a:lnTo>
                  <a:pt x="391409" y="69214"/>
                </a:lnTo>
                <a:lnTo>
                  <a:pt x="402204" y="117443"/>
                </a:lnTo>
                <a:lnTo>
                  <a:pt x="405760" y="176148"/>
                </a:lnTo>
                <a:lnTo>
                  <a:pt x="404875" y="206767"/>
                </a:lnTo>
                <a:lnTo>
                  <a:pt x="397723" y="260195"/>
                </a:lnTo>
                <a:lnTo>
                  <a:pt x="383769" y="303075"/>
                </a:lnTo>
                <a:lnTo>
                  <a:pt x="355087" y="346455"/>
                </a:lnTo>
                <a:lnTo>
                  <a:pt x="360167" y="352170"/>
                </a:lnTo>
                <a:lnTo>
                  <a:pt x="394243" y="308647"/>
                </a:lnTo>
                <a:lnTo>
                  <a:pt x="412150" y="264122"/>
                </a:lnTo>
                <a:lnTo>
                  <a:pt x="421484" y="208166"/>
                </a:lnTo>
                <a:lnTo>
                  <a:pt x="422651" y="176021"/>
                </a:lnTo>
                <a:lnTo>
                  <a:pt x="421484" y="143898"/>
                </a:lnTo>
                <a:lnTo>
                  <a:pt x="412150" y="88082"/>
                </a:lnTo>
                <a:lnTo>
                  <a:pt x="394243" y="43576"/>
                </a:lnTo>
                <a:lnTo>
                  <a:pt x="372335" y="11382"/>
                </a:lnTo>
                <a:lnTo>
                  <a:pt x="360167" y="0"/>
                </a:lnTo>
                <a:close/>
              </a:path>
              <a:path w="422910" h="352425">
                <a:moveTo>
                  <a:pt x="62606" y="0"/>
                </a:moveTo>
                <a:lnTo>
                  <a:pt x="28423" y="43576"/>
                </a:lnTo>
                <a:lnTo>
                  <a:pt x="10496" y="88082"/>
                </a:lnTo>
                <a:lnTo>
                  <a:pt x="1162" y="143898"/>
                </a:lnTo>
                <a:lnTo>
                  <a:pt x="0" y="176148"/>
                </a:lnTo>
                <a:lnTo>
                  <a:pt x="1162" y="208166"/>
                </a:lnTo>
                <a:lnTo>
                  <a:pt x="10496" y="264122"/>
                </a:lnTo>
                <a:lnTo>
                  <a:pt x="28423" y="308647"/>
                </a:lnTo>
                <a:lnTo>
                  <a:pt x="50418" y="340790"/>
                </a:lnTo>
                <a:lnTo>
                  <a:pt x="62606" y="352170"/>
                </a:lnTo>
                <a:lnTo>
                  <a:pt x="67559" y="346455"/>
                </a:lnTo>
                <a:lnTo>
                  <a:pt x="57062" y="334837"/>
                </a:lnTo>
                <a:lnTo>
                  <a:pt x="47493" y="320373"/>
                </a:lnTo>
                <a:lnTo>
                  <a:pt x="31237" y="282955"/>
                </a:lnTo>
                <a:lnTo>
                  <a:pt x="20442" y="234791"/>
                </a:lnTo>
                <a:lnTo>
                  <a:pt x="16890" y="176021"/>
                </a:lnTo>
                <a:lnTo>
                  <a:pt x="17771" y="145474"/>
                </a:lnTo>
                <a:lnTo>
                  <a:pt x="24923" y="92031"/>
                </a:lnTo>
                <a:lnTo>
                  <a:pt x="38877" y="49115"/>
                </a:lnTo>
                <a:lnTo>
                  <a:pt x="67559" y="5841"/>
                </a:lnTo>
                <a:lnTo>
                  <a:pt x="626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38120" y="2516885"/>
            <a:ext cx="1675130" cy="518159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353185" marR="43180" indent="-1315720" algn="r">
              <a:lnSpc>
                <a:spcPct val="79400"/>
              </a:lnSpc>
              <a:spcBef>
                <a:spcPts val="545"/>
              </a:spcBef>
              <a:tabLst>
                <a:tab pos="1348105" algn="l"/>
              </a:tabLst>
            </a:pPr>
            <a:r>
              <a:rPr sz="1000" spc="65" dirty="0">
                <a:latin typeface="Cambria Math"/>
                <a:cs typeface="Cambria Math"/>
              </a:rPr>
              <a:t>plas</a:t>
            </a:r>
            <a:r>
              <a:rPr sz="1000" spc="45" dirty="0">
                <a:latin typeface="Cambria Math"/>
                <a:cs typeface="Cambria Math"/>
              </a:rPr>
              <a:t>ti</a:t>
            </a:r>
            <a:r>
              <a:rPr sz="1000" spc="75" dirty="0">
                <a:latin typeface="Cambria Math"/>
                <a:cs typeface="Cambria Math"/>
              </a:rPr>
              <a:t>c</a:t>
            </a:r>
            <a:r>
              <a:rPr sz="1000" spc="15" dirty="0">
                <a:latin typeface="Cambria Math"/>
                <a:cs typeface="Cambria Math"/>
              </a:rPr>
              <a:t> </a:t>
            </a:r>
            <a:r>
              <a:rPr sz="1000" spc="110" dirty="0">
                <a:latin typeface="Cambria Math"/>
                <a:cs typeface="Cambria Math"/>
              </a:rPr>
              <a:t>m</a:t>
            </a:r>
            <a:r>
              <a:rPr sz="1000" spc="95" dirty="0">
                <a:latin typeface="Cambria Math"/>
                <a:cs typeface="Cambria Math"/>
              </a:rPr>
              <a:t>om</a:t>
            </a:r>
            <a:r>
              <a:rPr sz="1000" spc="70" dirty="0">
                <a:latin typeface="Cambria Math"/>
                <a:cs typeface="Cambria Math"/>
              </a:rPr>
              <a:t>en</a:t>
            </a:r>
            <a:r>
              <a:rPr sz="1000" spc="60" dirty="0">
                <a:latin typeface="Cambria Math"/>
                <a:cs typeface="Cambria Math"/>
              </a:rPr>
              <a:t>t</a:t>
            </a:r>
            <a:r>
              <a:rPr sz="1000" dirty="0">
                <a:latin typeface="Cambria Math"/>
                <a:cs typeface="Cambria Math"/>
              </a:rPr>
              <a:t>	</a:t>
            </a:r>
            <a:r>
              <a:rPr sz="1800" spc="-5" dirty="0">
                <a:latin typeface="Calibri"/>
                <a:cs typeface="Calibri"/>
              </a:rPr>
              <a:t>M</a:t>
            </a:r>
            <a:r>
              <a:rPr sz="1800" baseline="-20833" dirty="0">
                <a:latin typeface="Calibri"/>
                <a:cs typeface="Calibri"/>
              </a:rPr>
              <a:t>p  </a:t>
            </a:r>
            <a:r>
              <a:rPr sz="1800" spc="-5" dirty="0">
                <a:latin typeface="Calibri"/>
                <a:cs typeface="Calibri"/>
              </a:rPr>
              <a:t>M</a:t>
            </a:r>
            <a:r>
              <a:rPr sz="1800" baseline="-20833" dirty="0">
                <a:latin typeface="Calibri"/>
                <a:cs typeface="Calibri"/>
              </a:rPr>
              <a:t>y</a:t>
            </a:r>
            <a:endParaRPr sz="1800" baseline="-20833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86479" y="2806446"/>
            <a:ext cx="274320" cy="12700"/>
          </a:xfrm>
          <a:custGeom>
            <a:avLst/>
            <a:gdLst/>
            <a:ahLst/>
            <a:cxnLst/>
            <a:rect l="l" t="t" r="r" b="b"/>
            <a:pathLst>
              <a:path w="274320" h="12700">
                <a:moveTo>
                  <a:pt x="274320" y="0"/>
                </a:moveTo>
                <a:lnTo>
                  <a:pt x="0" y="0"/>
                </a:lnTo>
                <a:lnTo>
                  <a:pt x="0" y="12191"/>
                </a:lnTo>
                <a:lnTo>
                  <a:pt x="274320" y="12191"/>
                </a:lnTo>
                <a:lnTo>
                  <a:pt x="274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54125" y="3178555"/>
            <a:ext cx="4573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Classification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of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section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of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local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buckling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(CFT-column)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934961" y="4495736"/>
            <a:ext cx="10450830" cy="902335"/>
            <a:chOff x="934961" y="4495736"/>
            <a:chExt cx="10450830" cy="902335"/>
          </a:xfrm>
        </p:grpSpPr>
        <p:sp>
          <p:nvSpPr>
            <p:cNvPr id="16" name="object 16"/>
            <p:cNvSpPr/>
            <p:nvPr/>
          </p:nvSpPr>
          <p:spPr>
            <a:xfrm>
              <a:off x="934961" y="4495736"/>
              <a:ext cx="10450830" cy="902335"/>
            </a:xfrm>
            <a:custGeom>
              <a:avLst/>
              <a:gdLst/>
              <a:ahLst/>
              <a:cxnLst/>
              <a:rect l="l" t="t" r="r" b="b"/>
              <a:pathLst>
                <a:path w="10450830" h="902335">
                  <a:moveTo>
                    <a:pt x="2090166" y="0"/>
                  </a:moveTo>
                  <a:lnTo>
                    <a:pt x="0" y="0"/>
                  </a:lnTo>
                  <a:lnTo>
                    <a:pt x="0" y="901890"/>
                  </a:lnTo>
                  <a:lnTo>
                    <a:pt x="2090166" y="901890"/>
                  </a:lnTo>
                  <a:lnTo>
                    <a:pt x="2090166" y="0"/>
                  </a:lnTo>
                  <a:close/>
                </a:path>
                <a:path w="10450830" h="902335">
                  <a:moveTo>
                    <a:pt x="10450716" y="0"/>
                  </a:moveTo>
                  <a:lnTo>
                    <a:pt x="10450716" y="0"/>
                  </a:lnTo>
                  <a:lnTo>
                    <a:pt x="2090178" y="0"/>
                  </a:lnTo>
                  <a:lnTo>
                    <a:pt x="2090178" y="901890"/>
                  </a:lnTo>
                  <a:lnTo>
                    <a:pt x="10450716" y="901890"/>
                  </a:lnTo>
                  <a:lnTo>
                    <a:pt x="10450716" y="0"/>
                  </a:lnTo>
                  <a:close/>
                </a:path>
              </a:pathLst>
            </a:custGeom>
            <a:solidFill>
              <a:srgbClr val="D0D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14872" y="4588636"/>
              <a:ext cx="4429760" cy="762635"/>
            </a:xfrm>
            <a:custGeom>
              <a:avLst/>
              <a:gdLst/>
              <a:ahLst/>
              <a:cxnLst/>
              <a:rect l="l" t="t" r="r" b="b"/>
              <a:pathLst>
                <a:path w="4429759" h="762635">
                  <a:moveTo>
                    <a:pt x="444119" y="127"/>
                  </a:moveTo>
                  <a:lnTo>
                    <a:pt x="144399" y="0"/>
                  </a:lnTo>
                  <a:lnTo>
                    <a:pt x="97155" y="718439"/>
                  </a:lnTo>
                  <a:lnTo>
                    <a:pt x="40132" y="613041"/>
                  </a:lnTo>
                  <a:lnTo>
                    <a:pt x="0" y="634365"/>
                  </a:lnTo>
                  <a:lnTo>
                    <a:pt x="4318" y="642366"/>
                  </a:lnTo>
                  <a:lnTo>
                    <a:pt x="25400" y="631063"/>
                  </a:lnTo>
                  <a:lnTo>
                    <a:pt x="96647" y="762254"/>
                  </a:lnTo>
                  <a:lnTo>
                    <a:pt x="107061" y="762254"/>
                  </a:lnTo>
                  <a:lnTo>
                    <a:pt x="156972" y="14859"/>
                  </a:lnTo>
                  <a:lnTo>
                    <a:pt x="171323" y="14859"/>
                  </a:lnTo>
                  <a:lnTo>
                    <a:pt x="171323" y="15367"/>
                  </a:lnTo>
                  <a:lnTo>
                    <a:pt x="444119" y="15367"/>
                  </a:lnTo>
                  <a:lnTo>
                    <a:pt x="444119" y="127"/>
                  </a:lnTo>
                  <a:close/>
                </a:path>
                <a:path w="4429759" h="762635">
                  <a:moveTo>
                    <a:pt x="2442972" y="1651"/>
                  </a:moveTo>
                  <a:lnTo>
                    <a:pt x="2228088" y="1651"/>
                  </a:lnTo>
                  <a:lnTo>
                    <a:pt x="2228088" y="1905"/>
                  </a:lnTo>
                  <a:lnTo>
                    <a:pt x="2201037" y="1905"/>
                  </a:lnTo>
                  <a:lnTo>
                    <a:pt x="2154555" y="471297"/>
                  </a:lnTo>
                  <a:lnTo>
                    <a:pt x="2098548" y="367538"/>
                  </a:lnTo>
                  <a:lnTo>
                    <a:pt x="2059813" y="387985"/>
                  </a:lnTo>
                  <a:lnTo>
                    <a:pt x="2064131" y="395986"/>
                  </a:lnTo>
                  <a:lnTo>
                    <a:pt x="2084578" y="385191"/>
                  </a:lnTo>
                  <a:lnTo>
                    <a:pt x="2153412" y="511810"/>
                  </a:lnTo>
                  <a:lnTo>
                    <a:pt x="2163826" y="511810"/>
                  </a:lnTo>
                  <a:lnTo>
                    <a:pt x="2213483" y="16764"/>
                  </a:lnTo>
                  <a:lnTo>
                    <a:pt x="2442972" y="16891"/>
                  </a:lnTo>
                  <a:lnTo>
                    <a:pt x="2442972" y="1651"/>
                  </a:lnTo>
                  <a:close/>
                </a:path>
                <a:path w="4429759" h="762635">
                  <a:moveTo>
                    <a:pt x="4429506" y="1651"/>
                  </a:moveTo>
                  <a:lnTo>
                    <a:pt x="4214622" y="1651"/>
                  </a:lnTo>
                  <a:lnTo>
                    <a:pt x="4214622" y="1905"/>
                  </a:lnTo>
                  <a:lnTo>
                    <a:pt x="4187571" y="1905"/>
                  </a:lnTo>
                  <a:lnTo>
                    <a:pt x="4141089" y="471297"/>
                  </a:lnTo>
                  <a:lnTo>
                    <a:pt x="4085082" y="367538"/>
                  </a:lnTo>
                  <a:lnTo>
                    <a:pt x="4046347" y="387985"/>
                  </a:lnTo>
                  <a:lnTo>
                    <a:pt x="4050665" y="395986"/>
                  </a:lnTo>
                  <a:lnTo>
                    <a:pt x="4071112" y="385191"/>
                  </a:lnTo>
                  <a:lnTo>
                    <a:pt x="4139946" y="511810"/>
                  </a:lnTo>
                  <a:lnTo>
                    <a:pt x="4150360" y="511810"/>
                  </a:lnTo>
                  <a:lnTo>
                    <a:pt x="4200017" y="16764"/>
                  </a:lnTo>
                  <a:lnTo>
                    <a:pt x="4429506" y="16891"/>
                  </a:lnTo>
                  <a:lnTo>
                    <a:pt x="4429506" y="16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928611" y="3575050"/>
          <a:ext cx="10452099" cy="2475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0420"/>
                <a:gridCol w="2090420"/>
                <a:gridCol w="2090419"/>
                <a:gridCol w="2090420"/>
                <a:gridCol w="209042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18515" marR="132080" indent="-6800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Width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Thickness </a:t>
                      </a:r>
                      <a:r>
                        <a:rPr sz="1800" b="1" spc="-3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ratio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λp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compact/noncompact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47090" marR="838200" indent="-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λr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compact/slender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66420" marR="552450" indent="-63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Maxim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rmitted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9018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Rectangular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b/t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48005" marR="541655" indent="782955">
                        <a:lnSpc>
                          <a:spcPct val="63500"/>
                        </a:lnSpc>
                        <a:spcBef>
                          <a:spcPts val="1970"/>
                        </a:spcBef>
                        <a:tabLst>
                          <a:tab pos="1271270" algn="l"/>
                        </a:tabLst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𝐸 </a:t>
                      </a:r>
                      <a:r>
                        <a:rPr sz="1800" spc="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dirty="0">
                          <a:latin typeface="Cambria Math"/>
                          <a:cs typeface="Cambria Math"/>
                        </a:rPr>
                        <a:t>2</a:t>
                      </a:r>
                      <a:r>
                        <a:rPr sz="1800" spc="1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dirty="0">
                          <a:latin typeface="Cambria Math"/>
                          <a:cs typeface="Cambria Math"/>
                        </a:rPr>
                        <a:t>⋅</a:t>
                      </a:r>
                      <a:r>
                        <a:rPr sz="1800" spc="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5" dirty="0">
                          <a:latin typeface="Cambria Math"/>
                          <a:cs typeface="Cambria Math"/>
                        </a:rPr>
                        <a:t>2</a:t>
                      </a:r>
                      <a:r>
                        <a:rPr sz="1800" dirty="0">
                          <a:latin typeface="Cambria Math"/>
                          <a:cs typeface="Cambria Math"/>
                        </a:rPr>
                        <a:t>6	</a:t>
                      </a:r>
                      <a:r>
                        <a:rPr sz="2700" baseline="-37037" dirty="0">
                          <a:latin typeface="Cambria Math"/>
                          <a:cs typeface="Cambria Math"/>
                        </a:rPr>
                        <a:t>𝐹𝑦</a:t>
                      </a:r>
                      <a:endParaRPr sz="2700" baseline="-37037">
                        <a:latin typeface="Cambria Math"/>
                        <a:cs typeface="Cambria Math"/>
                      </a:endParaRPr>
                    </a:p>
                  </a:txBody>
                  <a:tcPr marL="0" marR="0" marT="2501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0">
                        <a:lnSpc>
                          <a:spcPts val="1060"/>
                        </a:lnSpc>
                        <a:spcBef>
                          <a:spcPts val="875"/>
                        </a:spcBef>
                      </a:pPr>
                      <a:r>
                        <a:rPr sz="1300" spc="30" dirty="0">
                          <a:latin typeface="Cambria Math"/>
                          <a:cs typeface="Cambria Math"/>
                        </a:rPr>
                        <a:t>𝐸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  <a:p>
                      <a:pPr marR="481965" algn="ctr">
                        <a:lnSpc>
                          <a:spcPts val="128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38250">
                        <a:lnSpc>
                          <a:spcPts val="1180"/>
                        </a:lnSpc>
                      </a:pPr>
                      <a:r>
                        <a:rPr sz="1300" spc="70" dirty="0">
                          <a:latin typeface="Cambria Math"/>
                          <a:cs typeface="Cambria Math"/>
                        </a:rPr>
                        <a:t>𝐹𝑦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985" algn="ctr">
                        <a:lnSpc>
                          <a:spcPts val="1060"/>
                        </a:lnSpc>
                        <a:spcBef>
                          <a:spcPts val="875"/>
                        </a:spcBef>
                      </a:pPr>
                      <a:r>
                        <a:rPr sz="1300" spc="30" dirty="0">
                          <a:latin typeface="Cambria Math"/>
                          <a:cs typeface="Cambria Math"/>
                        </a:rPr>
                        <a:t>𝐸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  <a:p>
                      <a:pPr marR="481965" algn="ctr">
                        <a:lnSpc>
                          <a:spcPts val="128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91795" algn="ctr">
                        <a:lnSpc>
                          <a:spcPts val="1180"/>
                        </a:lnSpc>
                      </a:pPr>
                      <a:r>
                        <a:rPr sz="1300" spc="70" dirty="0">
                          <a:latin typeface="Cambria Math"/>
                          <a:cs typeface="Cambria Math"/>
                        </a:rPr>
                        <a:t>𝐹𝑦</a:t>
                      </a:r>
                      <a:endParaRPr sz="1300">
                        <a:latin typeface="Cambria Math"/>
                        <a:cs typeface="Cambria Math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6592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Circular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d/t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0</a:t>
                      </a:r>
                      <a:r>
                        <a:rPr sz="1800" spc="-2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dirty="0">
                          <a:latin typeface="Cambria Math"/>
                          <a:cs typeface="Cambria Math"/>
                        </a:rPr>
                        <a:t>⋅</a:t>
                      </a:r>
                      <a:r>
                        <a:rPr sz="1800" spc="-2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5" dirty="0">
                          <a:latin typeface="Cambria Math"/>
                          <a:cs typeface="Cambria Math"/>
                        </a:rPr>
                        <a:t>15𝐸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𝐹𝑦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0</a:t>
                      </a:r>
                      <a:r>
                        <a:rPr sz="1800" spc="-2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dirty="0">
                          <a:latin typeface="Cambria Math"/>
                          <a:cs typeface="Cambria Math"/>
                        </a:rPr>
                        <a:t>⋅</a:t>
                      </a:r>
                      <a:r>
                        <a:rPr sz="1800" spc="-2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5" dirty="0">
                          <a:latin typeface="Cambria Math"/>
                          <a:cs typeface="Cambria Math"/>
                        </a:rPr>
                        <a:t>19𝐸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𝐹𝑦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0</a:t>
                      </a:r>
                      <a:r>
                        <a:rPr sz="1800" spc="-20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dirty="0">
                          <a:latin typeface="Cambria Math"/>
                          <a:cs typeface="Cambria Math"/>
                        </a:rPr>
                        <a:t>⋅</a:t>
                      </a:r>
                      <a:r>
                        <a:rPr sz="1800" spc="-15" dirty="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800" spc="-5" dirty="0">
                          <a:latin typeface="Cambria Math"/>
                          <a:cs typeface="Cambria Math"/>
                        </a:rPr>
                        <a:t>31𝐸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dirty="0">
                          <a:latin typeface="Cambria Math"/>
                          <a:cs typeface="Cambria Math"/>
                        </a:rPr>
                        <a:t>𝐹𝑦</a:t>
                      </a:r>
                      <a:endParaRPr sz="1800">
                        <a:latin typeface="Cambria Math"/>
                        <a:cs typeface="Cambria Math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6386195" y="4974335"/>
            <a:ext cx="273050" cy="15240"/>
          </a:xfrm>
          <a:custGeom>
            <a:avLst/>
            <a:gdLst/>
            <a:ahLst/>
            <a:cxnLst/>
            <a:rect l="l" t="t" r="r" b="b"/>
            <a:pathLst>
              <a:path w="273050" h="15239">
                <a:moveTo>
                  <a:pt x="272796" y="0"/>
                </a:moveTo>
                <a:lnTo>
                  <a:pt x="0" y="0"/>
                </a:lnTo>
                <a:lnTo>
                  <a:pt x="0" y="15239"/>
                </a:lnTo>
                <a:lnTo>
                  <a:pt x="272796" y="15239"/>
                </a:lnTo>
                <a:lnTo>
                  <a:pt x="2727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442959" y="4832603"/>
            <a:ext cx="215265" cy="15240"/>
          </a:xfrm>
          <a:custGeom>
            <a:avLst/>
            <a:gdLst/>
            <a:ahLst/>
            <a:cxnLst/>
            <a:rect l="l" t="t" r="r" b="b"/>
            <a:pathLst>
              <a:path w="215265" h="15239">
                <a:moveTo>
                  <a:pt x="214883" y="0"/>
                </a:moveTo>
                <a:lnTo>
                  <a:pt x="0" y="0"/>
                </a:lnTo>
                <a:lnTo>
                  <a:pt x="0" y="15240"/>
                </a:lnTo>
                <a:lnTo>
                  <a:pt x="214883" y="15240"/>
                </a:lnTo>
                <a:lnTo>
                  <a:pt x="2148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429493" y="4832603"/>
            <a:ext cx="215265" cy="15240"/>
          </a:xfrm>
          <a:custGeom>
            <a:avLst/>
            <a:gdLst/>
            <a:ahLst/>
            <a:cxnLst/>
            <a:rect l="l" t="t" r="r" b="b"/>
            <a:pathLst>
              <a:path w="215265" h="15239">
                <a:moveTo>
                  <a:pt x="214883" y="0"/>
                </a:moveTo>
                <a:lnTo>
                  <a:pt x="0" y="0"/>
                </a:lnTo>
                <a:lnTo>
                  <a:pt x="0" y="15240"/>
                </a:lnTo>
                <a:lnTo>
                  <a:pt x="214883" y="15240"/>
                </a:lnTo>
                <a:lnTo>
                  <a:pt x="2148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10122" y="5736018"/>
            <a:ext cx="699770" cy="15240"/>
          </a:xfrm>
          <a:custGeom>
            <a:avLst/>
            <a:gdLst/>
            <a:ahLst/>
            <a:cxnLst/>
            <a:rect l="l" t="t" r="r" b="b"/>
            <a:pathLst>
              <a:path w="699770" h="15239">
                <a:moveTo>
                  <a:pt x="699516" y="0"/>
                </a:moveTo>
                <a:lnTo>
                  <a:pt x="0" y="0"/>
                </a:lnTo>
                <a:lnTo>
                  <a:pt x="0" y="15240"/>
                </a:lnTo>
                <a:lnTo>
                  <a:pt x="699516" y="15240"/>
                </a:lnTo>
                <a:lnTo>
                  <a:pt x="699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00289" y="5731446"/>
            <a:ext cx="699770" cy="15240"/>
          </a:xfrm>
          <a:custGeom>
            <a:avLst/>
            <a:gdLst/>
            <a:ahLst/>
            <a:cxnLst/>
            <a:rect l="l" t="t" r="r" b="b"/>
            <a:pathLst>
              <a:path w="699770" h="15239">
                <a:moveTo>
                  <a:pt x="699515" y="0"/>
                </a:moveTo>
                <a:lnTo>
                  <a:pt x="0" y="0"/>
                </a:lnTo>
                <a:lnTo>
                  <a:pt x="0" y="15239"/>
                </a:lnTo>
                <a:lnTo>
                  <a:pt x="699515" y="15239"/>
                </a:lnTo>
                <a:lnTo>
                  <a:pt x="6995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90455" y="5731446"/>
            <a:ext cx="699770" cy="15240"/>
          </a:xfrm>
          <a:custGeom>
            <a:avLst/>
            <a:gdLst/>
            <a:ahLst/>
            <a:cxnLst/>
            <a:rect l="l" t="t" r="r" b="b"/>
            <a:pathLst>
              <a:path w="699770" h="15239">
                <a:moveTo>
                  <a:pt x="699516" y="0"/>
                </a:moveTo>
                <a:lnTo>
                  <a:pt x="0" y="0"/>
                </a:lnTo>
                <a:lnTo>
                  <a:pt x="0" y="15239"/>
                </a:lnTo>
                <a:lnTo>
                  <a:pt x="699516" y="15239"/>
                </a:lnTo>
                <a:lnTo>
                  <a:pt x="699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516123" y="2235707"/>
            <a:ext cx="113030" cy="15240"/>
          </a:xfrm>
          <a:custGeom>
            <a:avLst/>
            <a:gdLst/>
            <a:ahLst/>
            <a:cxnLst/>
            <a:rect l="l" t="t" r="r" b="b"/>
            <a:pathLst>
              <a:path w="113030" h="15239">
                <a:moveTo>
                  <a:pt x="112775" y="0"/>
                </a:moveTo>
                <a:lnTo>
                  <a:pt x="0" y="0"/>
                </a:lnTo>
                <a:lnTo>
                  <a:pt x="0" y="15239"/>
                </a:lnTo>
                <a:lnTo>
                  <a:pt x="112775" y="15239"/>
                </a:lnTo>
                <a:lnTo>
                  <a:pt x="112775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28725" y="1605570"/>
            <a:ext cx="3022600" cy="91503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60"/>
              </a:spcBef>
            </a:pPr>
            <a:r>
              <a:rPr sz="1600" b="1" spc="-5" dirty="0">
                <a:latin typeface="Calibri"/>
                <a:cs typeface="Calibri"/>
              </a:rPr>
              <a:t>Load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Moment </a:t>
            </a:r>
            <a:r>
              <a:rPr sz="1600" b="1" spc="-10" dirty="0">
                <a:latin typeface="Calibri"/>
                <a:cs typeface="Calibri"/>
              </a:rPr>
              <a:t>Interaction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Diagram</a:t>
            </a:r>
            <a:r>
              <a:rPr sz="1200" spc="-10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1596390">
              <a:lnSpc>
                <a:spcPts val="1630"/>
              </a:lnSpc>
              <a:spcBef>
                <a:spcPts val="195"/>
              </a:spcBef>
              <a:tabLst>
                <a:tab pos="1997075" algn="l"/>
              </a:tabLst>
            </a:pPr>
            <a:r>
              <a:rPr sz="1800" dirty="0">
                <a:latin typeface="Cambria Math"/>
                <a:cs typeface="Cambria Math"/>
              </a:rPr>
              <a:t>𝐼	𝑀𝑦</a:t>
            </a:r>
            <a:endParaRPr sz="1800">
              <a:latin typeface="Cambria Math"/>
              <a:cs typeface="Cambria Math"/>
            </a:endParaRPr>
          </a:p>
          <a:p>
            <a:pPr marL="38100">
              <a:lnSpc>
                <a:spcPts val="1285"/>
              </a:lnSpc>
              <a:tabLst>
                <a:tab pos="1762760" algn="l"/>
              </a:tabLst>
            </a:pPr>
            <a:r>
              <a:rPr sz="1400" dirty="0">
                <a:latin typeface="Calibri"/>
                <a:cs typeface="Calibri"/>
              </a:rPr>
              <a:t>*</a:t>
            </a:r>
            <a:r>
              <a:rPr sz="1400" spc="-5" dirty="0">
                <a:latin typeface="Calibri"/>
                <a:cs typeface="Calibri"/>
              </a:rPr>
              <a:t> Section modulus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=	</a:t>
            </a:r>
            <a:r>
              <a:rPr sz="2700" baseline="-7716" dirty="0">
                <a:latin typeface="Cambria Math"/>
                <a:cs typeface="Cambria Math"/>
              </a:rPr>
              <a:t>=</a:t>
            </a:r>
            <a:endParaRPr sz="2700" baseline="-7716">
              <a:latin typeface="Cambria Math"/>
              <a:cs typeface="Cambria Math"/>
            </a:endParaRPr>
          </a:p>
          <a:p>
            <a:pPr marL="1587500">
              <a:lnSpc>
                <a:spcPts val="1814"/>
              </a:lnSpc>
              <a:tabLst>
                <a:tab pos="2029460" algn="l"/>
              </a:tabLst>
            </a:pPr>
            <a:r>
              <a:rPr sz="1800" dirty="0">
                <a:latin typeface="Cambria Math"/>
                <a:cs typeface="Cambria Math"/>
              </a:rPr>
              <a:t>𝑐	σ𝑦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26079" y="2235707"/>
            <a:ext cx="327660" cy="15240"/>
          </a:xfrm>
          <a:custGeom>
            <a:avLst/>
            <a:gdLst/>
            <a:ahLst/>
            <a:cxnLst/>
            <a:rect l="l" t="t" r="r" b="b"/>
            <a:pathLst>
              <a:path w="327660" h="15239">
                <a:moveTo>
                  <a:pt x="327659" y="0"/>
                </a:moveTo>
                <a:lnTo>
                  <a:pt x="0" y="0"/>
                </a:lnTo>
                <a:lnTo>
                  <a:pt x="0" y="15239"/>
                </a:lnTo>
                <a:lnTo>
                  <a:pt x="327659" y="15239"/>
                </a:lnTo>
                <a:lnTo>
                  <a:pt x="327659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Partially</a:t>
            </a:r>
            <a:r>
              <a:rPr spc="-45" dirty="0"/>
              <a:t> </a:t>
            </a:r>
            <a:r>
              <a:rPr spc="-5" dirty="0"/>
              <a:t>Encased</a:t>
            </a:r>
            <a:r>
              <a:rPr spc="-35" dirty="0"/>
              <a:t> </a:t>
            </a:r>
            <a:r>
              <a:rPr spc="-5" dirty="0"/>
              <a:t>Composite</a:t>
            </a:r>
            <a:r>
              <a:rPr spc="-20" dirty="0"/>
              <a:t> </a:t>
            </a:r>
            <a:r>
              <a:rPr spc="-5" dirty="0"/>
              <a:t>Column</a:t>
            </a:r>
            <a:r>
              <a:rPr spc="-60" dirty="0"/>
              <a:t> </a:t>
            </a:r>
            <a:r>
              <a:rPr spc="-20" dirty="0"/>
              <a:t>(PEC)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04305" y="1712722"/>
            <a:ext cx="23558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90" dirty="0">
                <a:latin typeface="Cambria Math"/>
                <a:cs typeface="Cambria Math"/>
              </a:rPr>
              <a:t>Es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13069" y="1979676"/>
            <a:ext cx="218440" cy="17145"/>
          </a:xfrm>
          <a:custGeom>
            <a:avLst/>
            <a:gdLst/>
            <a:ahLst/>
            <a:cxnLst/>
            <a:rect l="l" t="t" r="r" b="b"/>
            <a:pathLst>
              <a:path w="218439" h="17144">
                <a:moveTo>
                  <a:pt x="217932" y="0"/>
                </a:moveTo>
                <a:lnTo>
                  <a:pt x="0" y="0"/>
                </a:lnTo>
                <a:lnTo>
                  <a:pt x="0" y="16763"/>
                </a:lnTo>
                <a:lnTo>
                  <a:pt x="217932" y="16763"/>
                </a:lnTo>
                <a:lnTo>
                  <a:pt x="2179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7966" y="1793494"/>
            <a:ext cx="60553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For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compact </a:t>
            </a:r>
            <a:r>
              <a:rPr sz="2000" dirty="0">
                <a:latin typeface="Calibri"/>
                <a:cs typeface="Calibri"/>
              </a:rPr>
              <a:t>section 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Pno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 F</a:t>
            </a:r>
            <a:r>
              <a:rPr sz="1600" dirty="0">
                <a:latin typeface="Calibri"/>
                <a:cs typeface="Calibri"/>
              </a:rPr>
              <a:t>y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 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baseline="-20833" dirty="0">
                <a:latin typeface="Calibri"/>
                <a:cs typeface="Calibri"/>
              </a:rPr>
              <a:t>2</a:t>
            </a:r>
            <a:r>
              <a:rPr sz="1800" spc="277" baseline="-20833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fc’(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 Asr </a:t>
            </a:r>
            <a:r>
              <a:rPr sz="2175" spc="67" baseline="-38314" dirty="0">
                <a:latin typeface="Cambria Math"/>
                <a:cs typeface="Cambria Math"/>
              </a:rPr>
              <a:t>𝐸𝑐</a:t>
            </a:r>
            <a:r>
              <a:rPr sz="2000" spc="45" dirty="0">
                <a:latin typeface="Calibri"/>
                <a:cs typeface="Calibri"/>
              </a:rPr>
              <a:t>)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" dirty="0">
                <a:latin typeface="Calibri"/>
                <a:cs typeface="Calibri"/>
              </a:rPr>
              <a:t> Pp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3366" y="2493391"/>
            <a:ext cx="3647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For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noncompact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section 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Pno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" dirty="0">
                <a:latin typeface="Calibri"/>
                <a:cs typeface="Calibri"/>
              </a:rPr>
              <a:t> P</a:t>
            </a:r>
            <a:r>
              <a:rPr sz="1600" spc="-5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-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3015" y="3160902"/>
            <a:ext cx="23558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90" dirty="0">
                <a:latin typeface="Cambria Math"/>
                <a:cs typeface="Cambria Math"/>
              </a:rPr>
              <a:t>Es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69967" y="3438525"/>
            <a:ext cx="2387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90" dirty="0">
                <a:latin typeface="Cambria Math"/>
                <a:cs typeface="Cambria Math"/>
              </a:rPr>
              <a:t>𝐸𝑐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82033" y="3427476"/>
            <a:ext cx="218440" cy="17145"/>
          </a:xfrm>
          <a:custGeom>
            <a:avLst/>
            <a:gdLst/>
            <a:ahLst/>
            <a:cxnLst/>
            <a:rect l="l" t="t" r="r" b="b"/>
            <a:pathLst>
              <a:path w="218439" h="17145">
                <a:moveTo>
                  <a:pt x="217932" y="0"/>
                </a:moveTo>
                <a:lnTo>
                  <a:pt x="0" y="0"/>
                </a:lnTo>
                <a:lnTo>
                  <a:pt x="0" y="16763"/>
                </a:lnTo>
                <a:lnTo>
                  <a:pt x="217932" y="16763"/>
                </a:lnTo>
                <a:lnTo>
                  <a:pt x="2179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79754" y="3241675"/>
            <a:ext cx="40411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21760" algn="l"/>
              </a:tabLst>
            </a:pPr>
            <a:r>
              <a:rPr sz="2000" dirty="0">
                <a:latin typeface="Calibri"/>
                <a:cs typeface="Calibri"/>
              </a:rPr>
              <a:t>whe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e,</a:t>
            </a:r>
            <a:r>
              <a:rPr sz="2000" spc="5" dirty="0">
                <a:latin typeface="Calibri"/>
                <a:cs typeface="Calibri"/>
              </a:rPr>
              <a:t> P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+ </a:t>
            </a:r>
            <a:r>
              <a:rPr sz="2000" spc="5" dirty="0">
                <a:latin typeface="Calibri"/>
                <a:cs typeface="Calibri"/>
              </a:rPr>
              <a:t>0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7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f</a:t>
            </a:r>
            <a:r>
              <a:rPr sz="2000" spc="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’(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 Asr	</a:t>
            </a:r>
            <a:r>
              <a:rPr sz="2000" dirty="0">
                <a:latin typeface="Cambria Math"/>
                <a:cs typeface="Cambria Math"/>
              </a:rPr>
              <a:t>)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30797" y="3630548"/>
            <a:ext cx="23558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90" dirty="0">
                <a:latin typeface="Cambria Math"/>
                <a:cs typeface="Cambria Math"/>
              </a:rPr>
              <a:t>Es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27750" y="3907916"/>
            <a:ext cx="2387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90" dirty="0">
                <a:latin typeface="Cambria Math"/>
                <a:cs typeface="Cambria Math"/>
              </a:rPr>
              <a:t>𝐸𝑐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139560" y="3896867"/>
            <a:ext cx="218440" cy="17145"/>
          </a:xfrm>
          <a:custGeom>
            <a:avLst/>
            <a:gdLst/>
            <a:ahLst/>
            <a:cxnLst/>
            <a:rect l="l" t="t" r="r" b="b"/>
            <a:pathLst>
              <a:path w="218439" h="17145">
                <a:moveTo>
                  <a:pt x="217932" y="0"/>
                </a:moveTo>
                <a:lnTo>
                  <a:pt x="0" y="0"/>
                </a:lnTo>
                <a:lnTo>
                  <a:pt x="0" y="16763"/>
                </a:lnTo>
                <a:lnTo>
                  <a:pt x="217932" y="16763"/>
                </a:lnTo>
                <a:lnTo>
                  <a:pt x="2179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23366" y="3711321"/>
            <a:ext cx="56254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34660" algn="l"/>
              </a:tabLst>
            </a:pPr>
            <a:r>
              <a:rPr sz="2000" spc="-25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ender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ction,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Pno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 </a:t>
            </a:r>
            <a:r>
              <a:rPr sz="2000" spc="-25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cr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+ 0.7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f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’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Asr	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3366" y="4412360"/>
            <a:ext cx="30670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For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Rectangular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section,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Fcr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3366" y="5391099"/>
            <a:ext cx="24980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For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Round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section</a:t>
            </a:r>
            <a:r>
              <a:rPr sz="2000" spc="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Fcr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36896" y="2351659"/>
            <a:ext cx="812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latin typeface="Cambria Math"/>
                <a:cs typeface="Cambria Math"/>
              </a:rPr>
              <a:t>𝑃</a:t>
            </a:r>
            <a:r>
              <a:rPr sz="1950" spc="-112" baseline="-14957" dirty="0">
                <a:latin typeface="Cambria Math"/>
                <a:cs typeface="Cambria Math"/>
              </a:rPr>
              <a:t>𝑃</a:t>
            </a:r>
            <a:r>
              <a:rPr sz="1950" spc="-60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1800" spc="-25" dirty="0">
                <a:latin typeface="Cambria Math"/>
                <a:cs typeface="Cambria Math"/>
              </a:rPr>
              <a:t> </a:t>
            </a:r>
            <a:r>
              <a:rPr sz="1800" spc="15" dirty="0">
                <a:latin typeface="Cambria Math"/>
                <a:cs typeface="Cambria Math"/>
              </a:rPr>
              <a:t>𝑝</a:t>
            </a:r>
            <a:r>
              <a:rPr sz="1950" spc="22" baseline="-14957" dirty="0">
                <a:latin typeface="Cambria Math"/>
                <a:cs typeface="Cambria Math"/>
              </a:rPr>
              <a:t>𝑦</a:t>
            </a:r>
            <a:endParaRPr sz="1950" baseline="-14957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47996" y="2755645"/>
            <a:ext cx="894715" cy="212090"/>
          </a:xfrm>
          <a:custGeom>
            <a:avLst/>
            <a:gdLst/>
            <a:ahLst/>
            <a:cxnLst/>
            <a:rect l="l" t="t" r="r" b="b"/>
            <a:pathLst>
              <a:path w="894714" h="212089">
                <a:moveTo>
                  <a:pt x="826897" y="0"/>
                </a:moveTo>
                <a:lnTo>
                  <a:pt x="823976" y="8636"/>
                </a:lnTo>
                <a:lnTo>
                  <a:pt x="836189" y="13946"/>
                </a:lnTo>
                <a:lnTo>
                  <a:pt x="846724" y="21304"/>
                </a:lnTo>
                <a:lnTo>
                  <a:pt x="868138" y="55429"/>
                </a:lnTo>
                <a:lnTo>
                  <a:pt x="875156" y="104775"/>
                </a:lnTo>
                <a:lnTo>
                  <a:pt x="874371" y="123444"/>
                </a:lnTo>
                <a:lnTo>
                  <a:pt x="862583" y="169163"/>
                </a:lnTo>
                <a:lnTo>
                  <a:pt x="836330" y="197792"/>
                </a:lnTo>
                <a:lnTo>
                  <a:pt x="824229" y="203200"/>
                </a:lnTo>
                <a:lnTo>
                  <a:pt x="826897" y="211708"/>
                </a:lnTo>
                <a:lnTo>
                  <a:pt x="867419" y="187705"/>
                </a:lnTo>
                <a:lnTo>
                  <a:pt x="890095" y="143335"/>
                </a:lnTo>
                <a:lnTo>
                  <a:pt x="894461" y="105917"/>
                </a:lnTo>
                <a:lnTo>
                  <a:pt x="893365" y="86536"/>
                </a:lnTo>
                <a:lnTo>
                  <a:pt x="876935" y="37083"/>
                </a:lnTo>
                <a:lnTo>
                  <a:pt x="842252" y="5544"/>
                </a:lnTo>
                <a:lnTo>
                  <a:pt x="826897" y="0"/>
                </a:lnTo>
                <a:close/>
              </a:path>
              <a:path w="894714" h="212089">
                <a:moveTo>
                  <a:pt x="67563" y="0"/>
                </a:moveTo>
                <a:lnTo>
                  <a:pt x="27219" y="24110"/>
                </a:lnTo>
                <a:lnTo>
                  <a:pt x="4381" y="68595"/>
                </a:lnTo>
                <a:lnTo>
                  <a:pt x="0" y="105917"/>
                </a:lnTo>
                <a:lnTo>
                  <a:pt x="1093" y="125370"/>
                </a:lnTo>
                <a:lnTo>
                  <a:pt x="17399" y="174751"/>
                </a:lnTo>
                <a:lnTo>
                  <a:pt x="52153" y="206184"/>
                </a:lnTo>
                <a:lnTo>
                  <a:pt x="67563" y="211708"/>
                </a:lnTo>
                <a:lnTo>
                  <a:pt x="70230" y="203200"/>
                </a:lnTo>
                <a:lnTo>
                  <a:pt x="58183" y="197792"/>
                </a:lnTo>
                <a:lnTo>
                  <a:pt x="47767" y="190325"/>
                </a:lnTo>
                <a:lnTo>
                  <a:pt x="26376" y="155638"/>
                </a:lnTo>
                <a:lnTo>
                  <a:pt x="19303" y="104775"/>
                </a:lnTo>
                <a:lnTo>
                  <a:pt x="20089" y="86723"/>
                </a:lnTo>
                <a:lnTo>
                  <a:pt x="31876" y="42163"/>
                </a:lnTo>
                <a:lnTo>
                  <a:pt x="58398" y="13946"/>
                </a:lnTo>
                <a:lnTo>
                  <a:pt x="70612" y="8636"/>
                </a:lnTo>
                <a:lnTo>
                  <a:pt x="67563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585080" y="2685415"/>
            <a:ext cx="808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𝜆𝑟 −</a:t>
            </a:r>
            <a:r>
              <a:rPr sz="1800" spc="-35" dirty="0">
                <a:latin typeface="Cambria Math"/>
                <a:cs typeface="Cambria Math"/>
              </a:rPr>
              <a:t> </a:t>
            </a:r>
            <a:r>
              <a:rPr sz="1800" spc="20" dirty="0">
                <a:latin typeface="Cambria Math"/>
                <a:cs typeface="Cambria Math"/>
              </a:rPr>
              <a:t>𝜆</a:t>
            </a:r>
            <a:r>
              <a:rPr sz="1950" spc="30" baseline="-14957" dirty="0">
                <a:latin typeface="Cambria Math"/>
                <a:cs typeface="Cambria Math"/>
              </a:rPr>
              <a:t>𝑃</a:t>
            </a:r>
            <a:endParaRPr sz="1950" baseline="-14957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50204" y="2677794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0" dirty="0">
                <a:latin typeface="Cambria Math"/>
                <a:cs typeface="Cambria Math"/>
              </a:rPr>
              <a:t>2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527930" y="2700527"/>
            <a:ext cx="1041400" cy="15240"/>
          </a:xfrm>
          <a:custGeom>
            <a:avLst/>
            <a:gdLst/>
            <a:ahLst/>
            <a:cxnLst/>
            <a:rect l="l" t="t" r="r" b="b"/>
            <a:pathLst>
              <a:path w="1041400" h="15239">
                <a:moveTo>
                  <a:pt x="1040892" y="0"/>
                </a:moveTo>
                <a:lnTo>
                  <a:pt x="0" y="0"/>
                </a:lnTo>
                <a:lnTo>
                  <a:pt x="0" y="15239"/>
                </a:lnTo>
                <a:lnTo>
                  <a:pt x="1040892" y="15239"/>
                </a:lnTo>
                <a:lnTo>
                  <a:pt x="1040892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26989" y="2603245"/>
            <a:ext cx="795655" cy="212090"/>
          </a:xfrm>
          <a:custGeom>
            <a:avLst/>
            <a:gdLst/>
            <a:ahLst/>
            <a:cxnLst/>
            <a:rect l="l" t="t" r="r" b="b"/>
            <a:pathLst>
              <a:path w="795654" h="212089">
                <a:moveTo>
                  <a:pt x="727837" y="0"/>
                </a:moveTo>
                <a:lnTo>
                  <a:pt x="724915" y="8636"/>
                </a:lnTo>
                <a:lnTo>
                  <a:pt x="737129" y="13946"/>
                </a:lnTo>
                <a:lnTo>
                  <a:pt x="747664" y="21304"/>
                </a:lnTo>
                <a:lnTo>
                  <a:pt x="769078" y="55429"/>
                </a:lnTo>
                <a:lnTo>
                  <a:pt x="776097" y="104775"/>
                </a:lnTo>
                <a:lnTo>
                  <a:pt x="775311" y="123444"/>
                </a:lnTo>
                <a:lnTo>
                  <a:pt x="763524" y="169163"/>
                </a:lnTo>
                <a:lnTo>
                  <a:pt x="737270" y="197792"/>
                </a:lnTo>
                <a:lnTo>
                  <a:pt x="725170" y="203200"/>
                </a:lnTo>
                <a:lnTo>
                  <a:pt x="727837" y="211708"/>
                </a:lnTo>
                <a:lnTo>
                  <a:pt x="768359" y="187705"/>
                </a:lnTo>
                <a:lnTo>
                  <a:pt x="791035" y="143335"/>
                </a:lnTo>
                <a:lnTo>
                  <a:pt x="795401" y="105917"/>
                </a:lnTo>
                <a:lnTo>
                  <a:pt x="794305" y="86536"/>
                </a:lnTo>
                <a:lnTo>
                  <a:pt x="777875" y="37083"/>
                </a:lnTo>
                <a:lnTo>
                  <a:pt x="743192" y="5544"/>
                </a:lnTo>
                <a:lnTo>
                  <a:pt x="727837" y="0"/>
                </a:lnTo>
                <a:close/>
              </a:path>
              <a:path w="795654" h="212089">
                <a:moveTo>
                  <a:pt x="67563" y="0"/>
                </a:moveTo>
                <a:lnTo>
                  <a:pt x="27219" y="24110"/>
                </a:lnTo>
                <a:lnTo>
                  <a:pt x="4381" y="68595"/>
                </a:lnTo>
                <a:lnTo>
                  <a:pt x="0" y="105917"/>
                </a:lnTo>
                <a:lnTo>
                  <a:pt x="1093" y="125370"/>
                </a:lnTo>
                <a:lnTo>
                  <a:pt x="17399" y="174751"/>
                </a:lnTo>
                <a:lnTo>
                  <a:pt x="52153" y="206184"/>
                </a:lnTo>
                <a:lnTo>
                  <a:pt x="67563" y="211708"/>
                </a:lnTo>
                <a:lnTo>
                  <a:pt x="70231" y="203200"/>
                </a:lnTo>
                <a:lnTo>
                  <a:pt x="58183" y="197792"/>
                </a:lnTo>
                <a:lnTo>
                  <a:pt x="47767" y="190325"/>
                </a:lnTo>
                <a:lnTo>
                  <a:pt x="26376" y="155638"/>
                </a:lnTo>
                <a:lnTo>
                  <a:pt x="19303" y="104775"/>
                </a:lnTo>
                <a:lnTo>
                  <a:pt x="20089" y="86723"/>
                </a:lnTo>
                <a:lnTo>
                  <a:pt x="31876" y="42163"/>
                </a:lnTo>
                <a:lnTo>
                  <a:pt x="58398" y="13946"/>
                </a:lnTo>
                <a:lnTo>
                  <a:pt x="70612" y="8636"/>
                </a:lnTo>
                <a:lnTo>
                  <a:pt x="67563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689472" y="2533015"/>
            <a:ext cx="668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𝜆</a:t>
            </a:r>
            <a:r>
              <a:rPr sz="1800" spc="-1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1800" spc="-3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𝜆𝑝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30136" y="2510155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0" dirty="0">
                <a:latin typeface="Cambria Math"/>
                <a:cs typeface="Cambria Math"/>
              </a:rPr>
              <a:t>2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12514" y="4259960"/>
            <a:ext cx="401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mbria Math"/>
                <a:cs typeface="Cambria Math"/>
              </a:rPr>
              <a:t>9</a:t>
            </a:r>
            <a:r>
              <a:rPr sz="1800" dirty="0">
                <a:latin typeface="Cambria Math"/>
                <a:cs typeface="Cambria Math"/>
              </a:rPr>
              <a:t>𝐸𝑠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103882" y="4701540"/>
            <a:ext cx="317500" cy="452120"/>
          </a:xfrm>
          <a:custGeom>
            <a:avLst/>
            <a:gdLst/>
            <a:ahLst/>
            <a:cxnLst/>
            <a:rect l="l" t="t" r="r" b="b"/>
            <a:pathLst>
              <a:path w="317500" h="452120">
                <a:moveTo>
                  <a:pt x="237104" y="0"/>
                </a:moveTo>
                <a:lnTo>
                  <a:pt x="230627" y="7493"/>
                </a:lnTo>
                <a:lnTo>
                  <a:pt x="244107" y="22353"/>
                </a:lnTo>
                <a:lnTo>
                  <a:pt x="256360" y="40846"/>
                </a:lnTo>
                <a:lnTo>
                  <a:pt x="277236" y="88773"/>
                </a:lnTo>
                <a:lnTo>
                  <a:pt x="291063" y="150574"/>
                </a:lnTo>
                <a:lnTo>
                  <a:pt x="295651" y="225806"/>
                </a:lnTo>
                <a:lnTo>
                  <a:pt x="294506" y="265094"/>
                </a:lnTo>
                <a:lnTo>
                  <a:pt x="285310" y="333623"/>
                </a:lnTo>
                <a:lnTo>
                  <a:pt x="267399" y="388629"/>
                </a:lnTo>
                <a:lnTo>
                  <a:pt x="244107" y="429258"/>
                </a:lnTo>
                <a:lnTo>
                  <a:pt x="230627" y="444119"/>
                </a:lnTo>
                <a:lnTo>
                  <a:pt x="237104" y="451612"/>
                </a:lnTo>
                <a:lnTo>
                  <a:pt x="267266" y="418338"/>
                </a:lnTo>
                <a:lnTo>
                  <a:pt x="293238" y="369062"/>
                </a:lnTo>
                <a:lnTo>
                  <a:pt x="311240" y="304561"/>
                </a:lnTo>
                <a:lnTo>
                  <a:pt x="317241" y="225679"/>
                </a:lnTo>
                <a:lnTo>
                  <a:pt x="315741" y="184527"/>
                </a:lnTo>
                <a:lnTo>
                  <a:pt x="303739" y="112986"/>
                </a:lnTo>
                <a:lnTo>
                  <a:pt x="280788" y="55881"/>
                </a:lnTo>
                <a:lnTo>
                  <a:pt x="252697" y="14595"/>
                </a:lnTo>
                <a:lnTo>
                  <a:pt x="237104" y="0"/>
                </a:lnTo>
                <a:close/>
              </a:path>
              <a:path w="317500" h="452120">
                <a:moveTo>
                  <a:pt x="80259" y="0"/>
                </a:moveTo>
                <a:lnTo>
                  <a:pt x="50033" y="33226"/>
                </a:lnTo>
                <a:lnTo>
                  <a:pt x="23998" y="82550"/>
                </a:lnTo>
                <a:lnTo>
                  <a:pt x="5996" y="146970"/>
                </a:lnTo>
                <a:lnTo>
                  <a:pt x="0" y="225806"/>
                </a:lnTo>
                <a:lnTo>
                  <a:pt x="1495" y="266924"/>
                </a:lnTo>
                <a:lnTo>
                  <a:pt x="13497" y="338603"/>
                </a:lnTo>
                <a:lnTo>
                  <a:pt x="36503" y="395712"/>
                </a:lnTo>
                <a:lnTo>
                  <a:pt x="64610" y="436963"/>
                </a:lnTo>
                <a:lnTo>
                  <a:pt x="80259" y="451612"/>
                </a:lnTo>
                <a:lnTo>
                  <a:pt x="86736" y="444119"/>
                </a:lnTo>
                <a:lnTo>
                  <a:pt x="73236" y="429258"/>
                </a:lnTo>
                <a:lnTo>
                  <a:pt x="60939" y="410765"/>
                </a:lnTo>
                <a:lnTo>
                  <a:pt x="40000" y="362839"/>
                </a:lnTo>
                <a:lnTo>
                  <a:pt x="26220" y="301037"/>
                </a:lnTo>
                <a:lnTo>
                  <a:pt x="21589" y="225679"/>
                </a:lnTo>
                <a:lnTo>
                  <a:pt x="22748" y="186517"/>
                </a:lnTo>
                <a:lnTo>
                  <a:pt x="31979" y="117988"/>
                </a:lnTo>
                <a:lnTo>
                  <a:pt x="49856" y="62982"/>
                </a:lnTo>
                <a:lnTo>
                  <a:pt x="73236" y="22353"/>
                </a:lnTo>
                <a:lnTo>
                  <a:pt x="86736" y="7493"/>
                </a:lnTo>
                <a:lnTo>
                  <a:pt x="80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185665" y="4618101"/>
            <a:ext cx="149225" cy="548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6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𝑏</a:t>
            </a:r>
            <a:endParaRPr sz="1800">
              <a:latin typeface="Cambria Math"/>
              <a:cs typeface="Cambria Math"/>
            </a:endParaRPr>
          </a:p>
          <a:p>
            <a:pPr marL="29209">
              <a:lnSpc>
                <a:spcPts val="2060"/>
              </a:lnSpc>
            </a:pPr>
            <a:r>
              <a:rPr sz="1800" dirty="0">
                <a:latin typeface="Cambria Math"/>
                <a:cs typeface="Cambria Math"/>
              </a:rPr>
              <a:t>𝑡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97603" y="4919471"/>
            <a:ext cx="129539" cy="15240"/>
          </a:xfrm>
          <a:custGeom>
            <a:avLst/>
            <a:gdLst/>
            <a:ahLst/>
            <a:cxnLst/>
            <a:rect l="l" t="t" r="r" b="b"/>
            <a:pathLst>
              <a:path w="129539" h="15239">
                <a:moveTo>
                  <a:pt x="129539" y="0"/>
                </a:moveTo>
                <a:lnTo>
                  <a:pt x="0" y="0"/>
                </a:lnTo>
                <a:lnTo>
                  <a:pt x="0" y="15239"/>
                </a:lnTo>
                <a:lnTo>
                  <a:pt x="129539" y="15239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427982" y="4570857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0" dirty="0">
                <a:latin typeface="Cambria Math"/>
                <a:cs typeface="Cambria Math"/>
              </a:rPr>
              <a:t>2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84828" y="4600955"/>
            <a:ext cx="462280" cy="15240"/>
          </a:xfrm>
          <a:custGeom>
            <a:avLst/>
            <a:gdLst/>
            <a:ahLst/>
            <a:cxnLst/>
            <a:rect l="l" t="t" r="r" b="b"/>
            <a:pathLst>
              <a:path w="462279" h="15239">
                <a:moveTo>
                  <a:pt x="461772" y="0"/>
                </a:moveTo>
                <a:lnTo>
                  <a:pt x="0" y="0"/>
                </a:lnTo>
                <a:lnTo>
                  <a:pt x="0" y="15240"/>
                </a:lnTo>
                <a:lnTo>
                  <a:pt x="461772" y="15240"/>
                </a:lnTo>
                <a:lnTo>
                  <a:pt x="461772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819271" y="5294121"/>
            <a:ext cx="6153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 Math"/>
                <a:cs typeface="Cambria Math"/>
              </a:rPr>
              <a:t>0</a:t>
            </a:r>
            <a:r>
              <a:rPr sz="1600" spc="-10" dirty="0">
                <a:latin typeface="Cambria Math"/>
                <a:cs typeface="Cambria Math"/>
              </a:rPr>
              <a:t>.</a:t>
            </a:r>
            <a:r>
              <a:rPr sz="1600" spc="-5" dirty="0">
                <a:latin typeface="Cambria Math"/>
                <a:cs typeface="Cambria Math"/>
              </a:rPr>
              <a:t>7</a:t>
            </a:r>
            <a:r>
              <a:rPr sz="1600" dirty="0">
                <a:latin typeface="Cambria Math"/>
                <a:cs typeface="Cambria Math"/>
              </a:rPr>
              <a:t>2</a:t>
            </a:r>
            <a:r>
              <a:rPr sz="1600" spc="-10" dirty="0">
                <a:latin typeface="Cambria Math"/>
                <a:cs typeface="Cambria Math"/>
              </a:rPr>
              <a:t>F</a:t>
            </a:r>
            <a:r>
              <a:rPr sz="1600" spc="-5" dirty="0">
                <a:latin typeface="Cambria Math"/>
                <a:cs typeface="Cambria Math"/>
              </a:rPr>
              <a:t>y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469259" y="5717692"/>
            <a:ext cx="1107440" cy="334645"/>
          </a:xfrm>
          <a:custGeom>
            <a:avLst/>
            <a:gdLst/>
            <a:ahLst/>
            <a:cxnLst/>
            <a:rect l="l" t="t" r="r" b="b"/>
            <a:pathLst>
              <a:path w="1107439" h="334645">
                <a:moveTo>
                  <a:pt x="75438" y="7912"/>
                </a:moveTo>
                <a:lnTo>
                  <a:pt x="30200" y="41046"/>
                </a:lnTo>
                <a:lnTo>
                  <a:pt x="10972" y="85191"/>
                </a:lnTo>
                <a:lnTo>
                  <a:pt x="1206" y="137845"/>
                </a:lnTo>
                <a:lnTo>
                  <a:pt x="0" y="167055"/>
                </a:lnTo>
                <a:lnTo>
                  <a:pt x="1206" y="196138"/>
                </a:lnTo>
                <a:lnTo>
                  <a:pt x="10972" y="248793"/>
                </a:lnTo>
                <a:lnTo>
                  <a:pt x="30200" y="293243"/>
                </a:lnTo>
                <a:lnTo>
                  <a:pt x="56489" y="324218"/>
                </a:lnTo>
                <a:lnTo>
                  <a:pt x="72136" y="334314"/>
                </a:lnTo>
                <a:lnTo>
                  <a:pt x="75438" y="326402"/>
                </a:lnTo>
                <a:lnTo>
                  <a:pt x="62839" y="316255"/>
                </a:lnTo>
                <a:lnTo>
                  <a:pt x="51714" y="303009"/>
                </a:lnTo>
                <a:lnTo>
                  <a:pt x="33909" y="267220"/>
                </a:lnTo>
                <a:lnTo>
                  <a:pt x="22644" y="221246"/>
                </a:lnTo>
                <a:lnTo>
                  <a:pt x="18923" y="167259"/>
                </a:lnTo>
                <a:lnTo>
                  <a:pt x="19850" y="138823"/>
                </a:lnTo>
                <a:lnTo>
                  <a:pt x="27381" y="88519"/>
                </a:lnTo>
                <a:lnTo>
                  <a:pt x="42265" y="47421"/>
                </a:lnTo>
                <a:lnTo>
                  <a:pt x="62979" y="18046"/>
                </a:lnTo>
                <a:lnTo>
                  <a:pt x="75438" y="7912"/>
                </a:lnTo>
                <a:close/>
              </a:path>
              <a:path w="1107439" h="334645">
                <a:moveTo>
                  <a:pt x="313309" y="161150"/>
                </a:moveTo>
                <a:lnTo>
                  <a:pt x="165481" y="161150"/>
                </a:lnTo>
                <a:lnTo>
                  <a:pt x="165481" y="174866"/>
                </a:lnTo>
                <a:lnTo>
                  <a:pt x="313309" y="174866"/>
                </a:lnTo>
                <a:lnTo>
                  <a:pt x="313309" y="161150"/>
                </a:lnTo>
                <a:close/>
              </a:path>
              <a:path w="1107439" h="334645">
                <a:moveTo>
                  <a:pt x="1106932" y="167055"/>
                </a:moveTo>
                <a:lnTo>
                  <a:pt x="1102055" y="110553"/>
                </a:lnTo>
                <a:lnTo>
                  <a:pt x="1087374" y="61747"/>
                </a:lnTo>
                <a:lnTo>
                  <a:pt x="1064437" y="23850"/>
                </a:lnTo>
                <a:lnTo>
                  <a:pt x="1034669" y="0"/>
                </a:lnTo>
                <a:lnTo>
                  <a:pt x="1031494" y="7912"/>
                </a:lnTo>
                <a:lnTo>
                  <a:pt x="1043940" y="18046"/>
                </a:lnTo>
                <a:lnTo>
                  <a:pt x="1055001" y="31216"/>
                </a:lnTo>
                <a:lnTo>
                  <a:pt x="1072896" y="66649"/>
                </a:lnTo>
                <a:lnTo>
                  <a:pt x="1084249" y="112572"/>
                </a:lnTo>
                <a:lnTo>
                  <a:pt x="1088009" y="167259"/>
                </a:lnTo>
                <a:lnTo>
                  <a:pt x="1087069" y="195262"/>
                </a:lnTo>
                <a:lnTo>
                  <a:pt x="1079588" y="245237"/>
                </a:lnTo>
                <a:lnTo>
                  <a:pt x="1064793" y="286664"/>
                </a:lnTo>
                <a:lnTo>
                  <a:pt x="1031494" y="326402"/>
                </a:lnTo>
                <a:lnTo>
                  <a:pt x="1034669" y="334314"/>
                </a:lnTo>
                <a:lnTo>
                  <a:pt x="1064450" y="310527"/>
                </a:lnTo>
                <a:lnTo>
                  <a:pt x="1087374" y="272364"/>
                </a:lnTo>
                <a:lnTo>
                  <a:pt x="1102055" y="223380"/>
                </a:lnTo>
                <a:lnTo>
                  <a:pt x="1105712" y="196138"/>
                </a:lnTo>
                <a:lnTo>
                  <a:pt x="1106932" y="167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622675" y="5609945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8325" algn="l"/>
              </a:tabLst>
            </a:pPr>
            <a:r>
              <a:rPr sz="1600" spc="-5" dirty="0">
                <a:latin typeface="Cambria Math"/>
                <a:cs typeface="Cambria Math"/>
              </a:rPr>
              <a:t>𝐷	</a:t>
            </a:r>
            <a:r>
              <a:rPr sz="1600" spc="-10" dirty="0">
                <a:latin typeface="Cambria Math"/>
                <a:cs typeface="Cambria Math"/>
              </a:rPr>
              <a:t>Fy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72839" y="5830925"/>
            <a:ext cx="245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mbria Math"/>
                <a:cs typeface="Cambria Math"/>
              </a:rPr>
              <a:t>𝐸𝑠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184903" y="5878842"/>
            <a:ext cx="226060" cy="13970"/>
          </a:xfrm>
          <a:custGeom>
            <a:avLst/>
            <a:gdLst/>
            <a:ahLst/>
            <a:cxnLst/>
            <a:rect l="l" t="t" r="r" b="b"/>
            <a:pathLst>
              <a:path w="226060" h="13970">
                <a:moveTo>
                  <a:pt x="225551" y="0"/>
                </a:moveTo>
                <a:lnTo>
                  <a:pt x="0" y="0"/>
                </a:lnTo>
                <a:lnTo>
                  <a:pt x="0" y="13715"/>
                </a:lnTo>
                <a:lnTo>
                  <a:pt x="225551" y="13715"/>
                </a:lnTo>
                <a:lnTo>
                  <a:pt x="2255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513073" y="5728817"/>
            <a:ext cx="102044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897890" algn="l"/>
              </a:tabLst>
            </a:pPr>
            <a:r>
              <a:rPr sz="1600" spc="-5" dirty="0">
                <a:latin typeface="Cambria Math"/>
                <a:cs typeface="Cambria Math"/>
              </a:rPr>
              <a:t>(</a:t>
            </a:r>
            <a:r>
              <a:rPr sz="1600" spc="-114" dirty="0">
                <a:latin typeface="Cambria Math"/>
                <a:cs typeface="Cambria Math"/>
              </a:rPr>
              <a:t> </a:t>
            </a:r>
            <a:r>
              <a:rPr sz="2400" spc="-7" baseline="-27777" dirty="0">
                <a:latin typeface="Cambria Math"/>
                <a:cs typeface="Cambria Math"/>
              </a:rPr>
              <a:t>𝑡</a:t>
            </a:r>
            <a:r>
              <a:rPr sz="2400" spc="-89" baseline="-27777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)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spc="-5" dirty="0">
                <a:latin typeface="Cambria Math"/>
                <a:cs typeface="Cambria Math"/>
              </a:rPr>
              <a:t>× (	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82795" y="5571845"/>
            <a:ext cx="227329" cy="2032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150" spc="30" dirty="0">
                <a:latin typeface="Cambria Math"/>
                <a:cs typeface="Cambria Math"/>
              </a:rPr>
              <a:t>0</a:t>
            </a:r>
            <a:r>
              <a:rPr sz="1150" dirty="0">
                <a:latin typeface="Cambria Math"/>
                <a:cs typeface="Cambria Math"/>
              </a:rPr>
              <a:t>.</a:t>
            </a:r>
            <a:r>
              <a:rPr sz="1150" spc="35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451859" y="5598426"/>
            <a:ext cx="1353820" cy="13970"/>
          </a:xfrm>
          <a:custGeom>
            <a:avLst/>
            <a:gdLst/>
            <a:ahLst/>
            <a:cxnLst/>
            <a:rect l="l" t="t" r="r" b="b"/>
            <a:pathLst>
              <a:path w="1353820" h="13970">
                <a:moveTo>
                  <a:pt x="1353312" y="0"/>
                </a:moveTo>
                <a:lnTo>
                  <a:pt x="0" y="0"/>
                </a:lnTo>
                <a:lnTo>
                  <a:pt x="0" y="13715"/>
                </a:lnTo>
                <a:lnTo>
                  <a:pt x="1353312" y="13715"/>
                </a:lnTo>
                <a:lnTo>
                  <a:pt x="13533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479</Words>
  <Application>Microsoft Office PowerPoint</Application>
  <PresentationFormat>Widescreen</PresentationFormat>
  <Paragraphs>139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Cambria Math</vt:lpstr>
      <vt:lpstr>Segoe UI Historic</vt:lpstr>
      <vt:lpstr>Times New Roman</vt:lpstr>
      <vt:lpstr>Wingdings</vt:lpstr>
      <vt:lpstr>Office Theme</vt:lpstr>
      <vt:lpstr>PowerPoint Presentation</vt:lpstr>
      <vt:lpstr>Partially Encased Composite Column</vt:lpstr>
      <vt:lpstr>Partially Encased Composite Column</vt:lpstr>
      <vt:lpstr>Partially Encased Composite Column (PEC)</vt:lpstr>
      <vt:lpstr>Partially Encased Composite Column (PEC)</vt:lpstr>
      <vt:lpstr>Partially Encased Composite Column (PEC)</vt:lpstr>
      <vt:lpstr>Partially Encased Composite Column (PEC)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Md. Imran Hasan Bappy</dc:title>
  <dc:creator>Md. Imran Hasan Bappy</dc:creator>
  <cp:lastModifiedBy>Windows User</cp:lastModifiedBy>
  <cp:revision>2</cp:revision>
  <dcterms:created xsi:type="dcterms:W3CDTF">2022-10-23T08:04:26Z</dcterms:created>
  <dcterms:modified xsi:type="dcterms:W3CDTF">2022-10-23T08:18:36Z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2022-10-23T00:00:00Z</vt:filetime>
  </property>
</Properties>
</file>