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5"/>
  </p:notesMasterIdLst>
  <p:sldIdLst>
    <p:sldId id="256" r:id="rId2"/>
    <p:sldId id="329" r:id="rId3"/>
    <p:sldId id="331" r:id="rId4"/>
    <p:sldId id="258" r:id="rId5"/>
    <p:sldId id="332" r:id="rId6"/>
    <p:sldId id="333" r:id="rId7"/>
    <p:sldId id="334" r:id="rId8"/>
    <p:sldId id="335" r:id="rId9"/>
    <p:sldId id="336" r:id="rId10"/>
    <p:sldId id="337" r:id="rId11"/>
    <p:sldId id="338" r:id="rId12"/>
    <p:sldId id="339" r:id="rId13"/>
    <p:sldId id="340" r:id="rId14"/>
    <p:sldId id="341" r:id="rId15"/>
    <p:sldId id="342" r:id="rId16"/>
    <p:sldId id="343" r:id="rId17"/>
    <p:sldId id="344" r:id="rId18"/>
    <p:sldId id="345" r:id="rId19"/>
    <p:sldId id="346" r:id="rId20"/>
    <p:sldId id="347" r:id="rId21"/>
    <p:sldId id="348" r:id="rId22"/>
    <p:sldId id="349" r:id="rId23"/>
    <p:sldId id="350" r:id="rId24"/>
    <p:sldId id="352" r:id="rId25"/>
    <p:sldId id="353" r:id="rId26"/>
    <p:sldId id="354" r:id="rId27"/>
    <p:sldId id="371" r:id="rId28"/>
    <p:sldId id="355" r:id="rId29"/>
    <p:sldId id="356" r:id="rId30"/>
    <p:sldId id="357" r:id="rId31"/>
    <p:sldId id="359" r:id="rId32"/>
    <p:sldId id="360" r:id="rId33"/>
    <p:sldId id="361" r:id="rId34"/>
    <p:sldId id="369" r:id="rId35"/>
    <p:sldId id="362" r:id="rId36"/>
    <p:sldId id="363" r:id="rId37"/>
    <p:sldId id="364" r:id="rId38"/>
    <p:sldId id="365" r:id="rId39"/>
    <p:sldId id="366" r:id="rId40"/>
    <p:sldId id="367" r:id="rId41"/>
    <p:sldId id="368" r:id="rId42"/>
    <p:sldId id="370" r:id="rId43"/>
    <p:sldId id="327"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6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9D7AD4-782C-45C7-A9CE-803080376A7A}" type="datetimeFigureOut">
              <a:rPr lang="en-US" smtClean="0"/>
              <a:t>11/9/2022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FE78CC-CEF0-4A84-83F2-2BD7A93F5604}" type="slidenum">
              <a:rPr lang="en-US" smtClean="0"/>
              <a:t>‹#›</a:t>
            </a:fld>
            <a:endParaRPr lang="en-US"/>
          </a:p>
        </p:txBody>
      </p:sp>
    </p:spTree>
    <p:extLst>
      <p:ext uri="{BB962C8B-B14F-4D97-AF65-F5344CB8AC3E}">
        <p14:creationId xmlns:p14="http://schemas.microsoft.com/office/powerpoint/2010/main" val="306248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FE78CC-CEF0-4A84-83F2-2BD7A93F5604}" type="slidenum">
              <a:rPr lang="en-US" smtClean="0"/>
              <a:t>34</a:t>
            </a:fld>
            <a:endParaRPr lang="en-US"/>
          </a:p>
        </p:txBody>
      </p:sp>
    </p:spTree>
    <p:extLst>
      <p:ext uri="{BB962C8B-B14F-4D97-AF65-F5344CB8AC3E}">
        <p14:creationId xmlns:p14="http://schemas.microsoft.com/office/powerpoint/2010/main" val="2551989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7F28BF7-59D3-4218-9882-C93CA36C49BA}" type="datetimeFigureOut">
              <a:rPr lang="en-US" smtClean="0"/>
              <a:t>11/9/2022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7696DFA4-C494-468C-BCF8-280327A7FF45}"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F28BF7-59D3-4218-9882-C93CA36C49BA}" type="datetimeFigureOut">
              <a:rPr lang="en-US" smtClean="0"/>
              <a:t>11/9/2022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696DFA4-C494-468C-BCF8-280327A7FF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F28BF7-59D3-4218-9882-C93CA36C49BA}" type="datetimeFigureOut">
              <a:rPr lang="en-US" smtClean="0"/>
              <a:t>11/9/2022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696DFA4-C494-468C-BCF8-280327A7FF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F28BF7-59D3-4218-9882-C93CA36C49BA}" type="datetimeFigureOut">
              <a:rPr lang="en-US" smtClean="0"/>
              <a:t>11/9/2022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696DFA4-C494-468C-BCF8-280327A7FF4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7F28BF7-59D3-4218-9882-C93CA36C49BA}" type="datetimeFigureOut">
              <a:rPr lang="en-US" smtClean="0"/>
              <a:t>11/9/2022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696DFA4-C494-468C-BCF8-280327A7FF45}"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7F28BF7-59D3-4218-9882-C93CA36C49BA}" type="datetimeFigureOut">
              <a:rPr lang="en-US" smtClean="0"/>
              <a:t>11/9/2022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696DFA4-C494-468C-BCF8-280327A7FF4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7F28BF7-59D3-4218-9882-C93CA36C49BA}" type="datetimeFigureOut">
              <a:rPr lang="en-US" smtClean="0"/>
              <a:t>11/9/2022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696DFA4-C494-468C-BCF8-280327A7FF4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7F28BF7-59D3-4218-9882-C93CA36C49BA}" type="datetimeFigureOut">
              <a:rPr lang="en-US" smtClean="0"/>
              <a:t>11/9/2022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696DFA4-C494-468C-BCF8-280327A7FF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7F28BF7-59D3-4218-9882-C93CA36C49BA}" type="datetimeFigureOut">
              <a:rPr lang="en-US" smtClean="0"/>
              <a:t>11/9/2022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696DFA4-C494-468C-BCF8-280327A7FF45}"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7F28BF7-59D3-4218-9882-C93CA36C49BA}" type="datetimeFigureOut">
              <a:rPr lang="en-US" smtClean="0"/>
              <a:t>11/9/2022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696DFA4-C494-468C-BCF8-280327A7FF4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7F28BF7-59D3-4218-9882-C93CA36C49BA}" type="datetimeFigureOut">
              <a:rPr lang="en-US" smtClean="0"/>
              <a:t>11/9/2022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696DFA4-C494-468C-BCF8-280327A7FF45}"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7F28BF7-59D3-4218-9882-C93CA36C49BA}" type="datetimeFigureOut">
              <a:rPr lang="en-US" smtClean="0"/>
              <a:t>11/9/2022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696DFA4-C494-468C-BCF8-280327A7FF45}"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4267200" y="2422525"/>
            <a:ext cx="4876800" cy="1470025"/>
          </a:xfrm>
        </p:spPr>
        <p:txBody>
          <a:bodyPr/>
          <a:lstStyle/>
          <a:p>
            <a:pPr algn="ctr"/>
            <a:r>
              <a:rPr lang="en-US" dirty="0" smtClean="0"/>
              <a:t>ICT in Business</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990600"/>
            <a:ext cx="3048000" cy="433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38333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ROM</a:t>
            </a:r>
            <a:endParaRPr lang="en-US" dirty="0"/>
          </a:p>
        </p:txBody>
      </p:sp>
      <p:sp>
        <p:nvSpPr>
          <p:cNvPr id="3" name="Content Placeholder 2"/>
          <p:cNvSpPr>
            <a:spLocks noGrp="1"/>
          </p:cNvSpPr>
          <p:nvPr>
            <p:ph idx="1"/>
          </p:nvPr>
        </p:nvSpPr>
        <p:spPr/>
        <p:txBody>
          <a:bodyPr>
            <a:normAutofit fontScale="70000" lnSpcReduction="20000"/>
          </a:bodyPr>
          <a:lstStyle/>
          <a:p>
            <a:pPr marL="82296" indent="0" algn="just">
              <a:buNone/>
            </a:pPr>
            <a:r>
              <a:rPr lang="en-US" sz="4600" dirty="0"/>
              <a:t>The most common types of </a:t>
            </a:r>
            <a:r>
              <a:rPr lang="en-US" sz="4600" dirty="0" smtClean="0"/>
              <a:t>ROM </a:t>
            </a:r>
            <a:r>
              <a:rPr lang="en-US" sz="4600" dirty="0"/>
              <a:t>are;</a:t>
            </a:r>
          </a:p>
          <a:p>
            <a:pPr lvl="0" algn="just"/>
            <a:r>
              <a:rPr lang="en-US" b="1" dirty="0"/>
              <a:t>PROM:</a:t>
            </a:r>
            <a:r>
              <a:rPr lang="en-US" dirty="0"/>
              <a:t> The full form of PROM is Programmable Read-Only memory. This type of ROM is written or programmed using a particular device.</a:t>
            </a:r>
          </a:p>
          <a:p>
            <a:pPr lvl="0" algn="just"/>
            <a:r>
              <a:rPr lang="en-US" b="1" dirty="0"/>
              <a:t>EPROM</a:t>
            </a:r>
            <a:r>
              <a:rPr lang="en-US" dirty="0"/>
              <a:t>: The full form of EPROM is Erasable Programmable Read-only memory. It stores instructions, but you can erase only by exposing the memory to ultraviolet light.</a:t>
            </a:r>
          </a:p>
          <a:p>
            <a:pPr lvl="0" algn="just"/>
            <a:r>
              <a:rPr lang="en-US" b="1" dirty="0"/>
              <a:t>EEPROM</a:t>
            </a:r>
            <a:r>
              <a:rPr lang="en-US" dirty="0"/>
              <a:t> stands for electrically Erasable Programmable Read-Only Memory. It stores and deletes instructions on a special circuit.</a:t>
            </a:r>
          </a:p>
          <a:p>
            <a:pPr lvl="0" algn="just"/>
            <a:r>
              <a:rPr lang="en-US" b="1" dirty="0"/>
              <a:t>Mask ROM</a:t>
            </a:r>
            <a:r>
              <a:rPr lang="en-US" dirty="0"/>
              <a:t> is a full form of MROM is a type of read-only memory (ROM) whose contents can be programmed only by an integrated circuit manufacturer</a:t>
            </a:r>
            <a:r>
              <a:rPr lang="en-US" dirty="0" smtClean="0"/>
              <a:t>.</a:t>
            </a:r>
            <a:endParaRPr lang="en-US" dirty="0"/>
          </a:p>
        </p:txBody>
      </p:sp>
    </p:spTree>
    <p:extLst>
      <p:ext uri="{BB962C8B-B14F-4D97-AF65-F5344CB8AC3E}">
        <p14:creationId xmlns:p14="http://schemas.microsoft.com/office/powerpoint/2010/main" val="25114146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dirty="0">
                <a:effectLst>
                  <a:outerShdw blurRad="38100" dist="38100" dir="2700000" algn="tl">
                    <a:srgbClr val="000000">
                      <a:alpha val="43137"/>
                    </a:srgbClr>
                  </a:outerShdw>
                </a:effectLst>
              </a:rPr>
              <a:t>Differences between RAM and ROM</a:t>
            </a:r>
            <a:endParaRPr lang="en-US" sz="3400" dirty="0">
              <a:effectLst>
                <a:outerShdw blurRad="38100" dist="38100" dir="2700000" algn="tl">
                  <a:srgbClr val="000000">
                    <a:alpha val="43137"/>
                  </a:srgbClr>
                </a:outerShdw>
              </a:effectLst>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39917567"/>
              </p:ext>
            </p:extLst>
          </p:nvPr>
        </p:nvGraphicFramePr>
        <p:xfrm>
          <a:off x="1219197" y="1143002"/>
          <a:ext cx="7714490" cy="5562599"/>
        </p:xfrm>
        <a:graphic>
          <a:graphicData uri="http://schemas.openxmlformats.org/drawingml/2006/table">
            <a:tbl>
              <a:tblPr firstRow="1" firstCol="1" bandRow="1">
                <a:tableStyleId>{B301B821-A1FF-4177-AEE7-76D212191A09}</a:tableStyleId>
              </a:tblPr>
              <a:tblGrid>
                <a:gridCol w="3857245"/>
                <a:gridCol w="3857245"/>
              </a:tblGrid>
              <a:tr h="692374">
                <a:tc>
                  <a:txBody>
                    <a:bodyPr/>
                    <a:lstStyle/>
                    <a:p>
                      <a:pPr marL="0" marR="0" algn="ctr">
                        <a:lnSpc>
                          <a:spcPct val="150000"/>
                        </a:lnSpc>
                        <a:spcBef>
                          <a:spcPts val="0"/>
                        </a:spcBef>
                        <a:spcAft>
                          <a:spcPts val="0"/>
                        </a:spcAft>
                      </a:pPr>
                      <a:r>
                        <a:rPr lang="en-US" sz="1800" dirty="0">
                          <a:effectLst/>
                        </a:rPr>
                        <a:t>RAM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4083" marR="74083" marT="74083" marB="740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rPr>
                        <a:t>ROM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4083" marR="74083" marT="74083" marB="740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9524">
                <a:tc>
                  <a:txBody>
                    <a:bodyPr/>
                    <a:lstStyle/>
                    <a:p>
                      <a:pPr marL="0" marR="0" algn="ctr" rtl="0" eaLnBrk="1" latinLnBrk="0" hangingPunct="1">
                        <a:lnSpc>
                          <a:spcPct val="150000"/>
                        </a:lnSpc>
                        <a:spcBef>
                          <a:spcPts val="0"/>
                        </a:spcBef>
                        <a:spcAft>
                          <a:spcPts val="0"/>
                        </a:spcAft>
                      </a:pPr>
                      <a:r>
                        <a:rPr kumimoji="0" lang="en-US" sz="1800" b="0" kern="1200" dirty="0">
                          <a:effectLst/>
                        </a:rPr>
                        <a:t>RAM is a volatile memory which could store the data as long as the power is supplied.</a:t>
                      </a:r>
                      <a:endParaRPr kumimoji="0" lang="en-US" sz="1800" b="0" kern="1200" dirty="0">
                        <a:solidFill>
                          <a:schemeClr val="dk1"/>
                        </a:solidFill>
                        <a:effectLst/>
                        <a:latin typeface="+mn-lt"/>
                        <a:ea typeface="+mn-ea"/>
                        <a:cs typeface="+mn-cs"/>
                      </a:endParaRPr>
                    </a:p>
                  </a:txBody>
                  <a:tcPr marL="74083" marR="74083" marT="103717" marB="103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rPr>
                        <a:t>ROM is a non-volatile memory which could retain the data even when power is turned off.</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4083" marR="74083" marT="103717" marB="103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11197">
                <a:tc>
                  <a:txBody>
                    <a:bodyPr/>
                    <a:lstStyle/>
                    <a:p>
                      <a:pPr marL="0" marR="0" algn="ctr" rtl="0" eaLnBrk="1" latinLnBrk="0" hangingPunct="1">
                        <a:lnSpc>
                          <a:spcPct val="150000"/>
                        </a:lnSpc>
                        <a:spcBef>
                          <a:spcPts val="0"/>
                        </a:spcBef>
                        <a:spcAft>
                          <a:spcPts val="0"/>
                        </a:spcAft>
                      </a:pPr>
                      <a:r>
                        <a:rPr kumimoji="0" lang="en-US" sz="1800" b="0" kern="1200" dirty="0">
                          <a:effectLst/>
                        </a:rPr>
                        <a:t>Data stored in RAM can be retrieved and altered.</a:t>
                      </a:r>
                      <a:endParaRPr kumimoji="0" lang="en-US" sz="1800" b="0" kern="1200" dirty="0">
                        <a:solidFill>
                          <a:schemeClr val="dk1"/>
                        </a:solidFill>
                        <a:effectLst/>
                        <a:latin typeface="+mn-lt"/>
                        <a:ea typeface="+mn-ea"/>
                        <a:cs typeface="+mn-cs"/>
                      </a:endParaRPr>
                    </a:p>
                  </a:txBody>
                  <a:tcPr marL="74083" marR="74083" marT="103717" marB="103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rPr>
                        <a:t>Data stored in ROM can only be read.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4083" marR="74083" marT="103717" marB="103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2156">
                <a:tc>
                  <a:txBody>
                    <a:bodyPr/>
                    <a:lstStyle/>
                    <a:p>
                      <a:pPr marL="0" marR="0" algn="ctr" rtl="0" eaLnBrk="1" latinLnBrk="0" hangingPunct="1">
                        <a:lnSpc>
                          <a:spcPct val="150000"/>
                        </a:lnSpc>
                        <a:spcBef>
                          <a:spcPts val="0"/>
                        </a:spcBef>
                        <a:spcAft>
                          <a:spcPts val="0"/>
                        </a:spcAft>
                      </a:pPr>
                      <a:r>
                        <a:rPr kumimoji="0" lang="en-US" sz="1800" b="0" kern="1200" dirty="0">
                          <a:effectLst/>
                        </a:rPr>
                        <a:t>It is a high-speed memory.</a:t>
                      </a:r>
                      <a:endParaRPr kumimoji="0" lang="en-US" sz="1800" b="0" kern="1200" dirty="0">
                        <a:solidFill>
                          <a:schemeClr val="dk1"/>
                        </a:solidFill>
                        <a:effectLst/>
                        <a:latin typeface="+mn-lt"/>
                        <a:ea typeface="+mn-ea"/>
                        <a:cs typeface="+mn-cs"/>
                      </a:endParaRPr>
                    </a:p>
                  </a:txBody>
                  <a:tcPr marL="74083" marR="74083" marT="103717" marB="103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rPr>
                        <a:t>It is much slower than the RAM.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4083" marR="74083" marT="103717" marB="103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15839">
                <a:tc>
                  <a:txBody>
                    <a:bodyPr/>
                    <a:lstStyle/>
                    <a:p>
                      <a:pPr marL="0" marR="0" algn="ctr" rtl="0" eaLnBrk="1" latinLnBrk="0" hangingPunct="1">
                        <a:lnSpc>
                          <a:spcPct val="150000"/>
                        </a:lnSpc>
                        <a:spcBef>
                          <a:spcPts val="0"/>
                        </a:spcBef>
                        <a:spcAft>
                          <a:spcPts val="0"/>
                        </a:spcAft>
                      </a:pPr>
                      <a:r>
                        <a:rPr kumimoji="0" lang="en-US" sz="1800" b="0" kern="1200" dirty="0">
                          <a:effectLst/>
                        </a:rPr>
                        <a:t>The CPU can access the data stored on it.</a:t>
                      </a:r>
                      <a:endParaRPr kumimoji="0" lang="en-US" sz="1800" b="0" kern="1200" dirty="0">
                        <a:solidFill>
                          <a:schemeClr val="dk1"/>
                        </a:solidFill>
                        <a:effectLst/>
                        <a:latin typeface="+mn-lt"/>
                        <a:ea typeface="+mn-ea"/>
                        <a:cs typeface="+mn-cs"/>
                      </a:endParaRPr>
                    </a:p>
                  </a:txBody>
                  <a:tcPr marL="74083" marR="74083" marT="103717" marB="103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rPr>
                        <a:t>The CPU </a:t>
                      </a:r>
                      <a:r>
                        <a:rPr lang="en-US" sz="1800" dirty="0" smtClean="0">
                          <a:effectLst/>
                        </a:rPr>
                        <a:t>cannot </a:t>
                      </a:r>
                      <a:r>
                        <a:rPr lang="en-US" sz="1800" dirty="0">
                          <a:effectLst/>
                        </a:rPr>
                        <a:t>access the data stored on it unless the data is stored in RAM.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4083" marR="74083" marT="103717" marB="103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1509">
                <a:tc>
                  <a:txBody>
                    <a:bodyPr/>
                    <a:lstStyle/>
                    <a:p>
                      <a:pPr marL="0" marR="0" algn="ctr" rtl="0" eaLnBrk="1" latinLnBrk="0" hangingPunct="1">
                        <a:lnSpc>
                          <a:spcPct val="150000"/>
                        </a:lnSpc>
                        <a:spcBef>
                          <a:spcPts val="0"/>
                        </a:spcBef>
                        <a:spcAft>
                          <a:spcPts val="0"/>
                        </a:spcAft>
                      </a:pPr>
                      <a:r>
                        <a:rPr kumimoji="0" lang="en-US" sz="1800" b="0" kern="1200" dirty="0">
                          <a:effectLst/>
                        </a:rPr>
                        <a:t>The price of RAM is quite high.</a:t>
                      </a:r>
                      <a:endParaRPr kumimoji="0" lang="en-US" sz="1800" b="0" kern="1200" dirty="0">
                        <a:solidFill>
                          <a:schemeClr val="dk1"/>
                        </a:solidFill>
                        <a:effectLst/>
                        <a:latin typeface="+mn-lt"/>
                        <a:ea typeface="+mn-ea"/>
                        <a:cs typeface="+mn-cs"/>
                      </a:endParaRPr>
                    </a:p>
                  </a:txBody>
                  <a:tcPr marL="74083" marR="74083" marT="103717" marB="103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rPr>
                        <a:t>The price of ROM is comparatively low.</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4083" marR="74083" marT="103717" marB="103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067324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Secondary Storage Devices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algn="just"/>
            <a:r>
              <a:rPr lang="en-US" dirty="0"/>
              <a:t>The primary storage of a computer has some </a:t>
            </a:r>
            <a:r>
              <a:rPr lang="en-US" dirty="0" smtClean="0"/>
              <a:t>limitations;</a:t>
            </a:r>
          </a:p>
          <a:p>
            <a:pPr lvl="1" algn="just">
              <a:buFont typeface="Wingdings" panose="05000000000000000000" pitchFamily="2" charset="2"/>
              <a:buChar char="Ø"/>
            </a:pPr>
            <a:r>
              <a:rPr lang="en-US" dirty="0"/>
              <a:t>L</a:t>
            </a:r>
            <a:r>
              <a:rPr lang="en-US" dirty="0" smtClean="0"/>
              <a:t>imited </a:t>
            </a:r>
            <a:r>
              <a:rPr lang="en-US" dirty="0"/>
              <a:t>capacity </a:t>
            </a:r>
            <a:endParaRPr lang="en-US" dirty="0" smtClean="0"/>
          </a:p>
          <a:p>
            <a:pPr lvl="1" algn="just">
              <a:buFont typeface="Wingdings" panose="05000000000000000000" pitchFamily="2" charset="2"/>
              <a:buChar char="Ø"/>
            </a:pPr>
            <a:r>
              <a:rPr lang="en-US" dirty="0"/>
              <a:t>V</a:t>
            </a:r>
            <a:r>
              <a:rPr lang="en-US" dirty="0" smtClean="0"/>
              <a:t>olatile</a:t>
            </a:r>
          </a:p>
          <a:p>
            <a:pPr algn="just"/>
            <a:r>
              <a:rPr lang="en-US" dirty="0"/>
              <a:t>Secondary storage is used in a computer system to overcome the limitations of primary </a:t>
            </a:r>
            <a:r>
              <a:rPr lang="en-US" dirty="0" smtClean="0"/>
              <a:t>storage.</a:t>
            </a:r>
          </a:p>
          <a:p>
            <a:pPr algn="just"/>
            <a:r>
              <a:rPr lang="en-US" dirty="0"/>
              <a:t>It is used to store large volumes of data on a permanent basis</a:t>
            </a:r>
            <a:r>
              <a:rPr lang="en-US" dirty="0" smtClean="0"/>
              <a:t>.</a:t>
            </a:r>
          </a:p>
          <a:p>
            <a:pPr algn="just"/>
            <a:r>
              <a:rPr lang="en-US" dirty="0"/>
              <a:t>It is also known as "auxiliary memory.</a:t>
            </a:r>
          </a:p>
        </p:txBody>
      </p:sp>
    </p:spTree>
    <p:extLst>
      <p:ext uri="{BB962C8B-B14F-4D97-AF65-F5344CB8AC3E}">
        <p14:creationId xmlns:p14="http://schemas.microsoft.com/office/powerpoint/2010/main" val="3851991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dirty="0" smtClean="0">
                <a:effectLst>
                  <a:outerShdw blurRad="38100" dist="38100" dir="2700000" algn="tl">
                    <a:srgbClr val="000000">
                      <a:alpha val="43137"/>
                    </a:srgbClr>
                  </a:outerShdw>
                </a:effectLst>
              </a:rPr>
              <a:t>Types of Secondary </a:t>
            </a:r>
            <a:r>
              <a:rPr lang="en-US" sz="3400" b="1" dirty="0">
                <a:effectLst>
                  <a:outerShdw blurRad="38100" dist="38100" dir="2700000" algn="tl">
                    <a:srgbClr val="000000">
                      <a:alpha val="43137"/>
                    </a:srgbClr>
                  </a:outerShdw>
                </a:effectLst>
              </a:rPr>
              <a:t>Storage Devices</a:t>
            </a:r>
            <a:endParaRPr lang="en-US" sz="3400" dirty="0"/>
          </a:p>
        </p:txBody>
      </p:sp>
      <p:sp>
        <p:nvSpPr>
          <p:cNvPr id="3" name="Content Placeholder 2"/>
          <p:cNvSpPr>
            <a:spLocks noGrp="1"/>
          </p:cNvSpPr>
          <p:nvPr>
            <p:ph idx="1"/>
          </p:nvPr>
        </p:nvSpPr>
        <p:spPr/>
        <p:txBody>
          <a:bodyPr/>
          <a:lstStyle/>
          <a:p>
            <a:pPr marL="82296" indent="0" algn="just">
              <a:buNone/>
            </a:pPr>
            <a:r>
              <a:rPr lang="en-US" sz="3600" dirty="0"/>
              <a:t>Secondary storage devices are generally separated into three types:</a:t>
            </a:r>
          </a:p>
          <a:p>
            <a:pPr lvl="0" algn="just">
              <a:buFont typeface="Wingdings" panose="05000000000000000000" pitchFamily="2" charset="2"/>
              <a:buChar char="Ø"/>
            </a:pPr>
            <a:r>
              <a:rPr lang="en-US" dirty="0"/>
              <a:t>Magnetic Storage Devices</a:t>
            </a:r>
          </a:p>
          <a:p>
            <a:pPr lvl="0" algn="just">
              <a:buFont typeface="Wingdings" panose="05000000000000000000" pitchFamily="2" charset="2"/>
              <a:buChar char="Ø"/>
            </a:pPr>
            <a:r>
              <a:rPr lang="en-US" dirty="0"/>
              <a:t>Optical Storage Devices</a:t>
            </a:r>
          </a:p>
          <a:p>
            <a:pPr lvl="0" algn="just">
              <a:buFont typeface="Wingdings" panose="05000000000000000000" pitchFamily="2" charset="2"/>
              <a:buChar char="Ø"/>
            </a:pPr>
            <a:r>
              <a:rPr lang="en-US" dirty="0"/>
              <a:t>Solid State Storage Devices (SSD)</a:t>
            </a:r>
          </a:p>
          <a:p>
            <a:endParaRPr lang="en-US" dirty="0"/>
          </a:p>
        </p:txBody>
      </p:sp>
    </p:spTree>
    <p:extLst>
      <p:ext uri="{BB962C8B-B14F-4D97-AF65-F5344CB8AC3E}">
        <p14:creationId xmlns:p14="http://schemas.microsoft.com/office/powerpoint/2010/main" val="28486239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Magnetic Storage Devices </a:t>
            </a:r>
          </a:p>
        </p:txBody>
      </p:sp>
      <p:sp>
        <p:nvSpPr>
          <p:cNvPr id="3" name="Content Placeholder 2"/>
          <p:cNvSpPr>
            <a:spLocks noGrp="1"/>
          </p:cNvSpPr>
          <p:nvPr>
            <p:ph idx="1"/>
          </p:nvPr>
        </p:nvSpPr>
        <p:spPr/>
        <p:txBody>
          <a:bodyPr>
            <a:noAutofit/>
          </a:bodyPr>
          <a:lstStyle/>
          <a:p>
            <a:pPr algn="just"/>
            <a:r>
              <a:rPr lang="en-US" sz="2800" dirty="0" smtClean="0"/>
              <a:t>Most </a:t>
            </a:r>
            <a:r>
              <a:rPr lang="en-US" sz="2800" dirty="0"/>
              <a:t>common form of storage</a:t>
            </a:r>
          </a:p>
          <a:p>
            <a:pPr algn="just"/>
            <a:r>
              <a:rPr lang="en-US" sz="2800" dirty="0"/>
              <a:t>D</a:t>
            </a:r>
            <a:r>
              <a:rPr lang="en-US" sz="2800" dirty="0" smtClean="0"/>
              <a:t>ata is </a:t>
            </a:r>
            <a:r>
              <a:rPr lang="en-US" sz="2800" dirty="0"/>
              <a:t>stored with using magnetized </a:t>
            </a:r>
            <a:r>
              <a:rPr lang="en-US" sz="2800" dirty="0" smtClean="0"/>
              <a:t>medium.</a:t>
            </a:r>
          </a:p>
          <a:p>
            <a:pPr algn="just"/>
            <a:r>
              <a:rPr lang="en-US" sz="2800" dirty="0"/>
              <a:t>C</a:t>
            </a:r>
            <a:r>
              <a:rPr lang="en-US" sz="2800" dirty="0" smtClean="0"/>
              <a:t>an </a:t>
            </a:r>
            <a:r>
              <a:rPr lang="en-US" sz="2800" dirty="0"/>
              <a:t>be performed read/write activities very </a:t>
            </a:r>
            <a:r>
              <a:rPr lang="en-US" sz="2800" dirty="0" smtClean="0"/>
              <a:t>easily.</a:t>
            </a:r>
          </a:p>
          <a:p>
            <a:pPr algn="just"/>
            <a:r>
              <a:rPr lang="en-US" sz="2800" dirty="0"/>
              <a:t>H</a:t>
            </a:r>
            <a:r>
              <a:rPr lang="en-US" sz="2800" dirty="0" smtClean="0"/>
              <a:t>ave </a:t>
            </a:r>
            <a:r>
              <a:rPr lang="en-US" sz="2800" dirty="0"/>
              <a:t>huge capacities for storing data that it’s more attractive </a:t>
            </a:r>
            <a:r>
              <a:rPr lang="en-US" sz="2800" dirty="0" smtClean="0"/>
              <a:t>point</a:t>
            </a:r>
          </a:p>
          <a:p>
            <a:pPr algn="just"/>
            <a:r>
              <a:rPr lang="en-US" sz="2800" dirty="0"/>
              <a:t>These storage devices are not more costly but their data accessing power is </a:t>
            </a:r>
            <a:r>
              <a:rPr lang="en-US" sz="2800" dirty="0" smtClean="0"/>
              <a:t>slow.</a:t>
            </a:r>
          </a:p>
        </p:txBody>
      </p:sp>
    </p:spTree>
    <p:extLst>
      <p:ext uri="{BB962C8B-B14F-4D97-AF65-F5344CB8AC3E}">
        <p14:creationId xmlns:p14="http://schemas.microsoft.com/office/powerpoint/2010/main" val="27244430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a:effectLst>
                  <a:outerShdw blurRad="38100" dist="38100" dir="2700000" algn="tl">
                    <a:srgbClr val="000000">
                      <a:alpha val="43137"/>
                    </a:srgbClr>
                  </a:outerShdw>
                </a:effectLst>
              </a:rPr>
              <a:t>Data Storage and Retrieval in Magnetic Storage Devices </a:t>
            </a:r>
            <a:endParaRPr lang="en-US"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35608" y="1828800"/>
            <a:ext cx="7498080" cy="4419600"/>
          </a:xfrm>
        </p:spPr>
        <p:txBody>
          <a:bodyPr>
            <a:normAutofit/>
          </a:bodyPr>
          <a:lstStyle/>
          <a:p>
            <a:pPr algn="just"/>
            <a:r>
              <a:rPr lang="en-US" dirty="0" smtClean="0"/>
              <a:t>Media </a:t>
            </a:r>
            <a:r>
              <a:rPr lang="en-US" dirty="0"/>
              <a:t>is covered with iron oxide</a:t>
            </a:r>
          </a:p>
          <a:p>
            <a:pPr algn="just"/>
            <a:r>
              <a:rPr lang="en-US" dirty="0" smtClean="0"/>
              <a:t>Read/write </a:t>
            </a:r>
            <a:r>
              <a:rPr lang="en-US" dirty="0"/>
              <a:t>head is a magnet</a:t>
            </a:r>
          </a:p>
          <a:p>
            <a:pPr algn="just"/>
            <a:r>
              <a:rPr lang="en-US" dirty="0" smtClean="0"/>
              <a:t>Magnet </a:t>
            </a:r>
            <a:r>
              <a:rPr lang="en-US" dirty="0"/>
              <a:t>writes charges on the media</a:t>
            </a:r>
          </a:p>
          <a:p>
            <a:pPr lvl="1" algn="just">
              <a:buFont typeface="Wingdings" panose="05000000000000000000" pitchFamily="2" charset="2"/>
              <a:buChar char="Ø"/>
            </a:pPr>
            <a:r>
              <a:rPr lang="en-US" dirty="0" smtClean="0"/>
              <a:t>Positive </a:t>
            </a:r>
            <a:r>
              <a:rPr lang="en-US" dirty="0"/>
              <a:t>charge is a 1</a:t>
            </a:r>
          </a:p>
          <a:p>
            <a:pPr lvl="1" algn="just">
              <a:buFont typeface="Wingdings" panose="05000000000000000000" pitchFamily="2" charset="2"/>
              <a:buChar char="Ø"/>
            </a:pPr>
            <a:r>
              <a:rPr lang="en-US" dirty="0" smtClean="0"/>
              <a:t>Negative </a:t>
            </a:r>
            <a:r>
              <a:rPr lang="en-US" dirty="0"/>
              <a:t>charge is a 0</a:t>
            </a:r>
          </a:p>
          <a:p>
            <a:pPr algn="just"/>
            <a:r>
              <a:rPr lang="en-US" dirty="0" smtClean="0"/>
              <a:t>Magnet </a:t>
            </a:r>
            <a:r>
              <a:rPr lang="en-US" dirty="0"/>
              <a:t>reads charges</a:t>
            </a:r>
          </a:p>
          <a:p>
            <a:pPr algn="just"/>
            <a:r>
              <a:rPr lang="en-US" dirty="0" smtClean="0"/>
              <a:t>Drive </a:t>
            </a:r>
            <a:r>
              <a:rPr lang="en-US" dirty="0"/>
              <a:t>converts charges into binary</a:t>
            </a:r>
          </a:p>
          <a:p>
            <a:pPr algn="just"/>
            <a:endParaRPr lang="en-US" dirty="0"/>
          </a:p>
        </p:txBody>
      </p:sp>
    </p:spTree>
    <p:extLst>
      <p:ext uri="{BB962C8B-B14F-4D97-AF65-F5344CB8AC3E}">
        <p14:creationId xmlns:p14="http://schemas.microsoft.com/office/powerpoint/2010/main" val="30667188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ata Storage and Retrieval - Computer Storage Devices | Types of Computer Storage Devices | Drive &amp; Optimizing Performance"/>
          <p:cNvPicPr/>
          <p:nvPr/>
        </p:nvPicPr>
        <p:blipFill>
          <a:blip r:embed="rId2">
            <a:extLst>
              <a:ext uri="{28A0092B-C50C-407E-A947-70E740481C1C}">
                <a14:useLocalDpi xmlns:a14="http://schemas.microsoft.com/office/drawing/2010/main" val="0"/>
              </a:ext>
            </a:extLst>
          </a:blip>
          <a:srcRect/>
          <a:stretch>
            <a:fillRect/>
          </a:stretch>
        </p:blipFill>
        <p:spPr bwMode="auto">
          <a:xfrm>
            <a:off x="1143000" y="762000"/>
            <a:ext cx="7696200" cy="4953000"/>
          </a:xfrm>
          <a:prstGeom prst="rect">
            <a:avLst/>
          </a:prstGeom>
          <a:noFill/>
          <a:ln>
            <a:noFill/>
          </a:ln>
        </p:spPr>
      </p:pic>
    </p:spTree>
    <p:extLst>
      <p:ext uri="{BB962C8B-B14F-4D97-AF65-F5344CB8AC3E}">
        <p14:creationId xmlns:p14="http://schemas.microsoft.com/office/powerpoint/2010/main" val="11853407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outerShdw blurRad="38100" dist="38100" dir="2700000" algn="tl">
                    <a:srgbClr val="000000">
                      <a:alpha val="43137"/>
                    </a:srgbClr>
                  </a:outerShdw>
                </a:effectLst>
              </a:rPr>
              <a:t>Storage Capacity </a:t>
            </a:r>
            <a:r>
              <a:rPr lang="en-US" b="1" dirty="0" smtClean="0">
                <a:effectLst>
                  <a:outerShdw blurRad="38100" dist="38100" dir="2700000" algn="tl">
                    <a:srgbClr val="000000">
                      <a:alpha val="43137"/>
                    </a:srgbClr>
                  </a:outerShdw>
                </a:effectLst>
              </a:rPr>
              <a:t>Calculation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r>
              <a:rPr lang="en-US" sz="4000" b="1" dirty="0" smtClean="0"/>
              <a:t>Formula;</a:t>
            </a:r>
            <a:endParaRPr lang="en-US" sz="4000" b="1" dirty="0"/>
          </a:p>
          <a:p>
            <a:pPr marL="82296" indent="0" algn="just">
              <a:buNone/>
            </a:pPr>
            <a:r>
              <a:rPr lang="en-US" b="1" dirty="0" smtClean="0"/>
              <a:t>Storage capacity of a disk</a:t>
            </a:r>
            <a:r>
              <a:rPr lang="en-US" dirty="0" smtClean="0"/>
              <a:t>= Total number of surfaces * Number of tracks per surface * Number of sectors per track * Number of bytes per sector</a:t>
            </a:r>
          </a:p>
          <a:p>
            <a:pPr algn="just"/>
            <a:r>
              <a:rPr lang="en-US" b="1" dirty="0" smtClean="0"/>
              <a:t>Problem</a:t>
            </a:r>
          </a:p>
          <a:p>
            <a:pPr marL="82296" indent="0" algn="just">
              <a:buNone/>
            </a:pPr>
            <a:r>
              <a:rPr lang="en-US" dirty="0" smtClean="0"/>
              <a:t>Consider </a:t>
            </a:r>
            <a:r>
              <a:rPr lang="en-US" dirty="0"/>
              <a:t>a disk pack with the following specifications- 16 surfaces, 128 tracks per surface, 256 sectors per track and 512 bytes per sector. What is the capacity of disk pack?</a:t>
            </a:r>
          </a:p>
          <a:p>
            <a:pPr marL="82296" indent="0" algn="just">
              <a:buNone/>
            </a:pPr>
            <a:endParaRPr lang="en-US" dirty="0" smtClean="0"/>
          </a:p>
          <a:p>
            <a:endParaRPr lang="en-US" dirty="0"/>
          </a:p>
        </p:txBody>
      </p:sp>
    </p:spTree>
    <p:extLst>
      <p:ext uri="{BB962C8B-B14F-4D97-AF65-F5344CB8AC3E}">
        <p14:creationId xmlns:p14="http://schemas.microsoft.com/office/powerpoint/2010/main" val="12882554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outerShdw blurRad="38100" dist="38100" dir="2700000" algn="tl">
                    <a:srgbClr val="000000">
                      <a:alpha val="43137"/>
                    </a:srgbClr>
                  </a:outerShdw>
                </a:effectLst>
              </a:rPr>
              <a:t>Storage Capacity Calculation</a:t>
            </a:r>
            <a:endParaRPr lang="en-US" dirty="0"/>
          </a:p>
        </p:txBody>
      </p:sp>
      <p:sp>
        <p:nvSpPr>
          <p:cNvPr id="3" name="Content Placeholder 2"/>
          <p:cNvSpPr>
            <a:spLocks noGrp="1"/>
          </p:cNvSpPr>
          <p:nvPr>
            <p:ph idx="1"/>
          </p:nvPr>
        </p:nvSpPr>
        <p:spPr/>
        <p:txBody>
          <a:bodyPr>
            <a:normAutofit fontScale="70000" lnSpcReduction="20000"/>
          </a:bodyPr>
          <a:lstStyle/>
          <a:p>
            <a:pPr marL="82296" indent="0">
              <a:buNone/>
            </a:pPr>
            <a:r>
              <a:rPr lang="en-US" b="1" dirty="0" smtClean="0"/>
              <a:t>Solution</a:t>
            </a:r>
            <a:r>
              <a:rPr lang="en-US" b="1" dirty="0"/>
              <a:t>;</a:t>
            </a:r>
            <a:endParaRPr lang="en-US" dirty="0"/>
          </a:p>
          <a:p>
            <a:pPr marL="82296" indent="0">
              <a:buNone/>
            </a:pPr>
            <a:r>
              <a:rPr lang="en-US" dirty="0"/>
              <a:t>Given,</a:t>
            </a:r>
          </a:p>
          <a:p>
            <a:pPr lvl="1">
              <a:buFont typeface="Wingdings" panose="05000000000000000000" pitchFamily="2" charset="2"/>
              <a:buChar char="v"/>
            </a:pPr>
            <a:r>
              <a:rPr lang="en-US" dirty="0"/>
              <a:t>Number of surfaces = 16</a:t>
            </a:r>
          </a:p>
          <a:p>
            <a:pPr lvl="1">
              <a:buFont typeface="Wingdings" panose="05000000000000000000" pitchFamily="2" charset="2"/>
              <a:buChar char="v"/>
            </a:pPr>
            <a:r>
              <a:rPr lang="en-US" dirty="0"/>
              <a:t>Number of tracks per surface = 128</a:t>
            </a:r>
          </a:p>
          <a:p>
            <a:pPr lvl="1">
              <a:buFont typeface="Wingdings" panose="05000000000000000000" pitchFamily="2" charset="2"/>
              <a:buChar char="v"/>
            </a:pPr>
            <a:r>
              <a:rPr lang="en-US" dirty="0"/>
              <a:t>Number of sectors per track = 256</a:t>
            </a:r>
          </a:p>
          <a:p>
            <a:pPr lvl="1">
              <a:buFont typeface="Wingdings" panose="05000000000000000000" pitchFamily="2" charset="2"/>
              <a:buChar char="v"/>
            </a:pPr>
            <a:r>
              <a:rPr lang="en-US" dirty="0"/>
              <a:t>Number of bytes per sector = 512 bytes</a:t>
            </a:r>
          </a:p>
          <a:p>
            <a:pPr marL="82296" indent="0">
              <a:buNone/>
            </a:pPr>
            <a:r>
              <a:rPr lang="en-US" dirty="0"/>
              <a:t>We Know,</a:t>
            </a:r>
          </a:p>
          <a:p>
            <a:pPr marL="82296" indent="0">
              <a:buNone/>
            </a:pPr>
            <a:r>
              <a:rPr lang="en-US" dirty="0"/>
              <a:t>Capacity of disk pack</a:t>
            </a:r>
          </a:p>
          <a:p>
            <a:pPr marL="356616" lvl="1" indent="0">
              <a:buNone/>
            </a:pPr>
            <a:r>
              <a:rPr lang="en-US" dirty="0"/>
              <a:t>= Total number of surfaces x Number of tracks per surface x Number of sectors per track x Number of bytes per sector</a:t>
            </a:r>
          </a:p>
          <a:p>
            <a:pPr marL="356616" lvl="1" indent="0">
              <a:buNone/>
            </a:pPr>
            <a:r>
              <a:rPr lang="en-US" dirty="0"/>
              <a:t>= 16 x 128 x 256 x 512 bytes</a:t>
            </a:r>
          </a:p>
          <a:p>
            <a:pPr marL="356616" lvl="1" indent="0">
              <a:buNone/>
            </a:pPr>
            <a:r>
              <a:rPr lang="en-US" dirty="0"/>
              <a:t>= 268435456 Bytes</a:t>
            </a:r>
          </a:p>
          <a:p>
            <a:pPr marL="356616" lvl="1" indent="0">
              <a:buNone/>
            </a:pPr>
            <a:r>
              <a:rPr lang="en-US" dirty="0"/>
              <a:t>=268435456/ (1024*1024) MB</a:t>
            </a:r>
          </a:p>
          <a:p>
            <a:pPr marL="356616" lvl="1" indent="0">
              <a:buNone/>
            </a:pPr>
            <a:r>
              <a:rPr lang="en-US" dirty="0"/>
              <a:t>= 256 MB</a:t>
            </a:r>
          </a:p>
          <a:p>
            <a:endParaRPr lang="en-US" dirty="0"/>
          </a:p>
        </p:txBody>
      </p:sp>
    </p:spTree>
    <p:extLst>
      <p:ext uri="{BB962C8B-B14F-4D97-AF65-F5344CB8AC3E}">
        <p14:creationId xmlns:p14="http://schemas.microsoft.com/office/powerpoint/2010/main" val="5401152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outerShdw blurRad="38100" dist="38100" dir="2700000" algn="tl">
                    <a:srgbClr val="000000">
                      <a:alpha val="43137"/>
                    </a:srgbClr>
                  </a:outerShdw>
                </a:effectLst>
              </a:rPr>
              <a:t>Data Organization in Magnetic Storage </a:t>
            </a:r>
            <a:r>
              <a:rPr lang="en-US" b="1" dirty="0" smtClean="0">
                <a:effectLst>
                  <a:outerShdw blurRad="38100" dist="38100" dir="2700000" algn="tl">
                    <a:srgbClr val="000000">
                      <a:alpha val="43137"/>
                    </a:srgbClr>
                  </a:outerShdw>
                </a:effectLst>
              </a:rPr>
              <a:t>Devices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35608" y="1676400"/>
            <a:ext cx="7498080" cy="4572000"/>
          </a:xfrm>
        </p:spPr>
        <p:txBody>
          <a:bodyPr/>
          <a:lstStyle/>
          <a:p>
            <a:pPr lvl="0"/>
            <a:r>
              <a:rPr lang="en-US" dirty="0"/>
              <a:t>Disks must be formatted before use</a:t>
            </a:r>
          </a:p>
          <a:p>
            <a:pPr lvl="0"/>
            <a:r>
              <a:rPr lang="en-US" dirty="0"/>
              <a:t>Format draws tracks on the disk</a:t>
            </a:r>
          </a:p>
          <a:p>
            <a:pPr lvl="0"/>
            <a:r>
              <a:rPr lang="en-US" dirty="0"/>
              <a:t>Uses magnet to access data</a:t>
            </a:r>
          </a:p>
          <a:p>
            <a:pPr lvl="0"/>
            <a:r>
              <a:rPr lang="en-US" dirty="0"/>
              <a:t>Tracks is divided into sectors</a:t>
            </a:r>
          </a:p>
          <a:p>
            <a:pPr marL="82296" indent="0">
              <a:buNone/>
            </a:pPr>
            <a:endParaRPr lang="en-US" dirty="0"/>
          </a:p>
        </p:txBody>
      </p:sp>
    </p:spTree>
    <p:extLst>
      <p:ext uri="{BB962C8B-B14F-4D97-AF65-F5344CB8AC3E}">
        <p14:creationId xmlns:p14="http://schemas.microsoft.com/office/powerpoint/2010/main" val="2824560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0" y="3810000"/>
            <a:ext cx="381000" cy="232438"/>
          </a:xfrm>
        </p:spPr>
        <p:txBody>
          <a:bodyPr>
            <a:normAutofit fontScale="90000"/>
          </a:bodyPr>
          <a:lstStyle/>
          <a:p>
            <a:pPr algn="ctr"/>
            <a:r>
              <a:rPr lang="en-US" sz="4400" cap="none" dirty="0" smtClean="0">
                <a:solidFill>
                  <a:schemeClr val="bg1"/>
                </a:solidFill>
                <a:effectLst>
                  <a:outerShdw blurRad="38100" dist="38100" dir="2700000" algn="tl">
                    <a:srgbClr val="000000">
                      <a:alpha val="43137"/>
                    </a:srgbClr>
                  </a:outerShdw>
                </a:effectLst>
              </a:rPr>
              <a:t>.</a:t>
            </a:r>
            <a:endParaRPr lang="en-US" sz="4400" cap="none" dirty="0">
              <a:solidFill>
                <a:schemeClr val="bg1"/>
              </a:solidFill>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a:xfrm>
            <a:off x="2743200" y="381001"/>
            <a:ext cx="6400800" cy="533400"/>
          </a:xfrm>
        </p:spPr>
        <p:txBody>
          <a:bodyPr/>
          <a:lstStyle/>
          <a:p>
            <a:r>
              <a:rPr lang="en-US" dirty="0" smtClean="0">
                <a:solidFill>
                  <a:schemeClr val="bg1"/>
                </a:solidFill>
              </a:rPr>
              <a:t>.</a:t>
            </a:r>
            <a:endParaRPr lang="en-US" dirty="0">
              <a:solidFill>
                <a:schemeClr val="bg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1524000"/>
            <a:ext cx="7962900" cy="3105150"/>
          </a:xfrm>
          <a:prstGeom prst="rect">
            <a:avLst/>
          </a:prstGeom>
        </p:spPr>
      </p:pic>
    </p:spTree>
    <p:extLst>
      <p:ext uri="{BB962C8B-B14F-4D97-AF65-F5344CB8AC3E}">
        <p14:creationId xmlns:p14="http://schemas.microsoft.com/office/powerpoint/2010/main" val="27630611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outerShdw blurRad="38100" dist="38100" dir="2700000" algn="tl">
                    <a:srgbClr val="000000">
                      <a:alpha val="43137"/>
                    </a:srgbClr>
                  </a:outerShdw>
                </a:effectLst>
              </a:rPr>
              <a:t>Data Organization in Magnetic Storage Devices</a:t>
            </a:r>
            <a:endParaRPr lang="en-US" dirty="0"/>
          </a:p>
        </p:txBody>
      </p:sp>
      <p:sp>
        <p:nvSpPr>
          <p:cNvPr id="3" name="Content Placeholder 2"/>
          <p:cNvSpPr>
            <a:spLocks noGrp="1"/>
          </p:cNvSpPr>
          <p:nvPr>
            <p:ph sz="half" idx="1"/>
          </p:nvPr>
        </p:nvSpPr>
        <p:spPr/>
        <p:txBody>
          <a:bodyPr>
            <a:normAutofit fontScale="85000" lnSpcReduction="20000"/>
          </a:bodyPr>
          <a:lstStyle/>
          <a:p>
            <a:pPr marL="82296" indent="0" algn="just">
              <a:buNone/>
            </a:pPr>
            <a:r>
              <a:rPr lang="en-US" dirty="0"/>
              <a:t>Data is organized on the disk in the form of tracks and sectors, where tracks are the circular divisions of the disk. Tracks are further divided into sectors that contain blocks of data. All read and write operations on the magnetic disk are performed on the sectors. The floating heads require very precise control to read/write data due to the proximity of the tracks.</a:t>
            </a:r>
          </a:p>
          <a:p>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093208" y="1752600"/>
            <a:ext cx="4050792" cy="4434840"/>
          </a:xfrm>
        </p:spPr>
      </p:pic>
    </p:spTree>
    <p:extLst>
      <p:ext uri="{BB962C8B-B14F-4D97-AF65-F5344CB8AC3E}">
        <p14:creationId xmlns:p14="http://schemas.microsoft.com/office/powerpoint/2010/main" val="32951510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b="1" dirty="0" smtClean="0">
                <a:effectLst>
                  <a:outerShdw blurRad="38100" dist="38100" dir="2700000" algn="tl">
                    <a:srgbClr val="000000">
                      <a:alpha val="43137"/>
                    </a:srgbClr>
                  </a:outerShdw>
                </a:effectLst>
              </a:rPr>
              <a:t>Types of Magnetic Storage Devices</a:t>
            </a:r>
            <a:endParaRPr lang="en-US" sz="34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82296" indent="0" algn="just">
              <a:buNone/>
            </a:pPr>
            <a:r>
              <a:rPr lang="en-US" sz="3600" dirty="0"/>
              <a:t>There are different types of magnetic storage device;</a:t>
            </a:r>
          </a:p>
          <a:p>
            <a:pPr lvl="1" algn="just">
              <a:buFont typeface="Wingdings" panose="05000000000000000000" pitchFamily="2" charset="2"/>
              <a:buChar char="Ø"/>
            </a:pPr>
            <a:r>
              <a:rPr lang="en-US" sz="3600" dirty="0"/>
              <a:t>Hard Drive</a:t>
            </a:r>
          </a:p>
          <a:p>
            <a:pPr lvl="1" algn="just">
              <a:buFont typeface="Wingdings" panose="05000000000000000000" pitchFamily="2" charset="2"/>
              <a:buChar char="Ø"/>
            </a:pPr>
            <a:r>
              <a:rPr lang="en-US" sz="3600" dirty="0"/>
              <a:t>Floppy Disk</a:t>
            </a:r>
          </a:p>
          <a:p>
            <a:pPr lvl="1" algn="just">
              <a:buFont typeface="Wingdings" panose="05000000000000000000" pitchFamily="2" charset="2"/>
              <a:buChar char="Ø"/>
            </a:pPr>
            <a:r>
              <a:rPr lang="en-US" sz="3600" dirty="0"/>
              <a:t>Magnetic </a:t>
            </a:r>
            <a:r>
              <a:rPr lang="en-US" sz="3600" dirty="0" smtClean="0"/>
              <a:t>Tape</a:t>
            </a:r>
            <a:endParaRPr lang="en-US" sz="3600" dirty="0"/>
          </a:p>
        </p:txBody>
      </p:sp>
    </p:spTree>
    <p:extLst>
      <p:ext uri="{BB962C8B-B14F-4D97-AF65-F5344CB8AC3E}">
        <p14:creationId xmlns:p14="http://schemas.microsoft.com/office/powerpoint/2010/main" val="36574448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Hard </a:t>
            </a:r>
            <a:r>
              <a:rPr lang="en-US" b="1" dirty="0" smtClean="0">
                <a:effectLst>
                  <a:outerShdw blurRad="38100" dist="38100" dir="2700000" algn="tl">
                    <a:srgbClr val="000000">
                      <a:alpha val="43137"/>
                    </a:srgbClr>
                  </a:outerShdw>
                </a:effectLst>
              </a:rPr>
              <a:t>Drive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algn="just"/>
            <a:r>
              <a:rPr lang="en-US" dirty="0"/>
              <a:t>Hard drive is also known as the “Hard Disk Drive</a:t>
            </a:r>
            <a:r>
              <a:rPr lang="en-US" dirty="0" smtClean="0"/>
              <a:t>”</a:t>
            </a:r>
          </a:p>
          <a:p>
            <a:pPr algn="just"/>
            <a:r>
              <a:rPr lang="en-US" dirty="0"/>
              <a:t>It is capable to store data more than 200 </a:t>
            </a:r>
            <a:r>
              <a:rPr lang="en-US" dirty="0" smtClean="0"/>
              <a:t>GB.</a:t>
            </a:r>
          </a:p>
          <a:p>
            <a:pPr algn="just"/>
            <a:r>
              <a:rPr lang="en-US" dirty="0"/>
              <a:t>Hard drive contains the stack of disks which are mounted internally with solid encasement, and all data is stored on that </a:t>
            </a:r>
            <a:r>
              <a:rPr lang="en-US" dirty="0" smtClean="0"/>
              <a:t>disk</a:t>
            </a:r>
          </a:p>
          <a:p>
            <a:pPr algn="just"/>
            <a:r>
              <a:rPr lang="en-US" dirty="0"/>
              <a:t>In Hard Drive, </a:t>
            </a:r>
            <a:r>
              <a:rPr lang="en-US" dirty="0" smtClean="0"/>
              <a:t>all </a:t>
            </a:r>
            <a:r>
              <a:rPr lang="en-US" dirty="0"/>
              <a:t>data does not discard after getting to discontinue power supply.</a:t>
            </a:r>
          </a:p>
          <a:p>
            <a:endParaRPr lang="en-US" dirty="0"/>
          </a:p>
        </p:txBody>
      </p:sp>
    </p:spTree>
    <p:extLst>
      <p:ext uri="{BB962C8B-B14F-4D97-AF65-F5344CB8AC3E}">
        <p14:creationId xmlns:p14="http://schemas.microsoft.com/office/powerpoint/2010/main" val="15897466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cdn.britannica.com/63/74063-050-2714FB88/hard-driv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81000"/>
            <a:ext cx="7620000" cy="601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2763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Floppy Disk</a:t>
            </a:r>
            <a:endParaRPr lang="en-US" dirty="0"/>
          </a:p>
        </p:txBody>
      </p:sp>
      <p:sp>
        <p:nvSpPr>
          <p:cNvPr id="3" name="Content Placeholder 2"/>
          <p:cNvSpPr>
            <a:spLocks noGrp="1"/>
          </p:cNvSpPr>
          <p:nvPr>
            <p:ph sz="half" idx="1"/>
          </p:nvPr>
        </p:nvSpPr>
        <p:spPr/>
        <p:txBody>
          <a:bodyPr>
            <a:normAutofit fontScale="85000" lnSpcReduction="10000"/>
          </a:bodyPr>
          <a:lstStyle/>
          <a:p>
            <a:pPr algn="just"/>
            <a:r>
              <a:rPr lang="en-US" dirty="0"/>
              <a:t>Floppy disk was introduced by IBM, in 1969.</a:t>
            </a:r>
          </a:p>
          <a:p>
            <a:pPr algn="just"/>
            <a:r>
              <a:rPr lang="en-US" dirty="0"/>
              <a:t>Floppy disk is also called the “Floppy Diskette”. </a:t>
            </a:r>
          </a:p>
          <a:p>
            <a:pPr algn="just"/>
            <a:r>
              <a:rPr lang="en-US" dirty="0"/>
              <a:t>In the floppy disk, iron oxide was used to coat internally for storing data in magnetic form, just similar to hard disk</a:t>
            </a:r>
          </a:p>
          <a:p>
            <a:pPr algn="just"/>
            <a:r>
              <a:rPr lang="en-US" dirty="0"/>
              <a:t>But, now floppy disk is completely obsolete.</a:t>
            </a:r>
          </a:p>
          <a:p>
            <a:endParaRPr lang="en-US" dirty="0"/>
          </a:p>
        </p:txBody>
      </p:sp>
      <p:pic>
        <p:nvPicPr>
          <p:cNvPr id="3074" name="Picture 2" descr="http://dreamreader.net/wp-content/uploads/2015/01/FloppyDisks-titlea.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276850" y="1828800"/>
            <a:ext cx="3657600" cy="4358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77902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Magnetic </a:t>
            </a:r>
            <a:r>
              <a:rPr lang="en-US" b="1" dirty="0" smtClean="0">
                <a:effectLst>
                  <a:outerShdw blurRad="38100" dist="38100" dir="2700000" algn="tl">
                    <a:srgbClr val="000000">
                      <a:alpha val="43137"/>
                    </a:srgbClr>
                  </a:outerShdw>
                </a:effectLst>
              </a:rPr>
              <a:t>Tape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35608" y="1524001"/>
            <a:ext cx="7498079" cy="2209800"/>
          </a:xfrm>
        </p:spPr>
        <p:txBody>
          <a:bodyPr>
            <a:normAutofit fontScale="77500" lnSpcReduction="20000"/>
          </a:bodyPr>
          <a:lstStyle/>
          <a:p>
            <a:pPr algn="just"/>
            <a:r>
              <a:rPr lang="en-US" dirty="0"/>
              <a:t>Magnetic Tape was introduced by Fritz </a:t>
            </a:r>
            <a:r>
              <a:rPr lang="en-US" dirty="0" err="1"/>
              <a:t>Pfleumer</a:t>
            </a:r>
            <a:r>
              <a:rPr lang="en-US" dirty="0"/>
              <a:t> in </a:t>
            </a:r>
            <a:r>
              <a:rPr lang="en-US" dirty="0" smtClean="0"/>
              <a:t>1928.</a:t>
            </a:r>
          </a:p>
          <a:p>
            <a:pPr algn="just"/>
            <a:r>
              <a:rPr lang="en-US" dirty="0"/>
              <a:t>P</a:t>
            </a:r>
            <a:r>
              <a:rPr lang="en-US" dirty="0" smtClean="0"/>
              <a:t>rimary </a:t>
            </a:r>
            <a:r>
              <a:rPr lang="en-US" dirty="0"/>
              <a:t>objective of magnetic tape of using was recording </a:t>
            </a:r>
            <a:r>
              <a:rPr lang="en-US" dirty="0" smtClean="0"/>
              <a:t>voice.</a:t>
            </a:r>
          </a:p>
          <a:p>
            <a:pPr algn="just"/>
            <a:r>
              <a:rPr lang="en-US" dirty="0"/>
              <a:t>It is traditional technology, but </a:t>
            </a:r>
            <a:r>
              <a:rPr lang="en-US" dirty="0" smtClean="0"/>
              <a:t>later </a:t>
            </a:r>
            <a:r>
              <a:rPr lang="en-US"/>
              <a:t>it </a:t>
            </a:r>
            <a:r>
              <a:rPr lang="en-US" smtClean="0"/>
              <a:t>was </a:t>
            </a:r>
            <a:r>
              <a:rPr lang="en-US" dirty="0"/>
              <a:t>replaced by CD and DVD.</a:t>
            </a:r>
          </a:p>
          <a:p>
            <a:endParaRPr lang="en-US" dirty="0"/>
          </a:p>
        </p:txBody>
      </p:sp>
      <p:pic>
        <p:nvPicPr>
          <p:cNvPr id="4098" name="Picture 2" descr="Figure 1. Diagram of a Tape Reel A schematic of a tape reel showing the principal components. Tape is wound around the hub of a tape reel forming a tape pack. The tape pack is protected from damage and disruption by flanges on the re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3733801"/>
            <a:ext cx="6705600"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11348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smtClean="0"/>
              <a:t>Advantages of </a:t>
            </a:r>
            <a:r>
              <a:rPr lang="en-US" sz="3600" b="1" dirty="0"/>
              <a:t>Magnetic Storage </a:t>
            </a:r>
            <a:r>
              <a:rPr lang="en-US" sz="3600" b="1" dirty="0" smtClean="0"/>
              <a:t>Devices</a:t>
            </a:r>
            <a:endParaRPr lang="en-US" sz="3600" dirty="0"/>
          </a:p>
        </p:txBody>
      </p:sp>
      <p:sp>
        <p:nvSpPr>
          <p:cNvPr id="3" name="Content Placeholder 2"/>
          <p:cNvSpPr>
            <a:spLocks noGrp="1"/>
          </p:cNvSpPr>
          <p:nvPr>
            <p:ph idx="1"/>
          </p:nvPr>
        </p:nvSpPr>
        <p:spPr>
          <a:xfrm>
            <a:off x="1435608" y="1752600"/>
            <a:ext cx="7498080" cy="4495800"/>
          </a:xfrm>
        </p:spPr>
        <p:txBody>
          <a:bodyPr>
            <a:noAutofit/>
          </a:bodyPr>
          <a:lstStyle/>
          <a:p>
            <a:pPr lvl="0" algn="just"/>
            <a:r>
              <a:rPr lang="en-US" dirty="0" smtClean="0"/>
              <a:t>Low </a:t>
            </a:r>
            <a:r>
              <a:rPr lang="en-US" dirty="0"/>
              <a:t>cost per gigabyte - magnetic tape is the cheapest, but hard disk is very low as well.</a:t>
            </a:r>
          </a:p>
          <a:p>
            <a:pPr lvl="0" algn="just"/>
            <a:r>
              <a:rPr lang="en-US" dirty="0"/>
              <a:t>Huge capacity, offers up to several terabytes per device.</a:t>
            </a:r>
          </a:p>
          <a:p>
            <a:pPr lvl="0" algn="just"/>
            <a:r>
              <a:rPr lang="en-US" dirty="0"/>
              <a:t>Magnetic tape can hold its data for up to thirty years in the correct environment.</a:t>
            </a:r>
          </a:p>
          <a:p>
            <a:endParaRPr lang="en-US" dirty="0"/>
          </a:p>
        </p:txBody>
      </p:sp>
    </p:spTree>
    <p:extLst>
      <p:ext uri="{BB962C8B-B14F-4D97-AF65-F5344CB8AC3E}">
        <p14:creationId xmlns:p14="http://schemas.microsoft.com/office/powerpoint/2010/main" val="22307547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4000" b="1" dirty="0"/>
              <a:t>Disadvantages of Magnetic Storage </a:t>
            </a:r>
            <a:r>
              <a:rPr lang="en-US" sz="4000" b="1" dirty="0" smtClean="0"/>
              <a:t>Devices</a:t>
            </a:r>
            <a:endParaRPr lang="en-US" sz="4000" dirty="0"/>
          </a:p>
        </p:txBody>
      </p:sp>
      <p:sp>
        <p:nvSpPr>
          <p:cNvPr id="3" name="Content Placeholder 2"/>
          <p:cNvSpPr>
            <a:spLocks noGrp="1"/>
          </p:cNvSpPr>
          <p:nvPr>
            <p:ph idx="1"/>
          </p:nvPr>
        </p:nvSpPr>
        <p:spPr>
          <a:xfrm>
            <a:off x="1435608" y="1676400"/>
            <a:ext cx="7498080" cy="4572000"/>
          </a:xfrm>
        </p:spPr>
        <p:txBody>
          <a:bodyPr>
            <a:normAutofit fontScale="85000" lnSpcReduction="20000"/>
          </a:bodyPr>
          <a:lstStyle/>
          <a:p>
            <a:pPr lvl="0" algn="just"/>
            <a:r>
              <a:rPr lang="en-US" dirty="0" smtClean="0"/>
              <a:t>Slow </a:t>
            </a:r>
            <a:r>
              <a:rPr lang="en-US" dirty="0"/>
              <a:t>read /write compared to new SSD drives.</a:t>
            </a:r>
          </a:p>
          <a:p>
            <a:pPr lvl="0" algn="just"/>
            <a:r>
              <a:rPr lang="en-US" dirty="0"/>
              <a:t>Need a special piece of equipment to record and read the data on the tape</a:t>
            </a:r>
          </a:p>
          <a:p>
            <a:pPr lvl="0" algn="just"/>
            <a:r>
              <a:rPr lang="en-US" dirty="0"/>
              <a:t>Easily broken if dropped</a:t>
            </a:r>
          </a:p>
          <a:p>
            <a:pPr lvl="0" algn="just"/>
            <a:r>
              <a:rPr lang="en-US" dirty="0"/>
              <a:t>The data may be corrupted if the tape is placed near a strong magnetic field e.g. a large speaker or magnet</a:t>
            </a:r>
          </a:p>
          <a:p>
            <a:pPr lvl="0" algn="just"/>
            <a:r>
              <a:rPr lang="en-US" dirty="0"/>
              <a:t>High energy uses as it uses moving parts (lower battery life on laptops)</a:t>
            </a:r>
          </a:p>
          <a:p>
            <a:pPr lvl="0" algn="just"/>
            <a:r>
              <a:rPr lang="en-US" dirty="0"/>
              <a:t>Not as portable as other technologies. But external hard disks are commonly available, but they need to be treated carefully</a:t>
            </a:r>
          </a:p>
          <a:p>
            <a:endParaRPr lang="en-US" dirty="0"/>
          </a:p>
        </p:txBody>
      </p:sp>
    </p:spTree>
    <p:extLst>
      <p:ext uri="{BB962C8B-B14F-4D97-AF65-F5344CB8AC3E}">
        <p14:creationId xmlns:p14="http://schemas.microsoft.com/office/powerpoint/2010/main" val="32988927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Optical Storage </a:t>
            </a:r>
            <a:r>
              <a:rPr lang="en-US" b="1" dirty="0" smtClean="0">
                <a:effectLst>
                  <a:outerShdw blurRad="38100" dist="38100" dir="2700000" algn="tl">
                    <a:srgbClr val="000000">
                      <a:alpha val="43137"/>
                    </a:srgbClr>
                  </a:outerShdw>
                </a:effectLst>
              </a:rPr>
              <a:t>Devices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algn="just"/>
            <a:r>
              <a:rPr lang="en-US" sz="3000" dirty="0"/>
              <a:t>Optical storage is also known as “Optical Media” or “Optical Memory” or “Optical </a:t>
            </a:r>
            <a:r>
              <a:rPr lang="en-US" sz="3000" dirty="0" smtClean="0"/>
              <a:t>Medium.</a:t>
            </a:r>
          </a:p>
          <a:p>
            <a:pPr algn="just"/>
            <a:r>
              <a:rPr lang="en-US" sz="3000" dirty="0"/>
              <a:t>I</a:t>
            </a:r>
            <a:r>
              <a:rPr lang="en-US" sz="3000" dirty="0" smtClean="0"/>
              <a:t>t </a:t>
            </a:r>
            <a:r>
              <a:rPr lang="en-US" sz="3000" dirty="0"/>
              <a:t>allows all read and write activities which are performed by laser </a:t>
            </a:r>
            <a:r>
              <a:rPr lang="en-US" sz="3000" dirty="0" smtClean="0"/>
              <a:t>beam.</a:t>
            </a:r>
          </a:p>
          <a:p>
            <a:pPr algn="just"/>
            <a:r>
              <a:rPr lang="en-US" sz="3000" dirty="0"/>
              <a:t>Following are some optical storage devices:</a:t>
            </a:r>
          </a:p>
          <a:p>
            <a:pPr lvl="1" algn="just">
              <a:buFont typeface="Wingdings" panose="05000000000000000000" pitchFamily="2" charset="2"/>
              <a:buChar char="v"/>
            </a:pPr>
            <a:r>
              <a:rPr lang="en-US" sz="2600" dirty="0"/>
              <a:t>CD-ROM</a:t>
            </a:r>
          </a:p>
          <a:p>
            <a:pPr lvl="1" algn="just">
              <a:buFont typeface="Wingdings" panose="05000000000000000000" pitchFamily="2" charset="2"/>
              <a:buChar char="v"/>
            </a:pPr>
            <a:r>
              <a:rPr lang="en-US" sz="2600" dirty="0"/>
              <a:t>DVD-ROM</a:t>
            </a:r>
          </a:p>
          <a:p>
            <a:pPr lvl="1" algn="just">
              <a:buFont typeface="Wingdings" panose="05000000000000000000" pitchFamily="2" charset="2"/>
              <a:buChar char="v"/>
            </a:pPr>
            <a:r>
              <a:rPr lang="en-US" sz="2600" dirty="0"/>
              <a:t>Blu-Ray</a:t>
            </a:r>
          </a:p>
          <a:p>
            <a:pPr lvl="1" algn="just">
              <a:buFont typeface="Wingdings" panose="05000000000000000000" pitchFamily="2" charset="2"/>
              <a:buChar char="v"/>
            </a:pPr>
            <a:r>
              <a:rPr lang="en-US" sz="2600" dirty="0"/>
              <a:t>Recordable Optical </a:t>
            </a:r>
            <a:r>
              <a:rPr lang="en-US" sz="2600" dirty="0" smtClean="0"/>
              <a:t>Devices (CD-R, CD-RW, DVD-R, DVD-RW, DVD-RAM)</a:t>
            </a:r>
            <a:endParaRPr lang="en-US" sz="2600" dirty="0"/>
          </a:p>
          <a:p>
            <a:pPr algn="just"/>
            <a:endParaRPr lang="en-US" dirty="0"/>
          </a:p>
        </p:txBody>
      </p:sp>
    </p:spTree>
    <p:extLst>
      <p:ext uri="{BB962C8B-B14F-4D97-AF65-F5344CB8AC3E}">
        <p14:creationId xmlns:p14="http://schemas.microsoft.com/office/powerpoint/2010/main" val="41139135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CD-ROM</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280033" y="1393825"/>
            <a:ext cx="7498080" cy="4800600"/>
          </a:xfrm>
        </p:spPr>
        <p:txBody>
          <a:bodyPr/>
          <a:lstStyle/>
          <a:p>
            <a:r>
              <a:rPr lang="en-US" dirty="0"/>
              <a:t>CD-ROM stands for “Compact Disc Read Only Memory</a:t>
            </a:r>
            <a:r>
              <a:rPr lang="en-US" dirty="0" smtClean="0"/>
              <a:t>”.</a:t>
            </a:r>
          </a:p>
          <a:p>
            <a:r>
              <a:rPr lang="en-US" dirty="0"/>
              <a:t>These types of disc can capable to store almost </a:t>
            </a:r>
            <a:r>
              <a:rPr lang="en-US" dirty="0" smtClean="0"/>
              <a:t>650/700 </a:t>
            </a:r>
            <a:r>
              <a:rPr lang="en-US" dirty="0"/>
              <a:t>MB of digital </a:t>
            </a:r>
            <a:r>
              <a:rPr lang="en-US" dirty="0" smtClean="0"/>
              <a:t>data.</a:t>
            </a:r>
          </a:p>
          <a:p>
            <a:r>
              <a:rPr lang="en-US" dirty="0"/>
              <a:t>These data can’t discard by mistaken.</a:t>
            </a:r>
          </a:p>
          <a:p>
            <a:endParaRPr lang="en-US" dirty="0"/>
          </a:p>
        </p:txBody>
      </p:sp>
    </p:spTree>
    <p:extLst>
      <p:ext uri="{BB962C8B-B14F-4D97-AF65-F5344CB8AC3E}">
        <p14:creationId xmlns:p14="http://schemas.microsoft.com/office/powerpoint/2010/main" val="30729754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 Objectives</a:t>
            </a:r>
            <a:endParaRPr lang="en-US" b="1" dirty="0"/>
          </a:p>
        </p:txBody>
      </p:sp>
      <p:sp>
        <p:nvSpPr>
          <p:cNvPr id="3" name="Content Placeholder 2"/>
          <p:cNvSpPr>
            <a:spLocks noGrp="1"/>
          </p:cNvSpPr>
          <p:nvPr>
            <p:ph idx="1"/>
          </p:nvPr>
        </p:nvSpPr>
        <p:spPr/>
        <p:txBody>
          <a:bodyPr>
            <a:normAutofit fontScale="85000" lnSpcReduction="20000"/>
          </a:bodyPr>
          <a:lstStyle/>
          <a:p>
            <a:pPr marL="0" indent="0">
              <a:spcBef>
                <a:spcPts val="105"/>
              </a:spcBef>
              <a:buNone/>
            </a:pPr>
            <a:r>
              <a:rPr lang="en-US" sz="4400" b="1" dirty="0"/>
              <a:t>In this chapter you will learn about</a:t>
            </a:r>
            <a:r>
              <a:rPr lang="en-US" sz="4400" b="1" dirty="0" smtClean="0"/>
              <a:t>:</a:t>
            </a:r>
            <a:endParaRPr lang="en-US" dirty="0"/>
          </a:p>
          <a:p>
            <a:pPr marL="920750" indent="-330200" algn="just">
              <a:buClr>
                <a:srgbClr val="FF0000"/>
              </a:buClr>
              <a:buFont typeface="Wingdings"/>
              <a:buChar char=""/>
              <a:tabLst>
                <a:tab pos="920750" algn="l"/>
                <a:tab pos="921385" algn="l"/>
              </a:tabLst>
            </a:pPr>
            <a:r>
              <a:rPr lang="en-US" dirty="0"/>
              <a:t>Basic Concept of </a:t>
            </a:r>
            <a:r>
              <a:rPr lang="en-US" dirty="0" smtClean="0"/>
              <a:t>Storage Devices</a:t>
            </a:r>
            <a:endParaRPr lang="en-US" dirty="0"/>
          </a:p>
          <a:p>
            <a:pPr marL="920750" indent="-330200" algn="just">
              <a:spcBef>
                <a:spcPts val="960"/>
              </a:spcBef>
              <a:buClr>
                <a:srgbClr val="FF0000"/>
              </a:buClr>
              <a:buFont typeface="Wingdings"/>
              <a:buChar char=""/>
              <a:tabLst>
                <a:tab pos="920750" algn="l"/>
                <a:tab pos="921385" algn="l"/>
              </a:tabLst>
            </a:pPr>
            <a:r>
              <a:rPr lang="en-US" dirty="0" smtClean="0"/>
              <a:t>Types of Storage Devices</a:t>
            </a:r>
          </a:p>
          <a:p>
            <a:pPr marL="920750" indent="-330200" algn="just">
              <a:spcBef>
                <a:spcPts val="960"/>
              </a:spcBef>
              <a:buClr>
                <a:srgbClr val="FF0000"/>
              </a:buClr>
              <a:buFont typeface="Wingdings"/>
              <a:buChar char=""/>
              <a:tabLst>
                <a:tab pos="920750" algn="l"/>
                <a:tab pos="921385" algn="l"/>
              </a:tabLst>
            </a:pPr>
            <a:r>
              <a:rPr lang="en-US" dirty="0" smtClean="0"/>
              <a:t>Difference between RAM &amp; ROM</a:t>
            </a:r>
            <a:endParaRPr lang="en-US" dirty="0"/>
          </a:p>
          <a:p>
            <a:pPr marL="920750" indent="-330200" algn="just">
              <a:spcBef>
                <a:spcPts val="960"/>
              </a:spcBef>
              <a:buClr>
                <a:srgbClr val="FF0000"/>
              </a:buClr>
              <a:buFont typeface="Wingdings"/>
              <a:buChar char=""/>
              <a:tabLst>
                <a:tab pos="920750" algn="l"/>
                <a:tab pos="921385" algn="l"/>
              </a:tabLst>
            </a:pPr>
            <a:r>
              <a:rPr lang="en-US" dirty="0" smtClean="0"/>
              <a:t>Explain How </a:t>
            </a:r>
            <a:r>
              <a:rPr lang="en-US" dirty="0"/>
              <a:t>D</a:t>
            </a:r>
            <a:r>
              <a:rPr lang="en-US" dirty="0" smtClean="0"/>
              <a:t>ata is Stored and Organized in Magnetic Storage Devices</a:t>
            </a:r>
          </a:p>
          <a:p>
            <a:pPr marL="920750" indent="-330200" algn="just">
              <a:spcBef>
                <a:spcPts val="960"/>
              </a:spcBef>
              <a:buClr>
                <a:srgbClr val="FF0000"/>
              </a:buClr>
              <a:buFont typeface="Wingdings"/>
              <a:buChar char=""/>
              <a:tabLst>
                <a:tab pos="920750" algn="l"/>
                <a:tab pos="921385" algn="l"/>
              </a:tabLst>
            </a:pPr>
            <a:r>
              <a:rPr lang="en-US" dirty="0"/>
              <a:t>Different types of </a:t>
            </a:r>
            <a:r>
              <a:rPr lang="en-US" dirty="0" smtClean="0"/>
              <a:t>Magnetic </a:t>
            </a:r>
            <a:r>
              <a:rPr lang="en-US" dirty="0"/>
              <a:t>Storage </a:t>
            </a:r>
            <a:r>
              <a:rPr lang="en-US" dirty="0" smtClean="0"/>
              <a:t>Devices</a:t>
            </a:r>
            <a:endParaRPr lang="en-US" dirty="0"/>
          </a:p>
          <a:p>
            <a:pPr marL="920750" indent="-330200" algn="just">
              <a:spcBef>
                <a:spcPts val="960"/>
              </a:spcBef>
              <a:buClr>
                <a:srgbClr val="FF0000"/>
              </a:buClr>
              <a:buFont typeface="Wingdings"/>
              <a:buChar char=""/>
              <a:tabLst>
                <a:tab pos="920750" algn="l"/>
                <a:tab pos="921385" algn="l"/>
              </a:tabLst>
            </a:pPr>
            <a:r>
              <a:rPr lang="en-US" dirty="0" smtClean="0"/>
              <a:t>Different types of Optical Storage Devices</a:t>
            </a:r>
            <a:endParaRPr lang="en-US" dirty="0"/>
          </a:p>
          <a:p>
            <a:pPr marL="920750" indent="-330200" algn="just">
              <a:spcBef>
                <a:spcPts val="960"/>
              </a:spcBef>
              <a:buClr>
                <a:srgbClr val="FF0000"/>
              </a:buClr>
              <a:buFont typeface="Wingdings"/>
              <a:buChar char=""/>
              <a:tabLst>
                <a:tab pos="920750" algn="l"/>
                <a:tab pos="921385" algn="l"/>
              </a:tabLst>
            </a:pPr>
            <a:r>
              <a:rPr lang="en-US" dirty="0"/>
              <a:t>Different types of </a:t>
            </a:r>
            <a:r>
              <a:rPr lang="en-US" dirty="0" smtClean="0"/>
              <a:t>Solid State </a:t>
            </a:r>
            <a:r>
              <a:rPr lang="en-US" dirty="0"/>
              <a:t>Storage </a:t>
            </a:r>
            <a:r>
              <a:rPr lang="en-US" dirty="0" smtClean="0"/>
              <a:t>Devices (SSD)</a:t>
            </a:r>
            <a:endParaRPr lang="en-US" dirty="0"/>
          </a:p>
        </p:txBody>
      </p:sp>
    </p:spTree>
    <p:extLst>
      <p:ext uri="{BB962C8B-B14F-4D97-AF65-F5344CB8AC3E}">
        <p14:creationId xmlns:p14="http://schemas.microsoft.com/office/powerpoint/2010/main" val="19386885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DVD-ROM</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gn="just"/>
            <a:r>
              <a:rPr lang="en-US" dirty="0"/>
              <a:t>DVD-ROM stands for “Digital Versatile Disc – Read Only Memory</a:t>
            </a:r>
            <a:r>
              <a:rPr lang="en-US" dirty="0" smtClean="0"/>
              <a:t>”.</a:t>
            </a:r>
          </a:p>
          <a:p>
            <a:pPr algn="just"/>
            <a:r>
              <a:rPr lang="en-US" dirty="0"/>
              <a:t>DVD-ROM discs can store data up to 4.7 </a:t>
            </a:r>
            <a:r>
              <a:rPr lang="en-US" dirty="0" smtClean="0"/>
              <a:t>GB.</a:t>
            </a:r>
          </a:p>
          <a:p>
            <a:pPr algn="just"/>
            <a:r>
              <a:rPr lang="en-US" dirty="0"/>
              <a:t>A</a:t>
            </a:r>
            <a:r>
              <a:rPr lang="en-US" dirty="0" smtClean="0"/>
              <a:t>re </a:t>
            </a:r>
            <a:r>
              <a:rPr lang="en-US" dirty="0"/>
              <a:t>used to store ultra-quality video.</a:t>
            </a:r>
          </a:p>
          <a:p>
            <a:pPr algn="just"/>
            <a:endParaRPr lang="en-US" dirty="0"/>
          </a:p>
        </p:txBody>
      </p:sp>
    </p:spTree>
    <p:extLst>
      <p:ext uri="{BB962C8B-B14F-4D97-AF65-F5344CB8AC3E}">
        <p14:creationId xmlns:p14="http://schemas.microsoft.com/office/powerpoint/2010/main" val="11049868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Blu-Ray</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p:txBody>
          <a:bodyPr>
            <a:normAutofit fontScale="70000" lnSpcReduction="20000"/>
          </a:bodyPr>
          <a:lstStyle/>
          <a:p>
            <a:pPr algn="just"/>
            <a:r>
              <a:rPr lang="en-US" dirty="0"/>
              <a:t>It is just like CD and DVD but the storage capacity of Blu-ray is up to 25GB.</a:t>
            </a:r>
          </a:p>
          <a:p>
            <a:pPr algn="just"/>
            <a:r>
              <a:rPr lang="en-US" dirty="0"/>
              <a:t>To run a Blu-ray disc, need a separate Blu-ray reader.</a:t>
            </a:r>
          </a:p>
          <a:p>
            <a:pPr algn="just"/>
            <a:r>
              <a:rPr lang="en-US" dirty="0"/>
              <a:t>It is designed to supersede the DVD format, and capable of storing several hours of high-definition video (HDTV 720p and 1080p).</a:t>
            </a:r>
          </a:p>
          <a:p>
            <a:pPr algn="just"/>
            <a:r>
              <a:rPr lang="en-US" dirty="0"/>
              <a:t>The main application of Blu-ray is as a medium for video material such as feature films and for the physical distribution of video games. </a:t>
            </a:r>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257800" y="1417320"/>
            <a:ext cx="3675888" cy="4678680"/>
          </a:xfrm>
        </p:spPr>
      </p:pic>
    </p:spTree>
    <p:extLst>
      <p:ext uri="{BB962C8B-B14F-4D97-AF65-F5344CB8AC3E}">
        <p14:creationId xmlns:p14="http://schemas.microsoft.com/office/powerpoint/2010/main" val="18612790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Recordable Optical </a:t>
            </a:r>
            <a:r>
              <a:rPr lang="en-US" b="1" dirty="0" smtClean="0">
                <a:effectLst>
                  <a:outerShdw blurRad="38100" dist="38100" dir="2700000" algn="tl">
                    <a:srgbClr val="000000">
                      <a:alpha val="43137"/>
                    </a:srgbClr>
                  </a:outerShdw>
                </a:effectLst>
              </a:rPr>
              <a:t>Devices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pPr lvl="0" algn="just"/>
            <a:r>
              <a:rPr lang="en-US" sz="2200" b="1" dirty="0"/>
              <a:t>CD-R:</a:t>
            </a:r>
            <a:r>
              <a:rPr lang="en-US" sz="2200" dirty="0"/>
              <a:t> It stands for Compact Disc read-only. In this type of CD, once the data is written cannot be erased. It is read-only.</a:t>
            </a:r>
          </a:p>
          <a:p>
            <a:pPr lvl="0" algn="just"/>
            <a:r>
              <a:rPr lang="en-US" sz="2200" b="1" dirty="0"/>
              <a:t>CD-RW: </a:t>
            </a:r>
            <a:r>
              <a:rPr lang="en-US" sz="2200" dirty="0"/>
              <a:t>It stands for Compact Disc read Write. In this type of CD, you can easily write or erase data multiple times.</a:t>
            </a:r>
          </a:p>
          <a:p>
            <a:pPr lvl="0" algn="just"/>
            <a:r>
              <a:rPr lang="en-US" sz="2200" b="1" dirty="0"/>
              <a:t>DVD-R: </a:t>
            </a:r>
            <a:r>
              <a:rPr lang="en-US" sz="2200" dirty="0"/>
              <a:t>It stands for Digital Versatile Disc read-only. In this type of DVD, once the data is written cannot be erased. It is read-only. It is generally used to write movies, etc.</a:t>
            </a:r>
          </a:p>
          <a:p>
            <a:pPr lvl="0" algn="just"/>
            <a:r>
              <a:rPr lang="en-US" sz="2200" b="1" dirty="0"/>
              <a:t>DVD-RW:</a:t>
            </a:r>
            <a:r>
              <a:rPr lang="en-US" sz="2200" dirty="0"/>
              <a:t> It stands for Digital Versatile Disc read Write. In this type of DVD, you can easily write or erase data multiple times.</a:t>
            </a:r>
          </a:p>
          <a:p>
            <a:pPr lvl="0" algn="just"/>
            <a:r>
              <a:rPr lang="en-US" sz="2200" b="1" dirty="0"/>
              <a:t>DVD-RAM:</a:t>
            </a:r>
            <a:r>
              <a:rPr lang="en-US" sz="2200" dirty="0"/>
              <a:t> DVD-RAM stands for “DVD-Random Access Memory”, and it is able to Re-Write data. DVD-RAM are available in market like as floppy-disc style case. </a:t>
            </a:r>
          </a:p>
        </p:txBody>
      </p:sp>
    </p:spTree>
    <p:extLst>
      <p:ext uri="{BB962C8B-B14F-4D97-AF65-F5344CB8AC3E}">
        <p14:creationId xmlns:p14="http://schemas.microsoft.com/office/powerpoint/2010/main" val="6841883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4000" b="1" dirty="0" smtClean="0"/>
              <a:t>Advantages of </a:t>
            </a:r>
            <a:r>
              <a:rPr lang="en-US" sz="4000" b="1" dirty="0"/>
              <a:t>Optical Storage </a:t>
            </a:r>
            <a:r>
              <a:rPr lang="en-US" sz="4000" b="1" dirty="0" smtClean="0"/>
              <a:t>Devices</a:t>
            </a:r>
            <a:endParaRPr lang="en-US" sz="4000" dirty="0"/>
          </a:p>
        </p:txBody>
      </p:sp>
      <p:sp>
        <p:nvSpPr>
          <p:cNvPr id="3" name="Content Placeholder 2"/>
          <p:cNvSpPr>
            <a:spLocks noGrp="1"/>
          </p:cNvSpPr>
          <p:nvPr>
            <p:ph idx="1"/>
          </p:nvPr>
        </p:nvSpPr>
        <p:spPr>
          <a:xfrm>
            <a:off x="1435608" y="1752600"/>
            <a:ext cx="7498080" cy="4495800"/>
          </a:xfrm>
        </p:spPr>
        <p:txBody>
          <a:bodyPr>
            <a:noAutofit/>
          </a:bodyPr>
          <a:lstStyle/>
          <a:p>
            <a:pPr lvl="0" algn="just"/>
            <a:r>
              <a:rPr lang="en-US" sz="2700" dirty="0" smtClean="0"/>
              <a:t>It </a:t>
            </a:r>
            <a:r>
              <a:rPr lang="en-US" sz="2700" dirty="0"/>
              <a:t>is capable to store vast amount of data.</a:t>
            </a:r>
          </a:p>
          <a:p>
            <a:pPr lvl="0" algn="just"/>
            <a:r>
              <a:rPr lang="en-US" sz="2700" dirty="0"/>
              <a:t>Affordable price</a:t>
            </a:r>
          </a:p>
          <a:p>
            <a:pPr lvl="0" algn="just"/>
            <a:r>
              <a:rPr lang="en-US" sz="2700" dirty="0" smtClean="0"/>
              <a:t>RW optical storage</a:t>
            </a:r>
            <a:r>
              <a:rPr lang="en-US" sz="2700" dirty="0" smtClean="0"/>
              <a:t> </a:t>
            </a:r>
            <a:r>
              <a:rPr lang="en-US" sz="2700" dirty="0"/>
              <a:t>can be </a:t>
            </a:r>
            <a:r>
              <a:rPr lang="en-US" sz="2700" dirty="0" smtClean="0"/>
              <a:t>Re-used.</a:t>
            </a:r>
            <a:endParaRPr lang="en-US" sz="2700" dirty="0"/>
          </a:p>
          <a:p>
            <a:pPr lvl="0" algn="just"/>
            <a:r>
              <a:rPr lang="en-US" sz="2700" dirty="0"/>
              <a:t>Optical disks offer very high level of Stability. </a:t>
            </a:r>
          </a:p>
          <a:p>
            <a:pPr lvl="0" algn="just"/>
            <a:r>
              <a:rPr lang="en-US" sz="2700" dirty="0"/>
              <a:t>Despite their size, optical disks are still portable.</a:t>
            </a:r>
          </a:p>
          <a:p>
            <a:pPr lvl="0" algn="just"/>
            <a:r>
              <a:rPr lang="en-US" sz="2700" dirty="0"/>
              <a:t>It is not subjected to wear and no power failures can cause data losses, which makes it more durable and last for many years. </a:t>
            </a:r>
          </a:p>
        </p:txBody>
      </p:sp>
    </p:spTree>
    <p:extLst>
      <p:ext uri="{BB962C8B-B14F-4D97-AF65-F5344CB8AC3E}">
        <p14:creationId xmlns:p14="http://schemas.microsoft.com/office/powerpoint/2010/main" val="38999867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a:t>Disadvantages of Optical Storage </a:t>
            </a:r>
            <a:r>
              <a:rPr lang="en-US" sz="3600" b="1" dirty="0" smtClean="0"/>
              <a:t>Devices</a:t>
            </a:r>
            <a:endParaRPr lang="en-US" sz="3600" dirty="0"/>
          </a:p>
        </p:txBody>
      </p:sp>
      <p:sp>
        <p:nvSpPr>
          <p:cNvPr id="3" name="Content Placeholder 2"/>
          <p:cNvSpPr>
            <a:spLocks noGrp="1"/>
          </p:cNvSpPr>
          <p:nvPr>
            <p:ph idx="1"/>
          </p:nvPr>
        </p:nvSpPr>
        <p:spPr>
          <a:xfrm>
            <a:off x="1435608" y="1752600"/>
            <a:ext cx="7498080" cy="4495800"/>
          </a:xfrm>
        </p:spPr>
        <p:txBody>
          <a:bodyPr>
            <a:normAutofit lnSpcReduction="10000"/>
          </a:bodyPr>
          <a:lstStyle/>
          <a:p>
            <a:pPr lvl="0" algn="just"/>
            <a:r>
              <a:rPr lang="en-US" dirty="0" smtClean="0"/>
              <a:t>Some </a:t>
            </a:r>
            <a:r>
              <a:rPr lang="en-US" dirty="0"/>
              <a:t>traditional PCs are not able to read these disks.</a:t>
            </a:r>
          </a:p>
          <a:p>
            <a:pPr lvl="0" algn="just"/>
            <a:r>
              <a:rPr lang="en-US" dirty="0"/>
              <a:t>It is getting trouble while recycling.</a:t>
            </a:r>
          </a:p>
          <a:p>
            <a:pPr lvl="0" algn="just"/>
            <a:r>
              <a:rPr lang="en-US" dirty="0"/>
              <a:t>Optical storage are more vulnerable to loss and theft due to their size.</a:t>
            </a:r>
          </a:p>
          <a:p>
            <a:pPr lvl="0" algn="just"/>
            <a:r>
              <a:rPr lang="en-US" dirty="0"/>
              <a:t>Optical disks are susceptible to scratching because they are not protected by any plastic casings, which makes the disk unreadable. </a:t>
            </a:r>
          </a:p>
          <a:p>
            <a:pPr marL="82296" lvl="0" indent="0" algn="just">
              <a:buNone/>
            </a:pPr>
            <a:endParaRPr lang="en-US" dirty="0"/>
          </a:p>
        </p:txBody>
      </p:sp>
    </p:spTree>
    <p:extLst>
      <p:ext uri="{BB962C8B-B14F-4D97-AF65-F5344CB8AC3E}">
        <p14:creationId xmlns:p14="http://schemas.microsoft.com/office/powerpoint/2010/main" val="17391728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b="1" dirty="0">
                <a:effectLst>
                  <a:outerShdw blurRad="38100" dist="38100" dir="2700000" algn="tl">
                    <a:srgbClr val="000000">
                      <a:alpha val="43137"/>
                    </a:srgbClr>
                  </a:outerShdw>
                </a:effectLst>
              </a:rPr>
              <a:t>Solid-State Storage Devices (SSD</a:t>
            </a:r>
            <a:r>
              <a:rPr lang="en-US" sz="3400" b="1" dirty="0" smtClean="0">
                <a:effectLst>
                  <a:outerShdw blurRad="38100" dist="38100" dir="2700000" algn="tl">
                    <a:srgbClr val="000000">
                      <a:alpha val="43137"/>
                    </a:srgbClr>
                  </a:outerShdw>
                </a:effectLst>
              </a:rPr>
              <a:t>)</a:t>
            </a:r>
            <a:endParaRPr lang="en-US" sz="34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algn="just"/>
            <a:r>
              <a:rPr lang="en-US" dirty="0"/>
              <a:t>D</a:t>
            </a:r>
            <a:r>
              <a:rPr lang="en-US" dirty="0" smtClean="0"/>
              <a:t>o </a:t>
            </a:r>
            <a:r>
              <a:rPr lang="en-US" dirty="0"/>
              <a:t>not use disks or tapes and have no moving parts</a:t>
            </a:r>
            <a:r>
              <a:rPr lang="en-US" dirty="0" smtClean="0"/>
              <a:t>.</a:t>
            </a:r>
          </a:p>
          <a:p>
            <a:pPr algn="just"/>
            <a:r>
              <a:rPr lang="en-US" dirty="0"/>
              <a:t>Solid-state storage is neither magnetic nor optical. Instead, it relies on integrated circuits to hold </a:t>
            </a:r>
            <a:r>
              <a:rPr lang="en-US" dirty="0" smtClean="0"/>
              <a:t>data.</a:t>
            </a:r>
          </a:p>
          <a:p>
            <a:pPr algn="just"/>
            <a:r>
              <a:rPr lang="en-US" dirty="0"/>
              <a:t>S</a:t>
            </a:r>
            <a:r>
              <a:rPr lang="en-US" dirty="0" smtClean="0"/>
              <a:t>olid-state </a:t>
            </a:r>
            <a:r>
              <a:rPr lang="en-US" dirty="0"/>
              <a:t>storage devices have a big </a:t>
            </a:r>
            <a:r>
              <a:rPr lang="en-US" dirty="0" smtClean="0"/>
              <a:t>advantage in terms of speed </a:t>
            </a:r>
            <a:r>
              <a:rPr lang="en-US" dirty="0"/>
              <a:t>over standard storage </a:t>
            </a:r>
            <a:r>
              <a:rPr lang="en-US" dirty="0" smtClean="0"/>
              <a:t>devices.</a:t>
            </a:r>
          </a:p>
          <a:p>
            <a:pPr algn="just"/>
            <a:r>
              <a:rPr lang="en-US" dirty="0"/>
              <a:t>Flash memory and Smart Cards are examples of solid state storage devices.</a:t>
            </a:r>
          </a:p>
          <a:p>
            <a:endParaRPr lang="en-US" dirty="0"/>
          </a:p>
        </p:txBody>
      </p:sp>
    </p:spTree>
    <p:extLst>
      <p:ext uri="{BB962C8B-B14F-4D97-AF65-F5344CB8AC3E}">
        <p14:creationId xmlns:p14="http://schemas.microsoft.com/office/powerpoint/2010/main" val="3828666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Flash Memory </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marL="82296" indent="0" algn="just">
              <a:buNone/>
            </a:pPr>
            <a:r>
              <a:rPr lang="en-US" dirty="0"/>
              <a:t>Flash memory is used to store data in pen drives, SD cards, memory cards, and multimedia cards.</a:t>
            </a:r>
          </a:p>
          <a:p>
            <a:pPr algn="just"/>
            <a:r>
              <a:rPr lang="en-US" b="1" dirty="0"/>
              <a:t>Pen Drive:</a:t>
            </a:r>
            <a:r>
              <a:rPr lang="en-US" dirty="0"/>
              <a:t> It is also known as a USB flash drive that includes flash memory with an integrated USB interface. We can directly connect these devices to our computers and laptops and read/write data into them in a much faster and efficient way. These devices are very portable. It ranges from 1GB to 256GB generally.</a:t>
            </a:r>
          </a:p>
        </p:txBody>
      </p:sp>
    </p:spTree>
    <p:extLst>
      <p:ext uri="{BB962C8B-B14F-4D97-AF65-F5344CB8AC3E}">
        <p14:creationId xmlns:p14="http://schemas.microsoft.com/office/powerpoint/2010/main" val="32585959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Flash Memory </a:t>
            </a:r>
            <a:endParaRPr lang="en-US" dirty="0"/>
          </a:p>
        </p:txBody>
      </p:sp>
      <p:sp>
        <p:nvSpPr>
          <p:cNvPr id="3" name="Content Placeholder 2"/>
          <p:cNvSpPr>
            <a:spLocks noGrp="1"/>
          </p:cNvSpPr>
          <p:nvPr>
            <p:ph idx="1"/>
          </p:nvPr>
        </p:nvSpPr>
        <p:spPr/>
        <p:txBody>
          <a:bodyPr/>
          <a:lstStyle/>
          <a:p>
            <a:pPr algn="just"/>
            <a:r>
              <a:rPr lang="en-US" b="1" dirty="0"/>
              <a:t>SD Card: </a:t>
            </a:r>
            <a:r>
              <a:rPr lang="en-US" dirty="0"/>
              <a:t>It is known as a Secure Digital Card. It is generally used with electronic devices like phones, digital cameras, etc. to store larger data. It is portable and the size of the SD card is also small so that it can easily fit into electronic devices. It is available in different sizes like 2GB, 4GB, 8GB, </a:t>
            </a:r>
            <a:r>
              <a:rPr lang="en-US" dirty="0" smtClean="0"/>
              <a:t>etc.</a:t>
            </a:r>
            <a:endParaRPr lang="en-US" dirty="0"/>
          </a:p>
        </p:txBody>
      </p:sp>
    </p:spTree>
    <p:extLst>
      <p:ext uri="{BB962C8B-B14F-4D97-AF65-F5344CB8AC3E}">
        <p14:creationId xmlns:p14="http://schemas.microsoft.com/office/powerpoint/2010/main" val="37094216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Flash </a:t>
            </a:r>
            <a:r>
              <a:rPr lang="en-US" b="1" dirty="0" smtClean="0">
                <a:effectLst>
                  <a:outerShdw blurRad="38100" dist="38100" dir="2700000" algn="tl">
                    <a:srgbClr val="000000">
                      <a:alpha val="43137"/>
                    </a:srgbClr>
                  </a:outerShdw>
                </a:effectLst>
              </a:rPr>
              <a:t>Memory</a:t>
            </a:r>
            <a:endParaRPr lang="en-US" dirty="0"/>
          </a:p>
        </p:txBody>
      </p:sp>
      <p:sp>
        <p:nvSpPr>
          <p:cNvPr id="3" name="Content Placeholder 2"/>
          <p:cNvSpPr>
            <a:spLocks noGrp="1"/>
          </p:cNvSpPr>
          <p:nvPr>
            <p:ph idx="1"/>
          </p:nvPr>
        </p:nvSpPr>
        <p:spPr/>
        <p:txBody>
          <a:bodyPr>
            <a:normAutofit fontScale="92500" lnSpcReduction="10000"/>
          </a:bodyPr>
          <a:lstStyle/>
          <a:p>
            <a:pPr lvl="0" algn="just"/>
            <a:r>
              <a:rPr lang="en-US" b="1" dirty="0"/>
              <a:t>Memory Card: </a:t>
            </a:r>
            <a:r>
              <a:rPr lang="en-US" dirty="0"/>
              <a:t>It is generally used in digital cameras, printers, game consoles, etc. It is also used to store large amounts of data and is available in different sizes. To run a memory card on a computer you require a separate memory card reader.  </a:t>
            </a:r>
          </a:p>
          <a:p>
            <a:pPr lvl="0" algn="just"/>
            <a:r>
              <a:rPr lang="en-US" b="1" dirty="0"/>
              <a:t>Multimedia Card:</a:t>
            </a:r>
            <a:r>
              <a:rPr lang="en-US" dirty="0"/>
              <a:t> It is also known as MMC. It is an integrated circuit that is generally used in-car radios, digital cameras, etc. It is an external device to store data/information.</a:t>
            </a:r>
          </a:p>
        </p:txBody>
      </p:sp>
    </p:spTree>
    <p:extLst>
      <p:ext uri="{BB962C8B-B14F-4D97-AF65-F5344CB8AC3E}">
        <p14:creationId xmlns:p14="http://schemas.microsoft.com/office/powerpoint/2010/main" val="31411920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Smart Cards </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35608" y="1143000"/>
            <a:ext cx="7498080" cy="5410200"/>
          </a:xfrm>
        </p:spPr>
        <p:txBody>
          <a:bodyPr>
            <a:noAutofit/>
          </a:bodyPr>
          <a:lstStyle/>
          <a:p>
            <a:pPr algn="just"/>
            <a:r>
              <a:rPr lang="en-US" sz="2300" dirty="0"/>
              <a:t>Smart cards contain a small chip that stores </a:t>
            </a:r>
            <a:r>
              <a:rPr lang="en-US" sz="2300" dirty="0" smtClean="0"/>
              <a:t>data</a:t>
            </a:r>
          </a:p>
          <a:p>
            <a:pPr algn="just"/>
            <a:r>
              <a:rPr lang="en-US" sz="2300" dirty="0"/>
              <a:t>Some smart cards, called intelligent smart cards, also contain their own tiny microprocessors, and they function like a </a:t>
            </a:r>
            <a:r>
              <a:rPr lang="en-US" sz="2300" dirty="0" smtClean="0"/>
              <a:t>computer.</a:t>
            </a:r>
          </a:p>
          <a:p>
            <a:pPr algn="just"/>
            <a:r>
              <a:rPr lang="en-US" sz="2300" dirty="0"/>
              <a:t>It may be used to store digital cash that can be used to make purchases in stores or </a:t>
            </a:r>
            <a:r>
              <a:rPr lang="en-US" sz="2300" dirty="0" smtClean="0"/>
              <a:t>online.</a:t>
            </a:r>
          </a:p>
          <a:p>
            <a:pPr algn="just"/>
            <a:r>
              <a:rPr lang="en-US" sz="2300" dirty="0" smtClean="0"/>
              <a:t>Smart </a:t>
            </a:r>
            <a:r>
              <a:rPr lang="en-US" sz="2300" dirty="0"/>
              <a:t>cards could store a person's entire medical history, or they could be used as a source of secure ID.</a:t>
            </a:r>
            <a:endParaRPr lang="en-US" sz="2300" dirty="0" smtClean="0"/>
          </a:p>
          <a:p>
            <a:pPr algn="just"/>
            <a:r>
              <a:rPr lang="en-US" sz="2300" dirty="0" smtClean="0"/>
              <a:t>Smart </a:t>
            </a:r>
            <a:r>
              <a:rPr lang="en-US" sz="2300" dirty="0"/>
              <a:t>cards are finding many purposes---both current and </a:t>
            </a:r>
            <a:r>
              <a:rPr lang="en-US" sz="2300" dirty="0" smtClean="0"/>
              <a:t>future.</a:t>
            </a:r>
          </a:p>
          <a:p>
            <a:pPr algn="just"/>
            <a:r>
              <a:rPr lang="en-US" sz="2300" dirty="0"/>
              <a:t>For example, large hotels now issue guests a smart card instead of a key; the card not only allows guests to access their room, but it also allows them to charge other services and expenses to the card as </a:t>
            </a:r>
            <a:r>
              <a:rPr lang="en-US" sz="2300" dirty="0" smtClean="0"/>
              <a:t>well.</a:t>
            </a:r>
          </a:p>
        </p:txBody>
      </p:sp>
    </p:spTree>
    <p:extLst>
      <p:ext uri="{BB962C8B-B14F-4D97-AF65-F5344CB8AC3E}">
        <p14:creationId xmlns:p14="http://schemas.microsoft.com/office/powerpoint/2010/main" val="24583652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Storage </a:t>
            </a:r>
            <a:r>
              <a:rPr lang="en-US" b="1" dirty="0" smtClean="0">
                <a:effectLst>
                  <a:outerShdw blurRad="38100" dist="38100" dir="2700000" algn="tl">
                    <a:srgbClr val="000000">
                      <a:alpha val="43137"/>
                    </a:srgbClr>
                  </a:outerShdw>
                </a:effectLst>
              </a:rPr>
              <a:t>Devices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66800" y="1371600"/>
            <a:ext cx="7498080" cy="4800600"/>
          </a:xfrm>
        </p:spPr>
        <p:txBody>
          <a:bodyPr>
            <a:normAutofit fontScale="77500" lnSpcReduction="20000"/>
          </a:bodyPr>
          <a:lstStyle/>
          <a:p>
            <a:pPr algn="just"/>
            <a:r>
              <a:rPr lang="en-US" dirty="0"/>
              <a:t>A</a:t>
            </a:r>
            <a:r>
              <a:rPr lang="en-US" dirty="0" smtClean="0"/>
              <a:t> </a:t>
            </a:r>
            <a:r>
              <a:rPr lang="en-US" dirty="0"/>
              <a:t>storage device is hardware that is used for storing, porting, or extracting data </a:t>
            </a:r>
            <a:r>
              <a:rPr lang="en-US" dirty="0" smtClean="0"/>
              <a:t>files</a:t>
            </a:r>
            <a:endParaRPr lang="en-US" dirty="0"/>
          </a:p>
          <a:p>
            <a:pPr algn="just"/>
            <a:r>
              <a:rPr lang="en-US" dirty="0"/>
              <a:t>It can be used either internally or externally to a computer system, server or any comparable computing device to hold </a:t>
            </a:r>
            <a:r>
              <a:rPr lang="en-US" dirty="0" smtClean="0"/>
              <a:t>information.</a:t>
            </a:r>
          </a:p>
          <a:p>
            <a:pPr algn="just"/>
            <a:r>
              <a:rPr lang="en-US" dirty="0" smtClean="0"/>
              <a:t>It </a:t>
            </a:r>
            <a:r>
              <a:rPr lang="en-US" dirty="0"/>
              <a:t>can also store information/data both temporarily and permanently. </a:t>
            </a:r>
            <a:endParaRPr lang="en-US" dirty="0" smtClean="0"/>
          </a:p>
          <a:p>
            <a:pPr algn="just"/>
            <a:r>
              <a:rPr lang="en-US" dirty="0"/>
              <a:t>Without a storage device, a computer would not be able to run or even boot </a:t>
            </a:r>
            <a:r>
              <a:rPr lang="en-US" dirty="0" smtClean="0"/>
              <a:t>up</a:t>
            </a:r>
          </a:p>
          <a:p>
            <a:pPr algn="just"/>
            <a:r>
              <a:rPr lang="en-US" dirty="0" smtClean="0"/>
              <a:t>It involves </a:t>
            </a:r>
            <a:r>
              <a:rPr lang="en-US" dirty="0"/>
              <a:t>two processes:</a:t>
            </a:r>
          </a:p>
          <a:p>
            <a:pPr lvl="1" algn="just">
              <a:buFont typeface="Wingdings" panose="05000000000000000000" pitchFamily="2" charset="2"/>
              <a:buChar char="Ø"/>
            </a:pPr>
            <a:r>
              <a:rPr lang="en-US" dirty="0"/>
              <a:t>Writing, or recording, the data so it can be found later for use.</a:t>
            </a:r>
          </a:p>
          <a:p>
            <a:pPr lvl="1" algn="just">
              <a:buFont typeface="Wingdings" panose="05000000000000000000" pitchFamily="2" charset="2"/>
              <a:buChar char="Ø"/>
            </a:pPr>
            <a:r>
              <a:rPr lang="en-US" dirty="0"/>
              <a:t>Reading the stored data, then transferring it into the computer's memory,</a:t>
            </a:r>
          </a:p>
          <a:p>
            <a:pPr algn="just"/>
            <a:endParaRPr lang="en-US" dirty="0" smtClean="0"/>
          </a:p>
          <a:p>
            <a:pPr algn="just"/>
            <a:endParaRPr lang="en-US" dirty="0"/>
          </a:p>
        </p:txBody>
      </p:sp>
    </p:spTree>
    <p:extLst>
      <p:ext uri="{BB962C8B-B14F-4D97-AF65-F5344CB8AC3E}">
        <p14:creationId xmlns:p14="http://schemas.microsoft.com/office/powerpoint/2010/main" val="375261684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a:t>Advantages of Solid-State Storage Devices (SSD</a:t>
            </a:r>
            <a:r>
              <a:rPr lang="en-US" sz="3600" b="1" dirty="0" smtClean="0"/>
              <a:t>)</a:t>
            </a:r>
            <a:endParaRPr lang="en-US" sz="3600" dirty="0"/>
          </a:p>
        </p:txBody>
      </p:sp>
      <p:sp>
        <p:nvSpPr>
          <p:cNvPr id="3" name="Content Placeholder 2"/>
          <p:cNvSpPr>
            <a:spLocks noGrp="1"/>
          </p:cNvSpPr>
          <p:nvPr>
            <p:ph idx="1"/>
          </p:nvPr>
        </p:nvSpPr>
        <p:spPr>
          <a:xfrm>
            <a:off x="1435608" y="1676400"/>
            <a:ext cx="7498080" cy="4648200"/>
          </a:xfrm>
        </p:spPr>
        <p:txBody>
          <a:bodyPr>
            <a:normAutofit fontScale="70000" lnSpcReduction="20000"/>
          </a:bodyPr>
          <a:lstStyle/>
          <a:p>
            <a:pPr lvl="0" algn="just"/>
            <a:r>
              <a:rPr lang="en-US" dirty="0" smtClean="0"/>
              <a:t>It </a:t>
            </a:r>
            <a:r>
              <a:rPr lang="en-US" dirty="0"/>
              <a:t>performs fast operations because there are no mechanical parts in SSDs.</a:t>
            </a:r>
          </a:p>
          <a:p>
            <a:pPr lvl="0" algn="just"/>
            <a:r>
              <a:rPr lang="en-US" dirty="0"/>
              <a:t>Due to no mechanical parts, it has a lower chance of damage from vibrations, drops, accidents, and other wear and tear, which makes it more durable.</a:t>
            </a:r>
          </a:p>
          <a:p>
            <a:pPr lvl="0" algn="just"/>
            <a:r>
              <a:rPr lang="en-US" dirty="0"/>
              <a:t>HDDs have a size restriction, however SSDs don't.</a:t>
            </a:r>
          </a:p>
          <a:p>
            <a:pPr lvl="0" algn="just"/>
            <a:r>
              <a:rPr lang="en-US" dirty="0"/>
              <a:t>When the SSDs are in operation, they produce no noise at all because there are no metal platters or read/write arms in them. The noise value of SSDs has been found to be 0 decibels.</a:t>
            </a:r>
          </a:p>
          <a:p>
            <a:pPr lvl="0" algn="just"/>
            <a:r>
              <a:rPr lang="en-US" dirty="0"/>
              <a:t>Their lightweight components make them easier to carry.</a:t>
            </a:r>
          </a:p>
          <a:p>
            <a:pPr lvl="0" algn="just"/>
            <a:r>
              <a:rPr lang="en-US" dirty="0"/>
              <a:t>They don’t require as much power to operate as hard drives do, which results in a longer battery life</a:t>
            </a:r>
            <a:r>
              <a:rPr lang="en-US" dirty="0" smtClean="0"/>
              <a:t>.</a:t>
            </a:r>
            <a:endParaRPr lang="en-US" dirty="0"/>
          </a:p>
          <a:p>
            <a:pPr algn="just"/>
            <a:endParaRPr lang="en-US" dirty="0"/>
          </a:p>
        </p:txBody>
      </p:sp>
    </p:spTree>
    <p:extLst>
      <p:ext uri="{BB962C8B-B14F-4D97-AF65-F5344CB8AC3E}">
        <p14:creationId xmlns:p14="http://schemas.microsoft.com/office/powerpoint/2010/main" val="26131993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a:t>Disadvantages of Solid-State Storage Devices (SSD</a:t>
            </a:r>
            <a:r>
              <a:rPr lang="en-US" sz="3600" b="1" dirty="0" smtClean="0"/>
              <a:t>)</a:t>
            </a:r>
            <a:endParaRPr lang="en-US" sz="3600" dirty="0"/>
          </a:p>
        </p:txBody>
      </p:sp>
      <p:sp>
        <p:nvSpPr>
          <p:cNvPr id="3" name="Content Placeholder 2"/>
          <p:cNvSpPr>
            <a:spLocks noGrp="1"/>
          </p:cNvSpPr>
          <p:nvPr>
            <p:ph idx="1"/>
          </p:nvPr>
        </p:nvSpPr>
        <p:spPr>
          <a:xfrm>
            <a:off x="1435608" y="1600200"/>
            <a:ext cx="7498080" cy="4648200"/>
          </a:xfrm>
        </p:spPr>
        <p:txBody>
          <a:bodyPr>
            <a:normAutofit fontScale="92500" lnSpcReduction="10000"/>
          </a:bodyPr>
          <a:lstStyle/>
          <a:p>
            <a:pPr lvl="0" algn="just"/>
            <a:r>
              <a:rPr lang="en-US" dirty="0" smtClean="0"/>
              <a:t>Consumer-grade </a:t>
            </a:r>
            <a:r>
              <a:rPr lang="en-US" dirty="0"/>
              <a:t>SSDs are more expensive than consumer-grade hard drives.</a:t>
            </a:r>
          </a:p>
          <a:p>
            <a:pPr lvl="0" algn="just"/>
            <a:r>
              <a:rPr lang="en-US" dirty="0"/>
              <a:t>Solid state devices are highly expensive and are sold with a hefty price tag unlike conventional </a:t>
            </a:r>
            <a:r>
              <a:rPr lang="en-US" dirty="0" smtClean="0"/>
              <a:t>HDDs. </a:t>
            </a:r>
            <a:endParaRPr lang="en-US" dirty="0"/>
          </a:p>
          <a:p>
            <a:pPr lvl="0" algn="just"/>
            <a:r>
              <a:rPr lang="en-US" dirty="0"/>
              <a:t>The memory chips in an SSD have a limited number of write cycles, which can lead to unrecoverable data </a:t>
            </a:r>
            <a:r>
              <a:rPr lang="en-US" dirty="0" smtClean="0"/>
              <a:t>loss.</a:t>
            </a:r>
            <a:endParaRPr lang="en-US" dirty="0"/>
          </a:p>
          <a:p>
            <a:pPr lvl="0" algn="just"/>
            <a:r>
              <a:rPr lang="en-US" smtClean="0"/>
              <a:t>The</a:t>
            </a:r>
            <a:r>
              <a:rPr lang="en-US" dirty="0"/>
              <a:t> data recovery process is </a:t>
            </a:r>
            <a:r>
              <a:rPr lang="en-US" dirty="0" smtClean="0"/>
              <a:t> </a:t>
            </a:r>
            <a:r>
              <a:rPr lang="en-US" dirty="0"/>
              <a:t>difficult and takes so </a:t>
            </a:r>
            <a:r>
              <a:rPr lang="en-US" dirty="0" smtClean="0"/>
              <a:t>long, sometimes impossible.</a:t>
            </a:r>
            <a:endParaRPr lang="en-US" dirty="0"/>
          </a:p>
        </p:txBody>
      </p:sp>
    </p:spTree>
    <p:extLst>
      <p:ext uri="{BB962C8B-B14F-4D97-AF65-F5344CB8AC3E}">
        <p14:creationId xmlns:p14="http://schemas.microsoft.com/office/powerpoint/2010/main" val="16676715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Cloud and Virtual </a:t>
            </a:r>
            <a:r>
              <a:rPr lang="en-US" b="1" dirty="0" smtClean="0">
                <a:effectLst>
                  <a:outerShdw blurRad="38100" dist="38100" dir="2700000" algn="tl">
                    <a:srgbClr val="000000">
                      <a:alpha val="43137"/>
                    </a:srgbClr>
                  </a:outerShdw>
                </a:effectLst>
              </a:rPr>
              <a:t>Storage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pPr algn="just"/>
            <a:r>
              <a:rPr lang="en-US" dirty="0"/>
              <a:t>Nowadays, secondary memory has been upgraded to virtual or cloud storage </a:t>
            </a:r>
            <a:r>
              <a:rPr lang="en-US" dirty="0" smtClean="0"/>
              <a:t>devices.</a:t>
            </a:r>
          </a:p>
          <a:p>
            <a:pPr algn="just"/>
            <a:r>
              <a:rPr lang="en-US" dirty="0"/>
              <a:t>We can store our files and other stuff in the cloud and the data is stored for as long as we pay for the cloud </a:t>
            </a:r>
            <a:r>
              <a:rPr lang="en-US" dirty="0" smtClean="0"/>
              <a:t>storage.</a:t>
            </a:r>
          </a:p>
          <a:p>
            <a:pPr algn="just"/>
            <a:r>
              <a:rPr lang="en-US" dirty="0"/>
              <a:t>There are many companies that provide cloud services largely Google, Amazon, Microsoft, </a:t>
            </a:r>
            <a:r>
              <a:rPr lang="en-US" dirty="0" smtClean="0"/>
              <a:t>etc.</a:t>
            </a:r>
          </a:p>
          <a:p>
            <a:pPr algn="just"/>
            <a:r>
              <a:rPr lang="en-US" dirty="0"/>
              <a:t>Though it is actually being stored in a physical device located in the data centers of the service provider, the user doesn’t interact with the physical device and its </a:t>
            </a:r>
            <a:r>
              <a:rPr lang="en-US" dirty="0" smtClean="0"/>
              <a:t>maintenance.</a:t>
            </a:r>
          </a:p>
          <a:p>
            <a:pPr algn="just"/>
            <a:r>
              <a:rPr lang="en-US" dirty="0"/>
              <a:t>Google </a:t>
            </a:r>
            <a:r>
              <a:rPr lang="en-US" dirty="0" smtClean="0"/>
              <a:t>Drive</a:t>
            </a:r>
            <a:r>
              <a:rPr lang="en-US" dirty="0"/>
              <a:t>, Microsoft </a:t>
            </a:r>
            <a:r>
              <a:rPr lang="en-US" dirty="0" smtClean="0"/>
              <a:t>One </a:t>
            </a:r>
            <a:r>
              <a:rPr lang="en-US" dirty="0"/>
              <a:t>D</a:t>
            </a:r>
            <a:r>
              <a:rPr lang="en-US" dirty="0" smtClean="0"/>
              <a:t>rive</a:t>
            </a:r>
            <a:r>
              <a:rPr lang="en-US" dirty="0"/>
              <a:t>, </a:t>
            </a:r>
            <a:r>
              <a:rPr lang="en-US" dirty="0" smtClean="0"/>
              <a:t>Mega</a:t>
            </a:r>
            <a:r>
              <a:rPr lang="en-US" dirty="0"/>
              <a:t>, D</a:t>
            </a:r>
            <a:r>
              <a:rPr lang="en-US" dirty="0" smtClean="0"/>
              <a:t>ropbox</a:t>
            </a:r>
            <a:r>
              <a:rPr lang="en-US" dirty="0"/>
              <a:t>, Amazon AWS etc. are the example of cloud storage.</a:t>
            </a:r>
            <a:endParaRPr lang="en-US" dirty="0" smtClean="0"/>
          </a:p>
        </p:txBody>
      </p:sp>
    </p:spTree>
    <p:extLst>
      <p:ext uri="{BB962C8B-B14F-4D97-AF65-F5344CB8AC3E}">
        <p14:creationId xmlns:p14="http://schemas.microsoft.com/office/powerpoint/2010/main" val="355012788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3754902"/>
          </a:xfrm>
        </p:spPr>
        <p:txBody>
          <a:bodyPr>
            <a:normAutofit/>
          </a:bodyPr>
          <a:lstStyle/>
          <a:p>
            <a:pPr algn="ctr">
              <a:defRPr/>
            </a:pPr>
            <a:r>
              <a:rPr lang="en-US" sz="6600" b="1" dirty="0"/>
              <a:t>End of Chapter</a:t>
            </a:r>
          </a:p>
        </p:txBody>
      </p:sp>
      <p:sp>
        <p:nvSpPr>
          <p:cNvPr id="3" name="Subtitle 2"/>
          <p:cNvSpPr>
            <a:spLocks noGrp="1"/>
          </p:cNvSpPr>
          <p:nvPr>
            <p:ph type="subTitle" idx="1"/>
          </p:nvPr>
        </p:nvSpPr>
        <p:spPr>
          <a:xfrm flipH="1" flipV="1">
            <a:off x="2666999" y="5280368"/>
            <a:ext cx="685800" cy="510832"/>
          </a:xfrm>
        </p:spPr>
        <p:txBody>
          <a:bodyPr>
            <a:normAutofit/>
          </a:bodyPr>
          <a:lstStyle/>
          <a:p>
            <a:r>
              <a:rPr lang="en-US" dirty="0" smtClean="0">
                <a:solidFill>
                  <a:schemeClr val="bg1"/>
                </a:solidFill>
              </a:rPr>
              <a:t>.</a:t>
            </a:r>
            <a:endParaRPr lang="en-US" dirty="0">
              <a:solidFill>
                <a:schemeClr val="bg1"/>
              </a:solidFill>
            </a:endParaRPr>
          </a:p>
        </p:txBody>
      </p:sp>
    </p:spTree>
    <p:extLst>
      <p:ext uri="{BB962C8B-B14F-4D97-AF65-F5344CB8AC3E}">
        <p14:creationId xmlns:p14="http://schemas.microsoft.com/office/powerpoint/2010/main" val="5873606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Storage Devices</a:t>
            </a:r>
            <a:endParaRPr lang="en-US" b="1" dirty="0"/>
          </a:p>
        </p:txBody>
      </p:sp>
      <p:sp>
        <p:nvSpPr>
          <p:cNvPr id="3" name="Content Placeholder 2"/>
          <p:cNvSpPr>
            <a:spLocks noGrp="1"/>
          </p:cNvSpPr>
          <p:nvPr>
            <p:ph idx="1"/>
          </p:nvPr>
        </p:nvSpPr>
        <p:spPr/>
        <p:txBody>
          <a:bodyPr/>
          <a:lstStyle/>
          <a:p>
            <a:r>
              <a:rPr lang="en-US" dirty="0"/>
              <a:t>Primary Storage </a:t>
            </a:r>
            <a:r>
              <a:rPr lang="en-US" dirty="0" smtClean="0"/>
              <a:t>Devices</a:t>
            </a:r>
          </a:p>
          <a:p>
            <a:r>
              <a:rPr lang="en-US" dirty="0"/>
              <a:t>Secondary Storage Devices</a:t>
            </a:r>
            <a:r>
              <a:rPr lang="en-US" dirty="0" smtClean="0"/>
              <a:t>:</a:t>
            </a:r>
            <a:endParaRPr lang="en-US" dirty="0"/>
          </a:p>
        </p:txBody>
      </p:sp>
    </p:spTree>
    <p:extLst>
      <p:ext uri="{BB962C8B-B14F-4D97-AF65-F5344CB8AC3E}">
        <p14:creationId xmlns:p14="http://schemas.microsoft.com/office/powerpoint/2010/main" val="9801767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Primary Storage </a:t>
            </a:r>
            <a:r>
              <a:rPr lang="en-US" b="1" dirty="0" smtClean="0"/>
              <a:t>Devices</a:t>
            </a:r>
            <a:endParaRPr lang="en-US" b="1" dirty="0"/>
          </a:p>
        </p:txBody>
      </p:sp>
      <p:sp>
        <p:nvSpPr>
          <p:cNvPr id="3" name="Content Placeholder 2"/>
          <p:cNvSpPr>
            <a:spLocks noGrp="1"/>
          </p:cNvSpPr>
          <p:nvPr>
            <p:ph idx="1"/>
          </p:nvPr>
        </p:nvSpPr>
        <p:spPr/>
        <p:txBody>
          <a:bodyPr/>
          <a:lstStyle/>
          <a:p>
            <a:r>
              <a:rPr lang="en-US" dirty="0"/>
              <a:t>It is also known as internal memory and main </a:t>
            </a:r>
            <a:r>
              <a:rPr lang="en-US" dirty="0" smtClean="0"/>
              <a:t>memory.</a:t>
            </a:r>
          </a:p>
          <a:p>
            <a:r>
              <a:rPr lang="en-US" dirty="0"/>
              <a:t>This is a section of the CPU that holds program instructions, input data, and intermediate </a:t>
            </a:r>
            <a:r>
              <a:rPr lang="en-US" dirty="0" smtClean="0"/>
              <a:t>results.</a:t>
            </a:r>
          </a:p>
          <a:p>
            <a:r>
              <a:rPr lang="en-US" dirty="0"/>
              <a:t>It is generally smaller in size. </a:t>
            </a:r>
            <a:endParaRPr lang="en-US" dirty="0" smtClean="0"/>
          </a:p>
          <a:p>
            <a:r>
              <a:rPr lang="en-US" dirty="0"/>
              <a:t>RAM (Random Access Memory) and ROM (Read Only Memory) are examples of primary storage.</a:t>
            </a:r>
          </a:p>
        </p:txBody>
      </p:sp>
    </p:spTree>
    <p:extLst>
      <p:ext uri="{BB962C8B-B14F-4D97-AF65-F5344CB8AC3E}">
        <p14:creationId xmlns:p14="http://schemas.microsoft.com/office/powerpoint/2010/main" val="2844724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RAM</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algn="just"/>
            <a:r>
              <a:rPr lang="en-US" dirty="0"/>
              <a:t>S</a:t>
            </a:r>
            <a:r>
              <a:rPr lang="en-US" dirty="0" smtClean="0"/>
              <a:t>tands </a:t>
            </a:r>
            <a:r>
              <a:rPr lang="en-US" dirty="0"/>
              <a:t>for Random Access </a:t>
            </a:r>
            <a:r>
              <a:rPr lang="en-US" dirty="0" smtClean="0"/>
              <a:t>Memory.</a:t>
            </a:r>
          </a:p>
          <a:p>
            <a:pPr algn="just"/>
            <a:r>
              <a:rPr lang="en-US" dirty="0"/>
              <a:t>RAM is a volatile memory which could store the data as long as the power is supplied</a:t>
            </a:r>
            <a:r>
              <a:rPr lang="en-US" dirty="0" smtClean="0"/>
              <a:t>.</a:t>
            </a:r>
          </a:p>
          <a:p>
            <a:pPr algn="just"/>
            <a:r>
              <a:rPr lang="en-US" dirty="0"/>
              <a:t>With the help of RAM, computers can perform multiple tasks like loading applications, browsing the web, editing a spreadsheet, experiencing the newest game, </a:t>
            </a:r>
            <a:r>
              <a:rPr lang="en-US" dirty="0" smtClean="0"/>
              <a:t>etc.</a:t>
            </a:r>
          </a:p>
          <a:p>
            <a:pPr algn="just"/>
            <a:r>
              <a:rPr lang="en-US" dirty="0"/>
              <a:t>It ranges from 1GB – 32GB/64GB depending upon the </a:t>
            </a:r>
            <a:r>
              <a:rPr lang="en-US" dirty="0" smtClean="0"/>
              <a:t>specifications</a:t>
            </a:r>
          </a:p>
          <a:p>
            <a:pPr algn="just"/>
            <a:endParaRPr lang="en-US" dirty="0"/>
          </a:p>
        </p:txBody>
      </p:sp>
    </p:spTree>
    <p:extLst>
      <p:ext uri="{BB962C8B-B14F-4D97-AF65-F5344CB8AC3E}">
        <p14:creationId xmlns:p14="http://schemas.microsoft.com/office/powerpoint/2010/main" val="5643877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RAM</a:t>
            </a:r>
            <a:endParaRPr lang="en-US" dirty="0"/>
          </a:p>
        </p:txBody>
      </p:sp>
      <p:sp>
        <p:nvSpPr>
          <p:cNvPr id="3" name="Content Placeholder 2"/>
          <p:cNvSpPr>
            <a:spLocks noGrp="1"/>
          </p:cNvSpPr>
          <p:nvPr>
            <p:ph idx="1"/>
          </p:nvPr>
        </p:nvSpPr>
        <p:spPr/>
        <p:txBody>
          <a:bodyPr>
            <a:normAutofit/>
          </a:bodyPr>
          <a:lstStyle/>
          <a:p>
            <a:pPr marL="82296" indent="0">
              <a:buNone/>
            </a:pPr>
            <a:r>
              <a:rPr lang="en-US" sz="3600" dirty="0" smtClean="0"/>
              <a:t>The </a:t>
            </a:r>
            <a:r>
              <a:rPr lang="en-US" sz="3600" dirty="0"/>
              <a:t>most common types of RAM are</a:t>
            </a:r>
            <a:r>
              <a:rPr lang="en-US" sz="3600" dirty="0" smtClean="0"/>
              <a:t>;</a:t>
            </a:r>
          </a:p>
          <a:p>
            <a:pPr lvl="1" algn="just">
              <a:buFont typeface="Wingdings" panose="05000000000000000000" pitchFamily="2" charset="2"/>
              <a:buChar char="Ø"/>
            </a:pPr>
            <a:r>
              <a:rPr lang="en-US" b="1" dirty="0"/>
              <a:t>DRAM</a:t>
            </a:r>
            <a:r>
              <a:rPr lang="en-US" dirty="0"/>
              <a:t> -Dynamic RAM must be continuously refreshed, or otherwise, all contents are lost.</a:t>
            </a:r>
          </a:p>
          <a:p>
            <a:pPr lvl="1" algn="just">
              <a:buFont typeface="Wingdings" panose="05000000000000000000" pitchFamily="2" charset="2"/>
              <a:buChar char="Ø"/>
            </a:pPr>
            <a:r>
              <a:rPr lang="en-US" b="1" dirty="0"/>
              <a:t>SRAM </a:t>
            </a:r>
            <a:r>
              <a:rPr lang="en-US" dirty="0"/>
              <a:t>– Static RAM is faster, needs less power but is more expensive. However, it does need to be refreshed like DRAM.</a:t>
            </a:r>
          </a:p>
          <a:p>
            <a:pPr lvl="1" algn="just">
              <a:buFont typeface="Wingdings" panose="05000000000000000000" pitchFamily="2" charset="2"/>
              <a:buChar char="Ø"/>
            </a:pPr>
            <a:r>
              <a:rPr lang="en-US" dirty="0"/>
              <a:t>Synchronous Dynamic RAM </a:t>
            </a:r>
            <a:r>
              <a:rPr lang="en-US" b="1" dirty="0"/>
              <a:t>(SDRAM)</a:t>
            </a:r>
            <a:r>
              <a:rPr lang="en-US" dirty="0"/>
              <a:t> – This type of RAM can run at very high clock speeds</a:t>
            </a:r>
            <a:r>
              <a:rPr lang="en-US" dirty="0" smtClean="0"/>
              <a:t>.</a:t>
            </a:r>
            <a:endParaRPr lang="en-US" dirty="0"/>
          </a:p>
        </p:txBody>
      </p:sp>
    </p:spTree>
    <p:extLst>
      <p:ext uri="{BB962C8B-B14F-4D97-AF65-F5344CB8AC3E}">
        <p14:creationId xmlns:p14="http://schemas.microsoft.com/office/powerpoint/2010/main" val="29532653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ROM</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gn="just"/>
            <a:r>
              <a:rPr lang="en-US" dirty="0"/>
              <a:t>S</a:t>
            </a:r>
            <a:r>
              <a:rPr lang="en-US" dirty="0" smtClean="0"/>
              <a:t>tands </a:t>
            </a:r>
            <a:r>
              <a:rPr lang="en-US" dirty="0"/>
              <a:t>for Read-Only </a:t>
            </a:r>
            <a:r>
              <a:rPr lang="en-US" dirty="0" smtClean="0"/>
              <a:t>Memory.</a:t>
            </a:r>
          </a:p>
          <a:p>
            <a:pPr algn="just"/>
            <a:r>
              <a:rPr lang="en-US" dirty="0"/>
              <a:t>ROM is a non-volatile memory which could retain the data even when power is turned off</a:t>
            </a:r>
            <a:r>
              <a:rPr lang="en-US" dirty="0" smtClean="0"/>
              <a:t>.</a:t>
            </a:r>
          </a:p>
          <a:p>
            <a:pPr algn="just"/>
            <a:r>
              <a:rPr lang="en-US" dirty="0"/>
              <a:t>ROM stores instructions that are used to start a computer</a:t>
            </a:r>
            <a:r>
              <a:rPr lang="en-US" dirty="0" smtClean="0"/>
              <a:t>.</a:t>
            </a:r>
          </a:p>
          <a:p>
            <a:pPr algn="just"/>
            <a:r>
              <a:rPr lang="en-US" dirty="0"/>
              <a:t>ROM chips can only store few megabytes (MB) of data, which ranges between 4 and 8 MB per ROM </a:t>
            </a:r>
            <a:r>
              <a:rPr lang="en-US" dirty="0" smtClean="0"/>
              <a:t>chip.</a:t>
            </a:r>
            <a:endParaRPr lang="en-US" dirty="0"/>
          </a:p>
        </p:txBody>
      </p:sp>
    </p:spTree>
    <p:extLst>
      <p:ext uri="{BB962C8B-B14F-4D97-AF65-F5344CB8AC3E}">
        <p14:creationId xmlns:p14="http://schemas.microsoft.com/office/powerpoint/2010/main" val="22059663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998</TotalTime>
  <Words>1977</Words>
  <Application>Microsoft Office PowerPoint</Application>
  <PresentationFormat>On-screen Show (4:3)</PresentationFormat>
  <Paragraphs>224</Paragraphs>
  <Slides>43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43</vt:i4>
      </vt:variant>
    </vt:vector>
  </HeadingPairs>
  <TitlesOfParts>
    <vt:vector size="50" baseType="lpstr">
      <vt:lpstr>Calibri</vt:lpstr>
      <vt:lpstr>Gill Sans MT</vt:lpstr>
      <vt:lpstr>Times New Roman</vt:lpstr>
      <vt:lpstr>Verdana</vt:lpstr>
      <vt:lpstr>Wingdings</vt:lpstr>
      <vt:lpstr>Wingdings 2</vt:lpstr>
      <vt:lpstr>Solstice</vt:lpstr>
      <vt:lpstr>ICT in Business</vt:lpstr>
      <vt:lpstr>.</vt:lpstr>
      <vt:lpstr>Learning Objectives</vt:lpstr>
      <vt:lpstr>Storage Devices</vt:lpstr>
      <vt:lpstr>Types of Storage Devices</vt:lpstr>
      <vt:lpstr>Primary Storage Devices</vt:lpstr>
      <vt:lpstr>RAM</vt:lpstr>
      <vt:lpstr>RAM</vt:lpstr>
      <vt:lpstr>ROM</vt:lpstr>
      <vt:lpstr>ROM</vt:lpstr>
      <vt:lpstr>Differences between RAM and ROM</vt:lpstr>
      <vt:lpstr>Secondary Storage Devices</vt:lpstr>
      <vt:lpstr>Types of Secondary Storage Devices</vt:lpstr>
      <vt:lpstr>Magnetic Storage Devices </vt:lpstr>
      <vt:lpstr>Data Storage and Retrieval in Magnetic Storage Devices </vt:lpstr>
      <vt:lpstr>PowerPoint Presentation</vt:lpstr>
      <vt:lpstr>Storage Capacity Calculation</vt:lpstr>
      <vt:lpstr>Storage Capacity Calculation</vt:lpstr>
      <vt:lpstr>Data Organization in Magnetic Storage Devices</vt:lpstr>
      <vt:lpstr>Data Organization in Magnetic Storage Devices</vt:lpstr>
      <vt:lpstr>Types of Magnetic Storage Devices</vt:lpstr>
      <vt:lpstr>Hard Drive</vt:lpstr>
      <vt:lpstr>PowerPoint Presentation</vt:lpstr>
      <vt:lpstr>Floppy Disk</vt:lpstr>
      <vt:lpstr>Magnetic Tape</vt:lpstr>
      <vt:lpstr>Advantages of Magnetic Storage Devices</vt:lpstr>
      <vt:lpstr>Disadvantages of Magnetic Storage Devices</vt:lpstr>
      <vt:lpstr>Optical Storage Devices</vt:lpstr>
      <vt:lpstr>CD-ROM</vt:lpstr>
      <vt:lpstr>DVD-ROM</vt:lpstr>
      <vt:lpstr>Blu-Ray</vt:lpstr>
      <vt:lpstr>Recordable Optical Devices</vt:lpstr>
      <vt:lpstr>Advantages of Optical Storage Devices</vt:lpstr>
      <vt:lpstr>Disadvantages of Optical Storage Devices</vt:lpstr>
      <vt:lpstr>Solid-State Storage Devices (SSD)</vt:lpstr>
      <vt:lpstr>Flash Memory </vt:lpstr>
      <vt:lpstr>Flash Memory </vt:lpstr>
      <vt:lpstr>Flash Memory</vt:lpstr>
      <vt:lpstr>Smart Cards </vt:lpstr>
      <vt:lpstr>Advantages of Solid-State Storage Devices (SSD)</vt:lpstr>
      <vt:lpstr>Disadvantages of Solid-State Storage Devices (SSD)</vt:lpstr>
      <vt:lpstr>Cloud and Virtual Storage</vt:lpstr>
      <vt:lpstr>End of Chapter</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ICT in Business</dc:title>
  <dc:creator>User</dc:creator>
  <cp:lastModifiedBy>DIU</cp:lastModifiedBy>
  <cp:revision>101</cp:revision>
  <dcterms:created xsi:type="dcterms:W3CDTF">2022-01-12T14:03:12Z</dcterms:created>
  <dcterms:modified xsi:type="dcterms:W3CDTF">2022-11-09T03:24:22Z</dcterms:modified>
</cp:coreProperties>
</file>