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4" r:id="rId5"/>
    <p:sldId id="257" r:id="rId6"/>
    <p:sldId id="273" r:id="rId7"/>
    <p:sldId id="275" r:id="rId8"/>
    <p:sldId id="276" r:id="rId9"/>
    <p:sldId id="265" r:id="rId10"/>
    <p:sldId id="266" r:id="rId11"/>
    <p:sldId id="261" r:id="rId12"/>
    <p:sldId id="262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C5BF-AEAC-4019-A79D-335A1D49C87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26C2-6205-4D9A-B6AA-769CE8BD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9091"/>
            <a:ext cx="9144000" cy="336775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Arial Rounded MT Bold" panose="020F0704030504030204" pitchFamily="34" charset="0"/>
                <a:cs typeface="Aparajita" panose="020B0604020202020204" pitchFamily="34" charset="0"/>
              </a:rPr>
              <a:t>Anti-tubercular </a:t>
            </a:r>
            <a:r>
              <a:rPr lang="en-US" sz="9600" b="1" dirty="0" smtClean="0">
                <a:latin typeface="Arial Rounded MT Bold" panose="020F0704030504030204" pitchFamily="34" charset="0"/>
                <a:cs typeface="Aparajita" panose="020B0604020202020204" pitchFamily="34" charset="0"/>
              </a:rPr>
              <a:t>Drugs</a:t>
            </a:r>
            <a:endParaRPr lang="en-US" sz="9600" b="1" dirty="0">
              <a:latin typeface="Arial Rounded MT Bold" panose="020F070403050403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548"/>
          <a:stretch/>
        </p:blipFill>
        <p:spPr>
          <a:xfrm>
            <a:off x="503583" y="0"/>
            <a:ext cx="9700591" cy="600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43" y="5600390"/>
            <a:ext cx="7013648" cy="12576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19130" y="5287617"/>
            <a:ext cx="1033670" cy="71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pyrazinamide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68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It is a </a:t>
            </a:r>
            <a:r>
              <a:rPr lang="en-US" dirty="0" err="1"/>
              <a:t>prodrug</a:t>
            </a:r>
            <a:r>
              <a:rPr lang="en-US" dirty="0"/>
              <a:t> and is activated by </a:t>
            </a:r>
            <a:r>
              <a:rPr lang="en-US" i="1" dirty="0"/>
              <a:t>M. tuberculosis </a:t>
            </a:r>
            <a:r>
              <a:rPr lang="en-US" dirty="0" err="1"/>
              <a:t>amidase</a:t>
            </a:r>
            <a:r>
              <a:rPr lang="en-US" dirty="0"/>
              <a:t> </a:t>
            </a:r>
            <a:r>
              <a:rPr lang="en-US" dirty="0" smtClean="0"/>
              <a:t>enzyme into </a:t>
            </a:r>
            <a:r>
              <a:rPr lang="en-US" dirty="0" err="1"/>
              <a:t>pyrazine</a:t>
            </a:r>
            <a:r>
              <a:rPr lang="en-US" dirty="0"/>
              <a:t> carboxylic acid, which has bactericidal </a:t>
            </a:r>
            <a:r>
              <a:rPr lang="en-US" dirty="0" smtClean="0"/>
              <a:t>activity. Pyrazinamide is synthesized from pyrazine-2,3-dicarboxylic acid by reacting with urea.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99" y="3370767"/>
            <a:ext cx="9148236" cy="17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of pyrazinamide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metabolic route constitutes of hydrolysis by hepatic microsomal </a:t>
            </a:r>
            <a:r>
              <a:rPr lang="en-US" dirty="0" err="1"/>
              <a:t>pyrazinamidase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 err="1" smtClean="0"/>
              <a:t>pyrazinoic</a:t>
            </a:r>
            <a:r>
              <a:rPr lang="en-US" dirty="0" smtClean="0"/>
              <a:t> </a:t>
            </a:r>
            <a:r>
              <a:rPr lang="en-US" dirty="0"/>
              <a:t>acid, which may be then, oxidized by xanthine oxidase to 5-hydroxy </a:t>
            </a:r>
            <a:r>
              <a:rPr lang="en-US" dirty="0" err="1"/>
              <a:t>pyrazinoic</a:t>
            </a:r>
            <a:r>
              <a:rPr lang="en-US" dirty="0"/>
              <a:t> acid. The </a:t>
            </a:r>
            <a:r>
              <a:rPr lang="en-US" dirty="0" smtClean="0"/>
              <a:t>later compound </a:t>
            </a:r>
            <a:r>
              <a:rPr lang="en-US" dirty="0"/>
              <a:t>may appear free either in the urine or as a conjugate with glycine.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0" y="4126962"/>
            <a:ext cx="9910589" cy="21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319355" cy="6996821"/>
          </a:xfrm>
        </p:spPr>
      </p:pic>
    </p:spTree>
    <p:extLst>
      <p:ext uri="{BB962C8B-B14F-4D97-AF65-F5344CB8AC3E}">
        <p14:creationId xmlns:p14="http://schemas.microsoft.com/office/powerpoint/2010/main" val="3235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" y="0"/>
            <a:ext cx="8950694" cy="6720037"/>
          </a:xfrm>
        </p:spPr>
      </p:pic>
    </p:spTree>
    <p:extLst>
      <p:ext uri="{BB962C8B-B14F-4D97-AF65-F5344CB8AC3E}">
        <p14:creationId xmlns:p14="http://schemas.microsoft.com/office/powerpoint/2010/main" val="14155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7" y="-1"/>
            <a:ext cx="8943587" cy="6714700"/>
          </a:xfrm>
        </p:spPr>
      </p:pic>
    </p:spTree>
    <p:extLst>
      <p:ext uri="{BB962C8B-B14F-4D97-AF65-F5344CB8AC3E}">
        <p14:creationId xmlns:p14="http://schemas.microsoft.com/office/powerpoint/2010/main" val="28045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3" y="53824"/>
            <a:ext cx="8906301" cy="6686706"/>
          </a:xfrm>
        </p:spPr>
      </p:pic>
    </p:spTree>
    <p:extLst>
      <p:ext uri="{BB962C8B-B14F-4D97-AF65-F5344CB8AC3E}">
        <p14:creationId xmlns:p14="http://schemas.microsoft.com/office/powerpoint/2010/main" val="2219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" y="0"/>
            <a:ext cx="8964342" cy="6730283"/>
          </a:xfrm>
        </p:spPr>
      </p:pic>
    </p:spTree>
    <p:extLst>
      <p:ext uri="{BB962C8B-B14F-4D97-AF65-F5344CB8AC3E}">
        <p14:creationId xmlns:p14="http://schemas.microsoft.com/office/powerpoint/2010/main" val="22249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6" y="0"/>
            <a:ext cx="9134453" cy="6858000"/>
          </a:xfrm>
        </p:spPr>
      </p:pic>
    </p:spTree>
    <p:extLst>
      <p:ext uri="{BB962C8B-B14F-4D97-AF65-F5344CB8AC3E}">
        <p14:creationId xmlns:p14="http://schemas.microsoft.com/office/powerpoint/2010/main" val="27803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70939"/>
            <a:ext cx="9976514" cy="6787061"/>
          </a:xfrm>
        </p:spPr>
      </p:pic>
    </p:spTree>
    <p:extLst>
      <p:ext uri="{BB962C8B-B14F-4D97-AF65-F5344CB8AC3E}">
        <p14:creationId xmlns:p14="http://schemas.microsoft.com/office/powerpoint/2010/main" val="14490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3" y="114176"/>
            <a:ext cx="9567081" cy="6578265"/>
          </a:xfrm>
        </p:spPr>
      </p:pic>
    </p:spTree>
    <p:extLst>
      <p:ext uri="{BB962C8B-B14F-4D97-AF65-F5344CB8AC3E}">
        <p14:creationId xmlns:p14="http://schemas.microsoft.com/office/powerpoint/2010/main" val="14095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Anti-tubercular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Drugs used in the treatment of tuberculosis can be divided into two major </a:t>
            </a:r>
            <a:r>
              <a:rPr lang="en-US" dirty="0" smtClean="0"/>
              <a:t>categories:</a:t>
            </a:r>
            <a:endParaRPr lang="en-US" dirty="0"/>
          </a:p>
          <a:p>
            <a:r>
              <a:rPr lang="en-US" dirty="0"/>
              <a:t>1. First-line drugs: Isoniazid, streptomycin, rifampicin, </a:t>
            </a:r>
            <a:r>
              <a:rPr lang="en-US" dirty="0" err="1"/>
              <a:t>ethambutol</a:t>
            </a:r>
            <a:r>
              <a:rPr lang="en-US" dirty="0"/>
              <a:t>, and pyrazinamide.</a:t>
            </a:r>
          </a:p>
          <a:p>
            <a:r>
              <a:rPr lang="en-US" dirty="0"/>
              <a:t>2. Second-line drugs: </a:t>
            </a:r>
            <a:r>
              <a:rPr lang="en-US" dirty="0" err="1"/>
              <a:t>Ethionamide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-amino salicylic acid, </a:t>
            </a:r>
            <a:r>
              <a:rPr lang="en-US" dirty="0" err="1" smtClean="0"/>
              <a:t>ofloxacin</a:t>
            </a:r>
            <a:r>
              <a:rPr lang="en-US" dirty="0"/>
              <a:t>, </a:t>
            </a:r>
            <a:r>
              <a:rPr lang="en-US" dirty="0" smtClean="0"/>
              <a:t>ciprofloxacin</a:t>
            </a:r>
            <a:r>
              <a:rPr lang="en-US" dirty="0"/>
              <a:t>, </a:t>
            </a:r>
            <a:r>
              <a:rPr lang="en-US" dirty="0" err="1"/>
              <a:t>cycloserine</a:t>
            </a:r>
            <a:r>
              <a:rPr lang="en-US" dirty="0"/>
              <a:t>, </a:t>
            </a:r>
            <a:r>
              <a:rPr lang="en-US" dirty="0" err="1" smtClean="0"/>
              <a:t>amikacin</a:t>
            </a:r>
            <a:r>
              <a:rPr lang="en-US" dirty="0" smtClean="0"/>
              <a:t>, kanamycin</a:t>
            </a:r>
            <a:r>
              <a:rPr lang="en-US" dirty="0"/>
              <a:t>, </a:t>
            </a:r>
            <a:r>
              <a:rPr lang="en-US" dirty="0" err="1"/>
              <a:t>viomycin</a:t>
            </a:r>
            <a:r>
              <a:rPr lang="en-US" dirty="0"/>
              <a:t>, and </a:t>
            </a:r>
            <a:r>
              <a:rPr lang="en-US" dirty="0" err="1"/>
              <a:t>capreomycin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1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Anti-tubercular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7" y="1447311"/>
            <a:ext cx="11550624" cy="45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2" y="0"/>
            <a:ext cx="10515600" cy="79493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Isoniazid</a:t>
            </a:r>
            <a:endParaRPr lang="en-US" sz="4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623199"/>
            <a:ext cx="9300518" cy="6050556"/>
          </a:xfrm>
        </p:spPr>
      </p:pic>
    </p:spTree>
    <p:extLst>
      <p:ext uri="{BB962C8B-B14F-4D97-AF65-F5344CB8AC3E}">
        <p14:creationId xmlns:p14="http://schemas.microsoft.com/office/powerpoint/2010/main" val="2103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97" y="0"/>
            <a:ext cx="8933597" cy="6707200"/>
          </a:xfrm>
        </p:spPr>
      </p:pic>
    </p:spTree>
    <p:extLst>
      <p:ext uri="{BB962C8B-B14F-4D97-AF65-F5344CB8AC3E}">
        <p14:creationId xmlns:p14="http://schemas.microsoft.com/office/powerpoint/2010/main" val="28649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56" y="0"/>
            <a:ext cx="9134453" cy="6858000"/>
          </a:xfrm>
        </p:spPr>
      </p:pic>
    </p:spTree>
    <p:extLst>
      <p:ext uri="{BB962C8B-B14F-4D97-AF65-F5344CB8AC3E}">
        <p14:creationId xmlns:p14="http://schemas.microsoft.com/office/powerpoint/2010/main" val="34797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Isoniazid </a:t>
            </a:r>
            <a:r>
              <a:rPr lang="en-US" dirty="0"/>
              <a:t>is extensively metabolized to inactive metabolites. The major metabolite is 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-acetyl isoniazid</a:t>
            </a:r>
            <a:r>
              <a:rPr lang="en-US" dirty="0"/>
              <a:t>. The enzyme responsible for acetylation is cytosolic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-acetyl </a:t>
            </a:r>
            <a:r>
              <a:rPr lang="en-US" dirty="0" err="1">
                <a:solidFill>
                  <a:srgbClr val="0070C0"/>
                </a:solidFill>
              </a:rPr>
              <a:t>transferase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Other metabolites include </a:t>
            </a:r>
            <a:r>
              <a:rPr lang="en-US" dirty="0">
                <a:solidFill>
                  <a:srgbClr val="0070C0"/>
                </a:solidFill>
              </a:rPr>
              <a:t>isonicotinic acid</a:t>
            </a:r>
            <a:r>
              <a:rPr lang="en-US" dirty="0"/>
              <a:t>, which is found in the urine as a glycine conjugate and hydrazine. </a:t>
            </a:r>
            <a:endParaRPr lang="en-US" dirty="0" smtClean="0"/>
          </a:p>
          <a:p>
            <a:pPr algn="just"/>
            <a:r>
              <a:rPr lang="en-US" dirty="0" smtClean="0"/>
              <a:t>Isonicotinic acid </a:t>
            </a:r>
            <a:r>
              <a:rPr lang="en-US" dirty="0"/>
              <a:t>also may result from hydrolysis of acetyl </a:t>
            </a:r>
            <a:r>
              <a:rPr lang="en-US" dirty="0" smtClean="0"/>
              <a:t>isoniazid.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second product of hydrolysis of acetyl isoniazid </a:t>
            </a:r>
            <a:r>
              <a:rPr lang="en-US" dirty="0" smtClean="0"/>
              <a:t>is </a:t>
            </a:r>
            <a:r>
              <a:rPr lang="en-US" dirty="0">
                <a:solidFill>
                  <a:srgbClr val="0070C0"/>
                </a:solidFill>
              </a:rPr>
              <a:t>acetyl hydrazine</a:t>
            </a:r>
            <a:r>
              <a:rPr lang="en-US" dirty="0"/>
              <a:t>. Acetyl hydrazine is acetylated by </a:t>
            </a:r>
            <a:r>
              <a:rPr lang="en-US" i="1" dirty="0"/>
              <a:t>N</a:t>
            </a:r>
            <a:r>
              <a:rPr lang="en-US" dirty="0"/>
              <a:t>-acetyl </a:t>
            </a:r>
            <a:r>
              <a:rPr lang="en-US" dirty="0" err="1"/>
              <a:t>transferase</a:t>
            </a:r>
            <a:r>
              <a:rPr lang="en-US" dirty="0"/>
              <a:t> to inactive </a:t>
            </a:r>
            <a:r>
              <a:rPr lang="en-US" dirty="0" err="1">
                <a:solidFill>
                  <a:srgbClr val="0070C0"/>
                </a:solidFill>
              </a:rPr>
              <a:t>diacetyl</a:t>
            </a:r>
            <a:r>
              <a:rPr lang="en-US" dirty="0">
                <a:solidFill>
                  <a:srgbClr val="0070C0"/>
                </a:solidFill>
              </a:rPr>
              <a:t> product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5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242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Aparajita</vt:lpstr>
      <vt:lpstr>Arial</vt:lpstr>
      <vt:lpstr>Arial Rounded MT Bold</vt:lpstr>
      <vt:lpstr>Calibri</vt:lpstr>
      <vt:lpstr>Calibri Light</vt:lpstr>
      <vt:lpstr>Office Theme</vt:lpstr>
      <vt:lpstr>Anti-tubercular Drugs</vt:lpstr>
      <vt:lpstr> </vt:lpstr>
      <vt:lpstr> </vt:lpstr>
      <vt:lpstr>Anti-tubercular Drug</vt:lpstr>
      <vt:lpstr>Classification of Anti-tubercular Drug</vt:lpstr>
      <vt:lpstr>Isoniazid</vt:lpstr>
      <vt:lpstr> </vt:lpstr>
      <vt:lpstr> </vt:lpstr>
      <vt:lpstr>Metabolism</vt:lpstr>
      <vt:lpstr>PowerPoint Presentation</vt:lpstr>
      <vt:lpstr>Synthesis of pyrazinamide</vt:lpstr>
      <vt:lpstr>Metabolism of pyrazinamide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su</dc:creator>
  <cp:lastModifiedBy>Mashiur</cp:lastModifiedBy>
  <cp:revision>19</cp:revision>
  <dcterms:created xsi:type="dcterms:W3CDTF">2016-11-20T09:26:42Z</dcterms:created>
  <dcterms:modified xsi:type="dcterms:W3CDTF">2020-08-23T04:35:59Z</dcterms:modified>
</cp:coreProperties>
</file>